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2" r:id="rId5"/>
  </p:sldIdLst>
  <p:sldSz cx="12192000" cy="6858000"/>
  <p:notesSz cx="7097713" cy="9380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395" autoAdjust="0"/>
  </p:normalViewPr>
  <p:slideViewPr>
    <p:cSldViewPr snapToGrid="0" showGuides="1">
      <p:cViewPr varScale="1">
        <p:scale>
          <a:sx n="109" d="100"/>
          <a:sy n="109" d="100"/>
        </p:scale>
        <p:origin x="70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4AF68457-8F0A-4664-8117-D488336142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4"/>
            <a:ext cx="5678170" cy="3693587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5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48" y="8917354"/>
            <a:ext cx="965347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</a:t>
            </a:r>
            <a:r>
              <a:rPr lang="en-US" baseline="0" dirty="0" smtClean="0"/>
              <a:t> add an image from the S&amp;P Global brand image library: https://thehub.spglobal.com/docs/DOC-110896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challenge or problem does this project address and for whom?</a:t>
            </a:r>
          </a:p>
          <a:p>
            <a:r>
              <a:rPr lang="en-US" dirty="0" smtClean="0"/>
              <a:t>What key business drivers might be impacted by this project? </a:t>
            </a:r>
          </a:p>
          <a:p>
            <a:r>
              <a:rPr lang="en-US" dirty="0" smtClean="0"/>
              <a:t>Does this project address an existing business challenge? If so, please expand.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 the business context for this project in simple terms? What is the project looking to achieve? Why are you doing this project?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problem you are proposing to address with your project being served by our competitors today? If so, provide details you have on our competitors'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436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879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och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8434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435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https://spgi.box.com/s/ihlafyzqrkuq5c1ld82bdk55saxumpgq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5076-9C17-4EB7-BCD9-6887CF43CC61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36" name="Rectangle 3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ED46-A31D-4A88-8813-C4971C4522A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396F-24B3-4AF3-84D4-0958B8D358E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E2F8-41C5-4789-B0EA-A7EB37076A90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8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9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22E-4AAF-4733-993F-051F7F1EEA5C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9D70-19E3-4A2F-A0B5-800355D3020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FAA2-42C2-4A72-89AF-5216E33E5E3A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7F46-001F-44DC-9BDE-40BD9CF52A8E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spcAft>
                <a:spcPts val="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0D5C-0077-482F-98DE-76CA7FCCBAB7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FEE6-3470-49CB-9BC0-237DF05A39D2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BC26-24F4-49FB-8E8C-AFC7E7131949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0F6E-CC33-4630-B4C9-4E539A0881A6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3E5C-7ABE-42FC-9059-0B88DB533D8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spcAft>
                <a:spcPts val="0"/>
              </a:spcAft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75F1-B7AB-4362-BA1D-CDBAC60B0C27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115-9496-44DF-810D-208708FDC95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028F-3B3A-4C92-91BD-14511A8DF667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8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834B6A5-46EA-4818-AF6F-137876A8C9B9}" type="datetime1">
              <a:rPr lang="en-US" smtClean="0"/>
              <a:t>11/25/2019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9A61-59F3-4F4A-B15A-7D6E73EFD8A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A9AA-CF72-4DDB-BE69-764D5C796150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C0CB-BAC7-406F-9801-5A89BF06677D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0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48" y="5769864"/>
            <a:ext cx="1702411" cy="375303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9732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60" name="Rectangle 5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6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70" name="Rectangle 6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84" name="TextBox 8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86" name="Straight Arrow Connector 8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89" name="Rectangle 8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97" name="Rectangle 9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2" name="Group 10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03" name="Rectangle 10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1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6444532"/>
            <a:ext cx="949341" cy="208319"/>
          </a:xfrm>
          <a:prstGeom prst="rect">
            <a:avLst/>
          </a:prstGeom>
        </p:spPr>
      </p:pic>
      <p:cxnSp>
        <p:nvCxnSpPr>
          <p:cNvPr id="65" name="Straight Connector 64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0" name="Rectangle 6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80" name="Rectangle 7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94" name="TextBox 9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96" name="Straight Arrow Connector 9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99" name="Rectangle 9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06" name="Group 10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07" name="Rectangle 10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12" name="Group 11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13" name="Rectangle 11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196-BA0F-4058-ADFF-E750F6B2D935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Insert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F1AD-1C42-4B6A-8601-1F1F0AC143E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Insert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815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8035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5661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1747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605865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TextBox 118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07" name="Rectangle 106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28" name="TextBox 127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72" name="Group 171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63" name="Straight Arrow Connector 162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3" name="Picture 172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176" y="6444532"/>
            <a:ext cx="941564" cy="206612"/>
          </a:xfrm>
          <a:prstGeom prst="rect">
            <a:avLst/>
          </a:prstGeom>
        </p:spPr>
      </p:pic>
      <p:grpSp>
        <p:nvGrpSpPr>
          <p:cNvPr id="70" name="Group 69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71" name="Rectangle 70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79" name="Rectangle 78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85" name="Rectangle 84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crosoftstream.com/video/80384fc3-2d28-43e1-baa7-adfed38ae079?list=stud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46304"/>
            <a:ext cx="7205472" cy="847002"/>
          </a:xfrm>
        </p:spPr>
        <p:txBody>
          <a:bodyPr/>
          <a:lstStyle/>
          <a:p>
            <a:r>
              <a:rPr lang="en-US" sz="2800" dirty="0"/>
              <a:t>IFP Innovation – </a:t>
            </a:r>
            <a:r>
              <a:rPr lang="en-US" sz="2800" dirty="0" err="1"/>
              <a:t>BriefIT</a:t>
            </a:r>
            <a:r>
              <a:rPr lang="en-US" sz="2800" dirty="0"/>
              <a:t> (Text Summarization)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048871"/>
            <a:ext cx="5053899" cy="4059157"/>
          </a:xfrm>
        </p:spPr>
        <p:txBody>
          <a:bodyPr/>
          <a:lstStyle/>
          <a:p>
            <a:r>
              <a:rPr lang="en-US" dirty="0" smtClean="0"/>
              <a:t>ESG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14737" y="1614183"/>
            <a:ext cx="6221380" cy="399683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Insert a I3Hackathon Event team’s group photo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Permission to reprint or distribute any content</a:t>
            </a:r>
            <a:br>
              <a:rPr lang="en-US" dirty="0"/>
            </a:br>
            <a:r>
              <a:rPr lang="en-US" dirty="0"/>
              <a:t>from this presentation requires the prior written approval of S&amp;P </a:t>
            </a:r>
            <a:r>
              <a:rPr lang="en-US" dirty="0" smtClean="0"/>
              <a:t>Global.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Not for distribution to the public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98451" y="1614182"/>
            <a:ext cx="7231529" cy="1934088"/>
          </a:xfrm>
        </p:spPr>
        <p:txBody>
          <a:bodyPr/>
          <a:lstStyle/>
          <a:p>
            <a:r>
              <a:rPr lang="en-US" sz="1400" i="1" dirty="0" smtClean="0"/>
              <a:t>Team members details [ </a:t>
            </a:r>
            <a:r>
              <a:rPr lang="en-US" dirty="0" smtClean="0"/>
              <a:t>Name</a:t>
            </a:r>
            <a:r>
              <a:rPr lang="en-US" dirty="0"/>
              <a:t>, Division, </a:t>
            </a:r>
            <a:r>
              <a:rPr lang="en-US" dirty="0" smtClean="0"/>
              <a:t>Location </a:t>
            </a:r>
            <a:r>
              <a:rPr lang="en-US" sz="1400" i="1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JVKD Praveen,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Bhargav Pandya,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Preetinder</a:t>
            </a:r>
            <a:r>
              <a:rPr lang="en-US" sz="1400" i="1" dirty="0" smtClean="0"/>
              <a:t> Singh,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Mehulkumar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Vora</a:t>
            </a:r>
            <a:r>
              <a:rPr lang="en-US" sz="1400" i="1" dirty="0" smtClean="0"/>
              <a:t>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Avinash</a:t>
            </a:r>
            <a:r>
              <a:rPr lang="en-US" sz="1400" i="1" dirty="0" smtClean="0"/>
              <a:t> Kumar,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Bhavi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Sheth</a:t>
            </a:r>
            <a:r>
              <a:rPr lang="en-US" sz="1400" i="1" dirty="0" smtClean="0"/>
              <a:t>, ESG, AMD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Manan Shah, ESG, AMD</a:t>
            </a:r>
            <a:endParaRPr lang="en-US" sz="14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11480" y="5351129"/>
            <a:ext cx="3169920" cy="259884"/>
          </a:xfrm>
        </p:spPr>
        <p:txBody>
          <a:bodyPr/>
          <a:lstStyle/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November, 2019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77428" y="3548270"/>
            <a:ext cx="7231529" cy="1009232"/>
          </a:xfrm>
        </p:spPr>
        <p:txBody>
          <a:bodyPr/>
          <a:lstStyle/>
          <a:p>
            <a:r>
              <a:rPr lang="en-US" sz="1400" i="1" dirty="0" smtClean="0"/>
              <a:t>Project Owners details [ </a:t>
            </a:r>
            <a:r>
              <a:rPr lang="en-US" dirty="0" smtClean="0"/>
              <a:t>Name</a:t>
            </a:r>
            <a:r>
              <a:rPr lang="en-US" dirty="0"/>
              <a:t>, Division, </a:t>
            </a:r>
            <a:r>
              <a:rPr lang="en-US" dirty="0" smtClean="0"/>
              <a:t>Location </a:t>
            </a:r>
            <a:r>
              <a:rPr lang="en-US" sz="1400" i="1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/>
              <a:t>Jeetu</a:t>
            </a:r>
            <a:r>
              <a:rPr lang="en-US" sz="1400" i="1" dirty="0"/>
              <a:t> </a:t>
            </a:r>
            <a:r>
              <a:rPr lang="en-US" sz="1400" i="1" dirty="0" err="1"/>
              <a:t>Bhagchandani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 smtClean="0"/>
              <a:t>Avinash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Pathange</a:t>
            </a:r>
            <a:endParaRPr lang="en-US" sz="1400" i="1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5423" y="4557502"/>
            <a:ext cx="7231529" cy="367018"/>
          </a:xfrm>
        </p:spPr>
        <p:txBody>
          <a:bodyPr/>
          <a:lstStyle/>
          <a:p>
            <a:r>
              <a:rPr lang="en-US" sz="1400" i="1" dirty="0" smtClean="0"/>
              <a:t>Product Owners details [ </a:t>
            </a:r>
            <a:r>
              <a:rPr lang="en-US" dirty="0" smtClean="0"/>
              <a:t>Name</a:t>
            </a:r>
            <a:r>
              <a:rPr lang="en-US" dirty="0"/>
              <a:t>, Division, </a:t>
            </a:r>
            <a:r>
              <a:rPr lang="en-US" dirty="0" err="1" smtClean="0"/>
              <a:t>Locaion</a:t>
            </a:r>
            <a:r>
              <a:rPr lang="en-US" dirty="0" smtClean="0"/>
              <a:t> </a:t>
            </a:r>
            <a:r>
              <a:rPr lang="en-US" sz="1400" i="1" dirty="0" smtClean="0"/>
              <a:t>]</a:t>
            </a:r>
            <a:endParaRPr lang="en-US" sz="14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064" y="210472"/>
            <a:ext cx="1928736" cy="9606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3" y="1200999"/>
            <a:ext cx="6771737" cy="4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5533643"/>
          </a:xfrm>
        </p:spPr>
        <p:txBody>
          <a:bodyPr/>
          <a:lstStyle/>
          <a:p>
            <a:r>
              <a:rPr lang="en-US" dirty="0" smtClean="0"/>
              <a:t>i3Hackathon selected idea executive summary </a:t>
            </a:r>
            <a:r>
              <a:rPr lang="en-US" dirty="0"/>
              <a:t/>
            </a:r>
            <a:br>
              <a:rPr lang="en-US" dirty="0"/>
            </a:br>
            <a:endParaRPr lang="en-US" sz="2000" b="0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 change, turn on or off footer: </a:t>
            </a:r>
            <a:r>
              <a:rPr lang="en-US" dirty="0" smtClean="0"/>
              <a:t>Insert </a:t>
            </a:r>
            <a:r>
              <a:rPr lang="en-US" dirty="0"/>
              <a:t>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480" y="791308"/>
            <a:ext cx="11367253" cy="4791807"/>
          </a:xfrm>
        </p:spPr>
        <p:txBody>
          <a:bodyPr/>
          <a:lstStyle/>
          <a:p>
            <a:r>
              <a:rPr lang="en-US" b="1" dirty="0"/>
              <a:t>IFP Innovation – </a:t>
            </a:r>
            <a:r>
              <a:rPr lang="en-US" b="1" dirty="0" err="1"/>
              <a:t>BriefIT</a:t>
            </a:r>
            <a:r>
              <a:rPr lang="en-US" b="1" dirty="0"/>
              <a:t> (Text Summarization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 primary motive of ‘team ESG’ behind building text summarizer is to provide tractability in providing a synopsis of text. Our team applies extractive method of summarizing text, which involves the selection of phrases and sentences from the source text to write summary. We take several tools/apparatus into consideration such as Python 3.6, </a:t>
            </a:r>
            <a:r>
              <a:rPr lang="en-US" dirty="0" err="1" smtClean="0"/>
              <a:t>Jupyter</a:t>
            </a:r>
            <a:r>
              <a:rPr lang="en-US" dirty="0" smtClean="0"/>
              <a:t> notebook, and NLTK – an NLP library in python</a:t>
            </a:r>
          </a:p>
          <a:p>
            <a:r>
              <a:rPr lang="en-US" dirty="0" smtClean="0"/>
              <a:t>4 steps are involved in text précising : </a:t>
            </a:r>
          </a:p>
          <a:p>
            <a:pPr marL="690562" lvl="1" indent="-457200">
              <a:buAutoNum type="arabicParenR"/>
            </a:pPr>
            <a:r>
              <a:rPr lang="en-US" dirty="0" smtClean="0"/>
              <a:t>Remove stop words (which does not add value to the text) </a:t>
            </a:r>
          </a:p>
          <a:p>
            <a:pPr marL="690562" lvl="1" indent="-457200">
              <a:buAutoNum type="arabicParenR"/>
            </a:pPr>
            <a:r>
              <a:rPr lang="en-US" dirty="0" smtClean="0"/>
              <a:t>Creation of frequency table of words from text</a:t>
            </a:r>
          </a:p>
          <a:p>
            <a:pPr marL="690562" lvl="1" indent="-457200">
              <a:buAutoNum type="arabicParenR"/>
            </a:pPr>
            <a:r>
              <a:rPr lang="en-US" dirty="0" smtClean="0"/>
              <a:t>allocating score to sentences based on words and the frequency table</a:t>
            </a:r>
          </a:p>
          <a:p>
            <a:pPr marL="690562" lvl="1" indent="-457200">
              <a:buAutoNum type="arabicParenR"/>
            </a:pPr>
            <a:r>
              <a:rPr lang="en-US" dirty="0" smtClean="0"/>
              <a:t>In final summary, identifying score of every sentences which are above a certain threshold</a:t>
            </a:r>
          </a:p>
          <a:p>
            <a:r>
              <a:rPr lang="en-US" dirty="0" smtClean="0"/>
              <a:t>Based on the requirement, an another advantage of this summarizer, a user can modify threshold criteria in the code. By applying new threshold, user can curtail or lengthen the number of words in final 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access the video from below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188893" cy="4300538"/>
          </a:xfrm>
        </p:spPr>
        <p:txBody>
          <a:bodyPr/>
          <a:lstStyle/>
          <a:p>
            <a:endParaRPr lang="en-US" i="1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https://web.microsoftstream.com/video/80384fc3-2d28-43e1-baa7-adfed38ae079?list=studio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 change, turn on or off footer: Inset &gt; Header &amp; Footer &gt; Enter / change text &gt; Click Apply All.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760382"/>
            <a:ext cx="9490635" cy="66598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1479" y="3527455"/>
            <a:ext cx="5628835" cy="1727812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Jalasutram, Venkata Kanaka Durga Praveen</a:t>
            </a:r>
          </a:p>
          <a:p>
            <a:pPr marL="0" indent="0">
              <a:buNone/>
            </a:pPr>
            <a:r>
              <a:rPr lang="en-US" dirty="0" smtClean="0"/>
              <a:t>Sr. Data researcher - I</a:t>
            </a:r>
          </a:p>
          <a:p>
            <a:pPr marL="0" indent="0">
              <a:buNone/>
            </a:pPr>
            <a:r>
              <a:rPr lang="en-US" dirty="0" smtClean="0"/>
              <a:t>T: +91 8125889080</a:t>
            </a:r>
          </a:p>
          <a:p>
            <a:pPr marL="0" indent="0">
              <a:buNone/>
            </a:pPr>
            <a:r>
              <a:rPr lang="en-US" dirty="0" smtClean="0"/>
              <a:t>vjalasutram@spglobal.com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6733" y="337756"/>
            <a:ext cx="9490635" cy="66598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 code path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6225" y="989211"/>
            <a:ext cx="4643093" cy="1727812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16737" y="1052277"/>
            <a:ext cx="4643093" cy="1727812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https://github.com/jdurgapraveen/Text-summarizer/blob/master/ESG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P Global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:thm15="http://schemas.microsoft.com/office/thememl/2012/main" name="SPGlobal 16-9 Template" id="{879E013B-AC3E-47D2-87FB-02E84036D270}" vid="{88EEAD25-14E8-47B8-A3FE-93C83EB2EA79}"/>
    </a:ext>
  </a:extLst>
</a:theme>
</file>

<file path=ppt/theme/theme2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SPGlobal 16-9 Template (1)</Template>
  <TotalTime>513</TotalTime>
  <Words>474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Akkurat Pro</vt:lpstr>
      <vt:lpstr>Arial</vt:lpstr>
      <vt:lpstr>Arial Narrow</vt:lpstr>
      <vt:lpstr>Wingdings</vt:lpstr>
      <vt:lpstr>Wingdings 3</vt:lpstr>
      <vt:lpstr>S-P Global 16:9 Template</vt:lpstr>
      <vt:lpstr>IFP Innovation – BriefIT (Text Summarization)</vt:lpstr>
      <vt:lpstr>i3Hackathon selected idea executive summary  </vt:lpstr>
      <vt:lpstr>Please access the video from below link</vt:lpstr>
      <vt:lpstr>Questions?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Idea/Proposal Title</dc:title>
  <dc:creator>Jamie Brazell (SNL: 434-951-6922)</dc:creator>
  <cp:lastModifiedBy>Jalasutram, Venkata Kanaka Durga Praveen</cp:lastModifiedBy>
  <cp:revision>27</cp:revision>
  <cp:lastPrinted>2016-09-30T18:43:28Z</cp:lastPrinted>
  <dcterms:created xsi:type="dcterms:W3CDTF">2019-02-01T15:58:35Z</dcterms:created>
  <dcterms:modified xsi:type="dcterms:W3CDTF">2019-11-25T13:39:19Z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e473e071-ae29-440a-8ef1-9f85c6df4fb5</vt:lpwstr>
  </property>
  <property fmtid="{D5CDD505-2E9C-101B-9397-08002B2CF9AE}" pid="3" name="Jive_LatestUserAccountName">
    <vt:lpwstr>bhargav_pandya1</vt:lpwstr>
  </property>
  <property fmtid="{D5CDD505-2E9C-101B-9397-08002B2CF9AE}" pid="4" name="Jive_VersionGuid">
    <vt:lpwstr>7c81f7a6-e206-4961-9e44-8fe2a0e67c12</vt:lpwstr>
  </property>
  <property fmtid="{D5CDD505-2E9C-101B-9397-08002B2CF9AE}" pid="5" name="Offisync_UniqueId">
    <vt:lpwstr>137119</vt:lpwstr>
  </property>
  <property fmtid="{D5CDD505-2E9C-101B-9397-08002B2CF9AE}" pid="6" name="Offisync_ProviderInitializationData">
    <vt:lpwstr>https://thehub.spglobal.com</vt:lpwstr>
  </property>
  <property fmtid="{D5CDD505-2E9C-101B-9397-08002B2CF9AE}" pid="7" name="Offisync_UpdateToken">
    <vt:lpwstr>1</vt:lpwstr>
  </property>
</Properties>
</file>