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BE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afs\umich.edu\user\j\d\jdusenda\Private\EPID%20679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afs\umich.edu\user\j\d\jdusenda\Private\EPID%20679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Maternal 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tockChart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Sheet1!$F$2:$F$6</c:f>
              <c:strCache>
                <c:ptCount val="5"/>
                <c:pt idx="0">
                  <c:v>14-20</c:v>
                </c:pt>
                <c:pt idx="1">
                  <c:v>21-23</c:v>
                </c:pt>
                <c:pt idx="2">
                  <c:v>24-26</c:v>
                </c:pt>
                <c:pt idx="3">
                  <c:v>27-30</c:v>
                </c:pt>
                <c:pt idx="4">
                  <c:v>31-46</c:v>
                </c:pt>
              </c:strCache>
            </c:strRef>
          </c:cat>
          <c:val>
            <c:numRef>
              <c:f>Sheet1!$G$2:$G$6</c:f>
              <c:numCache>
                <c:formatCode>0.00</c:formatCode>
                <c:ptCount val="5"/>
                <c:pt idx="0">
                  <c:v>1.1000000000000001</c:v>
                </c:pt>
                <c:pt idx="1">
                  <c:v>1.22</c:v>
                </c:pt>
                <c:pt idx="2">
                  <c:v>1.21</c:v>
                </c:pt>
                <c:pt idx="3">
                  <c:v>1.18</c:v>
                </c:pt>
                <c:pt idx="4">
                  <c:v>1.07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1B-480B-8E01-3003EE9D55D2}"/>
            </c:ext>
          </c:extLst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Sheet1!$F$2:$F$6</c:f>
              <c:strCache>
                <c:ptCount val="5"/>
                <c:pt idx="0">
                  <c:v>14-20</c:v>
                </c:pt>
                <c:pt idx="1">
                  <c:v>21-23</c:v>
                </c:pt>
                <c:pt idx="2">
                  <c:v>24-26</c:v>
                </c:pt>
                <c:pt idx="3">
                  <c:v>27-30</c:v>
                </c:pt>
                <c:pt idx="4">
                  <c:v>31-46</c:v>
                </c:pt>
              </c:strCache>
            </c:strRef>
          </c:cat>
          <c:val>
            <c:numRef>
              <c:f>Sheet1!$H$2:$H$6</c:f>
              <c:numCache>
                <c:formatCode>0.00</c:formatCode>
                <c:ptCount val="5"/>
                <c:pt idx="0">
                  <c:v>0.83</c:v>
                </c:pt>
                <c:pt idx="1">
                  <c:v>0.73</c:v>
                </c:pt>
                <c:pt idx="2">
                  <c:v>0.69</c:v>
                </c:pt>
                <c:pt idx="3">
                  <c:v>0.82</c:v>
                </c:pt>
                <c:pt idx="4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1B-480B-8E01-3003EE9D55D2}"/>
            </c:ext>
          </c:extLst>
        </c:ser>
        <c:ser>
          <c:idx val="2"/>
          <c:order val="2"/>
          <c:spPr>
            <a:ln w="28575" cap="rnd">
              <a:solidFill>
                <a:schemeClr val="accent3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c:spPr>
          </c:marker>
          <c:cat>
            <c:strRef>
              <c:f>Sheet1!$F$2:$F$6</c:f>
              <c:strCache>
                <c:ptCount val="5"/>
                <c:pt idx="0">
                  <c:v>14-20</c:v>
                </c:pt>
                <c:pt idx="1">
                  <c:v>21-23</c:v>
                </c:pt>
                <c:pt idx="2">
                  <c:v>24-26</c:v>
                </c:pt>
                <c:pt idx="3">
                  <c:v>27-30</c:v>
                </c:pt>
                <c:pt idx="4">
                  <c:v>31-46</c:v>
                </c:pt>
              </c:strCache>
            </c:strRef>
          </c:cat>
          <c:val>
            <c:numRef>
              <c:f>Sheet1!$I$2:$I$6</c:f>
              <c:numCache>
                <c:formatCode>0.00</c:formatCode>
                <c:ptCount val="5"/>
                <c:pt idx="0">
                  <c:v>0.95</c:v>
                </c:pt>
                <c:pt idx="1">
                  <c:v>0.95</c:v>
                </c:pt>
                <c:pt idx="2">
                  <c:v>0.91</c:v>
                </c:pt>
                <c:pt idx="3">
                  <c:v>0.98</c:v>
                </c:pt>
                <c:pt idx="4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1B-480B-8E01-3003EE9D55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2">
                  <a:lumMod val="90000"/>
                </a:schemeClr>
              </a:solidFill>
              <a:round/>
              <a:headEnd type="none"/>
            </a:ln>
            <a:effectLst/>
          </c:spPr>
        </c:hiLowLines>
        <c:axId val="343235336"/>
        <c:axId val="343233040"/>
      </c:stockChart>
      <c:catAx>
        <c:axId val="343235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Maternal 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233040"/>
        <c:crosses val="autoZero"/>
        <c:auto val="1"/>
        <c:lblAlgn val="ctr"/>
        <c:lblOffset val="100"/>
        <c:noMultiLvlLbl val="0"/>
      </c:catAx>
      <c:valAx>
        <c:axId val="343233040"/>
        <c:scaling>
          <c:orientation val="minMax"/>
          <c:max val="1.6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Odds 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23533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Paternal 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tockChart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Sheet1!$F$9:$F$13</c:f>
              <c:strCache>
                <c:ptCount val="5"/>
                <c:pt idx="0">
                  <c:v>15-22</c:v>
                </c:pt>
                <c:pt idx="1">
                  <c:v>23-25</c:v>
                </c:pt>
                <c:pt idx="2">
                  <c:v>26-28</c:v>
                </c:pt>
                <c:pt idx="3">
                  <c:v>29-32</c:v>
                </c:pt>
                <c:pt idx="4">
                  <c:v>32-55</c:v>
                </c:pt>
              </c:strCache>
            </c:strRef>
          </c:cat>
          <c:val>
            <c:numRef>
              <c:f>Sheet1!$G$9:$G$13</c:f>
              <c:numCache>
                <c:formatCode>0.00</c:formatCode>
                <c:ptCount val="5"/>
                <c:pt idx="0">
                  <c:v>1.18</c:v>
                </c:pt>
                <c:pt idx="1">
                  <c:v>1.24</c:v>
                </c:pt>
                <c:pt idx="2">
                  <c:v>1.43</c:v>
                </c:pt>
                <c:pt idx="3">
                  <c:v>1.23</c:v>
                </c:pt>
                <c:pt idx="4">
                  <c:v>1.06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DA-4BBE-B741-2847035775B5}"/>
            </c:ext>
          </c:extLst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Sheet1!$F$9:$F$13</c:f>
              <c:strCache>
                <c:ptCount val="5"/>
                <c:pt idx="0">
                  <c:v>15-22</c:v>
                </c:pt>
                <c:pt idx="1">
                  <c:v>23-25</c:v>
                </c:pt>
                <c:pt idx="2">
                  <c:v>26-28</c:v>
                </c:pt>
                <c:pt idx="3">
                  <c:v>29-32</c:v>
                </c:pt>
                <c:pt idx="4">
                  <c:v>32-55</c:v>
                </c:pt>
              </c:strCache>
            </c:strRef>
          </c:cat>
          <c:val>
            <c:numRef>
              <c:f>Sheet1!$H$9:$H$13</c:f>
              <c:numCache>
                <c:formatCode>0.00</c:formatCode>
                <c:ptCount val="5"/>
                <c:pt idx="0">
                  <c:v>0.9</c:v>
                </c:pt>
                <c:pt idx="1">
                  <c:v>0.75</c:v>
                </c:pt>
                <c:pt idx="2">
                  <c:v>0.81</c:v>
                </c:pt>
                <c:pt idx="3">
                  <c:v>0.83</c:v>
                </c:pt>
                <c:pt idx="4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DA-4BBE-B741-2847035775B5}"/>
            </c:ext>
          </c:extLst>
        </c:ser>
        <c:ser>
          <c:idx val="2"/>
          <c:order val="2"/>
          <c:spPr>
            <a:ln w="28575" cap="rnd">
              <a:solidFill>
                <a:schemeClr val="accent3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c:spPr>
          </c:marker>
          <c:cat>
            <c:strRef>
              <c:f>Sheet1!$F$9:$F$13</c:f>
              <c:strCache>
                <c:ptCount val="5"/>
                <c:pt idx="0">
                  <c:v>15-22</c:v>
                </c:pt>
                <c:pt idx="1">
                  <c:v>23-25</c:v>
                </c:pt>
                <c:pt idx="2">
                  <c:v>26-28</c:v>
                </c:pt>
                <c:pt idx="3">
                  <c:v>29-32</c:v>
                </c:pt>
                <c:pt idx="4">
                  <c:v>32-55</c:v>
                </c:pt>
              </c:strCache>
            </c:strRef>
          </c:cat>
          <c:val>
            <c:numRef>
              <c:f>Sheet1!$I$9:$I$13</c:f>
              <c:numCache>
                <c:formatCode>0.00</c:formatCode>
                <c:ptCount val="5"/>
                <c:pt idx="0">
                  <c:v>1.03</c:v>
                </c:pt>
                <c:pt idx="1">
                  <c:v>0.96</c:v>
                </c:pt>
                <c:pt idx="2">
                  <c:v>1.07</c:v>
                </c:pt>
                <c:pt idx="3">
                  <c:v>1.01</c:v>
                </c:pt>
                <c:pt idx="4">
                  <c:v>0.99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DA-4BBE-B741-284703577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2">
                  <a:lumMod val="90000"/>
                </a:schemeClr>
              </a:solidFill>
              <a:round/>
            </a:ln>
            <a:effectLst/>
          </c:spPr>
        </c:hiLowLines>
        <c:axId val="559992800"/>
        <c:axId val="559993456"/>
      </c:stockChart>
      <c:catAx>
        <c:axId val="559992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Paternal Age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993456"/>
        <c:crosses val="autoZero"/>
        <c:auto val="1"/>
        <c:lblAlgn val="ctr"/>
        <c:lblOffset val="100"/>
        <c:noMultiLvlLbl val="0"/>
      </c:catAx>
      <c:valAx>
        <c:axId val="559993456"/>
        <c:scaling>
          <c:orientation val="minMax"/>
          <c:max val="1.6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992800"/>
        <c:crosses val="autoZero"/>
        <c:crossBetween val="between"/>
        <c:majorUnit val="0.2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4023FA-9086-4525-B6BF-4C9A4910F045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7D69AE-D1F2-4D5A-981E-DBA4A7E32464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40019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23FA-9086-4525-B6BF-4C9A4910F045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69AE-D1F2-4D5A-981E-DBA4A7E324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3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23FA-9086-4525-B6BF-4C9A4910F045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69AE-D1F2-4D5A-981E-DBA4A7E324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1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23FA-9086-4525-B6BF-4C9A4910F045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69AE-D1F2-4D5A-981E-DBA4A7E324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9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4023FA-9086-4525-B6BF-4C9A4910F045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7D69AE-D1F2-4D5A-981E-DBA4A7E3246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82302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23FA-9086-4525-B6BF-4C9A4910F045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69AE-D1F2-4D5A-981E-DBA4A7E324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23FA-9086-4525-B6BF-4C9A4910F045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69AE-D1F2-4D5A-981E-DBA4A7E324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9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23FA-9086-4525-B6BF-4C9A4910F045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69AE-D1F2-4D5A-981E-DBA4A7E324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7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23FA-9086-4525-B6BF-4C9A4910F045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69AE-D1F2-4D5A-981E-DBA4A7E324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1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4023FA-9086-4525-B6BF-4C9A4910F045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7D69AE-D1F2-4D5A-981E-DBA4A7E3246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760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4023FA-9086-4525-B6BF-4C9A4910F045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7D69AE-D1F2-4D5A-981E-DBA4A7E3246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82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4023FA-9086-4525-B6BF-4C9A4910F045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C7D69AE-D1F2-4D5A-981E-DBA4A7E3246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076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Parental age &amp; lifetime history of major depressive episode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Jennifer Dusendang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1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652719"/>
              </p:ext>
            </p:extLst>
          </p:nvPr>
        </p:nvGraphicFramePr>
        <p:xfrm>
          <a:off x="991985" y="723206"/>
          <a:ext cx="4572000" cy="4904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836377"/>
              </p:ext>
            </p:extLst>
          </p:nvPr>
        </p:nvGraphicFramePr>
        <p:xfrm>
          <a:off x="5929746" y="723207"/>
          <a:ext cx="4572000" cy="4904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995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596044"/>
            <a:ext cx="9601200" cy="427135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Potential for heightened risk of depression among those with younger mothers</a:t>
            </a:r>
          </a:p>
          <a:p>
            <a:r>
              <a:rPr lang="en-US" sz="3000" dirty="0" smtClean="0"/>
              <a:t>These may also </a:t>
            </a:r>
            <a:r>
              <a:rPr lang="en-US" sz="3000" dirty="0" smtClean="0"/>
              <a:t>be </a:t>
            </a:r>
            <a:r>
              <a:rPr lang="en-US" sz="3000" dirty="0" smtClean="0"/>
              <a:t>families with lower resources</a:t>
            </a:r>
          </a:p>
          <a:p>
            <a:r>
              <a:rPr lang="en-US" sz="3000" dirty="0" smtClean="0"/>
              <a:t>Making sure pediatricians can help young families access the resources they need for mental health </a:t>
            </a:r>
            <a:r>
              <a:rPr lang="en-US" sz="3000" dirty="0" smtClean="0"/>
              <a:t>services – both for parent and child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191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6204"/>
            <a:ext cx="9601200" cy="4281196"/>
          </a:xfrm>
        </p:spPr>
        <p:txBody>
          <a:bodyPr>
            <a:normAutofit/>
          </a:bodyPr>
          <a:lstStyle/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3955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4318"/>
            <a:ext cx="9601200" cy="3581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Research Question</a:t>
            </a:r>
          </a:p>
          <a:p>
            <a:r>
              <a:rPr lang="en-US" sz="3000" dirty="0" smtClean="0"/>
              <a:t>Data</a:t>
            </a:r>
          </a:p>
          <a:p>
            <a:r>
              <a:rPr lang="en-US" sz="3000" dirty="0" smtClean="0"/>
              <a:t>Variables</a:t>
            </a:r>
          </a:p>
          <a:p>
            <a:r>
              <a:rPr lang="en-US" sz="3000" dirty="0" smtClean="0"/>
              <a:t>Models</a:t>
            </a:r>
          </a:p>
          <a:p>
            <a:r>
              <a:rPr lang="en-US" sz="3000" dirty="0" smtClean="0"/>
              <a:t>Results</a:t>
            </a:r>
          </a:p>
          <a:p>
            <a:r>
              <a:rPr lang="en-US" sz="3000" dirty="0" smtClean="0"/>
              <a:t>Implications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652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-110345"/>
            <a:ext cx="9612971" cy="285273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Research Question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65025" y="2949003"/>
            <a:ext cx="9612971" cy="1143324"/>
          </a:xfrm>
        </p:spPr>
        <p:txBody>
          <a:bodyPr>
            <a:noAutofit/>
          </a:bodyPr>
          <a:lstStyle/>
          <a:p>
            <a:r>
              <a:rPr lang="en-US" sz="4500" b="1" dirty="0" smtClean="0"/>
              <a:t>Is there a relationship between maternal or paternal age and lifetime risk of Major Depressive Episode? </a:t>
            </a:r>
            <a:endParaRPr lang="en-US" sz="4500" b="1" dirty="0"/>
          </a:p>
        </p:txBody>
      </p:sp>
    </p:spTree>
    <p:extLst>
      <p:ext uri="{BB962C8B-B14F-4D97-AF65-F5344CB8AC3E}">
        <p14:creationId xmlns:p14="http://schemas.microsoft.com/office/powerpoint/2010/main" val="25511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596190"/>
            <a:ext cx="9601200" cy="3581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National Comorbidity Survey Replication (NCS-R)</a:t>
            </a:r>
          </a:p>
          <a:p>
            <a:r>
              <a:rPr lang="en-US" sz="3000" dirty="0" smtClean="0"/>
              <a:t>2001-2003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165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2231"/>
            <a:ext cx="9601200" cy="4965032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Predictors</a:t>
            </a:r>
          </a:p>
          <a:p>
            <a:pPr lvl="1"/>
            <a:r>
              <a:rPr lang="en-US" sz="2800" dirty="0" smtClean="0"/>
              <a:t>Maternal Age</a:t>
            </a:r>
          </a:p>
          <a:p>
            <a:pPr lvl="1"/>
            <a:r>
              <a:rPr lang="en-US" sz="2800" dirty="0" smtClean="0"/>
              <a:t>Paternal Age</a:t>
            </a:r>
          </a:p>
          <a:p>
            <a:r>
              <a:rPr lang="en-US" sz="3000" dirty="0" smtClean="0"/>
              <a:t>Outcome</a:t>
            </a:r>
          </a:p>
          <a:p>
            <a:pPr lvl="1"/>
            <a:r>
              <a:rPr lang="en-US" sz="3000" dirty="0" smtClean="0"/>
              <a:t>Lifetime History of Major Depressive Episode</a:t>
            </a:r>
          </a:p>
          <a:p>
            <a:r>
              <a:rPr lang="en-US" sz="3000" dirty="0" smtClean="0"/>
              <a:t>Confounders</a:t>
            </a:r>
          </a:p>
          <a:p>
            <a:pPr lvl="1"/>
            <a:r>
              <a:rPr lang="en-US" sz="3000" dirty="0" smtClean="0"/>
              <a:t>Participant’s age</a:t>
            </a:r>
          </a:p>
          <a:p>
            <a:pPr lvl="1"/>
            <a:r>
              <a:rPr lang="en-US" sz="3000" dirty="0" smtClean="0"/>
              <a:t>Sex</a:t>
            </a:r>
          </a:p>
          <a:p>
            <a:pPr lvl="1"/>
            <a:r>
              <a:rPr lang="en-US" sz="3000" dirty="0" smtClean="0"/>
              <a:t>Race / ethnicity</a:t>
            </a:r>
          </a:p>
          <a:p>
            <a:pPr lvl="1"/>
            <a:r>
              <a:rPr lang="en-US" sz="3000" dirty="0" smtClean="0"/>
              <a:t>Parent education</a:t>
            </a:r>
          </a:p>
          <a:p>
            <a:pPr lvl="1"/>
            <a:r>
              <a:rPr lang="en-US" sz="3000" dirty="0" smtClean="0"/>
              <a:t>Parent depression</a:t>
            </a:r>
          </a:p>
          <a:p>
            <a:pPr lvl="1"/>
            <a:r>
              <a:rPr lang="en-US" sz="3000" dirty="0" smtClean="0"/>
              <a:t>Siblings </a:t>
            </a:r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48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8274"/>
            <a:ext cx="9601200" cy="483669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Model 1 </a:t>
            </a:r>
          </a:p>
          <a:p>
            <a:pPr lvl="1"/>
            <a:r>
              <a:rPr lang="en-US" sz="3000" dirty="0" smtClean="0"/>
              <a:t>A – Maternal age</a:t>
            </a:r>
          </a:p>
          <a:p>
            <a:pPr lvl="1"/>
            <a:r>
              <a:rPr lang="en-US" sz="3000" dirty="0" smtClean="0"/>
              <a:t>B – Paternal age</a:t>
            </a:r>
            <a:endParaRPr lang="en-US" sz="3000" dirty="0"/>
          </a:p>
          <a:p>
            <a:r>
              <a:rPr lang="en-US" sz="3000" dirty="0" smtClean="0"/>
              <a:t>Model 2</a:t>
            </a:r>
          </a:p>
          <a:p>
            <a:pPr lvl="1"/>
            <a:r>
              <a:rPr lang="en-US" sz="3000" dirty="0" smtClean="0"/>
              <a:t>A – Maternal age + covariates</a:t>
            </a:r>
          </a:p>
          <a:p>
            <a:pPr lvl="1"/>
            <a:r>
              <a:rPr lang="en-US" sz="3000" dirty="0" smtClean="0"/>
              <a:t>B – Paternal age + covariates</a:t>
            </a:r>
          </a:p>
          <a:p>
            <a:r>
              <a:rPr lang="en-US" sz="3000" dirty="0" smtClean="0"/>
              <a:t>Model 3</a:t>
            </a:r>
          </a:p>
          <a:p>
            <a:pPr lvl="1"/>
            <a:r>
              <a:rPr lang="en-US" sz="3000" dirty="0" smtClean="0"/>
              <a:t>Maternal age + paternal age + </a:t>
            </a:r>
            <a:r>
              <a:rPr lang="en-US" sz="3000" dirty="0" smtClean="0"/>
              <a:t>covariates </a:t>
            </a:r>
            <a:endParaRPr lang="en-US" sz="3000" dirty="0"/>
          </a:p>
          <a:p>
            <a:pPr marL="457200" lvl="1" indent="-457200">
              <a:buSzPct val="150000"/>
              <a:buFont typeface="Wingdings" panose="05000000000000000000" pitchFamily="2" charset="2"/>
              <a:buChar char="§"/>
            </a:pPr>
            <a:r>
              <a:rPr lang="en-US" sz="3000" i="0" dirty="0" smtClean="0"/>
              <a:t>Alternative Models – U-shaped relationship </a:t>
            </a:r>
          </a:p>
        </p:txBody>
      </p:sp>
    </p:spTree>
    <p:extLst>
      <p:ext uri="{BB962C8B-B14F-4D97-AF65-F5344CB8AC3E}">
        <p14:creationId xmlns:p14="http://schemas.microsoft.com/office/powerpoint/2010/main" val="6149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6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39" y="676275"/>
            <a:ext cx="6515100" cy="55054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139739" y="3225338"/>
            <a:ext cx="3566160" cy="2161309"/>
          </a:xfrm>
        </p:spPr>
        <p:txBody>
          <a:bodyPr anchor="b">
            <a:normAutofit fontScale="90000"/>
          </a:bodyPr>
          <a:lstStyle/>
          <a:p>
            <a:r>
              <a:rPr lang="en-US" sz="4000" cap="none" dirty="0" smtClean="0"/>
              <a:t>1/3 </a:t>
            </a:r>
            <a:r>
              <a:rPr lang="en-US" sz="4000" cap="none" dirty="0" smtClean="0"/>
              <a:t>have lifetime history of Major Depressive Episode</a:t>
            </a:r>
            <a:endParaRPr lang="en-US" sz="3000" cap="none" dirty="0"/>
          </a:p>
        </p:txBody>
      </p:sp>
      <p:sp>
        <p:nvSpPr>
          <p:cNvPr id="11" name="Rectangle 10"/>
          <p:cNvSpPr/>
          <p:nvPr/>
        </p:nvSpPr>
        <p:spPr>
          <a:xfrm>
            <a:off x="4325879" y="1716576"/>
            <a:ext cx="2631873" cy="610987"/>
          </a:xfrm>
          <a:prstGeom prst="rect">
            <a:avLst/>
          </a:prstGeom>
          <a:solidFill>
            <a:srgbClr val="FFFF00">
              <a:alpha val="25098"/>
            </a:srgb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25877" y="4118955"/>
            <a:ext cx="2631873" cy="1009997"/>
          </a:xfrm>
          <a:prstGeom prst="rect">
            <a:avLst/>
          </a:prstGeom>
          <a:solidFill>
            <a:srgbClr val="FFFF00">
              <a:alpha val="25098"/>
            </a:srgb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25878" y="1490745"/>
            <a:ext cx="2631873" cy="225831"/>
          </a:xfrm>
          <a:prstGeom prst="rect">
            <a:avLst/>
          </a:prstGeom>
          <a:solidFill>
            <a:srgbClr val="FFFF00">
              <a:alpha val="23137"/>
            </a:srgb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25877" y="5320145"/>
            <a:ext cx="2631873" cy="241070"/>
          </a:xfrm>
          <a:prstGeom prst="rect">
            <a:avLst/>
          </a:prstGeom>
          <a:solidFill>
            <a:srgbClr val="FFFF00">
              <a:alpha val="25098"/>
            </a:srgb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75" y="714028"/>
            <a:ext cx="10114605" cy="47474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45966" y="1226125"/>
            <a:ext cx="2947758" cy="511235"/>
          </a:xfrm>
          <a:prstGeom prst="rect">
            <a:avLst/>
          </a:prstGeom>
          <a:solidFill>
            <a:srgbClr val="FFFF00">
              <a:alpha val="25098"/>
            </a:srgb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02435" y="1226125"/>
            <a:ext cx="1548939" cy="511235"/>
          </a:xfrm>
          <a:prstGeom prst="rect">
            <a:avLst/>
          </a:prstGeom>
          <a:solidFill>
            <a:srgbClr val="FFFF00">
              <a:alpha val="25098"/>
            </a:srgb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93724" y="1226124"/>
            <a:ext cx="3208711" cy="511235"/>
          </a:xfrm>
          <a:prstGeom prst="rect">
            <a:avLst/>
          </a:prstGeom>
          <a:solidFill>
            <a:srgbClr val="FFFF00">
              <a:alpha val="25098"/>
            </a:srgb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02435" y="1737359"/>
            <a:ext cx="1548939" cy="512096"/>
          </a:xfrm>
          <a:prstGeom prst="rect">
            <a:avLst/>
          </a:prstGeom>
          <a:solidFill>
            <a:srgbClr val="FFFF00">
              <a:alpha val="25098"/>
            </a:srgb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02435" y="3674225"/>
            <a:ext cx="1548939" cy="282110"/>
          </a:xfrm>
          <a:prstGeom prst="rect">
            <a:avLst/>
          </a:prstGeom>
          <a:solidFill>
            <a:srgbClr val="FFFF00">
              <a:alpha val="25098"/>
            </a:srgb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02435" y="4175759"/>
            <a:ext cx="1548939" cy="282110"/>
          </a:xfrm>
          <a:prstGeom prst="rect">
            <a:avLst/>
          </a:prstGeom>
          <a:solidFill>
            <a:srgbClr val="FFFF00">
              <a:alpha val="25098"/>
            </a:srgb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8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72</TotalTime>
  <Words>176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Franklin Gothic Book</vt:lpstr>
      <vt:lpstr>Wingdings</vt:lpstr>
      <vt:lpstr>Crop</vt:lpstr>
      <vt:lpstr>Parental age &amp; lifetime history of major depressive episode</vt:lpstr>
      <vt:lpstr>Overview</vt:lpstr>
      <vt:lpstr>Research Question</vt:lpstr>
      <vt:lpstr>Data</vt:lpstr>
      <vt:lpstr>Variables</vt:lpstr>
      <vt:lpstr>Logistic Regression Models</vt:lpstr>
      <vt:lpstr>Results</vt:lpstr>
      <vt:lpstr>1/3 have lifetime history of Major Depressive Episode</vt:lpstr>
      <vt:lpstr>PowerPoint Presentation</vt:lpstr>
      <vt:lpstr>PowerPoint Presentation</vt:lpstr>
      <vt:lpstr>Implications</vt:lpstr>
      <vt:lpstr>Questions?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Parental age &amp; lifetime history of major depressive episode</dc:title>
  <dc:creator>Dusendang, Jennifer</dc:creator>
  <cp:lastModifiedBy>School of Public Health</cp:lastModifiedBy>
  <cp:revision>10</cp:revision>
  <dcterms:created xsi:type="dcterms:W3CDTF">2018-04-22T18:15:05Z</dcterms:created>
  <dcterms:modified xsi:type="dcterms:W3CDTF">2018-04-25T15:08:54Z</dcterms:modified>
</cp:coreProperties>
</file>