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67" r:id="rId5"/>
    <p:sldId id="278" r:id="rId6"/>
    <p:sldId id="279" r:id="rId7"/>
    <p:sldId id="268" r:id="rId8"/>
    <p:sldId id="272" r:id="rId9"/>
    <p:sldId id="281" r:id="rId10"/>
    <p:sldId id="282" r:id="rId11"/>
    <p:sldId id="280" r:id="rId12"/>
    <p:sldId id="283" r:id="rId13"/>
    <p:sldId id="284" r:id="rId14"/>
    <p:sldId id="285" r:id="rId15"/>
    <p:sldId id="287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300" r:id="rId29"/>
    <p:sldId id="29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12/2/2017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12/2/2017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1335261" TargetMode="External"/><Relationship Id="rId2" Type="http://schemas.openxmlformats.org/officeDocument/2006/relationships/hyperlink" Target="https://www.ncbi.nlm.nih.gov/pmc/articles/PMC365124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rbanland.uli.org/economy-markets-trends/rethinking-grocery-stor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Income Inequality, Food Access, and Obesity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Jennifer </a:t>
            </a:r>
            <a:r>
              <a:rPr lang="en-US" sz="2800" dirty="0" err="1" smtClean="0"/>
              <a:t>Dusendang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At Each of 20 </a:t>
            </a:r>
            <a:r>
              <a:rPr lang="en-US" sz="5000" dirty="0" err="1" smtClean="0"/>
              <a:t>Timesteps</a:t>
            </a:r>
            <a:r>
              <a:rPr lang="en-US" sz="5000" dirty="0"/>
              <a:t>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If less than 2 neighbors are of the same income status the unit will randomly move to a new grid space</a:t>
            </a:r>
          </a:p>
          <a:p>
            <a:r>
              <a:rPr lang="en-US" sz="2200" dirty="0" smtClean="0"/>
              <a:t>If a store has too few shoppers the store will randomly move to a new grid space </a:t>
            </a:r>
          </a:p>
        </p:txBody>
      </p:sp>
    </p:spTree>
    <p:extLst>
      <p:ext uri="{BB962C8B-B14F-4D97-AF65-F5344CB8AC3E}">
        <p14:creationId xmlns:p14="http://schemas.microsoft.com/office/powerpoint/2010/main" val="37436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Results </a:t>
            </a:r>
            <a:endParaRPr lang="en-US" sz="5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Key</a:t>
            </a:r>
            <a:endParaRPr lang="en-US" sz="5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Low Income Unit – </a:t>
            </a:r>
            <a:r>
              <a:rPr lang="en-US" sz="2200" dirty="0" smtClean="0">
                <a:solidFill>
                  <a:srgbClr val="FF0000"/>
                </a:solidFill>
              </a:rPr>
              <a:t>Red Square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High Income Unit – </a:t>
            </a:r>
            <a:r>
              <a:rPr lang="en-US" sz="2200" dirty="0" smtClean="0">
                <a:solidFill>
                  <a:srgbClr val="0070C0"/>
                </a:solidFill>
              </a:rPr>
              <a:t>Blue Square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Unhealthy Store – </a:t>
            </a:r>
            <a:r>
              <a:rPr lang="en-US" sz="2200" dirty="0" smtClean="0">
                <a:solidFill>
                  <a:srgbClr val="00B050"/>
                </a:solidFill>
              </a:rPr>
              <a:t>Green +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Healthy Store – </a:t>
            </a:r>
            <a:r>
              <a:rPr lang="en-US" sz="2200" dirty="0" smtClean="0">
                <a:solidFill>
                  <a:schemeClr val="tx1">
                    <a:lumMod val="65000"/>
                  </a:schemeClr>
                </a:solidFill>
              </a:rPr>
              <a:t>Gray +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BMI – higher BMI is darker red or blue; lower BMI is lighter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532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Baseline</a:t>
            </a:r>
            <a:endParaRPr lang="en-US" sz="5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14" y="1699954"/>
            <a:ext cx="4885370" cy="4572000"/>
          </a:xfrm>
        </p:spPr>
      </p:pic>
    </p:spTree>
    <p:extLst>
      <p:ext uri="{BB962C8B-B14F-4D97-AF65-F5344CB8AC3E}">
        <p14:creationId xmlns:p14="http://schemas.microsoft.com/office/powerpoint/2010/main" val="21696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Year 1</a:t>
            </a:r>
            <a:endParaRPr lang="en-US" sz="5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54" y="1707296"/>
            <a:ext cx="4895491" cy="4557315"/>
          </a:xfrm>
        </p:spPr>
      </p:pic>
    </p:spTree>
    <p:extLst>
      <p:ext uri="{BB962C8B-B14F-4D97-AF65-F5344CB8AC3E}">
        <p14:creationId xmlns:p14="http://schemas.microsoft.com/office/powerpoint/2010/main" val="396756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Year 2</a:t>
            </a:r>
            <a:endParaRPr lang="en-US" sz="5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54" y="1702999"/>
            <a:ext cx="4895491" cy="4565909"/>
          </a:xfrm>
        </p:spPr>
      </p:pic>
    </p:spTree>
    <p:extLst>
      <p:ext uri="{BB962C8B-B14F-4D97-AF65-F5344CB8AC3E}">
        <p14:creationId xmlns:p14="http://schemas.microsoft.com/office/powerpoint/2010/main" val="281553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Year 3</a:t>
            </a:r>
            <a:endParaRPr lang="en-US" sz="5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54" y="1706741"/>
            <a:ext cx="4895491" cy="4558425"/>
          </a:xfrm>
        </p:spPr>
      </p:pic>
    </p:spTree>
    <p:extLst>
      <p:ext uri="{BB962C8B-B14F-4D97-AF65-F5344CB8AC3E}">
        <p14:creationId xmlns:p14="http://schemas.microsoft.com/office/powerpoint/2010/main" val="360194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Year 4</a:t>
            </a:r>
            <a:endParaRPr lang="en-US" sz="5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54" y="1711322"/>
            <a:ext cx="4895491" cy="4549263"/>
          </a:xfrm>
        </p:spPr>
      </p:pic>
    </p:spTree>
    <p:extLst>
      <p:ext uri="{BB962C8B-B14F-4D97-AF65-F5344CB8AC3E}">
        <p14:creationId xmlns:p14="http://schemas.microsoft.com/office/powerpoint/2010/main" val="180563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Year 5</a:t>
            </a:r>
            <a:endParaRPr lang="en-US" sz="5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14" y="1699954"/>
            <a:ext cx="4893971" cy="4572000"/>
          </a:xfrm>
        </p:spPr>
      </p:pic>
    </p:spTree>
    <p:extLst>
      <p:ext uri="{BB962C8B-B14F-4D97-AF65-F5344CB8AC3E}">
        <p14:creationId xmlns:p14="http://schemas.microsoft.com/office/powerpoint/2010/main" val="127379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Year 10</a:t>
            </a:r>
            <a:endParaRPr lang="en-US" sz="5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54" y="1707296"/>
            <a:ext cx="4895491" cy="4557315"/>
          </a:xfrm>
        </p:spPr>
      </p:pic>
    </p:spTree>
    <p:extLst>
      <p:ext uri="{BB962C8B-B14F-4D97-AF65-F5344CB8AC3E}">
        <p14:creationId xmlns:p14="http://schemas.microsoft.com/office/powerpoint/2010/main" val="188881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Research Questions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12647" y="3388268"/>
            <a:ext cx="10841415" cy="1371600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How do neighborhood preferences and rent prices lead to income segregation?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 smtClean="0"/>
              <a:t>How do lack of transportation and cost of healthy food lead to differences in BMI among different income groups?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3350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Year 15</a:t>
            </a:r>
            <a:endParaRPr lang="en-US" sz="5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54" y="1703270"/>
            <a:ext cx="4895491" cy="4565367"/>
          </a:xfrm>
        </p:spPr>
      </p:pic>
    </p:spTree>
    <p:extLst>
      <p:ext uri="{BB962C8B-B14F-4D97-AF65-F5344CB8AC3E}">
        <p14:creationId xmlns:p14="http://schemas.microsoft.com/office/powerpoint/2010/main" val="101687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Year 20</a:t>
            </a:r>
            <a:endParaRPr lang="en-US" sz="5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014" y="1699954"/>
            <a:ext cx="4893971" cy="4572000"/>
          </a:xfrm>
        </p:spPr>
      </p:pic>
    </p:spTree>
    <p:extLst>
      <p:ext uri="{BB962C8B-B14F-4D97-AF65-F5344CB8AC3E}">
        <p14:creationId xmlns:p14="http://schemas.microsoft.com/office/powerpoint/2010/main" val="234811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Baseline &amp; Year 20</a:t>
            </a:r>
            <a:endParaRPr lang="en-US" sz="5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47" y="1867276"/>
            <a:ext cx="3908296" cy="3657600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22" y="1867276"/>
            <a:ext cx="3915178" cy="3657600"/>
          </a:xfrm>
        </p:spPr>
      </p:pic>
    </p:spTree>
    <p:extLst>
      <p:ext uri="{BB962C8B-B14F-4D97-AF65-F5344CB8AC3E}">
        <p14:creationId xmlns:p14="http://schemas.microsoft.com/office/powerpoint/2010/main" val="272075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Final Results </a:t>
            </a:r>
            <a:endParaRPr lang="en-US" sz="50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97525"/>
            <a:ext cx="4572000" cy="3410712"/>
          </a:xfrm>
        </p:spPr>
      </p:pic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BMI increased for everyone </a:t>
            </a:r>
          </a:p>
          <a:p>
            <a:r>
              <a:rPr lang="en-US" sz="2200" dirty="0" smtClean="0"/>
              <a:t>BMI increased more for low income units than for high income units </a:t>
            </a:r>
          </a:p>
          <a:p>
            <a:r>
              <a:rPr lang="en-US" sz="2200" dirty="0" smtClean="0"/>
              <a:t>Segregated neighborhoods developed quickly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082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Future Ideas</a:t>
            </a:r>
            <a:endParaRPr lang="en-US" sz="5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Include food preference – randomly assigned at beginning but changed based on targeted marketing, diet programs, vouchers, or markets  </a:t>
            </a:r>
          </a:p>
          <a:p>
            <a:r>
              <a:rPr lang="en-US" sz="2200" dirty="0" smtClean="0"/>
              <a:t>Create more realistic models by including randomly assigned levels of physical activity</a:t>
            </a:r>
          </a:p>
          <a:p>
            <a:r>
              <a:rPr lang="en-US" sz="2200" dirty="0" smtClean="0"/>
              <a:t>Look at how neighborhood characteristics influence stores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198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Questions?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7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Sources 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https://www.ncbi.nlm.nih.gov/pmc/articles/PMC3651246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www.ncbi.nlm.nih.gov/pubmed/21335261</a:t>
            </a:r>
            <a:r>
              <a:rPr lang="en-US" dirty="0" smtClean="0"/>
              <a:t> </a:t>
            </a:r>
            <a:endParaRPr lang="en-US" dirty="0">
              <a:hlinkClick r:id="rId4"/>
            </a:endParaRP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://urbanland.uli.org/economy-markets-trends/rethinking-grocery-stores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1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Space </a:t>
            </a:r>
            <a:endParaRPr lang="en-US" sz="5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103 x 103 grid space</a:t>
            </a:r>
          </a:p>
          <a:p>
            <a:r>
              <a:rPr lang="en-US" sz="2200" dirty="0" smtClean="0"/>
              <a:t>No wrapping of edges </a:t>
            </a:r>
          </a:p>
          <a:p>
            <a:r>
              <a:rPr lang="en-US" sz="2200" dirty="0" smtClean="0"/>
              <a:t>Large urban area approximately the population of Chicago, IL or Houston, TX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48" y="1828800"/>
            <a:ext cx="4912895" cy="3262469"/>
          </a:xfrm>
        </p:spPr>
      </p:pic>
    </p:spTree>
    <p:extLst>
      <p:ext uri="{BB962C8B-B14F-4D97-AF65-F5344CB8AC3E}">
        <p14:creationId xmlns:p14="http://schemas.microsoft.com/office/powerpoint/2010/main" val="14520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Agents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Units</a:t>
            </a:r>
          </a:p>
          <a:p>
            <a:pPr lvl="1"/>
            <a:r>
              <a:rPr lang="en-US" sz="2200" dirty="0" smtClean="0"/>
              <a:t>10,000 units - each represents 250 people for total population of 2,500,000</a:t>
            </a:r>
          </a:p>
          <a:p>
            <a:pPr lvl="1"/>
            <a:r>
              <a:rPr lang="en-US" sz="2200" dirty="0" smtClean="0"/>
              <a:t>Randomly assign income (low or high)</a:t>
            </a:r>
          </a:p>
          <a:p>
            <a:pPr lvl="1"/>
            <a:r>
              <a:rPr lang="en-US" sz="2200" dirty="0" smtClean="0"/>
              <a:t>Randomly assign starting BMI along normal distribution from 1971 data: mean = 25.3; standard deviation = 3.745</a:t>
            </a:r>
          </a:p>
          <a:p>
            <a:pPr lvl="1"/>
            <a:r>
              <a:rPr lang="en-US" sz="2200" dirty="0" smtClean="0"/>
              <a:t>Randomly assign starting grid space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Stores</a:t>
            </a:r>
          </a:p>
          <a:p>
            <a:pPr lvl="1"/>
            <a:r>
              <a:rPr lang="en-US" sz="2200" dirty="0" smtClean="0"/>
              <a:t>1200 stores </a:t>
            </a:r>
          </a:p>
          <a:p>
            <a:pPr lvl="1"/>
            <a:r>
              <a:rPr lang="en-US" sz="2200" dirty="0" smtClean="0"/>
              <a:t>Randomly assign food type (healthy or unhealthy)</a:t>
            </a:r>
          </a:p>
          <a:p>
            <a:pPr lvl="1"/>
            <a:r>
              <a:rPr lang="en-US" sz="2200" dirty="0" smtClean="0"/>
              <a:t>Randomly assign starting grid space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Assumptions  </a:t>
            </a:r>
            <a:endParaRPr lang="en-US" sz="5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Main Assumptions </a:t>
            </a:r>
            <a:endParaRPr lang="en-US" sz="5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People with lower income have less access to transportation making it more difficult for them to travel far for food</a:t>
            </a:r>
          </a:p>
          <a:p>
            <a:r>
              <a:rPr lang="en-US" sz="2200" dirty="0" smtClean="0"/>
              <a:t>Healthy food is more expensive than unhealthy food </a:t>
            </a:r>
          </a:p>
          <a:p>
            <a:r>
              <a:rPr lang="en-US" sz="2200" dirty="0" smtClean="0"/>
              <a:t>There are no other reasons why people would choose healthy or unhealthy food (marketing, knowledge, etc.)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938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Each Year </a:t>
            </a:r>
            <a:endParaRPr lang="en-US" sz="5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At Each of 20 </a:t>
            </a:r>
            <a:r>
              <a:rPr lang="en-US" sz="5000" dirty="0" err="1" smtClean="0"/>
              <a:t>Timesteps</a:t>
            </a:r>
            <a:r>
              <a:rPr lang="en-US" sz="5000" dirty="0"/>
              <a:t>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295400" y="1828799"/>
            <a:ext cx="4896853" cy="434816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Units look for a place to shop</a:t>
            </a:r>
          </a:p>
          <a:p>
            <a:r>
              <a:rPr lang="en-US" sz="2200" dirty="0"/>
              <a:t>T</a:t>
            </a:r>
            <a:r>
              <a:rPr lang="en-US" sz="2200" dirty="0" smtClean="0"/>
              <a:t>he distance between units and stores is calculated and given a weight – the higher the distance the lower the weight </a:t>
            </a:r>
          </a:p>
          <a:p>
            <a:r>
              <a:rPr lang="en-US" sz="2200" dirty="0" smtClean="0"/>
              <a:t>This weight is also more severe for low income units than for high income units</a:t>
            </a:r>
          </a:p>
          <a:p>
            <a:r>
              <a:rPr lang="en-US" sz="2200" dirty="0" smtClean="0"/>
              <a:t>Healthy stores are also given a weight of 0.5 for low income units based on unaffordability of food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551" y="1652587"/>
            <a:ext cx="53244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6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 smtClean="0"/>
              <a:t>At Each of 20 </a:t>
            </a:r>
            <a:r>
              <a:rPr lang="en-US" sz="5000" dirty="0" err="1" smtClean="0"/>
              <a:t>Timesteps</a:t>
            </a:r>
            <a:r>
              <a:rPr lang="en-US" sz="5000" dirty="0"/>
              <a:t>: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Score = transport weight * cost weight</a:t>
            </a:r>
            <a:endParaRPr lang="en-US" sz="2200" dirty="0"/>
          </a:p>
          <a:p>
            <a:r>
              <a:rPr lang="en-US" sz="2200" dirty="0" smtClean="0"/>
              <a:t>Units shop at the highest scoring store </a:t>
            </a:r>
          </a:p>
          <a:p>
            <a:r>
              <a:rPr lang="en-US" sz="2200" dirty="0" smtClean="0"/>
              <a:t>If the scores are tied one of the high scoring stores is randomly selected </a:t>
            </a:r>
          </a:p>
          <a:p>
            <a:r>
              <a:rPr lang="en-US" sz="2200" dirty="0" smtClean="0"/>
              <a:t>If selected store is a healthy store the unit BMI  increases by 1 (~ 10 </a:t>
            </a:r>
            <a:r>
              <a:rPr lang="en-US" sz="2200" dirty="0" err="1" smtClean="0"/>
              <a:t>lbs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If selected store is an unhealthy store the unit BMI decreases by 0.25</a:t>
            </a:r>
          </a:p>
        </p:txBody>
      </p:sp>
    </p:spTree>
    <p:extLst>
      <p:ext uri="{BB962C8B-B14F-4D97-AF65-F5344CB8AC3E}">
        <p14:creationId xmlns:p14="http://schemas.microsoft.com/office/powerpoint/2010/main" val="9695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DA9951C7-4320-4495-9FC1-E63CCA4172C0}" vid="{B4FD8286-12BA-4ECE-B80E-03C93BD82B08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A16170-AED4-43FB-90C7-1F1653EBFAC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89</TotalTime>
  <Words>497</Words>
  <Application>Microsoft Office PowerPoint</Application>
  <PresentationFormat>Widescreen</PresentationFormat>
  <Paragraphs>69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Georgia</vt:lpstr>
      <vt:lpstr>Brushed Metal 16x9</vt:lpstr>
      <vt:lpstr>Income Inequality, Food Access, and Obesity</vt:lpstr>
      <vt:lpstr>Research Questions</vt:lpstr>
      <vt:lpstr>Space </vt:lpstr>
      <vt:lpstr>Agents</vt:lpstr>
      <vt:lpstr>Assumptions  </vt:lpstr>
      <vt:lpstr>Main Assumptions </vt:lpstr>
      <vt:lpstr>Each Year </vt:lpstr>
      <vt:lpstr>At Each of 20 Timesteps:</vt:lpstr>
      <vt:lpstr>At Each of 20 Timesteps:</vt:lpstr>
      <vt:lpstr>At Each of 20 Timesteps:</vt:lpstr>
      <vt:lpstr>Results </vt:lpstr>
      <vt:lpstr>Key</vt:lpstr>
      <vt:lpstr>Baseline</vt:lpstr>
      <vt:lpstr>Year 1</vt:lpstr>
      <vt:lpstr>Year 2</vt:lpstr>
      <vt:lpstr>Year 3</vt:lpstr>
      <vt:lpstr>Year 4</vt:lpstr>
      <vt:lpstr>Year 5</vt:lpstr>
      <vt:lpstr>Year 10</vt:lpstr>
      <vt:lpstr>Year 15</vt:lpstr>
      <vt:lpstr>Year 20</vt:lpstr>
      <vt:lpstr>Baseline &amp; Year 20</vt:lpstr>
      <vt:lpstr>Final Results </vt:lpstr>
      <vt:lpstr>Future Ideas</vt:lpstr>
      <vt:lpstr>Questions?</vt:lpstr>
      <vt:lpstr>Sources 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Income Inequality, Food Access, and Obesity</dc:title>
  <dc:creator>Dusendang, Jennifer</dc:creator>
  <cp:lastModifiedBy>Dusendang, Jennifer</cp:lastModifiedBy>
  <cp:revision>11</cp:revision>
  <dcterms:created xsi:type="dcterms:W3CDTF">2017-12-02T18:12:09Z</dcterms:created>
  <dcterms:modified xsi:type="dcterms:W3CDTF">2017-12-02T19:42:40Z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