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4"/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5858CEB-DF32-4F23-A2AF-B6BC4EF46EF9}">
  <a:tblStyle styleId="{55858CEB-DF32-4F23-A2AF-B6BC4EF46EF9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45425" rIns="45425" tIns="4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2271658" y="1143642"/>
            <a:ext cx="2314683" cy="30856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45425" rIns="45425" tIns="4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2271658" y="1143642"/>
            <a:ext cx="2314683" cy="30856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45425" rIns="45425" tIns="4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2271658" y="1143642"/>
            <a:ext cx="2314683" cy="30856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45425" rIns="45425" tIns="4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2271658" y="1143642"/>
            <a:ext cx="2314683" cy="30856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45425" rIns="45425" tIns="4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2271658" y="1143642"/>
            <a:ext cx="2314683" cy="30856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45425" rIns="45425" tIns="4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2271658" y="1143642"/>
            <a:ext cx="2314683" cy="30856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45425" rIns="45425" tIns="4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2271658" y="1143642"/>
            <a:ext cx="2314683" cy="30856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45425" rIns="45425" tIns="4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2271658" y="1143642"/>
            <a:ext cx="2314683" cy="30856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45425" rIns="45425" tIns="4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2271658" y="1143642"/>
            <a:ext cx="2314683" cy="30856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45425" rIns="45425" tIns="4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2271658" y="1143642"/>
            <a:ext cx="2314683" cy="30856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45425" rIns="45425" tIns="4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/>
          <p:nvPr>
            <p:ph idx="2" type="sldImg"/>
          </p:nvPr>
        </p:nvSpPr>
        <p:spPr>
          <a:xfrm>
            <a:off x="2271658" y="1143642"/>
            <a:ext cx="2314683" cy="30856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45425" rIns="45425" tIns="4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" name="Shape 637"/>
          <p:cNvSpPr/>
          <p:nvPr>
            <p:ph idx="2" type="sldImg"/>
          </p:nvPr>
        </p:nvSpPr>
        <p:spPr>
          <a:xfrm>
            <a:off x="2271658" y="1143642"/>
            <a:ext cx="2314683" cy="30856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45425" rIns="45425" tIns="4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2271658" y="1143642"/>
            <a:ext cx="2314683" cy="30856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Shape 6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Shape 6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/>
          <p:nvPr>
            <p:ph idx="1" type="body"/>
          </p:nvPr>
        </p:nvSpPr>
        <p:spPr>
          <a:xfrm>
            <a:off x="685583" y="4400004"/>
            <a:ext cx="5486700" cy="3601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45425" rIns="45425" tIns="45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" name="Shape 700"/>
          <p:cNvSpPr/>
          <p:nvPr>
            <p:ph idx="2" type="sldImg"/>
          </p:nvPr>
        </p:nvSpPr>
        <p:spPr>
          <a:xfrm>
            <a:off x="2271658" y="1143642"/>
            <a:ext cx="2314800" cy="3085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45425" rIns="45425" tIns="4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" name="Shape 707"/>
          <p:cNvSpPr/>
          <p:nvPr>
            <p:ph idx="2" type="sldImg"/>
          </p:nvPr>
        </p:nvSpPr>
        <p:spPr>
          <a:xfrm>
            <a:off x="2271658" y="1143642"/>
            <a:ext cx="2314683" cy="30856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Shape 7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Shape 7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Shape 7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45425" rIns="45425" tIns="4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2271658" y="1143642"/>
            <a:ext cx="2314683" cy="30856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45425" rIns="45425" tIns="4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/>
          <p:nvPr>
            <p:ph idx="2" type="sldImg"/>
          </p:nvPr>
        </p:nvSpPr>
        <p:spPr>
          <a:xfrm>
            <a:off x="2271658" y="1143642"/>
            <a:ext cx="2314683" cy="30856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45425" rIns="45425" tIns="4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/>
          <p:nvPr>
            <p:ph idx="2" type="sldImg"/>
          </p:nvPr>
        </p:nvSpPr>
        <p:spPr>
          <a:xfrm>
            <a:off x="2271658" y="1143642"/>
            <a:ext cx="2314683" cy="30856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45425" rIns="45425" tIns="4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3" name="Shape 753"/>
          <p:cNvSpPr/>
          <p:nvPr>
            <p:ph idx="2" type="sldImg"/>
          </p:nvPr>
        </p:nvSpPr>
        <p:spPr>
          <a:xfrm>
            <a:off x="2271658" y="1143642"/>
            <a:ext cx="2314683" cy="30856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45425" rIns="45425" tIns="4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" name="Shape 761"/>
          <p:cNvSpPr/>
          <p:nvPr>
            <p:ph idx="2" type="sldImg"/>
          </p:nvPr>
        </p:nvSpPr>
        <p:spPr>
          <a:xfrm>
            <a:off x="2271658" y="1143642"/>
            <a:ext cx="2314683" cy="30856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Shape 7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45425" rIns="45425" tIns="4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2271658" y="1143642"/>
            <a:ext cx="2314683" cy="30856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425" lIns="45425" rIns="45425" tIns="45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2271658" y="1143642"/>
            <a:ext cx="2314683" cy="30856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- Brand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670885" y="2166790"/>
            <a:ext cx="5252167" cy="99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75" lIns="41575" rIns="41575" tIns="41575"/>
          <a:lstStyle>
            <a:lvl1pPr indent="0" lvl="0" marL="0" marR="0" rtl="0" algn="r">
              <a:spcBef>
                <a:spcPts val="0"/>
              </a:spcBef>
              <a:buSzPct val="25000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5000"/>
              <a:buNone/>
              <a:defRPr sz="800"/>
            </a:lvl2pPr>
            <a:lvl3pPr indent="0" lvl="2">
              <a:spcBef>
                <a:spcPts val="0"/>
              </a:spcBef>
              <a:buSzPct val="75000"/>
              <a:buNone/>
              <a:defRPr sz="800"/>
            </a:lvl3pPr>
            <a:lvl4pPr indent="0" lvl="3">
              <a:spcBef>
                <a:spcPts val="0"/>
              </a:spcBef>
              <a:buSzPct val="75000"/>
              <a:buNone/>
              <a:defRPr sz="800"/>
            </a:lvl4pPr>
            <a:lvl5pPr indent="0" lvl="4">
              <a:spcBef>
                <a:spcPts val="0"/>
              </a:spcBef>
              <a:buSzPct val="75000"/>
              <a:buNone/>
              <a:defRPr sz="800"/>
            </a:lvl5pPr>
            <a:lvl6pPr indent="0" lvl="5">
              <a:spcBef>
                <a:spcPts val="0"/>
              </a:spcBef>
              <a:buSzPct val="75000"/>
              <a:buNone/>
              <a:defRPr sz="800"/>
            </a:lvl6pPr>
            <a:lvl7pPr indent="0" lvl="6">
              <a:spcBef>
                <a:spcPts val="0"/>
              </a:spcBef>
              <a:buSzPct val="75000"/>
              <a:buNone/>
              <a:defRPr sz="800"/>
            </a:lvl7pPr>
            <a:lvl8pPr indent="0" lvl="7">
              <a:spcBef>
                <a:spcPts val="0"/>
              </a:spcBef>
              <a:buSzPct val="75000"/>
              <a:buNone/>
              <a:defRPr sz="800"/>
            </a:lvl8pPr>
            <a:lvl9pPr indent="0" lvl="8">
              <a:spcBef>
                <a:spcPts val="0"/>
              </a:spcBef>
              <a:buSzPct val="75000"/>
              <a:buNone/>
              <a:defRPr sz="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02683" y="3542112"/>
            <a:ext cx="4420370" cy="415869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rIns="41575" tIns="41575"/>
          <a:lstStyle>
            <a:lvl1pPr indent="0" lvl="0" marL="0" marR="0" rtl="0" algn="r">
              <a:spcBef>
                <a:spcPts val="0"/>
              </a:spcBef>
              <a:buSzPct val="37500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03200" marR="0" rtl="0" algn="r">
              <a:spcBef>
                <a:spcPts val="0"/>
              </a:spcBef>
              <a:buSzPct val="37500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19100" marR="0" rtl="0" algn="r">
              <a:spcBef>
                <a:spcPts val="0"/>
              </a:spcBef>
              <a:buSzPct val="37500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622300" marR="0" rtl="0" algn="r">
              <a:spcBef>
                <a:spcPts val="0"/>
              </a:spcBef>
              <a:buSzPct val="37500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825500" marR="0" rtl="0" algn="r">
              <a:spcBef>
                <a:spcPts val="0"/>
              </a:spcBef>
              <a:buSzPct val="37500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04140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124460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146050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166370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Nebraska_N_rev.png"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3694" y="4387850"/>
            <a:ext cx="554531" cy="51692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>
            <p:ph idx="2" type="body"/>
          </p:nvPr>
        </p:nvSpPr>
        <p:spPr>
          <a:xfrm>
            <a:off x="1972631" y="5205591"/>
            <a:ext cx="5476002" cy="311902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rIns="41575" tIns="41575"/>
          <a:lstStyle>
            <a:lvl1pPr indent="0" lvl="0" marL="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0320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41910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62230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82550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104140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124460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146050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166370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 - Brand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670885" y="2166790"/>
            <a:ext cx="5252167" cy="99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75" lIns="41575" rIns="41575" tIns="41575"/>
          <a:lstStyle>
            <a:lvl1pPr indent="0" lvl="0" marL="0" marR="0" rtl="0" algn="r">
              <a:spcBef>
                <a:spcPts val="0"/>
              </a:spcBef>
              <a:buSzPct val="25000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5000"/>
              <a:buNone/>
              <a:defRPr sz="800"/>
            </a:lvl2pPr>
            <a:lvl3pPr indent="0" lvl="2">
              <a:spcBef>
                <a:spcPts val="0"/>
              </a:spcBef>
              <a:buSzPct val="75000"/>
              <a:buNone/>
              <a:defRPr sz="800"/>
            </a:lvl3pPr>
            <a:lvl4pPr indent="0" lvl="3">
              <a:spcBef>
                <a:spcPts val="0"/>
              </a:spcBef>
              <a:buSzPct val="75000"/>
              <a:buNone/>
              <a:defRPr sz="800"/>
            </a:lvl4pPr>
            <a:lvl5pPr indent="0" lvl="4">
              <a:spcBef>
                <a:spcPts val="0"/>
              </a:spcBef>
              <a:buSzPct val="75000"/>
              <a:buNone/>
              <a:defRPr sz="800"/>
            </a:lvl5pPr>
            <a:lvl6pPr indent="0" lvl="5">
              <a:spcBef>
                <a:spcPts val="0"/>
              </a:spcBef>
              <a:buSzPct val="75000"/>
              <a:buNone/>
              <a:defRPr sz="800"/>
            </a:lvl6pPr>
            <a:lvl7pPr indent="0" lvl="6">
              <a:spcBef>
                <a:spcPts val="0"/>
              </a:spcBef>
              <a:buSzPct val="75000"/>
              <a:buNone/>
              <a:defRPr sz="800"/>
            </a:lvl7pPr>
            <a:lvl8pPr indent="0" lvl="7">
              <a:spcBef>
                <a:spcPts val="0"/>
              </a:spcBef>
              <a:buSzPct val="75000"/>
              <a:buNone/>
              <a:defRPr sz="800"/>
            </a:lvl8pPr>
            <a:lvl9pPr indent="0" lvl="8">
              <a:spcBef>
                <a:spcPts val="0"/>
              </a:spcBef>
              <a:buSzPct val="75000"/>
              <a:buNone/>
              <a:defRPr sz="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02683" y="3542112"/>
            <a:ext cx="4420370" cy="415869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rIns="41575" tIns="41575"/>
          <a:lstStyle>
            <a:lvl1pPr indent="0" lvl="0" marL="0" marR="0" rtl="0" algn="r">
              <a:spcBef>
                <a:spcPts val="0"/>
              </a:spcBef>
              <a:buSzPct val="37500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03200" marR="0" rtl="0" algn="r">
              <a:spcBef>
                <a:spcPts val="0"/>
              </a:spcBef>
              <a:buSzPct val="37500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19100" marR="0" rtl="0" algn="r">
              <a:spcBef>
                <a:spcPts val="0"/>
              </a:spcBef>
              <a:buSzPct val="37500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622300" marR="0" rtl="0" algn="r">
              <a:spcBef>
                <a:spcPts val="0"/>
              </a:spcBef>
              <a:buSzPct val="37500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825500" marR="0" rtl="0" algn="r">
              <a:spcBef>
                <a:spcPts val="0"/>
              </a:spcBef>
              <a:buSzPct val="37500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04140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124460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146050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166370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274377" y="4373852"/>
            <a:ext cx="2287444" cy="540053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rIns="41575" tIns="41575"/>
          <a:lstStyle>
            <a:lvl1pPr indent="0" lvl="0" marL="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0320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41910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62230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82550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104140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124460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146050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166370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3" type="body"/>
          </p:nvPr>
        </p:nvSpPr>
        <p:spPr>
          <a:xfrm>
            <a:off x="3220328" y="5205591"/>
            <a:ext cx="4609546" cy="311902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rIns="41575" tIns="41575"/>
          <a:lstStyle>
            <a:lvl1pPr indent="0" lvl="0" marL="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0320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41910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62230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82550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104140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124460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146050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1663700" marR="0" rtl="0" algn="l">
              <a:spcBef>
                <a:spcPts val="0"/>
              </a:spcBef>
              <a:buSzPct val="750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Slide - Lockup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1244808" y="1046894"/>
            <a:ext cx="7243572" cy="3355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75" lIns="41575" rIns="41575" tIns="41575"/>
          <a:lstStyle>
            <a:lvl1pPr indent="101600" lvl="0" marL="101600" marR="0" rtl="0"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01600" lvl="1" marL="317500" marR="0" rtl="0" algn="l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ct val="100000"/>
              <a:buFont typeface="Arial"/>
              <a:buChar char="•"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520700" marR="0" rtl="0" algn="l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ct val="100000"/>
              <a:buFont typeface="Arial"/>
              <a:buChar char="•"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01600" lvl="3" marL="723900" marR="0" rtl="0" algn="l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ct val="100000"/>
              <a:buFont typeface="Arial"/>
              <a:buChar char="•"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01600" lvl="4" marL="939800" marR="0" rtl="0" algn="l">
              <a:lnSpc>
                <a:spcPct val="90000"/>
              </a:lnSpc>
              <a:spcBef>
                <a:spcPts val="200"/>
              </a:spcBef>
              <a:buClr>
                <a:srgbClr val="000000"/>
              </a:buClr>
              <a:buSzPct val="100000"/>
              <a:buFont typeface="Arial"/>
              <a:buChar char="•"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0800" lvl="5" marL="11430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00" lvl="6" marL="13462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0800" lvl="7" marL="15621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0800" lvl="8" marL="17653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3462936" y="215155"/>
            <a:ext cx="5372304" cy="2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rIns="41575" tIns="4157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E72000"/>
              </a:buClr>
              <a:buSzPct val="40000"/>
              <a:buFont typeface="Arial"/>
              <a:buNone/>
              <a:defRPr b="1" i="0" sz="1500" u="none" cap="none" strike="noStrike">
                <a:solidFill>
                  <a:srgbClr val="E72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5000"/>
              <a:buNone/>
              <a:defRPr sz="800"/>
            </a:lvl2pPr>
            <a:lvl3pPr indent="0" lvl="2">
              <a:spcBef>
                <a:spcPts val="0"/>
              </a:spcBef>
              <a:buSzPct val="75000"/>
              <a:buNone/>
              <a:defRPr sz="800"/>
            </a:lvl3pPr>
            <a:lvl4pPr indent="0" lvl="3">
              <a:spcBef>
                <a:spcPts val="0"/>
              </a:spcBef>
              <a:buSzPct val="75000"/>
              <a:buNone/>
              <a:defRPr sz="800"/>
            </a:lvl4pPr>
            <a:lvl5pPr indent="0" lvl="4">
              <a:spcBef>
                <a:spcPts val="0"/>
              </a:spcBef>
              <a:buSzPct val="75000"/>
              <a:buNone/>
              <a:defRPr sz="800"/>
            </a:lvl5pPr>
            <a:lvl6pPr indent="0" lvl="5">
              <a:spcBef>
                <a:spcPts val="0"/>
              </a:spcBef>
              <a:buSzPct val="75000"/>
              <a:buNone/>
              <a:defRPr sz="800"/>
            </a:lvl6pPr>
            <a:lvl7pPr indent="0" lvl="6">
              <a:spcBef>
                <a:spcPts val="0"/>
              </a:spcBef>
              <a:buSzPct val="75000"/>
              <a:buNone/>
              <a:defRPr sz="800"/>
            </a:lvl7pPr>
            <a:lvl8pPr indent="0" lvl="7">
              <a:spcBef>
                <a:spcPts val="0"/>
              </a:spcBef>
              <a:buSzPct val="75000"/>
              <a:buNone/>
              <a:defRPr sz="800"/>
            </a:lvl8pPr>
            <a:lvl9pPr indent="0" lvl="8">
              <a:spcBef>
                <a:spcPts val="0"/>
              </a:spcBef>
              <a:buSzPct val="75000"/>
              <a:buNone/>
              <a:defRPr sz="800"/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274377" y="4373852"/>
            <a:ext cx="2287444" cy="540053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rIns="41575" tIns="41575"/>
          <a:lstStyle>
            <a:lvl1pPr indent="-25400" lvl="0" marL="10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3175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0800" lvl="2" marL="5207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0800" lvl="3" marL="7239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800" lvl="4" marL="9398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0800" lvl="5" marL="11430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00" lvl="6" marL="13462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0800" lvl="7" marL="15621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0800" lvl="8" marL="17653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696331" y="4637183"/>
            <a:ext cx="220224" cy="273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75" lIns="41575" rIns="41575" tIns="207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1" name="Shape 71"/>
          <p:cNvSpPr txBox="1"/>
          <p:nvPr>
            <p:ph idx="3" type="body"/>
          </p:nvPr>
        </p:nvSpPr>
        <p:spPr>
          <a:xfrm>
            <a:off x="3151012" y="5205591"/>
            <a:ext cx="4990787" cy="311902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rIns="41575" tIns="41575"/>
          <a:lstStyle>
            <a:lvl1pPr indent="0" lvl="0" marL="0" marR="0" rtl="0"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750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3175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0800" lvl="2" marL="5207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0800" lvl="3" marL="7239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800" lvl="4" marL="9398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0800" lvl="5" marL="11430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00" lvl="6" marL="13462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0800" lvl="7" marL="15621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0800" lvl="8" marL="17653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4" type="body"/>
          </p:nvPr>
        </p:nvSpPr>
        <p:spPr>
          <a:xfrm>
            <a:off x="6512861" y="492401"/>
            <a:ext cx="2322102" cy="24259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rIns="41575" tIns="41575"/>
          <a:lstStyle>
            <a:lvl1pPr indent="0" lvl="0" marL="0" marR="0" rtl="0" algn="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03200" marR="0" rtl="0" algn="r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4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19100" marR="0" rtl="0" algn="r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4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622300" marR="0" rtl="0" algn="r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4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825500" marR="0" rtl="0" algn="r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4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0800" lvl="5" marL="11430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00" lvl="6" marL="13462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0800" lvl="7" marL="15621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0800" lvl="8" marL="17653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Slide - Brand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1244808" y="1046894"/>
            <a:ext cx="7243572" cy="3355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75" lIns="41575" rIns="41575" tIns="41575"/>
          <a:lstStyle>
            <a:lvl1pPr indent="101600" lvl="0" marL="10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01600" lvl="1" marL="3175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01600" lvl="2" marL="5207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01600" lvl="3" marL="7239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01600" lvl="4" marL="9398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0800" lvl="5" marL="11430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00" lvl="6" marL="13462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0800" lvl="7" marL="15621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0800" lvl="8" marL="17653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3462936" y="215155"/>
            <a:ext cx="5372304" cy="2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rIns="41575" tIns="4157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E72000"/>
              </a:buClr>
              <a:buSzPct val="40000"/>
              <a:buFont typeface="Arial"/>
              <a:buNone/>
              <a:defRPr b="1" i="0" sz="1500" u="none" cap="none" strike="noStrike">
                <a:solidFill>
                  <a:srgbClr val="E72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5000"/>
              <a:buNone/>
              <a:defRPr sz="800"/>
            </a:lvl2pPr>
            <a:lvl3pPr indent="0" lvl="2">
              <a:spcBef>
                <a:spcPts val="0"/>
              </a:spcBef>
              <a:buSzPct val="75000"/>
              <a:buNone/>
              <a:defRPr sz="800"/>
            </a:lvl3pPr>
            <a:lvl4pPr indent="0" lvl="3">
              <a:spcBef>
                <a:spcPts val="0"/>
              </a:spcBef>
              <a:buSzPct val="75000"/>
              <a:buNone/>
              <a:defRPr sz="800"/>
            </a:lvl4pPr>
            <a:lvl5pPr indent="0" lvl="4">
              <a:spcBef>
                <a:spcPts val="0"/>
              </a:spcBef>
              <a:buSzPct val="75000"/>
              <a:buNone/>
              <a:defRPr sz="800"/>
            </a:lvl5pPr>
            <a:lvl6pPr indent="0" lvl="5">
              <a:spcBef>
                <a:spcPts val="0"/>
              </a:spcBef>
              <a:buSzPct val="75000"/>
              <a:buNone/>
              <a:defRPr sz="800"/>
            </a:lvl6pPr>
            <a:lvl7pPr indent="0" lvl="6">
              <a:spcBef>
                <a:spcPts val="0"/>
              </a:spcBef>
              <a:buSzPct val="75000"/>
              <a:buNone/>
              <a:defRPr sz="800"/>
            </a:lvl7pPr>
            <a:lvl8pPr indent="0" lvl="7">
              <a:spcBef>
                <a:spcPts val="0"/>
              </a:spcBef>
              <a:buSzPct val="75000"/>
              <a:buNone/>
              <a:defRPr sz="800"/>
            </a:lvl8pPr>
            <a:lvl9pPr indent="0" lvl="8">
              <a:spcBef>
                <a:spcPts val="0"/>
              </a:spcBef>
              <a:buSzPct val="75000"/>
              <a:buNone/>
              <a:defRPr sz="8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696331" y="4637183"/>
            <a:ext cx="220224" cy="273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75" lIns="41575" rIns="41575" tIns="207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Nebraska_N_RGB.png" id="77" name="Shape 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3694" y="4387850"/>
            <a:ext cx="554531" cy="51692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idx="2" type="body"/>
          </p:nvPr>
        </p:nvSpPr>
        <p:spPr>
          <a:xfrm>
            <a:off x="1972631" y="5205591"/>
            <a:ext cx="5476002" cy="311902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rIns="41575" tIns="41575"/>
          <a:lstStyle>
            <a:lvl1pPr indent="0" lvl="0" marL="0" marR="0" rtl="0"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750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3175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0800" lvl="2" marL="5207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0800" lvl="3" marL="7239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800" lvl="4" marL="9398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0800" lvl="5" marL="11430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00" lvl="6" marL="13462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0800" lvl="7" marL="15621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0800" lvl="8" marL="17653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3" type="body"/>
          </p:nvPr>
        </p:nvSpPr>
        <p:spPr>
          <a:xfrm>
            <a:off x="6512861" y="492401"/>
            <a:ext cx="2322102" cy="24259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rIns="41575" tIns="41575"/>
          <a:lstStyle>
            <a:lvl1pPr indent="0" lvl="0" marL="0" marR="0" rtl="0" algn="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03200" marR="0" rtl="0" algn="r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4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419100" marR="0" rtl="0" algn="r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4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622300" marR="0" rtl="0" algn="r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4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825500" marR="0" rtl="0" algn="r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4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0800" lvl="5" marL="11430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00" lvl="6" marL="13462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0800" lvl="7" marL="15621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0800" lvl="8" marL="17653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 - Brand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628902" y="2055792"/>
            <a:ext cx="7886194" cy="99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75" lIns="41575" rIns="41575" tIns="41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  <a:defRPr b="1" i="0" sz="6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ct val="75000"/>
              <a:buNone/>
              <a:defRPr sz="800"/>
            </a:lvl2pPr>
            <a:lvl3pPr indent="0" lvl="2">
              <a:spcBef>
                <a:spcPts val="0"/>
              </a:spcBef>
              <a:buSzPct val="75000"/>
              <a:buNone/>
              <a:defRPr sz="800"/>
            </a:lvl3pPr>
            <a:lvl4pPr indent="0" lvl="3">
              <a:spcBef>
                <a:spcPts val="0"/>
              </a:spcBef>
              <a:buSzPct val="75000"/>
              <a:buNone/>
              <a:defRPr sz="800"/>
            </a:lvl4pPr>
            <a:lvl5pPr indent="0" lvl="4">
              <a:spcBef>
                <a:spcPts val="0"/>
              </a:spcBef>
              <a:buSzPct val="75000"/>
              <a:buNone/>
              <a:defRPr sz="800"/>
            </a:lvl5pPr>
            <a:lvl6pPr indent="0" lvl="5">
              <a:spcBef>
                <a:spcPts val="0"/>
              </a:spcBef>
              <a:buSzPct val="75000"/>
              <a:buNone/>
              <a:defRPr sz="800"/>
            </a:lvl6pPr>
            <a:lvl7pPr indent="0" lvl="6">
              <a:spcBef>
                <a:spcPts val="0"/>
              </a:spcBef>
              <a:buSzPct val="75000"/>
              <a:buNone/>
              <a:defRPr sz="800"/>
            </a:lvl7pPr>
            <a:lvl8pPr indent="0" lvl="7">
              <a:spcBef>
                <a:spcPts val="0"/>
              </a:spcBef>
              <a:buSzPct val="75000"/>
              <a:buNone/>
              <a:defRPr sz="800"/>
            </a:lvl8pPr>
            <a:lvl9pPr indent="0" lvl="8">
              <a:spcBef>
                <a:spcPts val="0"/>
              </a:spcBef>
              <a:buSzPct val="75000"/>
              <a:buNone/>
              <a:defRPr sz="800"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696331" y="4637183"/>
            <a:ext cx="220224" cy="273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75" lIns="41575" rIns="41575" tIns="207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972631" y="5205591"/>
            <a:ext cx="5476002" cy="311902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rIns="41575" tIns="41575"/>
          <a:lstStyle>
            <a:lvl1pPr indent="0" lvl="0" marL="0" marR="0" rtl="0"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750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3175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0800" lvl="2" marL="5207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0800" lvl="3" marL="7239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0800" lvl="4" marL="9398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0800" lvl="5" marL="11430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00" lvl="6" marL="13462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0800" lvl="7" marL="15621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0800" lvl="8" marL="1765300" marR="0" rtl="0" algn="l">
              <a:lnSpc>
                <a:spcPct val="90000"/>
              </a:lnSpc>
              <a:spcBef>
                <a:spcPts val="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Nebraska_N_RGB.png" id="84" name="Shape 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3694" y="4387850"/>
            <a:ext cx="554531" cy="516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2.jp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04.jp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189" cy="514324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/>
          <p:nvPr/>
        </p:nvSpPr>
        <p:spPr>
          <a:xfrm>
            <a:off x="1300162" y="3384681"/>
            <a:ext cx="7844026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7" y="0"/>
                </a:lnTo>
              </a:path>
            </a:pathLst>
          </a:custGeom>
          <a:noFill/>
          <a:ln cap="flat" cmpd="sng" w="209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4307" y="4697985"/>
            <a:ext cx="565902" cy="21592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643" cy="51434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viaf.org/viaf/36978042.rdf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://catalog.data.gov/dataset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://dbpedia.org/page/Francis_Scott_Key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://dbpedia.org/sparql?default-graph-uri=http%3A%2F%2Fdbpedia.org&amp;query=SELECT+*%0D%0AWHERE+%7B%0D%0A++%3Chttp%3A%2F%2Fdbpedia.org%2Fresource%2FForney_locomotive%3E+%3Fp+%3Fo%0D%0A%7D&amp;format=text%2Fhtml&amp;CXML_redir_for_subjs=121&amp;CXML_redir_for_hrefs=&amp;timeout=30000&amp;debug=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670885" y="2166790"/>
            <a:ext cx="5252167" cy="99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75" lIns="41575" rIns="41575" tIns="207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Say Can You See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2319214" y="3542112"/>
            <a:ext cx="6603839" cy="107433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 Analysis and Relationship Exploration with Linked Data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Jessica Dussault, University of Nebraska-Lincoln</a:t>
            </a:r>
          </a:p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1972631" y="5205591"/>
            <a:ext cx="5476002" cy="311902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535675" y="2081575"/>
            <a:ext cx="1049000" cy="1477225"/>
          </a:xfrm>
          <a:prstGeom prst="flowChartInternalStorag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2869850" y="671500"/>
            <a:ext cx="1244250" cy="1772675"/>
          </a:xfrm>
          <a:prstGeom prst="flowChartInternalStorag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2869850" y="3166850"/>
            <a:ext cx="1244250" cy="1772675"/>
          </a:xfrm>
          <a:prstGeom prst="flowChartInternalStorag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7" name="Shape 157"/>
          <p:cNvCxnSpPr>
            <a:endCxn id="155" idx="1"/>
          </p:cNvCxnSpPr>
          <p:nvPr/>
        </p:nvCxnSpPr>
        <p:spPr>
          <a:xfrm flipH="1" rot="10800000">
            <a:off x="1584650" y="1557837"/>
            <a:ext cx="1285200" cy="846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8" name="Shape 158"/>
          <p:cNvCxnSpPr>
            <a:stCxn id="154" idx="3"/>
            <a:endCxn id="156" idx="1"/>
          </p:cNvCxnSpPr>
          <p:nvPr/>
        </p:nvCxnSpPr>
        <p:spPr>
          <a:xfrm>
            <a:off x="1584675" y="2820187"/>
            <a:ext cx="1285200" cy="12330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9" name="Shape 159"/>
          <p:cNvSpPr/>
          <p:nvPr/>
        </p:nvSpPr>
        <p:spPr>
          <a:xfrm>
            <a:off x="5031675" y="1866650"/>
            <a:ext cx="1584600" cy="4431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4799025" y="3102250"/>
            <a:ext cx="1584600" cy="4431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6902775" y="1336287"/>
            <a:ext cx="1584600" cy="4431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6508725" y="3777900"/>
            <a:ext cx="1584600" cy="4431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7301175" y="2842500"/>
            <a:ext cx="1584600" cy="4431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4" name="Shape 164"/>
          <p:cNvCxnSpPr>
            <a:stCxn id="159" idx="0"/>
            <a:endCxn id="161" idx="2"/>
          </p:cNvCxnSpPr>
          <p:nvPr/>
        </p:nvCxnSpPr>
        <p:spPr>
          <a:xfrm flipH="1" rot="10800000">
            <a:off x="5823975" y="1557950"/>
            <a:ext cx="107880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5" name="Shape 165"/>
          <p:cNvCxnSpPr>
            <a:stCxn id="159" idx="4"/>
            <a:endCxn id="160" idx="0"/>
          </p:cNvCxnSpPr>
          <p:nvPr/>
        </p:nvCxnSpPr>
        <p:spPr>
          <a:xfrm flipH="1">
            <a:off x="5591175" y="2309750"/>
            <a:ext cx="232800" cy="7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6" name="Shape 166"/>
          <p:cNvCxnSpPr>
            <a:stCxn id="160" idx="7"/>
            <a:endCxn id="161" idx="4"/>
          </p:cNvCxnSpPr>
          <p:nvPr/>
        </p:nvCxnSpPr>
        <p:spPr>
          <a:xfrm flipH="1" rot="10800000">
            <a:off x="6151565" y="1779340"/>
            <a:ext cx="1543499" cy="13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7" name="Shape 167"/>
          <p:cNvCxnSpPr>
            <a:stCxn id="159" idx="5"/>
            <a:endCxn id="162" idx="1"/>
          </p:cNvCxnSpPr>
          <p:nvPr/>
        </p:nvCxnSpPr>
        <p:spPr>
          <a:xfrm>
            <a:off x="6384215" y="2244859"/>
            <a:ext cx="356699" cy="1597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8" name="Shape 168"/>
          <p:cNvCxnSpPr>
            <a:stCxn id="163" idx="4"/>
            <a:endCxn id="162" idx="0"/>
          </p:cNvCxnSpPr>
          <p:nvPr/>
        </p:nvCxnSpPr>
        <p:spPr>
          <a:xfrm flipH="1">
            <a:off x="7301175" y="3285600"/>
            <a:ext cx="792300" cy="4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9" name="Shape 169"/>
          <p:cNvCxnSpPr>
            <a:stCxn id="163" idx="0"/>
            <a:endCxn id="159" idx="6"/>
          </p:cNvCxnSpPr>
          <p:nvPr/>
        </p:nvCxnSpPr>
        <p:spPr>
          <a:xfrm rot="10800000">
            <a:off x="6616275" y="2088300"/>
            <a:ext cx="1477200" cy="7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0" name="Shape 170"/>
          <p:cNvCxnSpPr>
            <a:stCxn id="160" idx="4"/>
            <a:endCxn id="162" idx="2"/>
          </p:cNvCxnSpPr>
          <p:nvPr/>
        </p:nvCxnSpPr>
        <p:spPr>
          <a:xfrm>
            <a:off x="5591325" y="3545350"/>
            <a:ext cx="917400" cy="4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628902" y="2055792"/>
            <a:ext cx="7886194" cy="99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75" lIns="41575" rIns="41575" tIns="207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6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Triples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972631" y="5205591"/>
            <a:ext cx="5476002" cy="311902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6910357" y="215150"/>
            <a:ext cx="1925100" cy="2226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I: Linked Data </a:t>
            </a:r>
          </a:p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2552850" y="467325"/>
            <a:ext cx="4038300" cy="396300"/>
          </a:xfrm>
          <a:prstGeom prst="rect">
            <a:avLst/>
          </a:prstGeom>
          <a:solidFill>
            <a:srgbClr val="39BB9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Benjamin Sisko has rank Captain</a:t>
            </a:r>
          </a:p>
        </p:txBody>
      </p:sp>
      <p:sp>
        <p:nvSpPr>
          <p:cNvPr id="184" name="Shape 184"/>
          <p:cNvSpPr/>
          <p:nvPr/>
        </p:nvSpPr>
        <p:spPr>
          <a:xfrm>
            <a:off x="2892300" y="1052350"/>
            <a:ext cx="3359400" cy="396300"/>
          </a:xfrm>
          <a:prstGeom prst="rect">
            <a:avLst/>
          </a:prstGeom>
          <a:solidFill>
            <a:srgbClr val="39BB9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Sisko serves on DS9</a:t>
            </a:r>
          </a:p>
        </p:txBody>
      </p:sp>
      <p:sp>
        <p:nvSpPr>
          <p:cNvPr id="185" name="Shape 185"/>
          <p:cNvSpPr/>
          <p:nvPr/>
        </p:nvSpPr>
        <p:spPr>
          <a:xfrm>
            <a:off x="2892300" y="1637362"/>
            <a:ext cx="3359400" cy="396300"/>
          </a:xfrm>
          <a:prstGeom prst="rect">
            <a:avLst/>
          </a:prstGeom>
          <a:solidFill>
            <a:srgbClr val="39BB9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Sisko knows Jadzia Dax</a:t>
            </a:r>
          </a:p>
        </p:txBody>
      </p:sp>
      <p:sp>
        <p:nvSpPr>
          <p:cNvPr id="186" name="Shape 186"/>
          <p:cNvSpPr/>
          <p:nvPr/>
        </p:nvSpPr>
        <p:spPr>
          <a:xfrm>
            <a:off x="2814150" y="2222400"/>
            <a:ext cx="3515700" cy="3963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Dax has rank Lt. Commander</a:t>
            </a:r>
          </a:p>
        </p:txBody>
      </p:sp>
      <p:sp>
        <p:nvSpPr>
          <p:cNvPr id="187" name="Shape 187"/>
          <p:cNvSpPr/>
          <p:nvPr/>
        </p:nvSpPr>
        <p:spPr>
          <a:xfrm>
            <a:off x="3084900" y="2807412"/>
            <a:ext cx="2974200" cy="3963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Dax serves on DS9</a:t>
            </a:r>
          </a:p>
        </p:txBody>
      </p:sp>
      <p:sp>
        <p:nvSpPr>
          <p:cNvPr id="188" name="Shape 188"/>
          <p:cNvSpPr/>
          <p:nvPr/>
        </p:nvSpPr>
        <p:spPr>
          <a:xfrm>
            <a:off x="2498550" y="3392450"/>
            <a:ext cx="4146900" cy="3963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Dax has position Chief Science Officer</a:t>
            </a:r>
          </a:p>
        </p:txBody>
      </p:sp>
      <p:sp>
        <p:nvSpPr>
          <p:cNvPr id="189" name="Shape 189"/>
          <p:cNvSpPr/>
          <p:nvPr/>
        </p:nvSpPr>
        <p:spPr>
          <a:xfrm>
            <a:off x="2949450" y="3977462"/>
            <a:ext cx="3245100" cy="396300"/>
          </a:xfrm>
          <a:prstGeom prst="rect">
            <a:avLst/>
          </a:prstGeom>
          <a:solidFill>
            <a:srgbClr val="BB810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Worf is the son of Mogh</a:t>
            </a:r>
          </a:p>
        </p:txBody>
      </p:sp>
      <p:sp>
        <p:nvSpPr>
          <p:cNvPr id="190" name="Shape 190"/>
          <p:cNvSpPr/>
          <p:nvPr/>
        </p:nvSpPr>
        <p:spPr>
          <a:xfrm>
            <a:off x="3052500" y="4562500"/>
            <a:ext cx="3039000" cy="396300"/>
          </a:xfrm>
          <a:prstGeom prst="rect">
            <a:avLst/>
          </a:prstGeom>
          <a:solidFill>
            <a:srgbClr val="BB810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Mogh is a Klingon warrior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462936" y="215155"/>
            <a:ext cx="5372304" cy="2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E72000"/>
              </a:buClr>
              <a:buSzPct val="25000"/>
              <a:buFont typeface="Arial"/>
              <a:buNone/>
            </a:pPr>
            <a:r>
              <a:rPr b="1" i="0" lang="en" sz="1500" u="none" cap="none" strike="noStrike">
                <a:solidFill>
                  <a:srgbClr val="E72000"/>
                </a:solidFill>
                <a:latin typeface="Arial"/>
                <a:ea typeface="Arial"/>
                <a:cs typeface="Arial"/>
                <a:sym typeface="Arial"/>
              </a:rPr>
              <a:t>Part I: Linked Data</a:t>
            </a:r>
          </a:p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1972631" y="5205591"/>
            <a:ext cx="5476002" cy="311902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/>
          <p:nvPr>
            <p:ph idx="3" type="body"/>
          </p:nvPr>
        </p:nvSpPr>
        <p:spPr>
          <a:xfrm>
            <a:off x="6512861" y="492401"/>
            <a:ext cx="2322102" cy="24259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814150" y="1917600"/>
            <a:ext cx="3515700" cy="3963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Dax has rank Lt. Commander</a:t>
            </a:r>
          </a:p>
        </p:txBody>
      </p:sp>
      <p:sp>
        <p:nvSpPr>
          <p:cNvPr id="199" name="Shape 199"/>
          <p:cNvSpPr/>
          <p:nvPr/>
        </p:nvSpPr>
        <p:spPr>
          <a:xfrm>
            <a:off x="3084900" y="2502612"/>
            <a:ext cx="2974200" cy="3963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Dax serves on DS9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14625" y="2236925"/>
            <a:ext cx="1889400" cy="10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"Dax" refers to the same entity each time</a:t>
            </a:r>
          </a:p>
        </p:txBody>
      </p:sp>
      <p:grpSp>
        <p:nvGrpSpPr>
          <p:cNvPr id="201" name="Shape 201"/>
          <p:cNvGrpSpPr/>
          <p:nvPr/>
        </p:nvGrpSpPr>
        <p:grpSpPr>
          <a:xfrm>
            <a:off x="2119375" y="1885399"/>
            <a:ext cx="166800" cy="1633584"/>
            <a:chOff x="2195575" y="1676172"/>
            <a:chExt cx="166800" cy="2071500"/>
          </a:xfrm>
        </p:grpSpPr>
        <p:cxnSp>
          <p:nvCxnSpPr>
            <p:cNvPr id="202" name="Shape 202"/>
            <p:cNvCxnSpPr/>
            <p:nvPr/>
          </p:nvCxnSpPr>
          <p:spPr>
            <a:xfrm rot="10800000">
              <a:off x="2210007" y="1676172"/>
              <a:ext cx="0" cy="20715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3" name="Shape 203"/>
            <p:cNvCxnSpPr/>
            <p:nvPr/>
          </p:nvCxnSpPr>
          <p:spPr>
            <a:xfrm rot="10800000">
              <a:off x="2200375" y="3724402"/>
              <a:ext cx="1620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04" name="Shape 204"/>
            <p:cNvCxnSpPr/>
            <p:nvPr/>
          </p:nvCxnSpPr>
          <p:spPr>
            <a:xfrm rot="10800000">
              <a:off x="2195575" y="1690103"/>
              <a:ext cx="1620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205" name="Shape 205"/>
          <p:cNvSpPr/>
          <p:nvPr/>
        </p:nvSpPr>
        <p:spPr>
          <a:xfrm>
            <a:off x="2498550" y="3087650"/>
            <a:ext cx="4146900" cy="3963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Dax has position Chief Science Officer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628902" y="2055792"/>
            <a:ext cx="7886194" cy="99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75" lIns="41575" rIns="41575" tIns="207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6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Description Framework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1972631" y="5205591"/>
            <a:ext cx="5476002" cy="311902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543302" y="2055792"/>
            <a:ext cx="7886100" cy="994200"/>
          </a:xfrm>
          <a:prstGeom prst="rect">
            <a:avLst/>
          </a:prstGeom>
        </p:spPr>
        <p:txBody>
          <a:bodyPr anchorCtr="0" anchor="ctr" bIns="41575" lIns="41575" rIns="41575" tIns="4157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4800"/>
              <a:t>Resource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3600"/>
              <a:t>    an entity with a URI</a:t>
            </a:r>
          </a:p>
          <a:p>
            <a:pPr lvl="0" rtl="0" algn="l">
              <a:spcBef>
                <a:spcPts val="0"/>
              </a:spcBef>
              <a:buNone/>
            </a:pPr>
            <a:br>
              <a:rPr lang="en" sz="4800"/>
            </a:br>
            <a:r>
              <a:rPr lang="en" sz="4800"/>
              <a:t>Literal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3600"/>
              <a:t>    a single use description 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462936" y="215155"/>
            <a:ext cx="5372304" cy="2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E72000"/>
              </a:buClr>
              <a:buSzPct val="25000"/>
              <a:buFont typeface="Arial"/>
              <a:buNone/>
            </a:pPr>
            <a:r>
              <a:rPr b="1" i="0" lang="en" sz="1500" u="none" cap="none" strike="noStrike">
                <a:solidFill>
                  <a:srgbClr val="E72000"/>
                </a:solidFill>
                <a:latin typeface="Arial"/>
                <a:ea typeface="Arial"/>
                <a:cs typeface="Arial"/>
                <a:sym typeface="Arial"/>
              </a:rPr>
              <a:t>Part I: Linked Data</a:t>
            </a:r>
          </a:p>
        </p:txBody>
      </p:sp>
      <p:sp>
        <p:nvSpPr>
          <p:cNvPr id="223" name="Shape 223"/>
          <p:cNvSpPr txBox="1"/>
          <p:nvPr>
            <p:ph idx="2" type="body"/>
          </p:nvPr>
        </p:nvSpPr>
        <p:spPr>
          <a:xfrm>
            <a:off x="1972631" y="5205591"/>
            <a:ext cx="5476002" cy="311902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/>
          <p:nvPr>
            <p:ph idx="3" type="body"/>
          </p:nvPr>
        </p:nvSpPr>
        <p:spPr>
          <a:xfrm>
            <a:off x="6512861" y="492401"/>
            <a:ext cx="2322102" cy="24259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2772775" y="3215475"/>
            <a:ext cx="3515700" cy="3963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#1 has rank Lt. Commander</a:t>
            </a:r>
          </a:p>
        </p:txBody>
      </p:sp>
      <p:sp>
        <p:nvSpPr>
          <p:cNvPr id="226" name="Shape 226"/>
          <p:cNvSpPr/>
          <p:nvPr/>
        </p:nvSpPr>
        <p:spPr>
          <a:xfrm>
            <a:off x="3084900" y="2045412"/>
            <a:ext cx="2974200" cy="3963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#1 serves on DS9</a:t>
            </a:r>
          </a:p>
        </p:txBody>
      </p:sp>
      <p:sp>
        <p:nvSpPr>
          <p:cNvPr id="227" name="Shape 227"/>
          <p:cNvSpPr/>
          <p:nvPr/>
        </p:nvSpPr>
        <p:spPr>
          <a:xfrm>
            <a:off x="3044850" y="1476100"/>
            <a:ext cx="3054300" cy="3963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#1 is named "Jadzia Dax"</a:t>
            </a:r>
          </a:p>
        </p:txBody>
      </p:sp>
      <p:sp>
        <p:nvSpPr>
          <p:cNvPr id="228" name="Shape 228"/>
          <p:cNvSpPr/>
          <p:nvPr/>
        </p:nvSpPr>
        <p:spPr>
          <a:xfrm>
            <a:off x="2498550" y="2630450"/>
            <a:ext cx="4146900" cy="3963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#1 has position Chief Science Officer</a:t>
            </a:r>
          </a:p>
        </p:txBody>
      </p:sp>
      <p:grpSp>
        <p:nvGrpSpPr>
          <p:cNvPr id="229" name="Shape 229"/>
          <p:cNvGrpSpPr/>
          <p:nvPr/>
        </p:nvGrpSpPr>
        <p:grpSpPr>
          <a:xfrm rot="10093019">
            <a:off x="6810458" y="2022323"/>
            <a:ext cx="166795" cy="1633604"/>
            <a:chOff x="2195575" y="1676172"/>
            <a:chExt cx="166800" cy="2071500"/>
          </a:xfrm>
        </p:grpSpPr>
        <p:cxnSp>
          <p:nvCxnSpPr>
            <p:cNvPr id="230" name="Shape 230"/>
            <p:cNvCxnSpPr/>
            <p:nvPr/>
          </p:nvCxnSpPr>
          <p:spPr>
            <a:xfrm rot="10800000">
              <a:off x="2210007" y="1676172"/>
              <a:ext cx="0" cy="20715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1" name="Shape 231"/>
            <p:cNvCxnSpPr/>
            <p:nvPr/>
          </p:nvCxnSpPr>
          <p:spPr>
            <a:xfrm rot="10800000">
              <a:off x="2200375" y="3724402"/>
              <a:ext cx="1620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2" name="Shape 232"/>
            <p:cNvCxnSpPr/>
            <p:nvPr/>
          </p:nvCxnSpPr>
          <p:spPr>
            <a:xfrm rot="10800000">
              <a:off x="2195575" y="1690103"/>
              <a:ext cx="1620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233" name="Shape 233"/>
          <p:cNvSpPr txBox="1"/>
          <p:nvPr/>
        </p:nvSpPr>
        <p:spPr>
          <a:xfrm>
            <a:off x="567025" y="1932125"/>
            <a:ext cx="1493700" cy="10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#1 refers to a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resource</a:t>
            </a:r>
          </a:p>
        </p:txBody>
      </p:sp>
      <p:grpSp>
        <p:nvGrpSpPr>
          <p:cNvPr id="234" name="Shape 234"/>
          <p:cNvGrpSpPr/>
          <p:nvPr/>
        </p:nvGrpSpPr>
        <p:grpSpPr>
          <a:xfrm>
            <a:off x="2196200" y="1426777"/>
            <a:ext cx="166800" cy="2242191"/>
            <a:chOff x="2195575" y="1676172"/>
            <a:chExt cx="166800" cy="2071500"/>
          </a:xfrm>
        </p:grpSpPr>
        <p:cxnSp>
          <p:nvCxnSpPr>
            <p:cNvPr id="235" name="Shape 235"/>
            <p:cNvCxnSpPr/>
            <p:nvPr/>
          </p:nvCxnSpPr>
          <p:spPr>
            <a:xfrm rot="10800000">
              <a:off x="2210007" y="1676172"/>
              <a:ext cx="0" cy="20715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6" name="Shape 236"/>
            <p:cNvCxnSpPr/>
            <p:nvPr/>
          </p:nvCxnSpPr>
          <p:spPr>
            <a:xfrm rot="10800000">
              <a:off x="2200375" y="3724402"/>
              <a:ext cx="1620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237" name="Shape 237"/>
            <p:cNvCxnSpPr/>
            <p:nvPr/>
          </p:nvCxnSpPr>
          <p:spPr>
            <a:xfrm rot="10800000">
              <a:off x="2195575" y="1690103"/>
              <a:ext cx="1620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238" name="Shape 238"/>
          <p:cNvSpPr txBox="1"/>
          <p:nvPr/>
        </p:nvSpPr>
        <p:spPr>
          <a:xfrm>
            <a:off x="7265675" y="2298025"/>
            <a:ext cx="14937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These could be resources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6288475" y="1207275"/>
            <a:ext cx="22332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Her name is a 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literal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3036025" y="4074550"/>
            <a:ext cx="33492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startrek.fake/people#1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startrek.fake/people#Dax_Jadzia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462936" y="215155"/>
            <a:ext cx="5372304" cy="2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E72000"/>
              </a:buClr>
              <a:buSzPct val="25000"/>
              <a:buFont typeface="Arial"/>
              <a:buNone/>
            </a:pPr>
            <a:r>
              <a:rPr b="1" i="0" lang="en" sz="1500" u="none" cap="none" strike="noStrike">
                <a:solidFill>
                  <a:srgbClr val="E72000"/>
                </a:solidFill>
                <a:latin typeface="Arial"/>
                <a:ea typeface="Arial"/>
                <a:cs typeface="Arial"/>
                <a:sym typeface="Arial"/>
              </a:rPr>
              <a:t>Part I: Linked Data</a:t>
            </a:r>
          </a:p>
        </p:txBody>
      </p:sp>
      <p:sp>
        <p:nvSpPr>
          <p:cNvPr id="246" name="Shape 246"/>
          <p:cNvSpPr txBox="1"/>
          <p:nvPr>
            <p:ph idx="2" type="body"/>
          </p:nvPr>
        </p:nvSpPr>
        <p:spPr>
          <a:xfrm>
            <a:off x="1972631" y="5205591"/>
            <a:ext cx="5476002" cy="311902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/>
          <p:nvPr>
            <p:ph idx="3" type="body"/>
          </p:nvPr>
        </p:nvSpPr>
        <p:spPr>
          <a:xfrm>
            <a:off x="6512861" y="492401"/>
            <a:ext cx="2322102" cy="24259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1373850" y="2345850"/>
            <a:ext cx="1143900" cy="451800"/>
          </a:xfrm>
          <a:prstGeom prst="rect">
            <a:avLst/>
          </a:prstGeom>
          <a:solidFill>
            <a:srgbClr val="39BB9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Sisko</a:t>
            </a:r>
          </a:p>
        </p:txBody>
      </p:sp>
      <p:sp>
        <p:nvSpPr>
          <p:cNvPr id="249" name="Shape 249"/>
          <p:cNvSpPr/>
          <p:nvPr/>
        </p:nvSpPr>
        <p:spPr>
          <a:xfrm>
            <a:off x="3980700" y="2369850"/>
            <a:ext cx="1182600" cy="403800"/>
          </a:xfrm>
          <a:prstGeom prst="ellipse">
            <a:avLst/>
          </a:prstGeom>
          <a:solidFill>
            <a:srgbClr val="8B8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rank</a:t>
            </a:r>
          </a:p>
        </p:txBody>
      </p:sp>
      <p:sp>
        <p:nvSpPr>
          <p:cNvPr id="250" name="Shape 250"/>
          <p:cNvSpPr/>
          <p:nvPr/>
        </p:nvSpPr>
        <p:spPr>
          <a:xfrm>
            <a:off x="6626250" y="2345850"/>
            <a:ext cx="1143900" cy="451800"/>
          </a:xfrm>
          <a:prstGeom prst="rect">
            <a:avLst/>
          </a:prstGeom>
          <a:solidFill>
            <a:srgbClr val="FED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Captain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1328100" y="1671925"/>
            <a:ext cx="12354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Subject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3954300" y="1671925"/>
            <a:ext cx="12354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Predicate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6580500" y="1671925"/>
            <a:ext cx="12354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Object</a:t>
            </a:r>
          </a:p>
        </p:txBody>
      </p:sp>
      <p:cxnSp>
        <p:nvCxnSpPr>
          <p:cNvPr id="254" name="Shape 254"/>
          <p:cNvCxnSpPr>
            <a:stCxn id="248" idx="3"/>
            <a:endCxn id="249" idx="2"/>
          </p:cNvCxnSpPr>
          <p:nvPr/>
        </p:nvCxnSpPr>
        <p:spPr>
          <a:xfrm>
            <a:off x="2517750" y="2571750"/>
            <a:ext cx="1463100" cy="0"/>
          </a:xfrm>
          <a:prstGeom prst="straightConnector1">
            <a:avLst/>
          </a:prstGeom>
          <a:noFill/>
          <a:ln cap="flat" cmpd="sng" w="38100">
            <a:solidFill>
              <a:srgbClr val="39BB9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5" name="Shape 255"/>
          <p:cNvCxnSpPr/>
          <p:nvPr/>
        </p:nvCxnSpPr>
        <p:spPr>
          <a:xfrm>
            <a:off x="5163300" y="2571750"/>
            <a:ext cx="1463100" cy="0"/>
          </a:xfrm>
          <a:prstGeom prst="straightConnector1">
            <a:avLst/>
          </a:prstGeom>
          <a:noFill/>
          <a:ln cap="flat" cmpd="sng" w="38100">
            <a:solidFill>
              <a:srgbClr val="39BB9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6" name="Shape 256"/>
          <p:cNvCxnSpPr/>
          <p:nvPr/>
        </p:nvCxnSpPr>
        <p:spPr>
          <a:xfrm rot="10800000">
            <a:off x="1945800" y="3067775"/>
            <a:ext cx="0" cy="51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57" name="Shape 257"/>
          <p:cNvSpPr txBox="1"/>
          <p:nvPr/>
        </p:nvSpPr>
        <p:spPr>
          <a:xfrm>
            <a:off x="1328100" y="3741925"/>
            <a:ext cx="12354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Resource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462936" y="215155"/>
            <a:ext cx="5372304" cy="2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E72000"/>
              </a:buClr>
              <a:buSzPct val="25000"/>
              <a:buFont typeface="Arial"/>
              <a:buNone/>
            </a:pPr>
            <a:r>
              <a:rPr b="1" i="0" lang="en" sz="1500" u="none" cap="none" strike="noStrike">
                <a:solidFill>
                  <a:srgbClr val="E72000"/>
                </a:solidFill>
                <a:latin typeface="Arial"/>
                <a:ea typeface="Arial"/>
                <a:cs typeface="Arial"/>
                <a:sym typeface="Arial"/>
              </a:rPr>
              <a:t>Part I: Linked Data</a:t>
            </a:r>
          </a:p>
        </p:txBody>
      </p:sp>
      <p:sp>
        <p:nvSpPr>
          <p:cNvPr id="263" name="Shape 263"/>
          <p:cNvSpPr txBox="1"/>
          <p:nvPr>
            <p:ph idx="2" type="body"/>
          </p:nvPr>
        </p:nvSpPr>
        <p:spPr>
          <a:xfrm>
            <a:off x="1972631" y="5205591"/>
            <a:ext cx="5476002" cy="311902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/>
          <p:nvPr>
            <p:ph idx="3" type="body"/>
          </p:nvPr>
        </p:nvSpPr>
        <p:spPr>
          <a:xfrm>
            <a:off x="6512861" y="492401"/>
            <a:ext cx="2322102" cy="24259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206850" y="2194200"/>
            <a:ext cx="2310900" cy="755100"/>
          </a:xfrm>
          <a:prstGeom prst="rect">
            <a:avLst/>
          </a:prstGeom>
          <a:solidFill>
            <a:srgbClr val="39BB9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starktrek.fake/people</a:t>
            </a:r>
            <a:br>
              <a:rPr b="1" lang="en"/>
            </a:br>
            <a:r>
              <a:rPr b="1" lang="en"/>
              <a:t>#Sisko_Benjamin</a:t>
            </a:r>
          </a:p>
        </p:txBody>
      </p:sp>
      <p:sp>
        <p:nvSpPr>
          <p:cNvPr id="266" name="Shape 266"/>
          <p:cNvSpPr/>
          <p:nvPr/>
        </p:nvSpPr>
        <p:spPr>
          <a:xfrm>
            <a:off x="3980700" y="2369850"/>
            <a:ext cx="1182600" cy="403800"/>
          </a:xfrm>
          <a:prstGeom prst="ellipse">
            <a:avLst/>
          </a:prstGeom>
          <a:solidFill>
            <a:srgbClr val="8B8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rank</a:t>
            </a:r>
          </a:p>
        </p:txBody>
      </p:sp>
      <p:sp>
        <p:nvSpPr>
          <p:cNvPr id="267" name="Shape 267"/>
          <p:cNvSpPr/>
          <p:nvPr/>
        </p:nvSpPr>
        <p:spPr>
          <a:xfrm>
            <a:off x="6626250" y="2311950"/>
            <a:ext cx="2271000" cy="519600"/>
          </a:xfrm>
          <a:prstGeom prst="rect">
            <a:avLst/>
          </a:prstGeom>
          <a:solidFill>
            <a:srgbClr val="FED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startrek.fake/ranks</a:t>
            </a:r>
            <a:br>
              <a:rPr b="1" lang="en"/>
            </a:br>
            <a:r>
              <a:rPr b="1" lang="en"/>
              <a:t>#Captain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710400" y="1671925"/>
            <a:ext cx="12354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Subject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3954300" y="1671925"/>
            <a:ext cx="12354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Predicate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7144050" y="1671925"/>
            <a:ext cx="12354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Object</a:t>
            </a:r>
          </a:p>
        </p:txBody>
      </p:sp>
      <p:cxnSp>
        <p:nvCxnSpPr>
          <p:cNvPr id="271" name="Shape 271"/>
          <p:cNvCxnSpPr>
            <a:stCxn id="265" idx="3"/>
            <a:endCxn id="266" idx="2"/>
          </p:cNvCxnSpPr>
          <p:nvPr/>
        </p:nvCxnSpPr>
        <p:spPr>
          <a:xfrm>
            <a:off x="2517750" y="2571750"/>
            <a:ext cx="1463100" cy="0"/>
          </a:xfrm>
          <a:prstGeom prst="straightConnector1">
            <a:avLst/>
          </a:prstGeom>
          <a:noFill/>
          <a:ln cap="flat" cmpd="sng" w="38100">
            <a:solidFill>
              <a:srgbClr val="39BB9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2" name="Shape 272"/>
          <p:cNvCxnSpPr/>
          <p:nvPr/>
        </p:nvCxnSpPr>
        <p:spPr>
          <a:xfrm>
            <a:off x="5163300" y="2571750"/>
            <a:ext cx="1463100" cy="0"/>
          </a:xfrm>
          <a:prstGeom prst="straightConnector1">
            <a:avLst/>
          </a:prstGeom>
          <a:noFill/>
          <a:ln cap="flat" cmpd="sng" w="38100">
            <a:solidFill>
              <a:srgbClr val="39BB9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3" name="Shape 273"/>
          <p:cNvCxnSpPr/>
          <p:nvPr/>
        </p:nvCxnSpPr>
        <p:spPr>
          <a:xfrm rot="10800000">
            <a:off x="1328100" y="3039425"/>
            <a:ext cx="0" cy="51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74" name="Shape 274"/>
          <p:cNvSpPr txBox="1"/>
          <p:nvPr/>
        </p:nvSpPr>
        <p:spPr>
          <a:xfrm>
            <a:off x="7144050" y="3586650"/>
            <a:ext cx="12354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Resource</a:t>
            </a:r>
          </a:p>
        </p:txBody>
      </p:sp>
      <p:cxnSp>
        <p:nvCxnSpPr>
          <p:cNvPr id="275" name="Shape 275"/>
          <p:cNvCxnSpPr/>
          <p:nvPr/>
        </p:nvCxnSpPr>
        <p:spPr>
          <a:xfrm rot="10800000">
            <a:off x="7761750" y="2949300"/>
            <a:ext cx="0" cy="51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76" name="Shape 276"/>
          <p:cNvSpPr txBox="1"/>
          <p:nvPr/>
        </p:nvSpPr>
        <p:spPr>
          <a:xfrm>
            <a:off x="710400" y="3649150"/>
            <a:ext cx="12354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Resource</a:t>
            </a:r>
          </a:p>
        </p:txBody>
      </p:sp>
      <p:cxnSp>
        <p:nvCxnSpPr>
          <p:cNvPr id="277" name="Shape 277"/>
          <p:cNvCxnSpPr/>
          <p:nvPr/>
        </p:nvCxnSpPr>
        <p:spPr>
          <a:xfrm rot="10800000">
            <a:off x="4572000" y="2949300"/>
            <a:ext cx="0" cy="51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278" name="Shape 278"/>
          <p:cNvSpPr txBox="1"/>
          <p:nvPr/>
        </p:nvSpPr>
        <p:spPr>
          <a:xfrm>
            <a:off x="3954300" y="3644550"/>
            <a:ext cx="12354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???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E72000"/>
              </a:buClr>
              <a:buSzPct val="25000"/>
              <a:buFont typeface="Arial"/>
              <a:buNone/>
            </a:pPr>
            <a:r>
              <a:rPr b="1" i="0" lang="en" sz="1500" u="none" cap="none" strike="noStrike">
                <a:solidFill>
                  <a:srgbClr val="E72000"/>
                </a:solidFill>
                <a:latin typeface="Arial"/>
                <a:ea typeface="Arial"/>
                <a:cs typeface="Arial"/>
                <a:sym typeface="Arial"/>
              </a:rPr>
              <a:t>Part I: Linked Data</a:t>
            </a:r>
          </a:p>
        </p:txBody>
      </p:sp>
      <p:sp>
        <p:nvSpPr>
          <p:cNvPr id="284" name="Shape 284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487025" y="1584925"/>
            <a:ext cx="86337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  <p:sp>
        <p:nvSpPr>
          <p:cNvPr id="287" name="Shape 287"/>
          <p:cNvSpPr txBox="1"/>
          <p:nvPr/>
        </p:nvSpPr>
        <p:spPr>
          <a:xfrm>
            <a:off x="953975" y="648650"/>
            <a:ext cx="7513200" cy="32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/>
              <a:t>Web Ontology Language</a:t>
            </a:r>
            <a:br>
              <a:rPr b="1" lang="en" sz="4800"/>
            </a:br>
            <a:r>
              <a:rPr b="1" lang="en" sz="4800"/>
              <a:t>≈</a:t>
            </a:r>
            <a:br>
              <a:rPr b="1" lang="en" sz="4800"/>
            </a:br>
            <a:r>
              <a:rPr b="1" lang="en" sz="4800"/>
              <a:t>OWL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1081775" y="3930800"/>
            <a:ext cx="74442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/>
              <a:t>Ontology is the philosophical study of the nature of being, becoming, existence, or reality -- wikipedia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1244808" y="1046894"/>
            <a:ext cx="72435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75" lIns="41575" rIns="41575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Programme</a:t>
            </a:r>
            <a:r>
              <a:rPr lang="en" sz="2500">
                <a:solidFill>
                  <a:srgbClr val="000000"/>
                </a:solidFill>
              </a:rPr>
              <a:t>r at </a:t>
            </a:r>
            <a:r>
              <a:rPr b="0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CDRH, University of Nebraska</a:t>
            </a: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10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 Music and History, University of Nebraska</a:t>
            </a:r>
          </a:p>
          <a:p>
            <a:pPr indent="-107950" lvl="0" marL="101600" marR="0" rtl="0" algn="l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MSc Digital Humanities, University College London</a:t>
            </a: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3462936" y="215155"/>
            <a:ext cx="5372304" cy="2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E72000"/>
              </a:buClr>
              <a:buSzPct val="25000"/>
              <a:buFont typeface="Arial"/>
              <a:buNone/>
            </a:pPr>
            <a:r>
              <a:rPr b="1" i="0" lang="en" sz="1500" u="none" cap="none" strike="noStrike">
                <a:solidFill>
                  <a:srgbClr val="E72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Programmer / Dr. Thomas Substitute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I: Linked Data</a:t>
            </a:r>
          </a:p>
        </p:txBody>
      </p:sp>
      <p:sp>
        <p:nvSpPr>
          <p:cNvPr id="294" name="Shape 294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2194"/>
            <a:ext cx="9143999" cy="2159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I: Linked Data</a:t>
            </a:r>
          </a:p>
        </p:txBody>
      </p:sp>
      <p:sp>
        <p:nvSpPr>
          <p:cNvPr id="302" name="Shape 302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37" y="1902400"/>
            <a:ext cx="8948524" cy="168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I: Linked Data</a:t>
            </a:r>
          </a:p>
        </p:txBody>
      </p:sp>
      <p:sp>
        <p:nvSpPr>
          <p:cNvPr id="310" name="Shape 310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1373850" y="2345850"/>
            <a:ext cx="1143900" cy="451800"/>
          </a:xfrm>
          <a:prstGeom prst="rect">
            <a:avLst/>
          </a:prstGeom>
          <a:solidFill>
            <a:srgbClr val="39BB9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Sisko</a:t>
            </a:r>
          </a:p>
        </p:txBody>
      </p:sp>
      <p:sp>
        <p:nvSpPr>
          <p:cNvPr id="313" name="Shape 313"/>
          <p:cNvSpPr/>
          <p:nvPr/>
        </p:nvSpPr>
        <p:spPr>
          <a:xfrm>
            <a:off x="3980700" y="2369850"/>
            <a:ext cx="1182600" cy="403800"/>
          </a:xfrm>
          <a:prstGeom prst="ellipse">
            <a:avLst/>
          </a:prstGeom>
          <a:solidFill>
            <a:srgbClr val="8B8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rank</a:t>
            </a:r>
          </a:p>
        </p:txBody>
      </p:sp>
      <p:sp>
        <p:nvSpPr>
          <p:cNvPr id="314" name="Shape 314"/>
          <p:cNvSpPr/>
          <p:nvPr/>
        </p:nvSpPr>
        <p:spPr>
          <a:xfrm>
            <a:off x="6626250" y="2345850"/>
            <a:ext cx="1143900" cy="451800"/>
          </a:xfrm>
          <a:prstGeom prst="rect">
            <a:avLst/>
          </a:prstGeom>
          <a:solidFill>
            <a:srgbClr val="FED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Captain</a:t>
            </a:r>
          </a:p>
        </p:txBody>
      </p:sp>
      <p:cxnSp>
        <p:nvCxnSpPr>
          <p:cNvPr id="315" name="Shape 315"/>
          <p:cNvCxnSpPr>
            <a:stCxn id="312" idx="3"/>
            <a:endCxn id="313" idx="2"/>
          </p:cNvCxnSpPr>
          <p:nvPr/>
        </p:nvCxnSpPr>
        <p:spPr>
          <a:xfrm>
            <a:off x="2517750" y="2571750"/>
            <a:ext cx="1463100" cy="0"/>
          </a:xfrm>
          <a:prstGeom prst="straightConnector1">
            <a:avLst/>
          </a:prstGeom>
          <a:noFill/>
          <a:ln cap="flat" cmpd="sng" w="38100">
            <a:solidFill>
              <a:srgbClr val="39BB9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16" name="Shape 316"/>
          <p:cNvCxnSpPr/>
          <p:nvPr/>
        </p:nvCxnSpPr>
        <p:spPr>
          <a:xfrm>
            <a:off x="5163300" y="2571750"/>
            <a:ext cx="1463100" cy="0"/>
          </a:xfrm>
          <a:prstGeom prst="straightConnector1">
            <a:avLst/>
          </a:prstGeom>
          <a:noFill/>
          <a:ln cap="flat" cmpd="sng" w="38100">
            <a:solidFill>
              <a:srgbClr val="39BB9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7" name="Shape 317"/>
          <p:cNvSpPr/>
          <p:nvPr/>
        </p:nvSpPr>
        <p:spPr>
          <a:xfrm>
            <a:off x="2450600" y="2556400"/>
            <a:ext cx="4220550" cy="1326725"/>
          </a:xfrm>
          <a:custGeom>
            <a:pathLst>
              <a:path extrusionOk="0" h="53069" w="168822">
                <a:moveTo>
                  <a:pt x="0" y="0"/>
                </a:moveTo>
                <a:cubicBezTo>
                  <a:pt x="13652" y="7306"/>
                  <a:pt x="53775" y="34995"/>
                  <a:pt x="81912" y="43840"/>
                </a:cubicBezTo>
                <a:cubicBezTo>
                  <a:pt x="110049" y="52684"/>
                  <a:pt x="154337" y="51530"/>
                  <a:pt x="168822" y="53069"/>
                </a:cubicBezTo>
              </a:path>
            </a:pathLst>
          </a:custGeom>
          <a:noFill/>
          <a:ln cap="flat" cmpd="sng" w="38100">
            <a:solidFill>
              <a:srgbClr val="39BB9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18" name="Shape 318"/>
          <p:cNvSpPr/>
          <p:nvPr/>
        </p:nvSpPr>
        <p:spPr>
          <a:xfrm>
            <a:off x="3980700" y="3541350"/>
            <a:ext cx="1182600" cy="403800"/>
          </a:xfrm>
          <a:prstGeom prst="ellipse">
            <a:avLst/>
          </a:prstGeom>
          <a:solidFill>
            <a:srgbClr val="8B8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serves on</a:t>
            </a:r>
          </a:p>
        </p:txBody>
      </p:sp>
      <p:sp>
        <p:nvSpPr>
          <p:cNvPr id="319" name="Shape 319"/>
          <p:cNvSpPr/>
          <p:nvPr/>
        </p:nvSpPr>
        <p:spPr>
          <a:xfrm>
            <a:off x="6626250" y="3517350"/>
            <a:ext cx="1143900" cy="451800"/>
          </a:xfrm>
          <a:prstGeom prst="rect">
            <a:avLst/>
          </a:prstGeom>
          <a:solidFill>
            <a:srgbClr val="FED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Deep Space 9</a:t>
            </a:r>
          </a:p>
        </p:txBody>
      </p:sp>
      <p:pic>
        <p:nvPicPr>
          <p:cNvPr descr="startrek_owl.jpg"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187" y="2904938"/>
            <a:ext cx="1017374" cy="5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I: Linked Data</a:t>
            </a:r>
          </a:p>
        </p:txBody>
      </p:sp>
      <p:sp>
        <p:nvSpPr>
          <p:cNvPr id="326" name="Shape 326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28" name="Shape 328"/>
          <p:cNvCxnSpPr>
            <a:endCxn id="329" idx="1"/>
          </p:cNvCxnSpPr>
          <p:nvPr/>
        </p:nvCxnSpPr>
        <p:spPr>
          <a:xfrm flipH="1" rot="10800000">
            <a:off x="2517900" y="1628150"/>
            <a:ext cx="4061700" cy="1773900"/>
          </a:xfrm>
          <a:prstGeom prst="straightConnector1">
            <a:avLst/>
          </a:prstGeom>
          <a:noFill/>
          <a:ln cap="flat" cmpd="sng" w="38100">
            <a:solidFill>
              <a:srgbClr val="BF8AC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0" name="Shape 330"/>
          <p:cNvSpPr/>
          <p:nvPr/>
        </p:nvSpPr>
        <p:spPr>
          <a:xfrm>
            <a:off x="2450600" y="2556400"/>
            <a:ext cx="4220550" cy="1326725"/>
          </a:xfrm>
          <a:custGeom>
            <a:pathLst>
              <a:path extrusionOk="0" h="53069" w="168822">
                <a:moveTo>
                  <a:pt x="0" y="0"/>
                </a:moveTo>
                <a:cubicBezTo>
                  <a:pt x="13652" y="7306"/>
                  <a:pt x="53775" y="34995"/>
                  <a:pt x="81912" y="43840"/>
                </a:cubicBezTo>
                <a:cubicBezTo>
                  <a:pt x="110049" y="52684"/>
                  <a:pt x="154337" y="51530"/>
                  <a:pt x="168822" y="53069"/>
                </a:cubicBezTo>
              </a:path>
            </a:pathLst>
          </a:custGeom>
          <a:noFill/>
          <a:ln cap="flat" cmpd="sng" w="38100">
            <a:solidFill>
              <a:srgbClr val="39BB9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31" name="Shape 331"/>
          <p:cNvSpPr/>
          <p:nvPr/>
        </p:nvSpPr>
        <p:spPr>
          <a:xfrm>
            <a:off x="1373850" y="2345850"/>
            <a:ext cx="1143900" cy="451800"/>
          </a:xfrm>
          <a:prstGeom prst="rect">
            <a:avLst/>
          </a:prstGeom>
          <a:solidFill>
            <a:srgbClr val="39BB9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Sisko</a:t>
            </a:r>
          </a:p>
        </p:txBody>
      </p:sp>
      <p:sp>
        <p:nvSpPr>
          <p:cNvPr id="332" name="Shape 332"/>
          <p:cNvSpPr/>
          <p:nvPr/>
        </p:nvSpPr>
        <p:spPr>
          <a:xfrm>
            <a:off x="3980700" y="2369850"/>
            <a:ext cx="1182600" cy="403800"/>
          </a:xfrm>
          <a:prstGeom prst="ellipse">
            <a:avLst/>
          </a:prstGeom>
          <a:solidFill>
            <a:srgbClr val="8B8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rank</a:t>
            </a:r>
          </a:p>
        </p:txBody>
      </p:sp>
      <p:sp>
        <p:nvSpPr>
          <p:cNvPr id="333" name="Shape 333"/>
          <p:cNvSpPr/>
          <p:nvPr/>
        </p:nvSpPr>
        <p:spPr>
          <a:xfrm>
            <a:off x="6626250" y="2345850"/>
            <a:ext cx="1143900" cy="451800"/>
          </a:xfrm>
          <a:prstGeom prst="rect">
            <a:avLst/>
          </a:prstGeom>
          <a:solidFill>
            <a:srgbClr val="FED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Captain</a:t>
            </a:r>
          </a:p>
        </p:txBody>
      </p:sp>
      <p:cxnSp>
        <p:nvCxnSpPr>
          <p:cNvPr id="334" name="Shape 334"/>
          <p:cNvCxnSpPr>
            <a:stCxn id="331" idx="3"/>
            <a:endCxn id="332" idx="2"/>
          </p:cNvCxnSpPr>
          <p:nvPr/>
        </p:nvCxnSpPr>
        <p:spPr>
          <a:xfrm>
            <a:off x="2517750" y="2571750"/>
            <a:ext cx="1463100" cy="0"/>
          </a:xfrm>
          <a:prstGeom prst="straightConnector1">
            <a:avLst/>
          </a:prstGeom>
          <a:noFill/>
          <a:ln cap="flat" cmpd="sng" w="38100">
            <a:solidFill>
              <a:srgbClr val="39BB9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5" name="Shape 335"/>
          <p:cNvCxnSpPr/>
          <p:nvPr/>
        </p:nvCxnSpPr>
        <p:spPr>
          <a:xfrm>
            <a:off x="5163300" y="2571750"/>
            <a:ext cx="1463100" cy="0"/>
          </a:xfrm>
          <a:prstGeom prst="straightConnector1">
            <a:avLst/>
          </a:prstGeom>
          <a:noFill/>
          <a:ln cap="flat" cmpd="sng" w="38100">
            <a:solidFill>
              <a:srgbClr val="39BB9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6" name="Shape 336"/>
          <p:cNvSpPr/>
          <p:nvPr/>
        </p:nvSpPr>
        <p:spPr>
          <a:xfrm>
            <a:off x="6626250" y="3517350"/>
            <a:ext cx="1143900" cy="451800"/>
          </a:xfrm>
          <a:prstGeom prst="rect">
            <a:avLst/>
          </a:prstGeom>
          <a:solidFill>
            <a:srgbClr val="FED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Deep Space 9</a:t>
            </a:r>
          </a:p>
        </p:txBody>
      </p:sp>
      <p:cxnSp>
        <p:nvCxnSpPr>
          <p:cNvPr id="337" name="Shape 337"/>
          <p:cNvCxnSpPr>
            <a:stCxn id="338" idx="3"/>
            <a:endCxn id="339" idx="2"/>
          </p:cNvCxnSpPr>
          <p:nvPr/>
        </p:nvCxnSpPr>
        <p:spPr>
          <a:xfrm>
            <a:off x="2517750" y="3402000"/>
            <a:ext cx="1463100" cy="341400"/>
          </a:xfrm>
          <a:prstGeom prst="straightConnector1">
            <a:avLst/>
          </a:prstGeom>
          <a:noFill/>
          <a:ln cap="flat" cmpd="sng" w="38100">
            <a:solidFill>
              <a:srgbClr val="BF8AC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0" name="Shape 340"/>
          <p:cNvCxnSpPr>
            <a:stCxn id="339" idx="2"/>
            <a:endCxn id="336" idx="1"/>
          </p:cNvCxnSpPr>
          <p:nvPr/>
        </p:nvCxnSpPr>
        <p:spPr>
          <a:xfrm>
            <a:off x="3980700" y="3743250"/>
            <a:ext cx="2645700" cy="0"/>
          </a:xfrm>
          <a:prstGeom prst="straightConnector1">
            <a:avLst/>
          </a:prstGeom>
          <a:noFill/>
          <a:ln cap="flat" cmpd="sng" w="38100">
            <a:solidFill>
              <a:srgbClr val="BF8AC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9" name="Shape 339"/>
          <p:cNvSpPr/>
          <p:nvPr/>
        </p:nvSpPr>
        <p:spPr>
          <a:xfrm>
            <a:off x="3980700" y="3541350"/>
            <a:ext cx="1182600" cy="403800"/>
          </a:xfrm>
          <a:prstGeom prst="ellipse">
            <a:avLst/>
          </a:prstGeom>
          <a:solidFill>
            <a:srgbClr val="8B8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serves on</a:t>
            </a:r>
          </a:p>
        </p:txBody>
      </p:sp>
      <p:sp>
        <p:nvSpPr>
          <p:cNvPr id="329" name="Shape 329"/>
          <p:cNvSpPr/>
          <p:nvPr/>
        </p:nvSpPr>
        <p:spPr>
          <a:xfrm>
            <a:off x="6579600" y="1402250"/>
            <a:ext cx="1237200" cy="451800"/>
          </a:xfrm>
          <a:prstGeom prst="rect">
            <a:avLst/>
          </a:prstGeom>
          <a:solidFill>
            <a:srgbClr val="FED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Lt. Commander</a:t>
            </a:r>
          </a:p>
        </p:txBody>
      </p:sp>
      <p:sp>
        <p:nvSpPr>
          <p:cNvPr id="341" name="Shape 341"/>
          <p:cNvSpPr/>
          <p:nvPr/>
        </p:nvSpPr>
        <p:spPr>
          <a:xfrm>
            <a:off x="816225" y="2575625"/>
            <a:ext cx="672967" cy="807575"/>
          </a:xfrm>
          <a:custGeom>
            <a:pathLst>
              <a:path extrusionOk="0" h="32303" w="22304">
                <a:moveTo>
                  <a:pt x="22304" y="0"/>
                </a:moveTo>
                <a:cubicBezTo>
                  <a:pt x="18586" y="897"/>
                  <a:pt x="0" y="0"/>
                  <a:pt x="0" y="5384"/>
                </a:cubicBezTo>
                <a:cubicBezTo>
                  <a:pt x="0" y="10767"/>
                  <a:pt x="18586" y="27816"/>
                  <a:pt x="22304" y="32303"/>
                </a:cubicBezTo>
              </a:path>
            </a:pathLst>
          </a:custGeom>
          <a:noFill/>
          <a:ln cap="flat" cmpd="sng" w="38100">
            <a:solidFill>
              <a:srgbClr val="39BB9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42" name="Shape 342"/>
          <p:cNvSpPr/>
          <p:nvPr/>
        </p:nvSpPr>
        <p:spPr>
          <a:xfrm>
            <a:off x="0" y="2369850"/>
            <a:ext cx="1182600" cy="403800"/>
          </a:xfrm>
          <a:prstGeom prst="ellipse">
            <a:avLst/>
          </a:prstGeom>
          <a:solidFill>
            <a:srgbClr val="8B8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knows</a:t>
            </a:r>
          </a:p>
        </p:txBody>
      </p:sp>
      <p:sp>
        <p:nvSpPr>
          <p:cNvPr id="338" name="Shape 338"/>
          <p:cNvSpPr/>
          <p:nvPr/>
        </p:nvSpPr>
        <p:spPr>
          <a:xfrm>
            <a:off x="1373850" y="3176100"/>
            <a:ext cx="1143900" cy="4518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Dax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I: Linked Data</a:t>
            </a:r>
          </a:p>
        </p:txBody>
      </p:sp>
      <p:sp>
        <p:nvSpPr>
          <p:cNvPr id="348" name="Shape 348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350" name="Shape 350"/>
          <p:cNvGraphicFramePr/>
          <p:nvPr/>
        </p:nvGraphicFramePr>
        <p:xfrm>
          <a:off x="952500" y="181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{55858CEB-DF32-4F23-A2AF-B6BC4EF46EF9}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?subject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?predicate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?object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Sisko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knows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knows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Sisko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Sisko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rank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Captain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rank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Lt. Commander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Sisko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serves 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Deep Space 9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serves 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Deep Space 9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1" name="Shape 351"/>
          <p:cNvSpPr txBox="1"/>
          <p:nvPr/>
        </p:nvSpPr>
        <p:spPr>
          <a:xfrm>
            <a:off x="1500875" y="1011012"/>
            <a:ext cx="6419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Give me anything              connected to            other things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/>
              <a:t>  </a:t>
            </a:r>
            <a:r>
              <a:rPr lang="en"/>
              <a:t>?subject                    ?predicate                  ?object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I: Linked Data</a:t>
            </a:r>
          </a:p>
        </p:txBody>
      </p:sp>
      <p:sp>
        <p:nvSpPr>
          <p:cNvPr id="357" name="Shape 357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663449" y="1712550"/>
            <a:ext cx="809275" cy="808300"/>
          </a:xfrm>
          <a:custGeom>
            <a:pathLst>
              <a:path extrusionOk="0" h="32332" w="32371">
                <a:moveTo>
                  <a:pt x="32371" y="0"/>
                </a:moveTo>
                <a:cubicBezTo>
                  <a:pt x="26977" y="4880"/>
                  <a:pt x="136" y="24016"/>
                  <a:pt x="8" y="29282"/>
                </a:cubicBezTo>
                <a:cubicBezTo>
                  <a:pt x="-120" y="34547"/>
                  <a:pt x="26335" y="31207"/>
                  <a:pt x="31601" y="31593"/>
                </a:cubicBezTo>
              </a:path>
            </a:pathLst>
          </a:custGeom>
          <a:noFill/>
          <a:ln cap="flat" cmpd="sng" w="38100">
            <a:solidFill>
              <a:srgbClr val="BB8107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60" name="Shape 360"/>
          <p:cNvSpPr/>
          <p:nvPr/>
        </p:nvSpPr>
        <p:spPr>
          <a:xfrm>
            <a:off x="2412150" y="1748825"/>
            <a:ext cx="4239775" cy="2249375"/>
          </a:xfrm>
          <a:custGeom>
            <a:pathLst>
              <a:path extrusionOk="0" h="89975" w="169591">
                <a:moveTo>
                  <a:pt x="0" y="0"/>
                </a:moveTo>
                <a:cubicBezTo>
                  <a:pt x="15254" y="13587"/>
                  <a:pt x="63259" y="66849"/>
                  <a:pt x="91525" y="81527"/>
                </a:cubicBezTo>
                <a:cubicBezTo>
                  <a:pt x="119790" y="96204"/>
                  <a:pt x="156580" y="86974"/>
                  <a:pt x="169591" y="88064"/>
                </a:cubicBezTo>
              </a:path>
            </a:pathLst>
          </a:custGeom>
          <a:noFill/>
          <a:ln cap="flat" cmpd="sng" w="38100">
            <a:solidFill>
              <a:srgbClr val="BB8107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61" name="Shape 361"/>
          <p:cNvSpPr/>
          <p:nvPr/>
        </p:nvSpPr>
        <p:spPr>
          <a:xfrm>
            <a:off x="2450600" y="2556400"/>
            <a:ext cx="4220550" cy="1326725"/>
          </a:xfrm>
          <a:custGeom>
            <a:pathLst>
              <a:path extrusionOk="0" h="53069" w="168822">
                <a:moveTo>
                  <a:pt x="0" y="0"/>
                </a:moveTo>
                <a:cubicBezTo>
                  <a:pt x="13652" y="7306"/>
                  <a:pt x="53775" y="34995"/>
                  <a:pt x="81912" y="43840"/>
                </a:cubicBezTo>
                <a:cubicBezTo>
                  <a:pt x="110049" y="52684"/>
                  <a:pt x="154337" y="51530"/>
                  <a:pt x="168822" y="53069"/>
                </a:cubicBezTo>
              </a:path>
            </a:pathLst>
          </a:custGeom>
          <a:noFill/>
          <a:ln cap="flat" cmpd="sng" w="38100">
            <a:solidFill>
              <a:srgbClr val="39BB9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62" name="Shape 362"/>
          <p:cNvSpPr/>
          <p:nvPr/>
        </p:nvSpPr>
        <p:spPr>
          <a:xfrm>
            <a:off x="2508300" y="1652675"/>
            <a:ext cx="4076325" cy="809375"/>
          </a:xfrm>
          <a:custGeom>
            <a:pathLst>
              <a:path extrusionOk="0" h="32375" w="163053">
                <a:moveTo>
                  <a:pt x="0" y="3461"/>
                </a:moveTo>
                <a:cubicBezTo>
                  <a:pt x="13523" y="8268"/>
                  <a:pt x="53966" y="32879"/>
                  <a:pt x="81142" y="32303"/>
                </a:cubicBezTo>
                <a:cubicBezTo>
                  <a:pt x="108317" y="31726"/>
                  <a:pt x="149401" y="5383"/>
                  <a:pt x="163053" y="0"/>
                </a:cubicBezTo>
              </a:path>
            </a:pathLst>
          </a:custGeom>
          <a:noFill/>
          <a:ln cap="flat" cmpd="sng" w="38100">
            <a:solidFill>
              <a:srgbClr val="BB8107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363" name="Shape 363"/>
          <p:cNvCxnSpPr>
            <a:stCxn id="364" idx="3"/>
            <a:endCxn id="365" idx="1"/>
          </p:cNvCxnSpPr>
          <p:nvPr/>
        </p:nvCxnSpPr>
        <p:spPr>
          <a:xfrm flipH="1" rot="10800000">
            <a:off x="2517750" y="1628100"/>
            <a:ext cx="4062000" cy="1773900"/>
          </a:xfrm>
          <a:prstGeom prst="straightConnector1">
            <a:avLst/>
          </a:prstGeom>
          <a:noFill/>
          <a:ln cap="flat" cmpd="sng" w="38100">
            <a:solidFill>
              <a:srgbClr val="BF8AC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66" name="Shape 366"/>
          <p:cNvSpPr/>
          <p:nvPr/>
        </p:nvSpPr>
        <p:spPr>
          <a:xfrm>
            <a:off x="1373850" y="2345850"/>
            <a:ext cx="1143900" cy="451800"/>
          </a:xfrm>
          <a:prstGeom prst="rect">
            <a:avLst/>
          </a:prstGeom>
          <a:solidFill>
            <a:srgbClr val="39BB9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Sisko</a:t>
            </a:r>
          </a:p>
        </p:txBody>
      </p:sp>
      <p:sp>
        <p:nvSpPr>
          <p:cNvPr id="367" name="Shape 367"/>
          <p:cNvSpPr/>
          <p:nvPr/>
        </p:nvSpPr>
        <p:spPr>
          <a:xfrm>
            <a:off x="3980700" y="2369850"/>
            <a:ext cx="1182600" cy="403800"/>
          </a:xfrm>
          <a:prstGeom prst="ellipse">
            <a:avLst/>
          </a:prstGeom>
          <a:solidFill>
            <a:srgbClr val="8B8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rank</a:t>
            </a:r>
          </a:p>
        </p:txBody>
      </p:sp>
      <p:sp>
        <p:nvSpPr>
          <p:cNvPr id="368" name="Shape 368"/>
          <p:cNvSpPr/>
          <p:nvPr/>
        </p:nvSpPr>
        <p:spPr>
          <a:xfrm>
            <a:off x="6626250" y="2345850"/>
            <a:ext cx="1143900" cy="451800"/>
          </a:xfrm>
          <a:prstGeom prst="rect">
            <a:avLst/>
          </a:prstGeom>
          <a:solidFill>
            <a:srgbClr val="FED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Captain</a:t>
            </a:r>
          </a:p>
        </p:txBody>
      </p:sp>
      <p:cxnSp>
        <p:nvCxnSpPr>
          <p:cNvPr id="369" name="Shape 369"/>
          <p:cNvCxnSpPr>
            <a:stCxn id="366" idx="3"/>
            <a:endCxn id="367" idx="2"/>
          </p:cNvCxnSpPr>
          <p:nvPr/>
        </p:nvCxnSpPr>
        <p:spPr>
          <a:xfrm>
            <a:off x="2517750" y="2571750"/>
            <a:ext cx="1463100" cy="0"/>
          </a:xfrm>
          <a:prstGeom prst="straightConnector1">
            <a:avLst/>
          </a:prstGeom>
          <a:noFill/>
          <a:ln cap="flat" cmpd="sng" w="38100">
            <a:solidFill>
              <a:srgbClr val="39BB9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0" name="Shape 370"/>
          <p:cNvCxnSpPr/>
          <p:nvPr/>
        </p:nvCxnSpPr>
        <p:spPr>
          <a:xfrm>
            <a:off x="5163300" y="2571750"/>
            <a:ext cx="1463100" cy="0"/>
          </a:xfrm>
          <a:prstGeom prst="straightConnector1">
            <a:avLst/>
          </a:prstGeom>
          <a:noFill/>
          <a:ln cap="flat" cmpd="sng" w="38100">
            <a:solidFill>
              <a:srgbClr val="39BB9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1" name="Shape 371"/>
          <p:cNvSpPr/>
          <p:nvPr/>
        </p:nvSpPr>
        <p:spPr>
          <a:xfrm>
            <a:off x="6626250" y="3517350"/>
            <a:ext cx="1143900" cy="451800"/>
          </a:xfrm>
          <a:prstGeom prst="rect">
            <a:avLst/>
          </a:prstGeom>
          <a:solidFill>
            <a:srgbClr val="FED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Deep Space 9</a:t>
            </a:r>
          </a:p>
        </p:txBody>
      </p:sp>
      <p:sp>
        <p:nvSpPr>
          <p:cNvPr id="372" name="Shape 372"/>
          <p:cNvSpPr/>
          <p:nvPr/>
        </p:nvSpPr>
        <p:spPr>
          <a:xfrm>
            <a:off x="816225" y="2575625"/>
            <a:ext cx="672967" cy="807575"/>
          </a:xfrm>
          <a:custGeom>
            <a:pathLst>
              <a:path extrusionOk="0" h="32303" w="22304">
                <a:moveTo>
                  <a:pt x="22304" y="0"/>
                </a:moveTo>
                <a:cubicBezTo>
                  <a:pt x="18586" y="897"/>
                  <a:pt x="0" y="0"/>
                  <a:pt x="0" y="5384"/>
                </a:cubicBezTo>
                <a:cubicBezTo>
                  <a:pt x="0" y="10767"/>
                  <a:pt x="18586" y="27816"/>
                  <a:pt x="22304" y="32303"/>
                </a:cubicBezTo>
              </a:path>
            </a:pathLst>
          </a:custGeom>
          <a:noFill/>
          <a:ln cap="flat" cmpd="sng" w="38100">
            <a:solidFill>
              <a:srgbClr val="39BB9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64" name="Shape 364"/>
          <p:cNvSpPr/>
          <p:nvPr/>
        </p:nvSpPr>
        <p:spPr>
          <a:xfrm>
            <a:off x="1373850" y="3176100"/>
            <a:ext cx="1143900" cy="4518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Dax</a:t>
            </a:r>
          </a:p>
        </p:txBody>
      </p:sp>
      <p:sp>
        <p:nvSpPr>
          <p:cNvPr id="365" name="Shape 365"/>
          <p:cNvSpPr/>
          <p:nvPr/>
        </p:nvSpPr>
        <p:spPr>
          <a:xfrm>
            <a:off x="6579600" y="1402250"/>
            <a:ext cx="1237200" cy="451800"/>
          </a:xfrm>
          <a:prstGeom prst="rect">
            <a:avLst/>
          </a:prstGeom>
          <a:solidFill>
            <a:srgbClr val="FED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Lt. Commander</a:t>
            </a:r>
          </a:p>
        </p:txBody>
      </p:sp>
      <p:cxnSp>
        <p:nvCxnSpPr>
          <p:cNvPr id="373" name="Shape 373"/>
          <p:cNvCxnSpPr>
            <a:stCxn id="364" idx="3"/>
            <a:endCxn id="374" idx="2"/>
          </p:cNvCxnSpPr>
          <p:nvPr/>
        </p:nvCxnSpPr>
        <p:spPr>
          <a:xfrm>
            <a:off x="2517750" y="3402000"/>
            <a:ext cx="1463100" cy="341400"/>
          </a:xfrm>
          <a:prstGeom prst="straightConnector1">
            <a:avLst/>
          </a:prstGeom>
          <a:noFill/>
          <a:ln cap="flat" cmpd="sng" w="38100">
            <a:solidFill>
              <a:srgbClr val="BF8AC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5" name="Shape 375"/>
          <p:cNvCxnSpPr>
            <a:stCxn id="374" idx="2"/>
            <a:endCxn id="371" idx="1"/>
          </p:cNvCxnSpPr>
          <p:nvPr/>
        </p:nvCxnSpPr>
        <p:spPr>
          <a:xfrm>
            <a:off x="3980700" y="3743250"/>
            <a:ext cx="2645700" cy="0"/>
          </a:xfrm>
          <a:prstGeom prst="straightConnector1">
            <a:avLst/>
          </a:prstGeom>
          <a:noFill/>
          <a:ln cap="flat" cmpd="sng" w="38100">
            <a:solidFill>
              <a:srgbClr val="BF8AC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4" name="Shape 374"/>
          <p:cNvSpPr/>
          <p:nvPr/>
        </p:nvSpPr>
        <p:spPr>
          <a:xfrm>
            <a:off x="3980700" y="3541350"/>
            <a:ext cx="1182600" cy="403800"/>
          </a:xfrm>
          <a:prstGeom prst="ellipse">
            <a:avLst/>
          </a:prstGeom>
          <a:solidFill>
            <a:srgbClr val="8B8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serves on</a:t>
            </a:r>
          </a:p>
        </p:txBody>
      </p:sp>
      <p:sp>
        <p:nvSpPr>
          <p:cNvPr id="376" name="Shape 376"/>
          <p:cNvSpPr/>
          <p:nvPr/>
        </p:nvSpPr>
        <p:spPr>
          <a:xfrm>
            <a:off x="941002" y="1729600"/>
            <a:ext cx="461675" cy="1663225"/>
          </a:xfrm>
          <a:custGeom>
            <a:pathLst>
              <a:path extrusionOk="0" h="66529" w="18467">
                <a:moveTo>
                  <a:pt x="18467" y="66529"/>
                </a:moveTo>
                <a:cubicBezTo>
                  <a:pt x="15390" y="61081"/>
                  <a:pt x="72" y="44929"/>
                  <a:pt x="8" y="33841"/>
                </a:cubicBezTo>
                <a:cubicBezTo>
                  <a:pt x="-56" y="22752"/>
                  <a:pt x="15069" y="5640"/>
                  <a:pt x="18082" y="0"/>
                </a:cubicBezTo>
              </a:path>
            </a:pathLst>
          </a:custGeom>
          <a:noFill/>
          <a:ln cap="flat" cmpd="sng" w="38100">
            <a:solidFill>
              <a:srgbClr val="BF8AC9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77" name="Shape 377"/>
          <p:cNvSpPr/>
          <p:nvPr/>
        </p:nvSpPr>
        <p:spPr>
          <a:xfrm>
            <a:off x="0" y="2369850"/>
            <a:ext cx="1182600" cy="403800"/>
          </a:xfrm>
          <a:prstGeom prst="ellipse">
            <a:avLst/>
          </a:prstGeom>
          <a:solidFill>
            <a:srgbClr val="8B8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knows</a:t>
            </a:r>
          </a:p>
        </p:txBody>
      </p:sp>
      <p:sp>
        <p:nvSpPr>
          <p:cNvPr id="378" name="Shape 378"/>
          <p:cNvSpPr/>
          <p:nvPr/>
        </p:nvSpPr>
        <p:spPr>
          <a:xfrm>
            <a:off x="1373850" y="1515600"/>
            <a:ext cx="1143900" cy="451800"/>
          </a:xfrm>
          <a:prstGeom prst="rect">
            <a:avLst/>
          </a:prstGeom>
          <a:solidFill>
            <a:srgbClr val="BB810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Worf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I: Linked Data</a:t>
            </a:r>
          </a:p>
        </p:txBody>
      </p:sp>
      <p:sp>
        <p:nvSpPr>
          <p:cNvPr id="384" name="Shape 384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663449" y="1712550"/>
            <a:ext cx="809275" cy="808300"/>
          </a:xfrm>
          <a:custGeom>
            <a:pathLst>
              <a:path extrusionOk="0" h="32332" w="32371">
                <a:moveTo>
                  <a:pt x="32371" y="0"/>
                </a:moveTo>
                <a:cubicBezTo>
                  <a:pt x="26977" y="4880"/>
                  <a:pt x="136" y="24016"/>
                  <a:pt x="8" y="29282"/>
                </a:cubicBezTo>
                <a:cubicBezTo>
                  <a:pt x="-120" y="34547"/>
                  <a:pt x="26335" y="31207"/>
                  <a:pt x="31601" y="31593"/>
                </a:cubicBezTo>
              </a:path>
            </a:pathLst>
          </a:custGeom>
          <a:noFill/>
          <a:ln cap="flat" cmpd="sng" w="9525">
            <a:solidFill>
              <a:srgbClr val="BB8107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87" name="Shape 387"/>
          <p:cNvSpPr/>
          <p:nvPr/>
        </p:nvSpPr>
        <p:spPr>
          <a:xfrm>
            <a:off x="2412150" y="1748825"/>
            <a:ext cx="4239775" cy="2249375"/>
          </a:xfrm>
          <a:custGeom>
            <a:pathLst>
              <a:path extrusionOk="0" h="89975" w="169591">
                <a:moveTo>
                  <a:pt x="0" y="0"/>
                </a:moveTo>
                <a:cubicBezTo>
                  <a:pt x="15254" y="13587"/>
                  <a:pt x="63259" y="66849"/>
                  <a:pt x="91525" y="81527"/>
                </a:cubicBezTo>
                <a:cubicBezTo>
                  <a:pt x="119790" y="96204"/>
                  <a:pt x="156580" y="86974"/>
                  <a:pt x="169591" y="88064"/>
                </a:cubicBezTo>
              </a:path>
            </a:pathLst>
          </a:custGeom>
          <a:noFill/>
          <a:ln cap="flat" cmpd="sng" w="9525">
            <a:solidFill>
              <a:srgbClr val="BB8107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88" name="Shape 388"/>
          <p:cNvSpPr/>
          <p:nvPr/>
        </p:nvSpPr>
        <p:spPr>
          <a:xfrm>
            <a:off x="2450600" y="2556400"/>
            <a:ext cx="4220550" cy="1326725"/>
          </a:xfrm>
          <a:custGeom>
            <a:pathLst>
              <a:path extrusionOk="0" h="53069" w="168822">
                <a:moveTo>
                  <a:pt x="0" y="0"/>
                </a:moveTo>
                <a:cubicBezTo>
                  <a:pt x="13652" y="7306"/>
                  <a:pt x="53775" y="34995"/>
                  <a:pt x="81912" y="43840"/>
                </a:cubicBezTo>
                <a:cubicBezTo>
                  <a:pt x="110049" y="52684"/>
                  <a:pt x="154337" y="51530"/>
                  <a:pt x="168822" y="53069"/>
                </a:cubicBezTo>
              </a:path>
            </a:pathLst>
          </a:custGeom>
          <a:noFill/>
          <a:ln cap="flat" cmpd="sng" w="9525">
            <a:solidFill>
              <a:srgbClr val="39BB9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89" name="Shape 389"/>
          <p:cNvSpPr/>
          <p:nvPr/>
        </p:nvSpPr>
        <p:spPr>
          <a:xfrm>
            <a:off x="2508300" y="1652675"/>
            <a:ext cx="4076325" cy="809375"/>
          </a:xfrm>
          <a:custGeom>
            <a:pathLst>
              <a:path extrusionOk="0" h="32375" w="163053">
                <a:moveTo>
                  <a:pt x="0" y="3461"/>
                </a:moveTo>
                <a:cubicBezTo>
                  <a:pt x="13523" y="8268"/>
                  <a:pt x="53966" y="32879"/>
                  <a:pt x="81142" y="32303"/>
                </a:cubicBezTo>
                <a:cubicBezTo>
                  <a:pt x="108317" y="31726"/>
                  <a:pt x="149401" y="5383"/>
                  <a:pt x="163053" y="0"/>
                </a:cubicBezTo>
              </a:path>
            </a:pathLst>
          </a:custGeom>
          <a:noFill/>
          <a:ln cap="flat" cmpd="sng" w="38100">
            <a:solidFill>
              <a:srgbClr val="BB8107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390" name="Shape 390"/>
          <p:cNvCxnSpPr>
            <a:stCxn id="391" idx="3"/>
            <a:endCxn id="392" idx="1"/>
          </p:cNvCxnSpPr>
          <p:nvPr/>
        </p:nvCxnSpPr>
        <p:spPr>
          <a:xfrm flipH="1" rot="10800000">
            <a:off x="2517750" y="1628100"/>
            <a:ext cx="4062000" cy="1773900"/>
          </a:xfrm>
          <a:prstGeom prst="straightConnector1">
            <a:avLst/>
          </a:prstGeom>
          <a:noFill/>
          <a:ln cap="flat" cmpd="sng" w="38100">
            <a:solidFill>
              <a:srgbClr val="BF8AC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3" name="Shape 393"/>
          <p:cNvSpPr/>
          <p:nvPr/>
        </p:nvSpPr>
        <p:spPr>
          <a:xfrm>
            <a:off x="3980700" y="2369850"/>
            <a:ext cx="1182600" cy="403800"/>
          </a:xfrm>
          <a:prstGeom prst="ellipse">
            <a:avLst/>
          </a:prstGeom>
          <a:solidFill>
            <a:srgbClr val="8B8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rank</a:t>
            </a:r>
          </a:p>
        </p:txBody>
      </p:sp>
      <p:sp>
        <p:nvSpPr>
          <p:cNvPr id="394" name="Shape 394"/>
          <p:cNvSpPr/>
          <p:nvPr/>
        </p:nvSpPr>
        <p:spPr>
          <a:xfrm>
            <a:off x="6626250" y="2345850"/>
            <a:ext cx="1143900" cy="451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Captain</a:t>
            </a:r>
          </a:p>
        </p:txBody>
      </p:sp>
      <p:cxnSp>
        <p:nvCxnSpPr>
          <p:cNvPr id="395" name="Shape 395"/>
          <p:cNvCxnSpPr>
            <a:stCxn id="396" idx="3"/>
            <a:endCxn id="393" idx="2"/>
          </p:cNvCxnSpPr>
          <p:nvPr/>
        </p:nvCxnSpPr>
        <p:spPr>
          <a:xfrm>
            <a:off x="2517750" y="2571750"/>
            <a:ext cx="1463100" cy="0"/>
          </a:xfrm>
          <a:prstGeom prst="straightConnector1">
            <a:avLst/>
          </a:prstGeom>
          <a:noFill/>
          <a:ln cap="flat" cmpd="sng" w="9525">
            <a:solidFill>
              <a:srgbClr val="39BB9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7" name="Shape 397"/>
          <p:cNvCxnSpPr/>
          <p:nvPr/>
        </p:nvCxnSpPr>
        <p:spPr>
          <a:xfrm>
            <a:off x="5163300" y="2571750"/>
            <a:ext cx="1463100" cy="0"/>
          </a:xfrm>
          <a:prstGeom prst="straightConnector1">
            <a:avLst/>
          </a:prstGeom>
          <a:noFill/>
          <a:ln cap="flat" cmpd="sng" w="9525">
            <a:solidFill>
              <a:srgbClr val="39BB9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8" name="Shape 398"/>
          <p:cNvSpPr/>
          <p:nvPr/>
        </p:nvSpPr>
        <p:spPr>
          <a:xfrm>
            <a:off x="6626250" y="3517350"/>
            <a:ext cx="1143900" cy="451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Deep Space 9</a:t>
            </a:r>
          </a:p>
        </p:txBody>
      </p:sp>
      <p:sp>
        <p:nvSpPr>
          <p:cNvPr id="399" name="Shape 399"/>
          <p:cNvSpPr/>
          <p:nvPr/>
        </p:nvSpPr>
        <p:spPr>
          <a:xfrm>
            <a:off x="816225" y="2575625"/>
            <a:ext cx="672967" cy="807575"/>
          </a:xfrm>
          <a:custGeom>
            <a:pathLst>
              <a:path extrusionOk="0" h="32303" w="22304">
                <a:moveTo>
                  <a:pt x="22304" y="0"/>
                </a:moveTo>
                <a:cubicBezTo>
                  <a:pt x="18586" y="897"/>
                  <a:pt x="0" y="0"/>
                  <a:pt x="0" y="5384"/>
                </a:cubicBezTo>
                <a:cubicBezTo>
                  <a:pt x="0" y="10767"/>
                  <a:pt x="18586" y="27816"/>
                  <a:pt x="22304" y="32303"/>
                </a:cubicBezTo>
              </a:path>
            </a:pathLst>
          </a:custGeom>
          <a:noFill/>
          <a:ln cap="flat" cmpd="sng" w="9525">
            <a:solidFill>
              <a:srgbClr val="39BB9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391" name="Shape 391"/>
          <p:cNvSpPr/>
          <p:nvPr/>
        </p:nvSpPr>
        <p:spPr>
          <a:xfrm>
            <a:off x="1373850" y="3176100"/>
            <a:ext cx="1143900" cy="4518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Dax</a:t>
            </a:r>
          </a:p>
        </p:txBody>
      </p:sp>
      <p:sp>
        <p:nvSpPr>
          <p:cNvPr id="392" name="Shape 392"/>
          <p:cNvSpPr/>
          <p:nvPr/>
        </p:nvSpPr>
        <p:spPr>
          <a:xfrm>
            <a:off x="6579600" y="1402250"/>
            <a:ext cx="1237200" cy="451800"/>
          </a:xfrm>
          <a:prstGeom prst="rect">
            <a:avLst/>
          </a:prstGeom>
          <a:solidFill>
            <a:srgbClr val="FED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Lt. Commander</a:t>
            </a:r>
          </a:p>
        </p:txBody>
      </p:sp>
      <p:cxnSp>
        <p:nvCxnSpPr>
          <p:cNvPr id="400" name="Shape 400"/>
          <p:cNvCxnSpPr>
            <a:stCxn id="391" idx="3"/>
            <a:endCxn id="401" idx="2"/>
          </p:cNvCxnSpPr>
          <p:nvPr/>
        </p:nvCxnSpPr>
        <p:spPr>
          <a:xfrm>
            <a:off x="2517750" y="3402000"/>
            <a:ext cx="1463100" cy="341400"/>
          </a:xfrm>
          <a:prstGeom prst="straightConnector1">
            <a:avLst/>
          </a:prstGeom>
          <a:noFill/>
          <a:ln cap="flat" cmpd="sng" w="9525">
            <a:solidFill>
              <a:srgbClr val="BF8AC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2" name="Shape 402"/>
          <p:cNvCxnSpPr>
            <a:stCxn id="401" idx="2"/>
            <a:endCxn id="398" idx="1"/>
          </p:cNvCxnSpPr>
          <p:nvPr/>
        </p:nvCxnSpPr>
        <p:spPr>
          <a:xfrm>
            <a:off x="3980700" y="3743250"/>
            <a:ext cx="2645700" cy="0"/>
          </a:xfrm>
          <a:prstGeom prst="straightConnector1">
            <a:avLst/>
          </a:prstGeom>
          <a:noFill/>
          <a:ln cap="flat" cmpd="sng" w="9525">
            <a:solidFill>
              <a:srgbClr val="BF8AC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1" name="Shape 401"/>
          <p:cNvSpPr/>
          <p:nvPr/>
        </p:nvSpPr>
        <p:spPr>
          <a:xfrm>
            <a:off x="3980700" y="3541350"/>
            <a:ext cx="1182600" cy="4038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serves on</a:t>
            </a:r>
          </a:p>
        </p:txBody>
      </p:sp>
      <p:sp>
        <p:nvSpPr>
          <p:cNvPr id="403" name="Shape 403"/>
          <p:cNvSpPr/>
          <p:nvPr/>
        </p:nvSpPr>
        <p:spPr>
          <a:xfrm>
            <a:off x="941002" y="1729600"/>
            <a:ext cx="461675" cy="1663225"/>
          </a:xfrm>
          <a:custGeom>
            <a:pathLst>
              <a:path extrusionOk="0" h="66529" w="18467">
                <a:moveTo>
                  <a:pt x="18467" y="66529"/>
                </a:moveTo>
                <a:cubicBezTo>
                  <a:pt x="15390" y="61081"/>
                  <a:pt x="72" y="44929"/>
                  <a:pt x="8" y="33841"/>
                </a:cubicBezTo>
                <a:cubicBezTo>
                  <a:pt x="-56" y="22752"/>
                  <a:pt x="15069" y="5640"/>
                  <a:pt x="18082" y="0"/>
                </a:cubicBezTo>
              </a:path>
            </a:pathLst>
          </a:custGeom>
          <a:noFill/>
          <a:ln cap="flat" cmpd="sng" w="9525">
            <a:solidFill>
              <a:srgbClr val="BF8AC9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04" name="Shape 404"/>
          <p:cNvSpPr/>
          <p:nvPr/>
        </p:nvSpPr>
        <p:spPr>
          <a:xfrm>
            <a:off x="0" y="2369850"/>
            <a:ext cx="1182600" cy="4038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5956A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knows</a:t>
            </a:r>
          </a:p>
        </p:txBody>
      </p:sp>
      <p:sp>
        <p:nvSpPr>
          <p:cNvPr id="405" name="Shape 405"/>
          <p:cNvSpPr/>
          <p:nvPr/>
        </p:nvSpPr>
        <p:spPr>
          <a:xfrm>
            <a:off x="1373850" y="1515600"/>
            <a:ext cx="1143900" cy="451800"/>
          </a:xfrm>
          <a:prstGeom prst="rect">
            <a:avLst/>
          </a:prstGeom>
          <a:solidFill>
            <a:srgbClr val="BB810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Worf</a:t>
            </a:r>
          </a:p>
        </p:txBody>
      </p:sp>
      <p:grpSp>
        <p:nvGrpSpPr>
          <p:cNvPr id="406" name="Shape 406"/>
          <p:cNvGrpSpPr/>
          <p:nvPr/>
        </p:nvGrpSpPr>
        <p:grpSpPr>
          <a:xfrm>
            <a:off x="2183250" y="4223775"/>
            <a:ext cx="4777500" cy="703200"/>
            <a:chOff x="1002250" y="4416425"/>
            <a:chExt cx="4777500" cy="703200"/>
          </a:xfrm>
        </p:grpSpPr>
        <p:sp>
          <p:nvSpPr>
            <p:cNvPr id="407" name="Shape 407"/>
            <p:cNvSpPr txBox="1"/>
            <p:nvPr/>
          </p:nvSpPr>
          <p:spPr>
            <a:xfrm>
              <a:off x="1002250" y="4416425"/>
              <a:ext cx="4777500" cy="70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3000">
                  <a:latin typeface="Calibri"/>
                  <a:ea typeface="Calibri"/>
                  <a:cs typeface="Calibri"/>
                  <a:sym typeface="Calibri"/>
                </a:rPr>
                <a:t>Who has                                   ?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2679300" y="4566125"/>
              <a:ext cx="1182600" cy="403800"/>
            </a:xfrm>
            <a:prstGeom prst="ellipse">
              <a:avLst/>
            </a:prstGeom>
            <a:solidFill>
              <a:srgbClr val="8B87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/>
                <a:t>rank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4091750" y="4518125"/>
              <a:ext cx="1237200" cy="451800"/>
            </a:xfrm>
            <a:prstGeom prst="rect">
              <a:avLst/>
            </a:prstGeom>
            <a:solidFill>
              <a:srgbClr val="FED47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/>
                <a:t>Lt. Commander</a:t>
              </a:r>
            </a:p>
          </p:txBody>
        </p:sp>
      </p:grpSp>
      <p:sp>
        <p:nvSpPr>
          <p:cNvPr id="396" name="Shape 396"/>
          <p:cNvSpPr/>
          <p:nvPr/>
        </p:nvSpPr>
        <p:spPr>
          <a:xfrm>
            <a:off x="1373850" y="2345850"/>
            <a:ext cx="1143900" cy="451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6A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Sisko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I: Linked Data</a:t>
            </a:r>
          </a:p>
        </p:txBody>
      </p:sp>
      <p:sp>
        <p:nvSpPr>
          <p:cNvPr id="415" name="Shape 415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417" name="Shape 417"/>
          <p:cNvGraphicFramePr/>
          <p:nvPr/>
        </p:nvGraphicFramePr>
        <p:xfrm>
          <a:off x="952500" y="173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{55858CEB-DF32-4F23-A2AF-B6BC4EF46EF9}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?person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rank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Lt. Commander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Worf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rank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Lt. Commander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rank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Lt. Commander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18" name="Shape 418"/>
          <p:cNvGraphicFramePr/>
          <p:nvPr/>
        </p:nvGraphicFramePr>
        <p:xfrm>
          <a:off x="3365500" y="32774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{55858CEB-DF32-4F23-A2AF-B6BC4EF46EF9}</a:tableStyleId>
              </a:tblPr>
              <a:tblGrid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?person</a:t>
                      </a:r>
                    </a:p>
                  </a:txBody>
                  <a:tcPr marT="91425" marB="91425" marR="91425" marL="91425">
                    <a:solidFill>
                      <a:srgbClr val="BF8AC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Worf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9" name="Shape 419"/>
          <p:cNvSpPr txBox="1"/>
          <p:nvPr/>
        </p:nvSpPr>
        <p:spPr>
          <a:xfrm>
            <a:off x="3275525" y="853832"/>
            <a:ext cx="28701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Who has rank Lt. Commander?</a:t>
            </a:r>
            <a:br>
              <a:rPr b="1" lang="en"/>
            </a:br>
            <a:br>
              <a:rPr b="1" lang="en"/>
            </a:br>
            <a:r>
              <a:rPr b="1" lang="en"/>
              <a:t>?person rank Lt. Commander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I: Linked Data</a:t>
            </a:r>
          </a:p>
        </p:txBody>
      </p:sp>
      <p:sp>
        <p:nvSpPr>
          <p:cNvPr id="425" name="Shape 425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663449" y="1712550"/>
            <a:ext cx="809275" cy="808300"/>
          </a:xfrm>
          <a:custGeom>
            <a:pathLst>
              <a:path extrusionOk="0" h="32332" w="32371">
                <a:moveTo>
                  <a:pt x="32371" y="0"/>
                </a:moveTo>
                <a:cubicBezTo>
                  <a:pt x="26977" y="4880"/>
                  <a:pt x="136" y="24016"/>
                  <a:pt x="8" y="29282"/>
                </a:cubicBezTo>
                <a:cubicBezTo>
                  <a:pt x="-120" y="34547"/>
                  <a:pt x="26335" y="31207"/>
                  <a:pt x="31601" y="31593"/>
                </a:cubicBezTo>
              </a:path>
            </a:pathLst>
          </a:custGeom>
          <a:noFill/>
          <a:ln cap="flat" cmpd="sng" w="9525">
            <a:solidFill>
              <a:srgbClr val="BB8107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28" name="Shape 428"/>
          <p:cNvSpPr/>
          <p:nvPr/>
        </p:nvSpPr>
        <p:spPr>
          <a:xfrm>
            <a:off x="2412150" y="1748825"/>
            <a:ext cx="4239775" cy="2249375"/>
          </a:xfrm>
          <a:custGeom>
            <a:pathLst>
              <a:path extrusionOk="0" h="89975" w="169591">
                <a:moveTo>
                  <a:pt x="0" y="0"/>
                </a:moveTo>
                <a:cubicBezTo>
                  <a:pt x="15254" y="13587"/>
                  <a:pt x="63259" y="66849"/>
                  <a:pt x="91525" y="81527"/>
                </a:cubicBezTo>
                <a:cubicBezTo>
                  <a:pt x="119790" y="96204"/>
                  <a:pt x="156580" y="86974"/>
                  <a:pt x="169591" y="88064"/>
                </a:cubicBezTo>
              </a:path>
            </a:pathLst>
          </a:custGeom>
          <a:noFill/>
          <a:ln cap="flat" cmpd="sng" w="9525">
            <a:solidFill>
              <a:srgbClr val="BB8107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29" name="Shape 429"/>
          <p:cNvSpPr/>
          <p:nvPr/>
        </p:nvSpPr>
        <p:spPr>
          <a:xfrm>
            <a:off x="2450600" y="2556400"/>
            <a:ext cx="4220550" cy="1326725"/>
          </a:xfrm>
          <a:custGeom>
            <a:pathLst>
              <a:path extrusionOk="0" h="53069" w="168822">
                <a:moveTo>
                  <a:pt x="0" y="0"/>
                </a:moveTo>
                <a:cubicBezTo>
                  <a:pt x="13652" y="7306"/>
                  <a:pt x="53775" y="34995"/>
                  <a:pt x="81912" y="43840"/>
                </a:cubicBezTo>
                <a:cubicBezTo>
                  <a:pt x="110049" y="52684"/>
                  <a:pt x="154337" y="51530"/>
                  <a:pt x="168822" y="53069"/>
                </a:cubicBezTo>
              </a:path>
            </a:pathLst>
          </a:custGeom>
          <a:noFill/>
          <a:ln cap="flat" cmpd="sng" w="9525">
            <a:solidFill>
              <a:srgbClr val="39BB9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30" name="Shape 430"/>
          <p:cNvSpPr/>
          <p:nvPr/>
        </p:nvSpPr>
        <p:spPr>
          <a:xfrm>
            <a:off x="2508300" y="1652675"/>
            <a:ext cx="4076325" cy="809375"/>
          </a:xfrm>
          <a:custGeom>
            <a:pathLst>
              <a:path extrusionOk="0" h="32375" w="163053">
                <a:moveTo>
                  <a:pt x="0" y="3461"/>
                </a:moveTo>
                <a:cubicBezTo>
                  <a:pt x="13523" y="8268"/>
                  <a:pt x="53966" y="32879"/>
                  <a:pt x="81142" y="32303"/>
                </a:cubicBezTo>
                <a:cubicBezTo>
                  <a:pt x="108317" y="31726"/>
                  <a:pt x="149401" y="5383"/>
                  <a:pt x="163053" y="0"/>
                </a:cubicBezTo>
              </a:path>
            </a:pathLst>
          </a:custGeom>
          <a:noFill/>
          <a:ln cap="flat" cmpd="sng" w="38100">
            <a:solidFill>
              <a:srgbClr val="BB8107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431" name="Shape 431"/>
          <p:cNvCxnSpPr>
            <a:stCxn id="432" idx="3"/>
            <a:endCxn id="433" idx="1"/>
          </p:cNvCxnSpPr>
          <p:nvPr/>
        </p:nvCxnSpPr>
        <p:spPr>
          <a:xfrm flipH="1" rot="10800000">
            <a:off x="2517750" y="1628100"/>
            <a:ext cx="4062000" cy="1773900"/>
          </a:xfrm>
          <a:prstGeom prst="straightConnector1">
            <a:avLst/>
          </a:prstGeom>
          <a:noFill/>
          <a:ln cap="flat" cmpd="sng" w="38100">
            <a:solidFill>
              <a:srgbClr val="BF8AC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4" name="Shape 434"/>
          <p:cNvSpPr/>
          <p:nvPr/>
        </p:nvSpPr>
        <p:spPr>
          <a:xfrm>
            <a:off x="3980700" y="2369850"/>
            <a:ext cx="1182600" cy="403800"/>
          </a:xfrm>
          <a:prstGeom prst="ellipse">
            <a:avLst/>
          </a:prstGeom>
          <a:solidFill>
            <a:srgbClr val="8B8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rank</a:t>
            </a:r>
          </a:p>
        </p:txBody>
      </p:sp>
      <p:sp>
        <p:nvSpPr>
          <p:cNvPr id="435" name="Shape 435"/>
          <p:cNvSpPr/>
          <p:nvPr/>
        </p:nvSpPr>
        <p:spPr>
          <a:xfrm>
            <a:off x="6626250" y="2345850"/>
            <a:ext cx="1143900" cy="451800"/>
          </a:xfrm>
          <a:prstGeom prst="rect">
            <a:avLst/>
          </a:prstGeom>
          <a:solidFill>
            <a:srgbClr val="FED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Captain</a:t>
            </a:r>
          </a:p>
        </p:txBody>
      </p:sp>
      <p:cxnSp>
        <p:nvCxnSpPr>
          <p:cNvPr id="436" name="Shape 436"/>
          <p:cNvCxnSpPr>
            <a:stCxn id="437" idx="3"/>
            <a:endCxn id="434" idx="2"/>
          </p:cNvCxnSpPr>
          <p:nvPr/>
        </p:nvCxnSpPr>
        <p:spPr>
          <a:xfrm>
            <a:off x="2517750" y="2571750"/>
            <a:ext cx="1463100" cy="0"/>
          </a:xfrm>
          <a:prstGeom prst="straightConnector1">
            <a:avLst/>
          </a:prstGeom>
          <a:noFill/>
          <a:ln cap="flat" cmpd="sng" w="38100">
            <a:solidFill>
              <a:srgbClr val="39BB9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38" name="Shape 438"/>
          <p:cNvCxnSpPr/>
          <p:nvPr/>
        </p:nvCxnSpPr>
        <p:spPr>
          <a:xfrm>
            <a:off x="5163300" y="2571750"/>
            <a:ext cx="1463100" cy="0"/>
          </a:xfrm>
          <a:prstGeom prst="straightConnector1">
            <a:avLst/>
          </a:prstGeom>
          <a:noFill/>
          <a:ln cap="flat" cmpd="sng" w="38100">
            <a:solidFill>
              <a:srgbClr val="39BB9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9" name="Shape 439"/>
          <p:cNvSpPr/>
          <p:nvPr/>
        </p:nvSpPr>
        <p:spPr>
          <a:xfrm>
            <a:off x="6626250" y="3517350"/>
            <a:ext cx="1143900" cy="451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Deep Space 9</a:t>
            </a:r>
          </a:p>
        </p:txBody>
      </p:sp>
      <p:sp>
        <p:nvSpPr>
          <p:cNvPr id="440" name="Shape 440"/>
          <p:cNvSpPr/>
          <p:nvPr/>
        </p:nvSpPr>
        <p:spPr>
          <a:xfrm>
            <a:off x="816225" y="2575625"/>
            <a:ext cx="672967" cy="807575"/>
          </a:xfrm>
          <a:custGeom>
            <a:pathLst>
              <a:path extrusionOk="0" h="32303" w="22304">
                <a:moveTo>
                  <a:pt x="22304" y="0"/>
                </a:moveTo>
                <a:cubicBezTo>
                  <a:pt x="18586" y="897"/>
                  <a:pt x="0" y="0"/>
                  <a:pt x="0" y="5384"/>
                </a:cubicBezTo>
                <a:cubicBezTo>
                  <a:pt x="0" y="10767"/>
                  <a:pt x="18586" y="27816"/>
                  <a:pt x="22304" y="32303"/>
                </a:cubicBezTo>
              </a:path>
            </a:pathLst>
          </a:custGeom>
          <a:noFill/>
          <a:ln cap="flat" cmpd="sng" w="9525">
            <a:solidFill>
              <a:srgbClr val="39BB9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32" name="Shape 432"/>
          <p:cNvSpPr/>
          <p:nvPr/>
        </p:nvSpPr>
        <p:spPr>
          <a:xfrm>
            <a:off x="1373850" y="3176100"/>
            <a:ext cx="1143900" cy="4518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Dax</a:t>
            </a:r>
          </a:p>
        </p:txBody>
      </p:sp>
      <p:sp>
        <p:nvSpPr>
          <p:cNvPr id="433" name="Shape 433"/>
          <p:cNvSpPr/>
          <p:nvPr/>
        </p:nvSpPr>
        <p:spPr>
          <a:xfrm>
            <a:off x="6579600" y="1402250"/>
            <a:ext cx="1237200" cy="451800"/>
          </a:xfrm>
          <a:prstGeom prst="rect">
            <a:avLst/>
          </a:prstGeom>
          <a:solidFill>
            <a:srgbClr val="FED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Lt. Commander</a:t>
            </a:r>
          </a:p>
        </p:txBody>
      </p:sp>
      <p:cxnSp>
        <p:nvCxnSpPr>
          <p:cNvPr id="441" name="Shape 441"/>
          <p:cNvCxnSpPr>
            <a:stCxn id="432" idx="3"/>
            <a:endCxn id="442" idx="2"/>
          </p:cNvCxnSpPr>
          <p:nvPr/>
        </p:nvCxnSpPr>
        <p:spPr>
          <a:xfrm>
            <a:off x="2517750" y="3402000"/>
            <a:ext cx="1463100" cy="341400"/>
          </a:xfrm>
          <a:prstGeom prst="straightConnector1">
            <a:avLst/>
          </a:prstGeom>
          <a:noFill/>
          <a:ln cap="flat" cmpd="sng" w="9525">
            <a:solidFill>
              <a:srgbClr val="BF8AC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43" name="Shape 443"/>
          <p:cNvCxnSpPr>
            <a:stCxn id="442" idx="2"/>
            <a:endCxn id="439" idx="1"/>
          </p:cNvCxnSpPr>
          <p:nvPr/>
        </p:nvCxnSpPr>
        <p:spPr>
          <a:xfrm>
            <a:off x="3980700" y="3743250"/>
            <a:ext cx="2645700" cy="0"/>
          </a:xfrm>
          <a:prstGeom prst="straightConnector1">
            <a:avLst/>
          </a:prstGeom>
          <a:noFill/>
          <a:ln cap="flat" cmpd="sng" w="9525">
            <a:solidFill>
              <a:srgbClr val="BF8AC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42" name="Shape 442"/>
          <p:cNvSpPr/>
          <p:nvPr/>
        </p:nvSpPr>
        <p:spPr>
          <a:xfrm>
            <a:off x="3980700" y="3541350"/>
            <a:ext cx="1182600" cy="4038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serves on</a:t>
            </a:r>
          </a:p>
        </p:txBody>
      </p:sp>
      <p:sp>
        <p:nvSpPr>
          <p:cNvPr id="444" name="Shape 444"/>
          <p:cNvSpPr/>
          <p:nvPr/>
        </p:nvSpPr>
        <p:spPr>
          <a:xfrm>
            <a:off x="941002" y="1729600"/>
            <a:ext cx="461675" cy="1663225"/>
          </a:xfrm>
          <a:custGeom>
            <a:pathLst>
              <a:path extrusionOk="0" h="66529" w="18467">
                <a:moveTo>
                  <a:pt x="18467" y="66529"/>
                </a:moveTo>
                <a:cubicBezTo>
                  <a:pt x="15390" y="61081"/>
                  <a:pt x="72" y="44929"/>
                  <a:pt x="8" y="33841"/>
                </a:cubicBezTo>
                <a:cubicBezTo>
                  <a:pt x="-56" y="22752"/>
                  <a:pt x="15069" y="5640"/>
                  <a:pt x="18082" y="0"/>
                </a:cubicBezTo>
              </a:path>
            </a:pathLst>
          </a:custGeom>
          <a:noFill/>
          <a:ln cap="flat" cmpd="sng" w="9525">
            <a:solidFill>
              <a:srgbClr val="BF8AC9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45" name="Shape 445"/>
          <p:cNvSpPr/>
          <p:nvPr/>
        </p:nvSpPr>
        <p:spPr>
          <a:xfrm>
            <a:off x="0" y="2369850"/>
            <a:ext cx="1182600" cy="4038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5956A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knows</a:t>
            </a:r>
          </a:p>
        </p:txBody>
      </p:sp>
      <p:sp>
        <p:nvSpPr>
          <p:cNvPr id="446" name="Shape 446"/>
          <p:cNvSpPr/>
          <p:nvPr/>
        </p:nvSpPr>
        <p:spPr>
          <a:xfrm>
            <a:off x="1373850" y="1515600"/>
            <a:ext cx="1143900" cy="451800"/>
          </a:xfrm>
          <a:prstGeom prst="rect">
            <a:avLst/>
          </a:prstGeom>
          <a:solidFill>
            <a:srgbClr val="BB810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Worf</a:t>
            </a:r>
          </a:p>
        </p:txBody>
      </p:sp>
      <p:grpSp>
        <p:nvGrpSpPr>
          <p:cNvPr id="447" name="Shape 447"/>
          <p:cNvGrpSpPr/>
          <p:nvPr/>
        </p:nvGrpSpPr>
        <p:grpSpPr>
          <a:xfrm>
            <a:off x="2183250" y="4347750"/>
            <a:ext cx="4777500" cy="703200"/>
            <a:chOff x="1002250" y="4540400"/>
            <a:chExt cx="4777500" cy="703200"/>
          </a:xfrm>
        </p:grpSpPr>
        <p:sp>
          <p:nvSpPr>
            <p:cNvPr id="448" name="Shape 448"/>
            <p:cNvSpPr txBox="1"/>
            <p:nvPr/>
          </p:nvSpPr>
          <p:spPr>
            <a:xfrm>
              <a:off x="1002250" y="4540400"/>
              <a:ext cx="4777500" cy="70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b="1" lang="en" sz="3000">
                  <a:latin typeface="Calibri"/>
                  <a:ea typeface="Calibri"/>
                  <a:cs typeface="Calibri"/>
                  <a:sym typeface="Calibri"/>
                </a:rPr>
                <a:t>Who has                  anything?</a:t>
              </a:r>
            </a:p>
          </p:txBody>
        </p:sp>
        <p:sp>
          <p:nvSpPr>
            <p:cNvPr id="449" name="Shape 449"/>
            <p:cNvSpPr/>
            <p:nvPr/>
          </p:nvSpPr>
          <p:spPr>
            <a:xfrm>
              <a:off x="2679300" y="4690100"/>
              <a:ext cx="1182600" cy="403800"/>
            </a:xfrm>
            <a:prstGeom prst="ellipse">
              <a:avLst/>
            </a:prstGeom>
            <a:solidFill>
              <a:srgbClr val="8B87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/>
                <a:t>rank</a:t>
              </a:r>
            </a:p>
          </p:txBody>
        </p:sp>
      </p:grpSp>
      <p:sp>
        <p:nvSpPr>
          <p:cNvPr id="437" name="Shape 437"/>
          <p:cNvSpPr/>
          <p:nvPr/>
        </p:nvSpPr>
        <p:spPr>
          <a:xfrm>
            <a:off x="1373850" y="2345850"/>
            <a:ext cx="1143900" cy="451800"/>
          </a:xfrm>
          <a:prstGeom prst="rect">
            <a:avLst/>
          </a:prstGeom>
          <a:solidFill>
            <a:srgbClr val="39BB90"/>
          </a:solidFill>
          <a:ln cap="flat" cmpd="sng" w="9525">
            <a:solidFill>
              <a:srgbClr val="39BB9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Sisko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I: Linked Data</a:t>
            </a:r>
          </a:p>
        </p:txBody>
      </p:sp>
      <p:sp>
        <p:nvSpPr>
          <p:cNvPr id="455" name="Shape 455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1044449" y="1407750"/>
            <a:ext cx="809275" cy="808300"/>
          </a:xfrm>
          <a:custGeom>
            <a:pathLst>
              <a:path extrusionOk="0" h="32332" w="32371">
                <a:moveTo>
                  <a:pt x="32371" y="0"/>
                </a:moveTo>
                <a:cubicBezTo>
                  <a:pt x="26977" y="4880"/>
                  <a:pt x="136" y="24016"/>
                  <a:pt x="8" y="29282"/>
                </a:cubicBezTo>
                <a:cubicBezTo>
                  <a:pt x="-120" y="34547"/>
                  <a:pt x="26335" y="31207"/>
                  <a:pt x="31601" y="31593"/>
                </a:cubicBezTo>
              </a:path>
            </a:pathLst>
          </a:custGeom>
          <a:noFill/>
          <a:ln cap="flat" cmpd="sng" w="9525">
            <a:solidFill>
              <a:srgbClr val="BB8107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57" name="Shape 457"/>
          <p:cNvSpPr/>
          <p:nvPr/>
        </p:nvSpPr>
        <p:spPr>
          <a:xfrm>
            <a:off x="2793150" y="1444025"/>
            <a:ext cx="4239775" cy="2249375"/>
          </a:xfrm>
          <a:custGeom>
            <a:pathLst>
              <a:path extrusionOk="0" h="89975" w="169591">
                <a:moveTo>
                  <a:pt x="0" y="0"/>
                </a:moveTo>
                <a:cubicBezTo>
                  <a:pt x="15254" y="13587"/>
                  <a:pt x="63259" y="66849"/>
                  <a:pt x="91525" y="81527"/>
                </a:cubicBezTo>
                <a:cubicBezTo>
                  <a:pt x="119790" y="96204"/>
                  <a:pt x="156580" y="86974"/>
                  <a:pt x="169591" y="88064"/>
                </a:cubicBezTo>
              </a:path>
            </a:pathLst>
          </a:custGeom>
          <a:noFill/>
          <a:ln cap="flat" cmpd="sng" w="38100">
            <a:solidFill>
              <a:srgbClr val="BB8107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58" name="Shape 458"/>
          <p:cNvSpPr/>
          <p:nvPr/>
        </p:nvSpPr>
        <p:spPr>
          <a:xfrm>
            <a:off x="2831600" y="2251600"/>
            <a:ext cx="4220550" cy="1326725"/>
          </a:xfrm>
          <a:custGeom>
            <a:pathLst>
              <a:path extrusionOk="0" h="53069" w="168822">
                <a:moveTo>
                  <a:pt x="0" y="0"/>
                </a:moveTo>
                <a:cubicBezTo>
                  <a:pt x="13652" y="7306"/>
                  <a:pt x="53775" y="34995"/>
                  <a:pt x="81912" y="43840"/>
                </a:cubicBezTo>
                <a:cubicBezTo>
                  <a:pt x="110049" y="52684"/>
                  <a:pt x="154337" y="51530"/>
                  <a:pt x="168822" y="53069"/>
                </a:cubicBezTo>
              </a:path>
            </a:pathLst>
          </a:custGeom>
          <a:noFill/>
          <a:ln cap="flat" cmpd="sng" w="9525">
            <a:solidFill>
              <a:srgbClr val="39BB9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59" name="Shape 459"/>
          <p:cNvSpPr/>
          <p:nvPr/>
        </p:nvSpPr>
        <p:spPr>
          <a:xfrm>
            <a:off x="2889300" y="1347875"/>
            <a:ext cx="4076325" cy="809375"/>
          </a:xfrm>
          <a:custGeom>
            <a:pathLst>
              <a:path extrusionOk="0" h="32375" w="163053">
                <a:moveTo>
                  <a:pt x="0" y="3461"/>
                </a:moveTo>
                <a:cubicBezTo>
                  <a:pt x="13523" y="8268"/>
                  <a:pt x="53966" y="32879"/>
                  <a:pt x="81142" y="32303"/>
                </a:cubicBezTo>
                <a:cubicBezTo>
                  <a:pt x="108317" y="31726"/>
                  <a:pt x="149401" y="5383"/>
                  <a:pt x="163053" y="0"/>
                </a:cubicBezTo>
              </a:path>
            </a:pathLst>
          </a:custGeom>
          <a:noFill/>
          <a:ln cap="flat" cmpd="sng" w="38100">
            <a:solidFill>
              <a:srgbClr val="BB8107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460" name="Shape 460"/>
          <p:cNvCxnSpPr>
            <a:stCxn id="461" idx="3"/>
            <a:endCxn id="462" idx="1"/>
          </p:cNvCxnSpPr>
          <p:nvPr/>
        </p:nvCxnSpPr>
        <p:spPr>
          <a:xfrm flipH="1" rot="10800000">
            <a:off x="2898750" y="1323300"/>
            <a:ext cx="4062000" cy="1773900"/>
          </a:xfrm>
          <a:prstGeom prst="straightConnector1">
            <a:avLst/>
          </a:prstGeom>
          <a:noFill/>
          <a:ln cap="flat" cmpd="sng" w="38100">
            <a:solidFill>
              <a:srgbClr val="BF8AC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3" name="Shape 463"/>
          <p:cNvSpPr/>
          <p:nvPr/>
        </p:nvSpPr>
        <p:spPr>
          <a:xfrm>
            <a:off x="4361700" y="2065050"/>
            <a:ext cx="1182600" cy="403800"/>
          </a:xfrm>
          <a:prstGeom prst="ellipse">
            <a:avLst/>
          </a:prstGeom>
          <a:solidFill>
            <a:srgbClr val="8B8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rank</a:t>
            </a:r>
          </a:p>
        </p:txBody>
      </p:sp>
      <p:sp>
        <p:nvSpPr>
          <p:cNvPr id="464" name="Shape 464"/>
          <p:cNvSpPr/>
          <p:nvPr/>
        </p:nvSpPr>
        <p:spPr>
          <a:xfrm>
            <a:off x="7007250" y="2041050"/>
            <a:ext cx="1143900" cy="451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Captain</a:t>
            </a:r>
          </a:p>
        </p:txBody>
      </p:sp>
      <p:cxnSp>
        <p:nvCxnSpPr>
          <p:cNvPr id="465" name="Shape 465"/>
          <p:cNvCxnSpPr>
            <a:stCxn id="466" idx="3"/>
            <a:endCxn id="463" idx="2"/>
          </p:cNvCxnSpPr>
          <p:nvPr/>
        </p:nvCxnSpPr>
        <p:spPr>
          <a:xfrm>
            <a:off x="2898750" y="2266950"/>
            <a:ext cx="1463100" cy="0"/>
          </a:xfrm>
          <a:prstGeom prst="straightConnector1">
            <a:avLst/>
          </a:prstGeom>
          <a:noFill/>
          <a:ln cap="flat" cmpd="sng" w="9525">
            <a:solidFill>
              <a:srgbClr val="39BB9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7" name="Shape 467"/>
          <p:cNvCxnSpPr/>
          <p:nvPr/>
        </p:nvCxnSpPr>
        <p:spPr>
          <a:xfrm>
            <a:off x="5544300" y="2266950"/>
            <a:ext cx="1463100" cy="0"/>
          </a:xfrm>
          <a:prstGeom prst="straightConnector1">
            <a:avLst/>
          </a:prstGeom>
          <a:noFill/>
          <a:ln cap="flat" cmpd="sng" w="9525">
            <a:solidFill>
              <a:srgbClr val="39BB9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8" name="Shape 468"/>
          <p:cNvSpPr/>
          <p:nvPr/>
        </p:nvSpPr>
        <p:spPr>
          <a:xfrm>
            <a:off x="7007250" y="3212550"/>
            <a:ext cx="1143900" cy="451800"/>
          </a:xfrm>
          <a:prstGeom prst="rect">
            <a:avLst/>
          </a:prstGeom>
          <a:solidFill>
            <a:srgbClr val="FED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Deep Space 9</a:t>
            </a:r>
          </a:p>
        </p:txBody>
      </p:sp>
      <p:sp>
        <p:nvSpPr>
          <p:cNvPr id="469" name="Shape 469"/>
          <p:cNvSpPr/>
          <p:nvPr/>
        </p:nvSpPr>
        <p:spPr>
          <a:xfrm>
            <a:off x="1197225" y="2270825"/>
            <a:ext cx="672967" cy="807575"/>
          </a:xfrm>
          <a:custGeom>
            <a:pathLst>
              <a:path extrusionOk="0" h="32303" w="22304">
                <a:moveTo>
                  <a:pt x="22304" y="0"/>
                </a:moveTo>
                <a:cubicBezTo>
                  <a:pt x="18586" y="897"/>
                  <a:pt x="0" y="0"/>
                  <a:pt x="0" y="5384"/>
                </a:cubicBezTo>
                <a:cubicBezTo>
                  <a:pt x="0" y="10767"/>
                  <a:pt x="18586" y="27816"/>
                  <a:pt x="22304" y="32303"/>
                </a:cubicBezTo>
              </a:path>
            </a:pathLst>
          </a:custGeom>
          <a:noFill/>
          <a:ln cap="flat" cmpd="sng" w="9525">
            <a:solidFill>
              <a:srgbClr val="39BB9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61" name="Shape 461"/>
          <p:cNvSpPr/>
          <p:nvPr/>
        </p:nvSpPr>
        <p:spPr>
          <a:xfrm>
            <a:off x="1754850" y="2871300"/>
            <a:ext cx="1143900" cy="451800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Dax</a:t>
            </a:r>
          </a:p>
        </p:txBody>
      </p:sp>
      <p:sp>
        <p:nvSpPr>
          <p:cNvPr id="462" name="Shape 462"/>
          <p:cNvSpPr/>
          <p:nvPr/>
        </p:nvSpPr>
        <p:spPr>
          <a:xfrm>
            <a:off x="6960600" y="1097450"/>
            <a:ext cx="1237200" cy="451800"/>
          </a:xfrm>
          <a:prstGeom prst="rect">
            <a:avLst/>
          </a:prstGeom>
          <a:solidFill>
            <a:srgbClr val="FED47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Lt. Commander</a:t>
            </a:r>
          </a:p>
        </p:txBody>
      </p:sp>
      <p:cxnSp>
        <p:nvCxnSpPr>
          <p:cNvPr id="470" name="Shape 470"/>
          <p:cNvCxnSpPr>
            <a:stCxn id="461" idx="3"/>
            <a:endCxn id="471" idx="2"/>
          </p:cNvCxnSpPr>
          <p:nvPr/>
        </p:nvCxnSpPr>
        <p:spPr>
          <a:xfrm>
            <a:off x="2898750" y="3097200"/>
            <a:ext cx="1463100" cy="341400"/>
          </a:xfrm>
          <a:prstGeom prst="straightConnector1">
            <a:avLst/>
          </a:prstGeom>
          <a:noFill/>
          <a:ln cap="flat" cmpd="sng" w="38100">
            <a:solidFill>
              <a:srgbClr val="BF8AC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2" name="Shape 472"/>
          <p:cNvCxnSpPr>
            <a:stCxn id="471" idx="2"/>
            <a:endCxn id="468" idx="1"/>
          </p:cNvCxnSpPr>
          <p:nvPr/>
        </p:nvCxnSpPr>
        <p:spPr>
          <a:xfrm>
            <a:off x="4361700" y="3438450"/>
            <a:ext cx="2645700" cy="0"/>
          </a:xfrm>
          <a:prstGeom prst="straightConnector1">
            <a:avLst/>
          </a:prstGeom>
          <a:noFill/>
          <a:ln cap="flat" cmpd="sng" w="38100">
            <a:solidFill>
              <a:srgbClr val="BF8AC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1" name="Shape 471"/>
          <p:cNvSpPr/>
          <p:nvPr/>
        </p:nvSpPr>
        <p:spPr>
          <a:xfrm>
            <a:off x="4361700" y="3236550"/>
            <a:ext cx="1182600" cy="403800"/>
          </a:xfrm>
          <a:prstGeom prst="ellipse">
            <a:avLst/>
          </a:prstGeom>
          <a:solidFill>
            <a:srgbClr val="8B8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serves on</a:t>
            </a:r>
          </a:p>
        </p:txBody>
      </p:sp>
      <p:sp>
        <p:nvSpPr>
          <p:cNvPr id="473" name="Shape 473"/>
          <p:cNvSpPr/>
          <p:nvPr/>
        </p:nvSpPr>
        <p:spPr>
          <a:xfrm>
            <a:off x="1322002" y="1424800"/>
            <a:ext cx="461675" cy="1663225"/>
          </a:xfrm>
          <a:custGeom>
            <a:pathLst>
              <a:path extrusionOk="0" h="66529" w="18467">
                <a:moveTo>
                  <a:pt x="18467" y="66529"/>
                </a:moveTo>
                <a:cubicBezTo>
                  <a:pt x="15390" y="61081"/>
                  <a:pt x="72" y="44929"/>
                  <a:pt x="8" y="33841"/>
                </a:cubicBezTo>
                <a:cubicBezTo>
                  <a:pt x="-56" y="22752"/>
                  <a:pt x="15069" y="5640"/>
                  <a:pt x="18082" y="0"/>
                </a:cubicBezTo>
              </a:path>
            </a:pathLst>
          </a:custGeom>
          <a:noFill/>
          <a:ln cap="flat" cmpd="sng" w="9525">
            <a:solidFill>
              <a:srgbClr val="BF8AC9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474" name="Shape 474"/>
          <p:cNvSpPr/>
          <p:nvPr/>
        </p:nvSpPr>
        <p:spPr>
          <a:xfrm>
            <a:off x="381000" y="2065050"/>
            <a:ext cx="1182600" cy="4038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rgbClr val="5956A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knows</a:t>
            </a:r>
          </a:p>
        </p:txBody>
      </p:sp>
      <p:sp>
        <p:nvSpPr>
          <p:cNvPr id="475" name="Shape 475"/>
          <p:cNvSpPr/>
          <p:nvPr/>
        </p:nvSpPr>
        <p:spPr>
          <a:xfrm>
            <a:off x="1754850" y="1210800"/>
            <a:ext cx="1143900" cy="451800"/>
          </a:xfrm>
          <a:prstGeom prst="rect">
            <a:avLst/>
          </a:prstGeom>
          <a:solidFill>
            <a:srgbClr val="BB810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Worf</a:t>
            </a:r>
          </a:p>
        </p:txBody>
      </p:sp>
      <p:grpSp>
        <p:nvGrpSpPr>
          <p:cNvPr id="476" name="Shape 476"/>
          <p:cNvGrpSpPr/>
          <p:nvPr/>
        </p:nvGrpSpPr>
        <p:grpSpPr>
          <a:xfrm>
            <a:off x="1115675" y="3918262"/>
            <a:ext cx="7378200" cy="1252200"/>
            <a:chOff x="-45400" y="429800"/>
            <a:chExt cx="7378200" cy="1252200"/>
          </a:xfrm>
        </p:grpSpPr>
        <p:sp>
          <p:nvSpPr>
            <p:cNvPr id="477" name="Shape 477"/>
            <p:cNvSpPr txBox="1"/>
            <p:nvPr/>
          </p:nvSpPr>
          <p:spPr>
            <a:xfrm>
              <a:off x="-45400" y="429800"/>
              <a:ext cx="7378200" cy="12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2400">
                  <a:latin typeface="Calibri"/>
                  <a:ea typeface="Calibri"/>
                  <a:cs typeface="Calibri"/>
                  <a:sym typeface="Calibri"/>
                </a:rPr>
                <a:t>Who has                                        ?</a:t>
              </a:r>
              <a:br>
                <a:rPr b="1" lang="en" sz="2400"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en" sz="2400">
                  <a:latin typeface="Calibri"/>
                  <a:ea typeface="Calibri"/>
                  <a:cs typeface="Calibri"/>
                  <a:sym typeface="Calibri"/>
                </a:rPr>
                <a:t>Those people                     what vessel / station?</a:t>
              </a:r>
            </a:p>
          </p:txBody>
        </p:sp>
        <p:sp>
          <p:nvSpPr>
            <p:cNvPr id="478" name="Shape 478"/>
            <p:cNvSpPr/>
            <p:nvPr/>
          </p:nvSpPr>
          <p:spPr>
            <a:xfrm>
              <a:off x="2965972" y="571109"/>
              <a:ext cx="913799" cy="311999"/>
            </a:xfrm>
            <a:prstGeom prst="ellipse">
              <a:avLst/>
            </a:prstGeom>
            <a:solidFill>
              <a:srgbClr val="8B87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/>
                <a:t>rank</a:t>
              </a:r>
            </a:p>
          </p:txBody>
        </p:sp>
        <p:sp>
          <p:nvSpPr>
            <p:cNvPr id="479" name="Shape 479"/>
            <p:cNvSpPr/>
            <p:nvPr/>
          </p:nvSpPr>
          <p:spPr>
            <a:xfrm>
              <a:off x="4055650" y="479057"/>
              <a:ext cx="1237200" cy="451799"/>
            </a:xfrm>
            <a:prstGeom prst="rect">
              <a:avLst/>
            </a:prstGeom>
            <a:solidFill>
              <a:srgbClr val="FED47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/>
                <a:t>Lt. Commander</a:t>
              </a:r>
            </a:p>
          </p:txBody>
        </p:sp>
      </p:grpSp>
      <p:sp>
        <p:nvSpPr>
          <p:cNvPr id="466" name="Shape 466"/>
          <p:cNvSpPr/>
          <p:nvPr/>
        </p:nvSpPr>
        <p:spPr>
          <a:xfrm>
            <a:off x="1754850" y="2041050"/>
            <a:ext cx="1143900" cy="4518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5956A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Sisko</a:t>
            </a:r>
          </a:p>
        </p:txBody>
      </p:sp>
      <p:sp>
        <p:nvSpPr>
          <p:cNvPr id="480" name="Shape 480"/>
          <p:cNvSpPr/>
          <p:nvPr/>
        </p:nvSpPr>
        <p:spPr>
          <a:xfrm>
            <a:off x="3724500" y="4451322"/>
            <a:ext cx="999900" cy="341400"/>
          </a:xfrm>
          <a:prstGeom prst="ellipse">
            <a:avLst/>
          </a:prstGeom>
          <a:solidFill>
            <a:srgbClr val="8B8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serve 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462936" y="215155"/>
            <a:ext cx="5372304" cy="2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E72000"/>
              </a:buClr>
              <a:buSzPct val="25000"/>
              <a:buFont typeface="Arial"/>
              <a:buNone/>
            </a:pPr>
            <a:r>
              <a:rPr b="1" i="0" lang="en" sz="1500" u="none" cap="none" strike="noStrike">
                <a:solidFill>
                  <a:srgbClr val="E72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Washington D.C., Family &amp; Law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837" y="1415112"/>
            <a:ext cx="2310387" cy="2310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I: Linked Data</a:t>
            </a:r>
          </a:p>
        </p:txBody>
      </p:sp>
      <p:sp>
        <p:nvSpPr>
          <p:cNvPr id="486" name="Shape 486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7" name="Shape 487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488" name="Shape 488"/>
          <p:cNvGraphicFramePr/>
          <p:nvPr/>
        </p:nvGraphicFramePr>
        <p:xfrm>
          <a:off x="1091075" y="108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{55858CEB-DF32-4F23-A2AF-B6BC4EF46EF9}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?person</a:t>
                      </a:r>
                    </a:p>
                  </a:txBody>
                  <a:tcPr marT="91425" marB="91425" marR="91425" marL="91425">
                    <a:solidFill>
                      <a:srgbClr val="BF8AC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rank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Lt. Commander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Worf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rank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Lt. Commander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rank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Lt. Commander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89" name="Shape 489"/>
          <p:cNvGraphicFramePr/>
          <p:nvPr/>
        </p:nvGraphicFramePr>
        <p:xfrm>
          <a:off x="1091075" y="24216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{55858CEB-DF32-4F23-A2AF-B6BC4EF46EF9}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?person</a:t>
                      </a:r>
                    </a:p>
                  </a:txBody>
                  <a:tcPr marT="91425" marB="91425" marR="91425" marL="91425">
                    <a:solidFill>
                      <a:srgbClr val="BF8AC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serves on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?vessel</a:t>
                      </a:r>
                    </a:p>
                  </a:txBody>
                  <a:tcPr marT="91425" marB="91425" marR="91425" marL="91425">
                    <a:solidFill>
                      <a:srgbClr val="8B87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Worf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serves 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Deep Space 9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serves 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Deep Space 9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90" name="Shape 490"/>
          <p:cNvGraphicFramePr/>
          <p:nvPr/>
        </p:nvGraphicFramePr>
        <p:xfrm>
          <a:off x="2159000" y="3760163"/>
          <a:ext cx="3000000" cy="2999999"/>
        </p:xfrm>
        <a:graphic>
          <a:graphicData uri="http://schemas.openxmlformats.org/drawingml/2006/table">
            <a:tbl>
              <a:tblPr>
                <a:noFill/>
                <a:tableStyleId>{55858CEB-DF32-4F23-A2AF-B6BC4EF46EF9}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?person</a:t>
                      </a:r>
                    </a:p>
                  </a:txBody>
                  <a:tcPr marT="91425" marB="91425" marR="91425" marL="91425">
                    <a:solidFill>
                      <a:srgbClr val="BF8AC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?vessel</a:t>
                      </a:r>
                    </a:p>
                  </a:txBody>
                  <a:tcPr marT="91425" marB="91425" marR="91425" marL="91425">
                    <a:solidFill>
                      <a:srgbClr val="8B87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Worf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Deep Space 9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Dax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Deep Space 9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 txBox="1"/>
          <p:nvPr>
            <p:ph type="title"/>
          </p:nvPr>
        </p:nvSpPr>
        <p:spPr>
          <a:xfrm>
            <a:off x="628902" y="2055792"/>
            <a:ext cx="7886100" cy="994200"/>
          </a:xfrm>
          <a:prstGeom prst="rect">
            <a:avLst/>
          </a:prstGeom>
        </p:spPr>
        <p:txBody>
          <a:bodyPr anchorCtr="0" anchor="ctr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Linked Data in OSCYS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I: Linked Data</a:t>
            </a:r>
          </a:p>
        </p:txBody>
      </p:sp>
      <p:sp>
        <p:nvSpPr>
          <p:cNvPr id="502" name="Shape 502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504" name="Shape 504"/>
          <p:cNvGraphicFramePr/>
          <p:nvPr/>
        </p:nvGraphicFramePr>
        <p:xfrm>
          <a:off x="1091075" y="169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{55858CEB-DF32-4F23-A2AF-B6BC4EF46EF9}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?person1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?relationship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?person2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Lee, Edmund J.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attorneyAgainst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Thornton, Joseph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Eliza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indenturedTo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Wetzel, John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505" name="Shape 5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275" y="3110600"/>
            <a:ext cx="63246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I: Linked Data</a:t>
            </a:r>
          </a:p>
        </p:txBody>
      </p:sp>
      <p:sp>
        <p:nvSpPr>
          <p:cNvPr id="511" name="Shape 511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13" name="Shape 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262" y="1165350"/>
            <a:ext cx="76485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I: Linked Data</a:t>
            </a:r>
          </a:p>
        </p:txBody>
      </p:sp>
      <p:sp>
        <p:nvSpPr>
          <p:cNvPr id="519" name="Shape 519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21" name="Shape 5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24" y="1674924"/>
            <a:ext cx="8335350" cy="190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I: Linked Data</a:t>
            </a:r>
          </a:p>
        </p:txBody>
      </p:sp>
      <p:sp>
        <p:nvSpPr>
          <p:cNvPr id="527" name="Shape 527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29" name="Shape 5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87" y="1844324"/>
            <a:ext cx="8481424" cy="15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I: Linked Data</a:t>
            </a:r>
          </a:p>
        </p:txBody>
      </p:sp>
      <p:sp>
        <p:nvSpPr>
          <p:cNvPr id="535" name="Shape 535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537" name="Shape 537"/>
          <p:cNvGraphicFramePr/>
          <p:nvPr/>
        </p:nvGraphicFramePr>
        <p:xfrm>
          <a:off x="1091075" y="108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{55858CEB-DF32-4F23-A2AF-B6BC4EF46EF9}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Coxe, Richard Smith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?relationship1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?person1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Coxe, Richard Smith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attorneyFor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Lemon, Betsey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Coxe, Richard Smith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attorneyFor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Lemon, Lavinia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38" name="Shape 538"/>
          <p:cNvGraphicFramePr/>
          <p:nvPr/>
        </p:nvGraphicFramePr>
        <p:xfrm>
          <a:off x="1091075" y="24978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{55858CEB-DF32-4F23-A2AF-B6BC4EF46EF9}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?person1</a:t>
                      </a:r>
                    </a:p>
                  </a:txBody>
                  <a:tcPr marT="91425" marB="91425" marR="91425" marL="91425">
                    <a:solidFill>
                      <a:srgbClr val="BF8AC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?relationship2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Smith, B. P.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Lemon, Betsey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clientOf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Smith, B. P.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Lemon, Lavinia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clientOf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Smith, B. P.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39" name="Shape 539"/>
          <p:cNvGraphicFramePr/>
          <p:nvPr/>
        </p:nvGraphicFramePr>
        <p:xfrm>
          <a:off x="1857375" y="39056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{55858CEB-DF32-4F23-A2AF-B6BC4EF46EF9}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?relationship1</a:t>
                      </a:r>
                    </a:p>
                  </a:txBody>
                  <a:tcPr marT="91425" marB="91425" marR="91425" marL="91425">
                    <a:solidFill>
                      <a:srgbClr val="BF8AC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?person1</a:t>
                      </a:r>
                    </a:p>
                  </a:txBody>
                  <a:tcPr marT="91425" marB="91425" marR="91425" marL="91425">
                    <a:solidFill>
                      <a:srgbClr val="BF8AC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?relationship2</a:t>
                      </a:r>
                    </a:p>
                  </a:txBody>
                  <a:tcPr marT="91425" marB="91425" marR="91425" marL="91425">
                    <a:solidFill>
                      <a:srgbClr val="BF8AC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attorneyFor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Lemon, Betsey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clientOf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attorneyFor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Lemon, Lavinia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clientOf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I: Linked Data</a:t>
            </a:r>
          </a:p>
        </p:txBody>
      </p:sp>
      <p:sp>
        <p:nvSpPr>
          <p:cNvPr id="545" name="Shape 545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47" name="Shape 5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762" y="595312"/>
            <a:ext cx="380047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I: Linked Data</a:t>
            </a:r>
          </a:p>
        </p:txBody>
      </p:sp>
      <p:sp>
        <p:nvSpPr>
          <p:cNvPr id="553" name="Shape 553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" name="Shape 555"/>
          <p:cNvSpPr txBox="1"/>
          <p:nvPr/>
        </p:nvSpPr>
        <p:spPr>
          <a:xfrm>
            <a:off x="2181325" y="4588900"/>
            <a:ext cx="70017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http://earlywashingtondc.org/people/network/per.001437</a:t>
            </a:r>
          </a:p>
        </p:txBody>
      </p:sp>
      <p:pic>
        <p:nvPicPr>
          <p:cNvPr id="556" name="Shape 5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650" y="742549"/>
            <a:ext cx="5017924" cy="414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Shape 5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25" y="2150050"/>
            <a:ext cx="1894600" cy="12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I: Linked Data</a:t>
            </a:r>
          </a:p>
        </p:txBody>
      </p:sp>
      <p:sp>
        <p:nvSpPr>
          <p:cNvPr id="563" name="Shape 563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" name="Shape 564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5" name="Shape 5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576" y="753275"/>
            <a:ext cx="4866025" cy="415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1244808" y="1046894"/>
            <a:ext cx="7243500" cy="3355500"/>
          </a:xfrm>
          <a:prstGeom prst="rect">
            <a:avLst/>
          </a:prstGeom>
        </p:spPr>
        <p:txBody>
          <a:bodyPr anchorCtr="0" anchor="ctr" bIns="41575" lIns="41575" rIns="41575" tIns="41575">
            <a:noAutofit/>
          </a:bodyPr>
          <a:lstStyle/>
          <a:p>
            <a:pPr indent="0" lvl="0" marL="101600">
              <a:spcBef>
                <a:spcPts val="0"/>
              </a:spcBef>
              <a:buNone/>
            </a:pPr>
            <a:r>
              <a:rPr lang="en"/>
              <a:t>Part I:     Overview and Current Site</a:t>
            </a:r>
          </a:p>
          <a:p>
            <a:pPr indent="0" lvl="0" marL="101600">
              <a:spcBef>
                <a:spcPts val="0"/>
              </a:spcBef>
              <a:buNone/>
            </a:pPr>
            <a:r>
              <a:rPr lang="en"/>
              <a:t>Part II:    Make Your Own Ontology</a:t>
            </a:r>
            <a:br>
              <a:rPr lang="en"/>
            </a:br>
            <a:r>
              <a:rPr lang="en"/>
              <a:t>Part III:   Querying Data</a:t>
            </a: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12" type="sldNum"/>
          </p:nvPr>
        </p:nvSpPr>
        <p:spPr>
          <a:xfrm>
            <a:off x="8696331" y="4637183"/>
            <a:ext cx="220200" cy="273600"/>
          </a:xfrm>
          <a:prstGeom prst="rect">
            <a:avLst/>
          </a:prstGeom>
        </p:spPr>
        <p:txBody>
          <a:bodyPr anchorCtr="0" anchor="ctr" bIns="20775" lIns="41575" rIns="41575" tIns="207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type="title"/>
          </p:nvPr>
        </p:nvSpPr>
        <p:spPr>
          <a:xfrm>
            <a:off x="628902" y="2055792"/>
            <a:ext cx="7886100" cy="994200"/>
          </a:xfrm>
          <a:prstGeom prst="rect">
            <a:avLst/>
          </a:prstGeom>
        </p:spPr>
        <p:txBody>
          <a:bodyPr anchorCtr="0" anchor="ctr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Decisions</a:t>
            </a:r>
          </a:p>
        </p:txBody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idx="1" type="body"/>
          </p:nvPr>
        </p:nvSpPr>
        <p:spPr>
          <a:xfrm>
            <a:off x="1244808" y="1046894"/>
            <a:ext cx="7243500" cy="3355500"/>
          </a:xfrm>
          <a:prstGeom prst="rect">
            <a:avLst/>
          </a:prstGeom>
        </p:spPr>
        <p:txBody>
          <a:bodyPr anchorCtr="0" anchor="ctr" bIns="41575" lIns="41575" rIns="41575" tIns="41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Custom ontology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Focus on relationships, not cases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Marking relationships by hand</a:t>
            </a:r>
          </a:p>
        </p:txBody>
      </p:sp>
      <p:sp>
        <p:nvSpPr>
          <p:cNvPr id="577" name="Shape 577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I: Linked Data</a:t>
            </a:r>
          </a:p>
        </p:txBody>
      </p:sp>
      <p:sp>
        <p:nvSpPr>
          <p:cNvPr id="578" name="Shape 578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I: Linked Data</a:t>
            </a:r>
          </a:p>
        </p:txBody>
      </p:sp>
      <p:sp>
        <p:nvSpPr>
          <p:cNvPr id="585" name="Shape 585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G_3238.jpg" id="587" name="Shape 587"/>
          <p:cNvPicPr preferRelativeResize="0"/>
          <p:nvPr/>
        </p:nvPicPr>
        <p:blipFill rotWithShape="1">
          <a:blip r:embed="rId3">
            <a:alphaModFix/>
          </a:blip>
          <a:srcRect b="0" l="0" r="0" t="49904"/>
          <a:stretch/>
        </p:blipFill>
        <p:spPr>
          <a:xfrm>
            <a:off x="2994339" y="963699"/>
            <a:ext cx="6600083" cy="4408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3238.jpg" id="588" name="Shape 588"/>
          <p:cNvPicPr preferRelativeResize="0"/>
          <p:nvPr/>
        </p:nvPicPr>
        <p:blipFill rotWithShape="1">
          <a:blip r:embed="rId3">
            <a:alphaModFix/>
          </a:blip>
          <a:srcRect b="49826" l="0" r="0" t="0"/>
          <a:stretch/>
        </p:blipFill>
        <p:spPr>
          <a:xfrm>
            <a:off x="0" y="0"/>
            <a:ext cx="5049348" cy="3377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idx="1" type="body"/>
          </p:nvPr>
        </p:nvSpPr>
        <p:spPr>
          <a:xfrm>
            <a:off x="1244808" y="1046894"/>
            <a:ext cx="7243500" cy="3355500"/>
          </a:xfrm>
          <a:prstGeom prst="rect">
            <a:avLst/>
          </a:prstGeom>
        </p:spPr>
        <p:txBody>
          <a:bodyPr anchorCtr="0" anchor="ctr" bIns="41575" lIns="41575" rIns="41575" tIns="4157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Visualization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Dynamic vs pregenerated content</a:t>
            </a:r>
          </a:p>
        </p:txBody>
      </p:sp>
      <p:sp>
        <p:nvSpPr>
          <p:cNvPr id="594" name="Shape 594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I: Linked Data</a:t>
            </a:r>
          </a:p>
        </p:txBody>
      </p:sp>
      <p:sp>
        <p:nvSpPr>
          <p:cNvPr id="595" name="Shape 595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type="title"/>
          </p:nvPr>
        </p:nvSpPr>
        <p:spPr>
          <a:xfrm>
            <a:off x="628902" y="2055792"/>
            <a:ext cx="7886194" cy="99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75" lIns="41575" rIns="41575" tIns="207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/>
              <a:t>Future Developments</a:t>
            </a:r>
          </a:p>
        </p:txBody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1972631" y="5205591"/>
            <a:ext cx="5476002" cy="311902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Shape 607"/>
          <p:cNvPicPr preferRelativeResize="0"/>
          <p:nvPr/>
        </p:nvPicPr>
        <p:blipFill rotWithShape="1">
          <a:blip r:embed="rId3">
            <a:alphaModFix/>
          </a:blip>
          <a:srcRect b="0" l="0" r="2286" t="0"/>
          <a:stretch/>
        </p:blipFill>
        <p:spPr>
          <a:xfrm>
            <a:off x="2171700" y="209550"/>
            <a:ext cx="4690774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Shape 608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I: Linked Data</a:t>
            </a:r>
          </a:p>
        </p:txBody>
      </p:sp>
      <p:sp>
        <p:nvSpPr>
          <p:cNvPr id="609" name="Shape 609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" name="Shape 610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>
            <p:ph idx="1" type="body"/>
          </p:nvPr>
        </p:nvSpPr>
        <p:spPr>
          <a:xfrm>
            <a:off x="1244808" y="1046894"/>
            <a:ext cx="7243500" cy="3355500"/>
          </a:xfrm>
          <a:prstGeom prst="rect">
            <a:avLst/>
          </a:prstGeom>
        </p:spPr>
        <p:txBody>
          <a:bodyPr anchorCtr="0" anchor="ctr" bIns="41575" lIns="41575" rIns="41575" tIns="41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Link to other ontologies and resources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VIAF (</a:t>
            </a:r>
            <a:r>
              <a:rPr lang="en" sz="3000" u="sng">
                <a:solidFill>
                  <a:srgbClr val="00336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http://viaf.org/viaf/36978042.rdf</a:t>
            </a:r>
            <a:r>
              <a:rPr lang="en"/>
              <a:t>)</a:t>
            </a:r>
          </a:p>
        </p:txBody>
      </p:sp>
      <p:sp>
        <p:nvSpPr>
          <p:cNvPr id="616" name="Shape 616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I: Linked Data</a:t>
            </a:r>
          </a:p>
        </p:txBody>
      </p:sp>
      <p:sp>
        <p:nvSpPr>
          <p:cNvPr id="617" name="Shape 617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/>
          <p:nvPr>
            <p:ph idx="1" type="body"/>
          </p:nvPr>
        </p:nvSpPr>
        <p:spPr>
          <a:xfrm>
            <a:off x="1244808" y="1046894"/>
            <a:ext cx="7243500" cy="3355500"/>
          </a:xfrm>
          <a:prstGeom prst="rect">
            <a:avLst/>
          </a:prstGeom>
        </p:spPr>
        <p:txBody>
          <a:bodyPr anchorCtr="0" anchor="ctr" bIns="41575" lIns="41575" rIns="41575" tIns="41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Create visualization of ALL the relationships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birds eye view of isolated individuals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family networks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social / legal networks</a:t>
            </a:r>
          </a:p>
        </p:txBody>
      </p:sp>
      <p:sp>
        <p:nvSpPr>
          <p:cNvPr id="624" name="Shape 624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I: Linked Data</a:t>
            </a:r>
          </a:p>
        </p:txBody>
      </p:sp>
      <p:sp>
        <p:nvSpPr>
          <p:cNvPr id="625" name="Shape 625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>
            <p:ph idx="1" type="body"/>
          </p:nvPr>
        </p:nvSpPr>
        <p:spPr>
          <a:xfrm>
            <a:off x="1244808" y="1046894"/>
            <a:ext cx="7243500" cy="3355500"/>
          </a:xfrm>
          <a:prstGeom prst="rect">
            <a:avLst/>
          </a:prstGeom>
        </p:spPr>
        <p:txBody>
          <a:bodyPr anchorCtr="0" anchor="ctr" bIns="41575" lIns="41575" rIns="41575" tIns="415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Analyze relationships through time and space</a:t>
            </a:r>
          </a:p>
        </p:txBody>
      </p:sp>
      <p:sp>
        <p:nvSpPr>
          <p:cNvPr id="632" name="Shape 632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I: Linked Data</a:t>
            </a:r>
          </a:p>
        </p:txBody>
      </p:sp>
      <p:sp>
        <p:nvSpPr>
          <p:cNvPr id="633" name="Shape 633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>
            <p:ph type="title"/>
          </p:nvPr>
        </p:nvSpPr>
        <p:spPr>
          <a:xfrm>
            <a:off x="1452758" y="2166790"/>
            <a:ext cx="5252167" cy="99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75" lIns="41575" rIns="41575" tIns="207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Break!</a:t>
            </a:r>
          </a:p>
        </p:txBody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4502683" y="3542112"/>
            <a:ext cx="4420370" cy="415869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Shape 641"/>
          <p:cNvSpPr txBox="1"/>
          <p:nvPr>
            <p:ph idx="2" type="body"/>
          </p:nvPr>
        </p:nvSpPr>
        <p:spPr>
          <a:xfrm>
            <a:off x="1972631" y="5205591"/>
            <a:ext cx="5476002" cy="311902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28902" y="2055792"/>
            <a:ext cx="7886194" cy="99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75" lIns="41575" rIns="41575" tIns="207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6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972631" y="5205591"/>
            <a:ext cx="5476002" cy="311902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type="title"/>
          </p:nvPr>
        </p:nvSpPr>
        <p:spPr>
          <a:xfrm>
            <a:off x="628902" y="2055792"/>
            <a:ext cx="7886100" cy="994200"/>
          </a:xfrm>
          <a:prstGeom prst="rect">
            <a:avLst/>
          </a:prstGeom>
        </p:spPr>
        <p:txBody>
          <a:bodyPr anchorCtr="0" anchor="ctr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Ontology Workshop</a:t>
            </a:r>
          </a:p>
        </p:txBody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/>
          <p:nvPr>
            <p:ph idx="1" type="body"/>
          </p:nvPr>
        </p:nvSpPr>
        <p:spPr>
          <a:xfrm>
            <a:off x="1244808" y="1046894"/>
            <a:ext cx="7243500" cy="3355500"/>
          </a:xfrm>
          <a:prstGeom prst="rect">
            <a:avLst/>
          </a:prstGeom>
        </p:spPr>
        <p:txBody>
          <a:bodyPr anchorCtr="0" anchor="ctr" bIns="41575" lIns="41575" rIns="41575" tIns="41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Look at case files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Develop questions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Design ontology that can find an answer</a:t>
            </a:r>
          </a:p>
        </p:txBody>
      </p:sp>
      <p:sp>
        <p:nvSpPr>
          <p:cNvPr id="653" name="Shape 653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II: Ontology</a:t>
            </a:r>
          </a:p>
        </p:txBody>
      </p:sp>
      <p:sp>
        <p:nvSpPr>
          <p:cNvPr id="654" name="Shape 654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0" name="Shape 660"/>
          <p:cNvCxnSpPr>
            <a:stCxn id="661" idx="2"/>
            <a:endCxn id="662" idx="2"/>
          </p:cNvCxnSpPr>
          <p:nvPr/>
        </p:nvCxnSpPr>
        <p:spPr>
          <a:xfrm>
            <a:off x="7570925" y="2047075"/>
            <a:ext cx="0" cy="13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63" name="Shape 663"/>
          <p:cNvCxnSpPr>
            <a:stCxn id="664" idx="2"/>
            <a:endCxn id="665" idx="2"/>
          </p:cNvCxnSpPr>
          <p:nvPr/>
        </p:nvCxnSpPr>
        <p:spPr>
          <a:xfrm>
            <a:off x="5582525" y="2047075"/>
            <a:ext cx="0" cy="13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66" name="Shape 666"/>
          <p:cNvCxnSpPr>
            <a:stCxn id="667" idx="2"/>
            <a:endCxn id="668" idx="2"/>
          </p:cNvCxnSpPr>
          <p:nvPr/>
        </p:nvCxnSpPr>
        <p:spPr>
          <a:xfrm>
            <a:off x="3594112" y="2047075"/>
            <a:ext cx="0" cy="14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69" name="Shape 669"/>
          <p:cNvCxnSpPr>
            <a:stCxn id="670" idx="2"/>
            <a:endCxn id="671" idx="2"/>
          </p:cNvCxnSpPr>
          <p:nvPr/>
        </p:nvCxnSpPr>
        <p:spPr>
          <a:xfrm>
            <a:off x="1605700" y="2047075"/>
            <a:ext cx="0" cy="14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72" name="Shape 672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II: Ontology</a:t>
            </a:r>
          </a:p>
        </p:txBody>
      </p:sp>
      <p:sp>
        <p:nvSpPr>
          <p:cNvPr id="673" name="Shape 673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" name="Shape 670"/>
          <p:cNvSpPr/>
          <p:nvPr/>
        </p:nvSpPr>
        <p:spPr>
          <a:xfrm>
            <a:off x="881050" y="1441375"/>
            <a:ext cx="1449300" cy="605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Family</a:t>
            </a:r>
          </a:p>
        </p:txBody>
      </p:sp>
      <p:sp>
        <p:nvSpPr>
          <p:cNvPr id="667" name="Shape 667"/>
          <p:cNvSpPr/>
          <p:nvPr/>
        </p:nvSpPr>
        <p:spPr>
          <a:xfrm>
            <a:off x="2869462" y="1441375"/>
            <a:ext cx="1449300" cy="605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Legal</a:t>
            </a:r>
          </a:p>
        </p:txBody>
      </p:sp>
      <p:sp>
        <p:nvSpPr>
          <p:cNvPr id="661" name="Shape 661"/>
          <p:cNvSpPr/>
          <p:nvPr/>
        </p:nvSpPr>
        <p:spPr>
          <a:xfrm>
            <a:off x="6846275" y="1441375"/>
            <a:ext cx="1449300" cy="605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Social</a:t>
            </a:r>
          </a:p>
        </p:txBody>
      </p:sp>
      <p:sp>
        <p:nvSpPr>
          <p:cNvPr id="664" name="Shape 664"/>
          <p:cNvSpPr/>
          <p:nvPr/>
        </p:nvSpPr>
        <p:spPr>
          <a:xfrm>
            <a:off x="4857875" y="1441375"/>
            <a:ext cx="1449300" cy="605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Labor</a:t>
            </a:r>
          </a:p>
        </p:txBody>
      </p:sp>
      <p:sp>
        <p:nvSpPr>
          <p:cNvPr id="675" name="Shape 675"/>
          <p:cNvSpPr/>
          <p:nvPr/>
        </p:nvSpPr>
        <p:spPr>
          <a:xfrm>
            <a:off x="881050" y="2456000"/>
            <a:ext cx="1449300" cy="393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parent of</a:t>
            </a:r>
          </a:p>
        </p:txBody>
      </p:sp>
      <p:sp>
        <p:nvSpPr>
          <p:cNvPr id="671" name="Shape 671"/>
          <p:cNvSpPr/>
          <p:nvPr/>
        </p:nvSpPr>
        <p:spPr>
          <a:xfrm>
            <a:off x="881050" y="3059800"/>
            <a:ext cx="1449300" cy="393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child of</a:t>
            </a:r>
          </a:p>
        </p:txBody>
      </p:sp>
      <p:sp>
        <p:nvSpPr>
          <p:cNvPr id="676" name="Shape 676"/>
          <p:cNvSpPr/>
          <p:nvPr/>
        </p:nvSpPr>
        <p:spPr>
          <a:xfrm>
            <a:off x="2869475" y="2456000"/>
            <a:ext cx="1449300" cy="393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judge of</a:t>
            </a:r>
          </a:p>
        </p:txBody>
      </p:sp>
      <p:sp>
        <p:nvSpPr>
          <p:cNvPr id="668" name="Shape 668"/>
          <p:cNvSpPr/>
          <p:nvPr/>
        </p:nvSpPr>
        <p:spPr>
          <a:xfrm>
            <a:off x="2869475" y="3059800"/>
            <a:ext cx="1449300" cy="393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attorney for</a:t>
            </a:r>
          </a:p>
        </p:txBody>
      </p:sp>
      <p:sp>
        <p:nvSpPr>
          <p:cNvPr id="677" name="Shape 677"/>
          <p:cNvSpPr/>
          <p:nvPr/>
        </p:nvSpPr>
        <p:spPr>
          <a:xfrm>
            <a:off x="4857900" y="2456000"/>
            <a:ext cx="1449300" cy="393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enslaved by</a:t>
            </a:r>
          </a:p>
        </p:txBody>
      </p:sp>
      <p:sp>
        <p:nvSpPr>
          <p:cNvPr id="665" name="Shape 665"/>
          <p:cNvSpPr/>
          <p:nvPr/>
        </p:nvSpPr>
        <p:spPr>
          <a:xfrm>
            <a:off x="4857900" y="3050700"/>
            <a:ext cx="1449300" cy="393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had contract with</a:t>
            </a:r>
          </a:p>
        </p:txBody>
      </p:sp>
      <p:sp>
        <p:nvSpPr>
          <p:cNvPr id="678" name="Shape 678"/>
          <p:cNvSpPr/>
          <p:nvPr/>
        </p:nvSpPr>
        <p:spPr>
          <a:xfrm>
            <a:off x="6846325" y="2456000"/>
            <a:ext cx="1449300" cy="393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neighbor of</a:t>
            </a:r>
          </a:p>
        </p:txBody>
      </p:sp>
      <p:sp>
        <p:nvSpPr>
          <p:cNvPr id="662" name="Shape 662"/>
          <p:cNvSpPr/>
          <p:nvPr/>
        </p:nvSpPr>
        <p:spPr>
          <a:xfrm>
            <a:off x="6846325" y="3050700"/>
            <a:ext cx="1449300" cy="393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lives with</a:t>
            </a:r>
          </a:p>
        </p:txBody>
      </p:sp>
      <p:sp>
        <p:nvSpPr>
          <p:cNvPr id="679" name="Shape 679"/>
          <p:cNvSpPr/>
          <p:nvPr/>
        </p:nvSpPr>
        <p:spPr>
          <a:xfrm>
            <a:off x="1972625" y="4212025"/>
            <a:ext cx="1449300" cy="393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birth date</a:t>
            </a:r>
          </a:p>
        </p:txBody>
      </p:sp>
      <p:sp>
        <p:nvSpPr>
          <p:cNvPr id="680" name="Shape 680"/>
          <p:cNvSpPr/>
          <p:nvPr/>
        </p:nvSpPr>
        <p:spPr>
          <a:xfrm>
            <a:off x="3847350" y="4212025"/>
            <a:ext cx="1449300" cy="393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occupation</a:t>
            </a:r>
          </a:p>
        </p:txBody>
      </p:sp>
      <p:sp>
        <p:nvSpPr>
          <p:cNvPr id="681" name="Shape 681"/>
          <p:cNvSpPr/>
          <p:nvPr/>
        </p:nvSpPr>
        <p:spPr>
          <a:xfrm>
            <a:off x="5722075" y="4212025"/>
            <a:ext cx="1449300" cy="393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first name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>
            <p:ph idx="1" type="body"/>
          </p:nvPr>
        </p:nvSpPr>
        <p:spPr>
          <a:xfrm>
            <a:off x="1549608" y="1199294"/>
            <a:ext cx="7243500" cy="3355500"/>
          </a:xfrm>
          <a:prstGeom prst="rect">
            <a:avLst/>
          </a:prstGeom>
        </p:spPr>
        <p:txBody>
          <a:bodyPr anchorCtr="0" anchor="ctr" bIns="41575" lIns="41575" rIns="41575" tIns="415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&lt;owl:DatatypeProperty rdf:about="#birth"/&gt;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&lt;owl:DatatypeProperty rdf:about="#sex"/&gt;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881280"/>
              </a:solidFill>
            </a:endParaRPr>
          </a:p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&lt;owl:ObjectProperty rdf:about="#familyRelationship"&gt;</a:t>
            </a:r>
          </a:p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&lt;rdfs:domain rdf:resource="#Person"/&gt;</a:t>
            </a:r>
          </a:p>
          <a:p>
            <a:pPr indent="-69850" lvl="0" marL="1397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&lt;rdf:type rdf:resource="http://www.w3.org/2002/07/owl#SymmetricProperty"/&gt;</a:t>
            </a:r>
          </a:p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&lt;/owl:ObjectProperty&gt;</a:t>
            </a:r>
          </a:p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&lt;owl:ObjectProperty rdf:about="#childOf"&gt;</a:t>
            </a:r>
          </a:p>
          <a:p>
            <a:pPr indent="-69850" lvl="0" marL="1397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&lt;owl:Inverseof rdf:resource="#parentOf"/&gt;</a:t>
            </a:r>
          </a:p>
          <a:p>
            <a:pPr indent="-69850" lvl="0" marL="1397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&lt;rdfs:subPropertyOf rdf:resource="#familyRelationship"/&gt;</a:t>
            </a:r>
          </a:p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&lt;/owl:ObjectProperty&gt;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8812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7" name="Shape 687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II: Ontology</a:t>
            </a:r>
          </a:p>
        </p:txBody>
      </p:sp>
      <p:sp>
        <p:nvSpPr>
          <p:cNvPr id="688" name="Shape 688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/>
          <p:nvPr>
            <p:ph idx="1" type="body"/>
          </p:nvPr>
        </p:nvSpPr>
        <p:spPr>
          <a:xfrm>
            <a:off x="885049" y="1046900"/>
            <a:ext cx="7603200" cy="3355500"/>
          </a:xfrm>
          <a:prstGeom prst="rect">
            <a:avLst/>
          </a:prstGeom>
        </p:spPr>
        <p:txBody>
          <a:bodyPr anchorCtr="0" anchor="ctr" bIns="41575" lIns="41575" rIns="41575" tIns="415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Example Case: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earlywashingtondc.org/cases/oscys.caseid.0181</a:t>
            </a:r>
            <a:br>
              <a:rPr lang="en" sz="2400"/>
            </a:br>
            <a:br>
              <a:rPr lang="en" sz="2400"/>
            </a:br>
            <a:r>
              <a:rPr lang="en" sz="2400"/>
              <a:t>Ontologies and Relationships:</a:t>
            </a:r>
          </a:p>
          <a:p>
            <a:pPr indent="-69850" lvl="0" mar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earlywashingtondc.or</a:t>
            </a:r>
            <a:r>
              <a:rPr lang="en" sz="2400"/>
              <a:t>g/</a:t>
            </a:r>
            <a:r>
              <a:rPr lang="en" sz="2400"/>
              <a:t>about/data</a:t>
            </a:r>
          </a:p>
        </p:txBody>
      </p:sp>
      <p:sp>
        <p:nvSpPr>
          <p:cNvPr id="695" name="Shape 695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II: Ontology</a:t>
            </a:r>
          </a:p>
        </p:txBody>
      </p:sp>
      <p:sp>
        <p:nvSpPr>
          <p:cNvPr id="696" name="Shape 696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/>
          <p:nvPr>
            <p:ph type="title"/>
          </p:nvPr>
        </p:nvSpPr>
        <p:spPr>
          <a:xfrm>
            <a:off x="1452758" y="2166790"/>
            <a:ext cx="5252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75" lIns="41575" rIns="41575" tIns="207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1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Break!</a:t>
            </a:r>
          </a:p>
        </p:txBody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x="4502683" y="3542112"/>
            <a:ext cx="44205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Shape 704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/>
          <p:nvPr>
            <p:ph type="title"/>
          </p:nvPr>
        </p:nvSpPr>
        <p:spPr>
          <a:xfrm>
            <a:off x="628902" y="2055792"/>
            <a:ext cx="7886194" cy="99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75" lIns="41575" rIns="41575" tIns="207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6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Querying Datasets</a:t>
            </a:r>
          </a:p>
        </p:txBody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1972631" y="5205591"/>
            <a:ext cx="5476002" cy="311902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/>
          <p:nvPr>
            <p:ph idx="1" type="body"/>
          </p:nvPr>
        </p:nvSpPr>
        <p:spPr>
          <a:xfrm>
            <a:off x="1244808" y="1046894"/>
            <a:ext cx="7243500" cy="3355500"/>
          </a:xfrm>
          <a:prstGeom prst="rect">
            <a:avLst/>
          </a:prstGeom>
        </p:spPr>
        <p:txBody>
          <a:bodyPr anchorCtr="0" anchor="ctr" bIns="41575" lIns="41575" rIns="41575" tIns="4157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dbpedia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http://catalog.data.gov/dataset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earlywashingtondc.org</a:t>
            </a:r>
          </a:p>
        </p:txBody>
      </p:sp>
      <p:sp>
        <p:nvSpPr>
          <p:cNvPr id="716" name="Shape 716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III: Queries</a:t>
            </a:r>
          </a:p>
        </p:txBody>
      </p:sp>
      <p:sp>
        <p:nvSpPr>
          <p:cNvPr id="717" name="Shape 717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" name="Shape 718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/>
          <p:nvPr>
            <p:ph idx="1" type="body"/>
          </p:nvPr>
        </p:nvSpPr>
        <p:spPr>
          <a:xfrm>
            <a:off x="1244808" y="1046894"/>
            <a:ext cx="7243500" cy="3355500"/>
          </a:xfrm>
          <a:prstGeom prst="rect">
            <a:avLst/>
          </a:prstGeom>
        </p:spPr>
        <p:txBody>
          <a:bodyPr anchorCtr="0" anchor="ctr" bIns="41575" lIns="41575" rIns="41575" tIns="415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http://dbpedia.org/page/Francis_Scott_Key</a:t>
            </a:r>
          </a:p>
        </p:txBody>
      </p:sp>
      <p:sp>
        <p:nvSpPr>
          <p:cNvPr id="724" name="Shape 724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III: Queries</a:t>
            </a:r>
          </a:p>
        </p:txBody>
      </p:sp>
      <p:sp>
        <p:nvSpPr>
          <p:cNvPr id="725" name="Shape 725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" name="Shape 726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/>
          <p:nvPr>
            <p:ph idx="1" type="body"/>
          </p:nvPr>
        </p:nvSpPr>
        <p:spPr>
          <a:xfrm>
            <a:off x="1244808" y="1046894"/>
            <a:ext cx="7243500" cy="3355500"/>
          </a:xfrm>
          <a:prstGeom prst="rect">
            <a:avLst/>
          </a:prstGeom>
        </p:spPr>
        <p:txBody>
          <a:bodyPr anchorCtr="0" anchor="ctr" bIns="41575" lIns="41575" rIns="41575" tIns="415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4800" u="sng">
                <a:solidFill>
                  <a:schemeClr val="hlink"/>
                </a:solidFill>
                <a:hlinkClick r:id="rId3"/>
              </a:rPr>
              <a:t>http://dbpedia.org/sparql</a:t>
            </a:r>
          </a:p>
        </p:txBody>
      </p:sp>
      <p:sp>
        <p:nvSpPr>
          <p:cNvPr id="732" name="Shape 732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III: Queries</a:t>
            </a:r>
          </a:p>
        </p:txBody>
      </p:sp>
      <p:sp>
        <p:nvSpPr>
          <p:cNvPr id="733" name="Shape 733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4" name="Shape 734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628902" y="2055792"/>
            <a:ext cx="7886194" cy="994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75" lIns="41575" rIns="41575" tIns="207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6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Tech </a:t>
            </a:r>
            <a:br>
              <a:rPr b="1" i="0" lang="en" sz="6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6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Behind OSCYS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1972631" y="5205591"/>
            <a:ext cx="5476002" cy="311902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/>
          <p:nvPr>
            <p:ph idx="1" type="body"/>
          </p:nvPr>
        </p:nvSpPr>
        <p:spPr>
          <a:xfrm>
            <a:off x="1244808" y="1046894"/>
            <a:ext cx="7243572" cy="3355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75" lIns="41575" rIns="41575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</a:t>
            </a:r>
            <a:br>
              <a:rPr b="0"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&lt;dataset.url&gt;</a:t>
            </a:r>
            <a:br>
              <a:rPr b="0"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{</a:t>
            </a:r>
            <a:br>
              <a:rPr b="0"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?s ?p ?o</a:t>
            </a:r>
            <a:br>
              <a:rPr b="0"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740" name="Shape 740"/>
          <p:cNvSpPr txBox="1"/>
          <p:nvPr>
            <p:ph type="title"/>
          </p:nvPr>
        </p:nvSpPr>
        <p:spPr>
          <a:xfrm>
            <a:off x="3462936" y="215155"/>
            <a:ext cx="5372304" cy="2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E72000"/>
              </a:buClr>
              <a:buSzPct val="25000"/>
              <a:buFont typeface="Arial"/>
              <a:buNone/>
            </a:pPr>
            <a:r>
              <a:rPr lang="en"/>
              <a:t>Part III: Queries</a:t>
            </a:r>
          </a:p>
        </p:txBody>
      </p:sp>
      <p:sp>
        <p:nvSpPr>
          <p:cNvPr id="741" name="Shape 741"/>
          <p:cNvSpPr txBox="1"/>
          <p:nvPr>
            <p:ph idx="2" type="body"/>
          </p:nvPr>
        </p:nvSpPr>
        <p:spPr>
          <a:xfrm>
            <a:off x="1972631" y="5205591"/>
            <a:ext cx="5476002" cy="311902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Shape 742"/>
          <p:cNvSpPr txBox="1"/>
          <p:nvPr>
            <p:ph idx="3" type="body"/>
          </p:nvPr>
        </p:nvSpPr>
        <p:spPr>
          <a:xfrm>
            <a:off x="6512861" y="492401"/>
            <a:ext cx="2322102" cy="24259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/>
          <p:nvPr>
            <p:ph idx="1" type="body"/>
          </p:nvPr>
        </p:nvSpPr>
        <p:spPr>
          <a:xfrm>
            <a:off x="620960" y="1046894"/>
            <a:ext cx="7867421" cy="3355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75" lIns="41575" rIns="41575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</a:t>
            </a: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{</a:t>
            </a: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&lt;http://dbpedia.org/resource/George_Washington&gt; ?p ?o</a:t>
            </a: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100</a:t>
            </a:r>
          </a:p>
        </p:txBody>
      </p:sp>
      <p:sp>
        <p:nvSpPr>
          <p:cNvPr id="748" name="Shape 748"/>
          <p:cNvSpPr txBox="1"/>
          <p:nvPr>
            <p:ph type="title"/>
          </p:nvPr>
        </p:nvSpPr>
        <p:spPr>
          <a:xfrm>
            <a:off x="3462936" y="215155"/>
            <a:ext cx="5372304" cy="2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E72000"/>
              </a:buClr>
              <a:buSzPct val="25000"/>
              <a:buFont typeface="Arial"/>
              <a:buNone/>
            </a:pPr>
            <a:r>
              <a:rPr lang="en"/>
              <a:t>Part III: Queries</a:t>
            </a:r>
          </a:p>
        </p:txBody>
      </p:sp>
      <p:sp>
        <p:nvSpPr>
          <p:cNvPr id="749" name="Shape 749"/>
          <p:cNvSpPr txBox="1"/>
          <p:nvPr>
            <p:ph idx="2" type="body"/>
          </p:nvPr>
        </p:nvSpPr>
        <p:spPr>
          <a:xfrm>
            <a:off x="1972631" y="5205591"/>
            <a:ext cx="5476002" cy="311902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Shape 750"/>
          <p:cNvSpPr txBox="1"/>
          <p:nvPr>
            <p:ph idx="3" type="body"/>
          </p:nvPr>
        </p:nvSpPr>
        <p:spPr>
          <a:xfrm>
            <a:off x="6512861" y="492401"/>
            <a:ext cx="2322102" cy="24259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/>
          <p:nvPr>
            <p:ph idx="1" type="body"/>
          </p:nvPr>
        </p:nvSpPr>
        <p:spPr>
          <a:xfrm>
            <a:off x="1244808" y="1046894"/>
            <a:ext cx="7243572" cy="3355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75" lIns="41575" rIns="41575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PREFIX db:&lt;http://dbpedia.org/resource/&gt;</a:t>
            </a: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</a:t>
            </a: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{</a:t>
            </a: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db:George_Washington ?p ?o</a:t>
            </a: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100</a:t>
            </a:r>
          </a:p>
        </p:txBody>
      </p:sp>
      <p:sp>
        <p:nvSpPr>
          <p:cNvPr id="756" name="Shape 756"/>
          <p:cNvSpPr txBox="1"/>
          <p:nvPr>
            <p:ph type="title"/>
          </p:nvPr>
        </p:nvSpPr>
        <p:spPr>
          <a:xfrm>
            <a:off x="3462936" y="215155"/>
            <a:ext cx="5372304" cy="2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E72000"/>
              </a:buClr>
              <a:buSzPct val="25000"/>
              <a:buFont typeface="Arial"/>
              <a:buNone/>
            </a:pPr>
            <a:r>
              <a:rPr lang="en"/>
              <a:t>Part III: Queries</a:t>
            </a:r>
          </a:p>
        </p:txBody>
      </p:sp>
      <p:sp>
        <p:nvSpPr>
          <p:cNvPr id="757" name="Shape 757"/>
          <p:cNvSpPr txBox="1"/>
          <p:nvPr>
            <p:ph idx="2" type="body"/>
          </p:nvPr>
        </p:nvSpPr>
        <p:spPr>
          <a:xfrm>
            <a:off x="1972631" y="5205591"/>
            <a:ext cx="5476002" cy="311902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Shape 758"/>
          <p:cNvSpPr txBox="1"/>
          <p:nvPr>
            <p:ph idx="3" type="body"/>
          </p:nvPr>
        </p:nvSpPr>
        <p:spPr>
          <a:xfrm>
            <a:off x="6512861" y="492401"/>
            <a:ext cx="2322102" cy="24259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/>
          <p:nvPr>
            <p:ph idx="1" type="body"/>
          </p:nvPr>
        </p:nvSpPr>
        <p:spPr>
          <a:xfrm>
            <a:off x="1625808" y="1046894"/>
            <a:ext cx="7243500" cy="3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75" lIns="41575" rIns="41575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PREFIX db:&lt;http://dbpedia.org/resource/&gt;</a:t>
            </a: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</a:t>
            </a: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{</a:t>
            </a: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db:wikipedia_url ?p ?o</a:t>
            </a: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100</a:t>
            </a:r>
          </a:p>
        </p:txBody>
      </p:sp>
      <p:sp>
        <p:nvSpPr>
          <p:cNvPr id="764" name="Shape 764"/>
          <p:cNvSpPr txBox="1"/>
          <p:nvPr>
            <p:ph type="title"/>
          </p:nvPr>
        </p:nvSpPr>
        <p:spPr>
          <a:xfrm>
            <a:off x="3462936" y="215155"/>
            <a:ext cx="5372304" cy="2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E72000"/>
              </a:buClr>
              <a:buSzPct val="25000"/>
              <a:buFont typeface="Arial"/>
              <a:buNone/>
            </a:pPr>
            <a:r>
              <a:rPr lang="en"/>
              <a:t>Part III: Queries</a:t>
            </a:r>
          </a:p>
        </p:txBody>
      </p:sp>
      <p:sp>
        <p:nvSpPr>
          <p:cNvPr id="765" name="Shape 765"/>
          <p:cNvSpPr txBox="1"/>
          <p:nvPr>
            <p:ph idx="2" type="body"/>
          </p:nvPr>
        </p:nvSpPr>
        <p:spPr>
          <a:xfrm>
            <a:off x="1972631" y="5205591"/>
            <a:ext cx="5476002" cy="311902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Shape 766"/>
          <p:cNvSpPr txBox="1"/>
          <p:nvPr>
            <p:ph idx="3" type="body"/>
          </p:nvPr>
        </p:nvSpPr>
        <p:spPr>
          <a:xfrm>
            <a:off x="6512861" y="492401"/>
            <a:ext cx="2322102" cy="24259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/>
          <p:nvPr>
            <p:ph idx="1" type="body"/>
          </p:nvPr>
        </p:nvSpPr>
        <p:spPr>
          <a:xfrm>
            <a:off x="644624" y="1046900"/>
            <a:ext cx="7843800" cy="3355500"/>
          </a:xfrm>
          <a:prstGeom prst="rect">
            <a:avLst/>
          </a:prstGeom>
        </p:spPr>
        <p:txBody>
          <a:bodyPr anchorCtr="0" anchor="ctr" bIns="41575" lIns="41575" rIns="41575" tIns="4157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Examples and links here: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https://github.com/jduss4/presentations/</a:t>
            </a:r>
          </a:p>
        </p:txBody>
      </p:sp>
      <p:sp>
        <p:nvSpPr>
          <p:cNvPr id="772" name="Shape 772"/>
          <p:cNvSpPr txBox="1"/>
          <p:nvPr>
            <p:ph type="title"/>
          </p:nvPr>
        </p:nvSpPr>
        <p:spPr>
          <a:xfrm>
            <a:off x="3462936" y="215155"/>
            <a:ext cx="5372400" cy="222599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III: Queries</a:t>
            </a:r>
          </a:p>
        </p:txBody>
      </p:sp>
      <p:sp>
        <p:nvSpPr>
          <p:cNvPr id="773" name="Shape 773"/>
          <p:cNvSpPr txBox="1"/>
          <p:nvPr>
            <p:ph idx="2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" name="Shape 774"/>
          <p:cNvSpPr txBox="1"/>
          <p:nvPr>
            <p:ph idx="3" type="body"/>
          </p:nvPr>
        </p:nvSpPr>
        <p:spPr>
          <a:xfrm>
            <a:off x="6512861" y="492401"/>
            <a:ext cx="2322000" cy="2427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idx="1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" name="Shape 780"/>
          <p:cNvSpPr txBox="1"/>
          <p:nvPr>
            <p:ph type="title"/>
          </p:nvPr>
        </p:nvSpPr>
        <p:spPr>
          <a:xfrm>
            <a:off x="628902" y="2055792"/>
            <a:ext cx="7886100" cy="994200"/>
          </a:xfrm>
          <a:prstGeom prst="rect">
            <a:avLst/>
          </a:prstGeom>
        </p:spPr>
        <p:txBody>
          <a:bodyPr anchorCtr="0" anchor="ctr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 and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1695365" y="1087536"/>
            <a:ext cx="7243572" cy="3355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75" lIns="41575" rIns="41575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3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Site, Documents, and Search</a:t>
            </a:r>
          </a:p>
          <a:p>
            <a:pPr indent="-95250" lvl="0" marL="10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700"/>
              <a:t>XML Encoded Documents (TEI)</a:t>
            </a:r>
            <a:r>
              <a:rPr b="0" i="0" lang="en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95250" lvl="0" marL="10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Ruby on Rails</a:t>
            </a:r>
          </a:p>
          <a:p>
            <a:pPr indent="-95250" lvl="0" marL="10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Solr</a:t>
            </a: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3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Relationships</a:t>
            </a:r>
          </a:p>
          <a:p>
            <a:pPr indent="-95250" lvl="0" marL="10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Fuseki</a:t>
            </a:r>
          </a:p>
          <a:p>
            <a:pPr indent="-95250" lvl="0" marL="10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 Data</a:t>
            </a: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3462936" y="215155"/>
            <a:ext cx="5372304" cy="222657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E72000"/>
              </a:buClr>
              <a:buSzPct val="25000"/>
              <a:buFont typeface="Arial"/>
              <a:buNone/>
            </a:pPr>
            <a:r>
              <a:rPr b="1" i="0" lang="en" sz="1500" u="none" cap="none" strike="noStrike">
                <a:solidFill>
                  <a:srgbClr val="E72000"/>
                </a:solidFill>
                <a:latin typeface="Arial"/>
                <a:ea typeface="Arial"/>
                <a:cs typeface="Arial"/>
                <a:sym typeface="Arial"/>
              </a:rPr>
              <a:t>Part I: Linked Data</a:t>
            </a:r>
          </a:p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1972631" y="5205591"/>
            <a:ext cx="5476002" cy="311902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>
            <p:ph idx="3" type="body"/>
          </p:nvPr>
        </p:nvSpPr>
        <p:spPr>
          <a:xfrm>
            <a:off x="6512861" y="492401"/>
            <a:ext cx="2322102" cy="24259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628902" y="873615"/>
            <a:ext cx="7886194" cy="3430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75" lIns="41575" rIns="41575" tIns="207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“It is about making links...when you have some of it, you can find other, related, data.”</a:t>
            </a:r>
            <a:br>
              <a:rPr b="1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https://www.w3.org/DesignIssues/LinkedData.html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972631" y="5205591"/>
            <a:ext cx="5476002" cy="311902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rIns="41575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628902" y="2055792"/>
            <a:ext cx="7886100" cy="994200"/>
          </a:xfrm>
          <a:prstGeom prst="rect">
            <a:avLst/>
          </a:prstGeom>
        </p:spPr>
        <p:txBody>
          <a:bodyPr anchorCtr="0" anchor="ctr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Linked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Relational Databases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972631" y="5205591"/>
            <a:ext cx="5475900" cy="312000"/>
          </a:xfrm>
          <a:prstGeom prst="rect">
            <a:avLst/>
          </a:prstGeom>
        </p:spPr>
        <p:txBody>
          <a:bodyPr anchorCtr="0" anchor="t" bIns="41575" lIns="41575" rIns="41575" tIns="41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anded Content Slid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505.028 Toolbox PPT Template 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