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0" r:id="rId2"/>
    <p:sldId id="293" r:id="rId3"/>
    <p:sldId id="294" r:id="rId4"/>
    <p:sldId id="291" r:id="rId5"/>
    <p:sldId id="305" r:id="rId6"/>
    <p:sldId id="300" r:id="rId7"/>
    <p:sldId id="310" r:id="rId8"/>
    <p:sldId id="311" r:id="rId9"/>
    <p:sldId id="275" r:id="rId10"/>
    <p:sldId id="308" r:id="rId11"/>
    <p:sldId id="296" r:id="rId12"/>
    <p:sldId id="309" r:id="rId13"/>
    <p:sldId id="297" r:id="rId14"/>
    <p:sldId id="312" r:id="rId15"/>
    <p:sldId id="307" r:id="rId16"/>
    <p:sldId id="299" r:id="rId17"/>
    <p:sldId id="295" r:id="rId18"/>
    <p:sldId id="292" r:id="rId19"/>
    <p:sldId id="298" r:id="rId20"/>
    <p:sldId id="306" r:id="rId21"/>
    <p:sldId id="271" r:id="rId22"/>
    <p:sldId id="272" r:id="rId23"/>
    <p:sldId id="273" r:id="rId24"/>
    <p:sldId id="274" r:id="rId25"/>
    <p:sldId id="276" r:id="rId26"/>
    <p:sldId id="281" r:id="rId27"/>
    <p:sldId id="282" r:id="rId28"/>
    <p:sldId id="277" r:id="rId29"/>
    <p:sldId id="278" r:id="rId30"/>
    <p:sldId id="279" r:id="rId31"/>
    <p:sldId id="280" r:id="rId32"/>
    <p:sldId id="269" r:id="rId33"/>
    <p:sldId id="270" r:id="rId34"/>
    <p:sldId id="286" r:id="rId35"/>
    <p:sldId id="287" r:id="rId36"/>
    <p:sldId id="288" r:id="rId37"/>
    <p:sldId id="289" r:id="rId38"/>
    <p:sldId id="283" r:id="rId39"/>
    <p:sldId id="284" r:id="rId40"/>
    <p:sldId id="285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4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5" autoAdjust="0"/>
    <p:restoredTop sz="94650" autoAdjust="0"/>
  </p:normalViewPr>
  <p:slideViewPr>
    <p:cSldViewPr snapToObjects="1">
      <p:cViewPr>
        <p:scale>
          <a:sx n="120" d="100"/>
          <a:sy n="120" d="100"/>
        </p:scale>
        <p:origin x="976" y="144"/>
      </p:cViewPr>
      <p:guideLst>
        <p:guide orient="horz" pos="4319"/>
        <p:guide pos="48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9/07/17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9/7/17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4" Type="http://schemas.openxmlformats.org/officeDocument/2006/relationships/image" Target="../media/image220.png"/><Relationship Id="rId5" Type="http://schemas.openxmlformats.org/officeDocument/2006/relationships/image" Target="../media/image231.png"/><Relationship Id="rId6" Type="http://schemas.openxmlformats.org/officeDocument/2006/relationships/image" Target="../media/image240.png"/><Relationship Id="rId7" Type="http://schemas.openxmlformats.org/officeDocument/2006/relationships/image" Target="../media/image251.png"/><Relationship Id="rId8" Type="http://schemas.openxmlformats.org/officeDocument/2006/relationships/image" Target="../media/image261.png"/><Relationship Id="rId9" Type="http://schemas.openxmlformats.org/officeDocument/2006/relationships/image" Target="../media/image272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4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5283696" y="1944125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122839" y="863715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2402759" y="1931177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24027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312283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600315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842919" y="1795178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456299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5283079" y="1797851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79333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1</a:t>
            </a:r>
            <a:endParaRPr lang="es-ES_tradnl" sz="2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1341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2</a:t>
            </a:r>
            <a:endParaRPr lang="es-ES_tradnl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90487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3</a:t>
            </a:r>
            <a:endParaRPr lang="es-ES_tradnl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953573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4</a:t>
            </a:r>
            <a:endParaRPr lang="es-ES_tradnl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673653" y="194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5</a:t>
            </a:r>
            <a:endParaRPr lang="es-ES_tradnl" sz="20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6732240" y="1808820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417730" y="19438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smtClean="0"/>
              <a:t>6</a:t>
            </a:r>
            <a:endParaRPr lang="es-ES_tradnl" sz="2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006715" y="1403775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3224842" y="797281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414870" y="2631023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>
            <a:off x="2045029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H="1">
            <a:off x="782416" y="1673515"/>
            <a:ext cx="7280" cy="72037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2 Conector recto de flecha"/>
          <p:cNvCxnSpPr/>
          <p:nvPr/>
        </p:nvCxnSpPr>
        <p:spPr>
          <a:xfrm>
            <a:off x="1414959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2 CuadroTexto"/>
          <p:cNvSpPr txBox="1"/>
          <p:nvPr/>
        </p:nvSpPr>
        <p:spPr>
          <a:xfrm>
            <a:off x="1099924" y="170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792966" y="1669312"/>
            <a:ext cx="3193969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792966" y="154872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0 CuadroTexto"/>
          <p:cNvSpPr txBox="1"/>
          <p:nvPr/>
        </p:nvSpPr>
        <p:spPr>
          <a:xfrm>
            <a:off x="1729994" y="16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9 Conector recto"/>
          <p:cNvCxnSpPr/>
          <p:nvPr/>
        </p:nvCxnSpPr>
        <p:spPr>
          <a:xfrm flipH="1" flipV="1">
            <a:off x="1409207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2045029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6 CuadroTexto"/>
          <p:cNvSpPr txBox="1"/>
          <p:nvPr/>
        </p:nvSpPr>
        <p:spPr>
          <a:xfrm>
            <a:off x="2264302" y="149244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82416" y="908720"/>
            <a:ext cx="318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346975" y="908720"/>
            <a:ext cx="320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  <p:cxnSp>
        <p:nvCxnSpPr>
          <p:cNvPr id="32" name="12 Conector recto de flecha"/>
          <p:cNvCxnSpPr/>
          <p:nvPr/>
        </p:nvCxnSpPr>
        <p:spPr>
          <a:xfrm>
            <a:off x="3395179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2900124" y="1694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s-CO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9 Conector recto"/>
          <p:cNvCxnSpPr/>
          <p:nvPr/>
        </p:nvCxnSpPr>
        <p:spPr>
          <a:xfrm flipH="1" flipV="1">
            <a:off x="3395179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665209" y="1694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s-CO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9 Conector recto"/>
          <p:cNvCxnSpPr/>
          <p:nvPr/>
        </p:nvCxnSpPr>
        <p:spPr>
          <a:xfrm flipH="1" flipV="1">
            <a:off x="3980244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5609588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2 Conector recto de flecha"/>
          <p:cNvCxnSpPr/>
          <p:nvPr/>
        </p:nvCxnSpPr>
        <p:spPr>
          <a:xfrm>
            <a:off x="4979518" y="1681753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2 CuadroTexto"/>
          <p:cNvSpPr txBox="1"/>
          <p:nvPr/>
        </p:nvSpPr>
        <p:spPr>
          <a:xfrm>
            <a:off x="4664483" y="170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cxnSp>
        <p:nvCxnSpPr>
          <p:cNvPr id="44" name="5 Conector recto de flecha"/>
          <p:cNvCxnSpPr/>
          <p:nvPr/>
        </p:nvCxnSpPr>
        <p:spPr>
          <a:xfrm flipV="1">
            <a:off x="4357525" y="1669312"/>
            <a:ext cx="3193969" cy="158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4357525" y="154872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 CuadroTexto"/>
          <p:cNvSpPr txBox="1"/>
          <p:nvPr/>
        </p:nvSpPr>
        <p:spPr>
          <a:xfrm>
            <a:off x="5294553" y="16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7" name="9 Conector recto"/>
          <p:cNvCxnSpPr/>
          <p:nvPr/>
        </p:nvCxnSpPr>
        <p:spPr>
          <a:xfrm flipH="1" flipV="1">
            <a:off x="4973766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5609588" y="15434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6 CuadroTexto"/>
          <p:cNvSpPr txBox="1"/>
          <p:nvPr/>
        </p:nvSpPr>
        <p:spPr>
          <a:xfrm>
            <a:off x="5828861" y="149244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50" name="12 Conector recto de flecha"/>
          <p:cNvCxnSpPr/>
          <p:nvPr/>
        </p:nvCxnSpPr>
        <p:spPr>
          <a:xfrm>
            <a:off x="6959738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 CuadroTexto"/>
          <p:cNvSpPr txBox="1"/>
          <p:nvPr/>
        </p:nvSpPr>
        <p:spPr>
          <a:xfrm>
            <a:off x="6464683" y="16940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s-CO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lang="es-CO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6959738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2 Conector recto de flecha"/>
          <p:cNvCxnSpPr/>
          <p:nvPr/>
        </p:nvCxnSpPr>
        <p:spPr>
          <a:xfrm>
            <a:off x="7544803" y="1677108"/>
            <a:ext cx="0" cy="71213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7229768" y="1694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s-CO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9 Conector recto"/>
          <p:cNvCxnSpPr/>
          <p:nvPr/>
        </p:nvCxnSpPr>
        <p:spPr>
          <a:xfrm flipH="1" flipV="1">
            <a:off x="7544803" y="153879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7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V="1">
            <a:off x="677820" y="2342275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3581890" y="3140928"/>
            <a:ext cx="0" cy="9631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1061610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76264" y="2091082"/>
            <a:ext cx="110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 err="1" smtClean="0">
                <a:latin typeface="Times New Roman" charset="0"/>
                <a:ea typeface="Times New Roman" charset="0"/>
                <a:cs typeface="Times New Roman" charset="0"/>
              </a:rPr>
              <a:t>due</a:t>
            </a:r>
            <a:r>
              <a:rPr lang="es-ES_tradnl" dirty="0" smtClean="0">
                <a:latin typeface="Times New Roman" charset="0"/>
                <a:ea typeface="Times New Roman" charset="0"/>
                <a:cs typeface="Times New Roman" charset="0"/>
              </a:rPr>
              <a:t> = 1</a:t>
            </a:r>
            <a:endParaRPr lang="es-ES_tradnl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24 Conector recto de flecha"/>
          <p:cNvCxnSpPr/>
          <p:nvPr/>
        </p:nvCxnSpPr>
        <p:spPr>
          <a:xfrm>
            <a:off x="3041830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24 Conector recto de flecha"/>
          <p:cNvCxnSpPr/>
          <p:nvPr/>
        </p:nvCxnSpPr>
        <p:spPr>
          <a:xfrm>
            <a:off x="214173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4 Conector recto de flecha"/>
          <p:cNvCxnSpPr/>
          <p:nvPr/>
        </p:nvCxnSpPr>
        <p:spPr>
          <a:xfrm>
            <a:off x="142165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4 Conector recto de flecha"/>
          <p:cNvCxnSpPr/>
          <p:nvPr/>
        </p:nvCxnSpPr>
        <p:spPr>
          <a:xfrm>
            <a:off x="677340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5 Conector recto de flecha"/>
          <p:cNvCxnSpPr/>
          <p:nvPr/>
        </p:nvCxnSpPr>
        <p:spPr>
          <a:xfrm flipV="1">
            <a:off x="656565" y="3110663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680703" y="29809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142165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214173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3041830" y="29962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58189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6 CuadroTexto"/>
          <p:cNvSpPr txBox="1"/>
          <p:nvPr/>
        </p:nvSpPr>
        <p:spPr>
          <a:xfrm>
            <a:off x="2366755" y="2955431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1797278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022363" y="2618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nper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386535" y="1943835"/>
            <a:ext cx="59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0" name="10 CuadroTexto"/>
          <p:cNvSpPr txBox="1"/>
          <p:nvPr/>
        </p:nvSpPr>
        <p:spPr>
          <a:xfrm>
            <a:off x="3311860" y="4094039"/>
            <a:ext cx="5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Cambria Math" charset="0"/>
                <a:ea typeface="Cambria Math" charset="0"/>
                <a:cs typeface="Cambria Math" charset="0"/>
              </a:rPr>
              <a:t>fval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10 CuadroTexto"/>
          <p:cNvSpPr txBox="1"/>
          <p:nvPr/>
        </p:nvSpPr>
        <p:spPr>
          <a:xfrm>
            <a:off x="1151620" y="3744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2" name="10 CuadroTexto"/>
          <p:cNvSpPr txBox="1"/>
          <p:nvPr/>
        </p:nvSpPr>
        <p:spPr>
          <a:xfrm>
            <a:off x="386535" y="37440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" name="10 CuadroTexto"/>
          <p:cNvSpPr txBox="1"/>
          <p:nvPr/>
        </p:nvSpPr>
        <p:spPr>
          <a:xfrm>
            <a:off x="1872951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4" name="10 CuadroTexto"/>
          <p:cNvSpPr txBox="1"/>
          <p:nvPr/>
        </p:nvSpPr>
        <p:spPr>
          <a:xfrm>
            <a:off x="2771800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4671360" y="2342275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2 Conector recto de flecha"/>
          <p:cNvCxnSpPr/>
          <p:nvPr/>
        </p:nvCxnSpPr>
        <p:spPr>
          <a:xfrm>
            <a:off x="7575430" y="3789040"/>
            <a:ext cx="0" cy="9631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5055150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1" name="24 Conector recto de flecha"/>
          <p:cNvCxnSpPr/>
          <p:nvPr/>
        </p:nvCxnSpPr>
        <p:spPr>
          <a:xfrm>
            <a:off x="7035370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613527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5415190" y="3110663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24 Conector recto de flecha"/>
          <p:cNvCxnSpPr/>
          <p:nvPr/>
        </p:nvCxnSpPr>
        <p:spPr>
          <a:xfrm>
            <a:off x="7563105" y="311396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 Conector recto de flecha"/>
          <p:cNvCxnSpPr/>
          <p:nvPr/>
        </p:nvCxnSpPr>
        <p:spPr>
          <a:xfrm flipV="1">
            <a:off x="4650105" y="3110663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674243" y="29809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541519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9 Conector recto"/>
          <p:cNvCxnSpPr/>
          <p:nvPr/>
        </p:nvCxnSpPr>
        <p:spPr>
          <a:xfrm flipH="1" flipV="1">
            <a:off x="613527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7035370" y="29962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7575430" y="29756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6360295" y="2955431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10 CuadroTexto"/>
          <p:cNvSpPr txBox="1"/>
          <p:nvPr/>
        </p:nvSpPr>
        <p:spPr>
          <a:xfrm>
            <a:off x="5790818" y="3113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3" name="10 CuadroTexto"/>
          <p:cNvSpPr txBox="1"/>
          <p:nvPr/>
        </p:nvSpPr>
        <p:spPr>
          <a:xfrm>
            <a:off x="7015903" y="26189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nper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4" name="10 CuadroTexto"/>
          <p:cNvSpPr txBox="1"/>
          <p:nvPr/>
        </p:nvSpPr>
        <p:spPr>
          <a:xfrm>
            <a:off x="4380075" y="1943835"/>
            <a:ext cx="59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10 CuadroTexto"/>
          <p:cNvSpPr txBox="1"/>
          <p:nvPr/>
        </p:nvSpPr>
        <p:spPr>
          <a:xfrm>
            <a:off x="7317305" y="4742151"/>
            <a:ext cx="5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Cambria Math" charset="0"/>
                <a:ea typeface="Cambria Math" charset="0"/>
                <a:cs typeface="Cambria Math" charset="0"/>
              </a:rPr>
              <a:t>fval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6" name="10 CuadroTexto"/>
          <p:cNvSpPr txBox="1"/>
          <p:nvPr/>
        </p:nvSpPr>
        <p:spPr>
          <a:xfrm>
            <a:off x="5145160" y="37440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7" name="10 CuadroTexto"/>
          <p:cNvSpPr txBox="1"/>
          <p:nvPr/>
        </p:nvSpPr>
        <p:spPr>
          <a:xfrm>
            <a:off x="7587335" y="35640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8" name="10 CuadroTexto"/>
          <p:cNvSpPr txBox="1"/>
          <p:nvPr/>
        </p:nvSpPr>
        <p:spPr>
          <a:xfrm>
            <a:off x="5866491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9" name="10 CuadroTexto"/>
          <p:cNvSpPr txBox="1"/>
          <p:nvPr/>
        </p:nvSpPr>
        <p:spPr>
          <a:xfrm>
            <a:off x="6765340" y="37440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smtClean="0">
                <a:latin typeface="Cambria Math" charset="0"/>
                <a:ea typeface="Cambria Math" charset="0"/>
                <a:cs typeface="Cambria Math" charset="0"/>
              </a:rPr>
              <a:t>pmt</a:t>
            </a:r>
            <a:endParaRPr lang="es-CO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405840" y="2201905"/>
            <a:ext cx="11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 err="1" smtClean="0">
                <a:latin typeface="Times New Roman" charset="0"/>
                <a:ea typeface="Times New Roman" charset="0"/>
                <a:cs typeface="Times New Roman" charset="0"/>
              </a:rPr>
              <a:t>due</a:t>
            </a:r>
            <a:r>
              <a:rPr lang="es-ES_tradnl" dirty="0" smtClean="0">
                <a:latin typeface="Times New Roman" charset="0"/>
                <a:ea typeface="Times New Roman" charset="0"/>
                <a:cs typeface="Times New Roman" charset="0"/>
              </a:rPr>
              <a:t> = 0</a:t>
            </a:r>
            <a:endParaRPr lang="es-ES_tradnl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7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8082390" y="2455735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6642230" y="2430858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3248671" y="52801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350081" y="142481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730988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325943" y="142481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50081" y="129508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109102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181110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2711208" y="13104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3251268" y="128979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2036133" y="126958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1466656" y="14281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2771801" y="142811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325943" y="2008122"/>
            <a:ext cx="11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3401871" y="510875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5226208" y="3113965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6302072" y="31172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5202070" y="3113965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5226208" y="29842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8082390" y="30002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6642230" y="2992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7755090" y="31388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5328415" y="3618749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6687235" y="233691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8131435" y="225766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8" name="12 Conector recto de flecha"/>
          <p:cNvCxnSpPr/>
          <p:nvPr/>
        </p:nvCxnSpPr>
        <p:spPr>
          <a:xfrm flipV="1">
            <a:off x="3248671" y="4735876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2 Conector recto de flecha"/>
          <p:cNvCxnSpPr/>
          <p:nvPr/>
        </p:nvCxnSpPr>
        <p:spPr>
          <a:xfrm>
            <a:off x="350081" y="563267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0 CuadroTexto"/>
          <p:cNvSpPr txBox="1"/>
          <p:nvPr/>
        </p:nvSpPr>
        <p:spPr>
          <a:xfrm>
            <a:off x="730988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4" name="5 Conector recto de flecha"/>
          <p:cNvCxnSpPr/>
          <p:nvPr/>
        </p:nvCxnSpPr>
        <p:spPr>
          <a:xfrm flipV="1">
            <a:off x="325943" y="5632674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0081" y="550294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109102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9 Conector recto"/>
          <p:cNvCxnSpPr/>
          <p:nvPr/>
        </p:nvCxnSpPr>
        <p:spPr>
          <a:xfrm flipH="1" flipV="1">
            <a:off x="181110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2711208" y="55182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3251268" y="54976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2036133" y="5477442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6" name="10 CuadroTexto"/>
          <p:cNvSpPr txBox="1"/>
          <p:nvPr/>
        </p:nvSpPr>
        <p:spPr>
          <a:xfrm>
            <a:off x="1466656" y="5635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10 CuadroTexto"/>
          <p:cNvSpPr txBox="1"/>
          <p:nvPr/>
        </p:nvSpPr>
        <p:spPr>
          <a:xfrm>
            <a:off x="2771801" y="563597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8" name="10 CuadroTexto"/>
          <p:cNvSpPr txBox="1"/>
          <p:nvPr/>
        </p:nvSpPr>
        <p:spPr>
          <a:xfrm>
            <a:off x="3266855" y="4767535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>
                <a:latin typeface="Cambria Math" charset="0"/>
                <a:ea typeface="Cambria Math" charset="0"/>
                <a:cs typeface="Cambria Math" charset="0"/>
              </a:rPr>
              <a:t>?</a:t>
            </a:r>
          </a:p>
        </p:txBody>
      </p:sp>
      <p:sp>
        <p:nvSpPr>
          <p:cNvPr id="49" name="10 CuadroTexto"/>
          <p:cNvSpPr txBox="1"/>
          <p:nvPr/>
        </p:nvSpPr>
        <p:spPr>
          <a:xfrm>
            <a:off x="322989" y="6282541"/>
            <a:ext cx="149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= $ 730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12 Conector recto de flecha"/>
          <p:cNvCxnSpPr/>
          <p:nvPr/>
        </p:nvCxnSpPr>
        <p:spPr>
          <a:xfrm flipV="1">
            <a:off x="4617005" y="998730"/>
            <a:ext cx="12299" cy="4260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12 Conector recto de flecha"/>
          <p:cNvCxnSpPr/>
          <p:nvPr/>
        </p:nvCxnSpPr>
        <p:spPr>
          <a:xfrm flipV="1">
            <a:off x="3741511" y="908720"/>
            <a:ext cx="0" cy="5160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12 Conector recto de flecha"/>
          <p:cNvCxnSpPr/>
          <p:nvPr/>
        </p:nvCxnSpPr>
        <p:spPr>
          <a:xfrm flipV="1">
            <a:off x="2886416" y="818710"/>
            <a:ext cx="0" cy="6061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2 Conector recto de flecha"/>
          <p:cNvCxnSpPr/>
          <p:nvPr/>
        </p:nvCxnSpPr>
        <p:spPr>
          <a:xfrm flipV="1">
            <a:off x="2031321" y="728700"/>
            <a:ext cx="0" cy="6961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2 Conector recto de flecha"/>
          <p:cNvCxnSpPr/>
          <p:nvPr/>
        </p:nvCxnSpPr>
        <p:spPr>
          <a:xfrm flipV="1">
            <a:off x="1175582" y="593685"/>
            <a:ext cx="0" cy="8311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350081" y="1424814"/>
            <a:ext cx="0" cy="12972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869291" y="14037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325943" y="1403775"/>
            <a:ext cx="4303361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350081" y="12893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1181038" y="12893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2886416" y="12893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2031321" y="12893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617005" y="12893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0 CuadroTexto"/>
          <p:cNvSpPr txBox="1"/>
          <p:nvPr/>
        </p:nvSpPr>
        <p:spPr>
          <a:xfrm>
            <a:off x="386535" y="2308810"/>
            <a:ext cx="96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6" name="9 Conector recto"/>
          <p:cNvCxnSpPr/>
          <p:nvPr/>
        </p:nvCxnSpPr>
        <p:spPr>
          <a:xfrm flipH="1" flipV="1">
            <a:off x="3741511" y="12893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1716286" y="14037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0" name="10 CuadroTexto"/>
          <p:cNvSpPr txBox="1"/>
          <p:nvPr/>
        </p:nvSpPr>
        <p:spPr>
          <a:xfrm>
            <a:off x="2559082" y="14037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latin typeface="Cambria Math" charset="0"/>
                <a:ea typeface="Cambria Math" charset="0"/>
                <a:cs typeface="Cambria Math" charset="0"/>
              </a:rPr>
              <a:t>3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10 CuadroTexto"/>
          <p:cNvSpPr txBox="1"/>
          <p:nvPr/>
        </p:nvSpPr>
        <p:spPr>
          <a:xfrm>
            <a:off x="3414177" y="14037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latin typeface="Cambria Math" charset="0"/>
                <a:ea typeface="Cambria Math" charset="0"/>
                <a:cs typeface="Cambria Math" charset="0"/>
              </a:rPr>
              <a:t>4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10 CuadroTexto"/>
          <p:cNvSpPr txBox="1"/>
          <p:nvPr/>
        </p:nvSpPr>
        <p:spPr>
          <a:xfrm>
            <a:off x="4301970" y="14037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latin typeface="Cambria Math" charset="0"/>
                <a:ea typeface="Cambria Math" charset="0"/>
                <a:cs typeface="Cambria Math" charset="0"/>
              </a:rPr>
              <a:t>5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771181" y="233645"/>
            <a:ext cx="8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smtClean="0">
                <a:latin typeface="Cambria Math" charset="0"/>
                <a:ea typeface="Cambria Math" charset="0"/>
                <a:cs typeface="Cambria Math" charset="0"/>
              </a:rPr>
              <a:t>$ 400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1626276" y="368660"/>
            <a:ext cx="8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smtClean="0">
                <a:latin typeface="Cambria Math" charset="0"/>
                <a:ea typeface="Cambria Math" charset="0"/>
                <a:cs typeface="Cambria Math" charset="0"/>
              </a:rPr>
              <a:t>$ 360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10 CuadroTexto"/>
          <p:cNvSpPr txBox="1"/>
          <p:nvPr/>
        </p:nvSpPr>
        <p:spPr>
          <a:xfrm>
            <a:off x="2481371" y="458670"/>
            <a:ext cx="8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atin typeface="Cambria Math" charset="0"/>
                <a:ea typeface="Cambria Math" charset="0"/>
                <a:cs typeface="Cambria Math" charset="0"/>
              </a:rPr>
              <a:t>$ 320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10 CuadroTexto"/>
          <p:cNvSpPr txBox="1"/>
          <p:nvPr/>
        </p:nvSpPr>
        <p:spPr>
          <a:xfrm>
            <a:off x="3336466" y="548680"/>
            <a:ext cx="8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atin typeface="Cambria Math" charset="0"/>
                <a:ea typeface="Cambria Math" charset="0"/>
                <a:cs typeface="Cambria Math" charset="0"/>
              </a:rPr>
              <a:t>$ 280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9" name="10 CuadroTexto"/>
          <p:cNvSpPr txBox="1"/>
          <p:nvPr/>
        </p:nvSpPr>
        <p:spPr>
          <a:xfrm>
            <a:off x="4236566" y="638690"/>
            <a:ext cx="8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smtClean="0">
                <a:latin typeface="Cambria Math" charset="0"/>
                <a:ea typeface="Cambria Math" charset="0"/>
                <a:cs typeface="Cambria Math" charset="0"/>
              </a:rPr>
              <a:t>$ 240</a:t>
            </a:r>
            <a:endParaRPr lang="es-CO" sz="20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4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12 Conector recto de flecha"/>
          <p:cNvCxnSpPr/>
          <p:nvPr/>
        </p:nvCxnSpPr>
        <p:spPr>
          <a:xfrm flipV="1">
            <a:off x="8577444" y="3969060"/>
            <a:ext cx="0" cy="1337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2 Conector recto de flecha"/>
          <p:cNvCxnSpPr/>
          <p:nvPr/>
        </p:nvCxnSpPr>
        <p:spPr>
          <a:xfrm flipV="1">
            <a:off x="7902370" y="4059070"/>
            <a:ext cx="0" cy="1247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2 Conector recto de flecha"/>
          <p:cNvCxnSpPr/>
          <p:nvPr/>
        </p:nvCxnSpPr>
        <p:spPr>
          <a:xfrm flipV="1">
            <a:off x="7218197" y="4153174"/>
            <a:ext cx="0" cy="1153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2 Conector recto de flecha"/>
          <p:cNvCxnSpPr/>
          <p:nvPr/>
        </p:nvCxnSpPr>
        <p:spPr>
          <a:xfrm flipV="1">
            <a:off x="6552219" y="4239090"/>
            <a:ext cx="0" cy="1067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2 Conector recto de flecha"/>
          <p:cNvCxnSpPr/>
          <p:nvPr/>
        </p:nvCxnSpPr>
        <p:spPr>
          <a:xfrm flipV="1">
            <a:off x="5877145" y="4329100"/>
            <a:ext cx="0" cy="977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2 Conector recto de flecha"/>
          <p:cNvCxnSpPr/>
          <p:nvPr/>
        </p:nvCxnSpPr>
        <p:spPr>
          <a:xfrm flipV="1">
            <a:off x="5202070" y="4419110"/>
            <a:ext cx="0" cy="887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2 Conector recto de flecha"/>
          <p:cNvCxnSpPr/>
          <p:nvPr/>
        </p:nvCxnSpPr>
        <p:spPr>
          <a:xfrm flipV="1">
            <a:off x="4526995" y="4490711"/>
            <a:ext cx="0" cy="815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2 Conector recto de flecha"/>
          <p:cNvCxnSpPr/>
          <p:nvPr/>
        </p:nvCxnSpPr>
        <p:spPr>
          <a:xfrm flipV="1">
            <a:off x="3852586" y="4551691"/>
            <a:ext cx="0" cy="755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2 Conector recto de flecha"/>
          <p:cNvCxnSpPr/>
          <p:nvPr/>
        </p:nvCxnSpPr>
        <p:spPr>
          <a:xfrm flipH="1" flipV="1">
            <a:off x="3176845" y="4659749"/>
            <a:ext cx="1" cy="646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2 Conector recto de flecha"/>
          <p:cNvCxnSpPr/>
          <p:nvPr/>
        </p:nvCxnSpPr>
        <p:spPr>
          <a:xfrm flipV="1">
            <a:off x="2512827" y="4734145"/>
            <a:ext cx="0" cy="572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2 Conector recto de flecha"/>
          <p:cNvCxnSpPr/>
          <p:nvPr/>
        </p:nvCxnSpPr>
        <p:spPr>
          <a:xfrm flipV="1">
            <a:off x="1826695" y="4824155"/>
            <a:ext cx="0" cy="482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2 Conector recto de flecha"/>
          <p:cNvCxnSpPr/>
          <p:nvPr/>
        </p:nvCxnSpPr>
        <p:spPr>
          <a:xfrm flipH="1">
            <a:off x="58771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2 Conector recto de flecha"/>
          <p:cNvCxnSpPr/>
          <p:nvPr/>
        </p:nvCxnSpPr>
        <p:spPr>
          <a:xfrm flipH="1">
            <a:off x="655221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2 Conector recto de flecha"/>
          <p:cNvCxnSpPr/>
          <p:nvPr/>
        </p:nvCxnSpPr>
        <p:spPr>
          <a:xfrm flipH="1">
            <a:off x="722729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2 Conector recto de flecha"/>
          <p:cNvCxnSpPr/>
          <p:nvPr/>
        </p:nvCxnSpPr>
        <p:spPr>
          <a:xfrm flipH="1">
            <a:off x="7902369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2 Conector recto de flecha"/>
          <p:cNvCxnSpPr/>
          <p:nvPr/>
        </p:nvCxnSpPr>
        <p:spPr>
          <a:xfrm flipH="1">
            <a:off x="8577444" y="2483895"/>
            <a:ext cx="1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2 Conector recto de flecha"/>
          <p:cNvCxnSpPr/>
          <p:nvPr/>
        </p:nvCxnSpPr>
        <p:spPr>
          <a:xfrm flipH="1">
            <a:off x="520206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2 Conector recto de flecha"/>
          <p:cNvCxnSpPr/>
          <p:nvPr/>
        </p:nvCxnSpPr>
        <p:spPr>
          <a:xfrm flipH="1">
            <a:off x="2501769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2 Conector recto de flecha"/>
          <p:cNvCxnSpPr/>
          <p:nvPr/>
        </p:nvCxnSpPr>
        <p:spPr>
          <a:xfrm flipH="1">
            <a:off x="3176844" y="2483896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2 Conector recto de flecha"/>
          <p:cNvCxnSpPr/>
          <p:nvPr/>
        </p:nvCxnSpPr>
        <p:spPr>
          <a:xfrm flipH="1">
            <a:off x="3851919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2 Conector recto de flecha"/>
          <p:cNvCxnSpPr/>
          <p:nvPr/>
        </p:nvCxnSpPr>
        <p:spPr>
          <a:xfrm flipH="1">
            <a:off x="4526994" y="2483895"/>
            <a:ext cx="1" cy="61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2 Conector recto de flecha"/>
          <p:cNvCxnSpPr/>
          <p:nvPr/>
        </p:nvCxnSpPr>
        <p:spPr>
          <a:xfrm flipH="1">
            <a:off x="1826694" y="2483895"/>
            <a:ext cx="1" cy="46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2 Conector recto de flecha"/>
          <p:cNvCxnSpPr/>
          <p:nvPr/>
        </p:nvCxnSpPr>
        <p:spPr>
          <a:xfrm flipH="1">
            <a:off x="1151620" y="108874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2 Conector recto de flecha"/>
          <p:cNvCxnSpPr/>
          <p:nvPr/>
        </p:nvCxnSpPr>
        <p:spPr>
          <a:xfrm flipH="1">
            <a:off x="476545" y="1097160"/>
            <a:ext cx="1" cy="58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5451" y="168190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581890" y="312238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1535232" y="29423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50" name="Agrupar 49"/>
          <p:cNvGrpSpPr/>
          <p:nvPr/>
        </p:nvGrpSpPr>
        <p:grpSpPr>
          <a:xfrm>
            <a:off x="476545" y="962145"/>
            <a:ext cx="8100900" cy="396625"/>
            <a:chOff x="476545" y="962145"/>
            <a:chExt cx="8100900" cy="396625"/>
          </a:xfrm>
        </p:grpSpPr>
        <p:sp>
          <p:nvSpPr>
            <p:cNvPr id="5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1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3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76545" y="2348880"/>
            <a:ext cx="8100900" cy="396625"/>
            <a:chOff x="476545" y="962145"/>
            <a:chExt cx="8100900" cy="396625"/>
          </a:xfrm>
        </p:grpSpPr>
        <p:sp>
          <p:nvSpPr>
            <p:cNvPr id="56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7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9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2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3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4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5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7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0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1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476545" y="5147610"/>
            <a:ext cx="8100900" cy="396625"/>
            <a:chOff x="476545" y="962145"/>
            <a:chExt cx="8100900" cy="396625"/>
          </a:xfrm>
        </p:grpSpPr>
        <p:sp>
          <p:nvSpPr>
            <p:cNvPr id="83" name="10 CuadroTexto"/>
            <p:cNvSpPr txBox="1"/>
            <p:nvPr/>
          </p:nvSpPr>
          <p:spPr>
            <a:xfrm>
              <a:off x="49174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4" name="5 Conector recto de flecha"/>
            <p:cNvCxnSpPr/>
            <p:nvPr/>
          </p:nvCxnSpPr>
          <p:spPr>
            <a:xfrm>
              <a:off x="476545" y="1097160"/>
              <a:ext cx="8100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9 Conector recto"/>
            <p:cNvCxnSpPr/>
            <p:nvPr/>
          </p:nvCxnSpPr>
          <p:spPr>
            <a:xfrm flipH="1" flipV="1">
              <a:off x="4765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9 Conector recto"/>
            <p:cNvCxnSpPr/>
            <p:nvPr/>
          </p:nvCxnSpPr>
          <p:spPr>
            <a:xfrm flipH="1" flipV="1">
              <a:off x="11516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9 Conector recto"/>
            <p:cNvCxnSpPr/>
            <p:nvPr/>
          </p:nvCxnSpPr>
          <p:spPr>
            <a:xfrm flipH="1" flipV="1">
              <a:off x="18266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9 Conector recto"/>
            <p:cNvCxnSpPr/>
            <p:nvPr/>
          </p:nvCxnSpPr>
          <p:spPr>
            <a:xfrm flipH="1" flipV="1">
              <a:off x="31768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9 Conector recto"/>
            <p:cNvCxnSpPr/>
            <p:nvPr/>
          </p:nvCxnSpPr>
          <p:spPr>
            <a:xfrm flipH="1" flipV="1">
              <a:off x="25017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9 Conector recto"/>
            <p:cNvCxnSpPr/>
            <p:nvPr/>
          </p:nvCxnSpPr>
          <p:spPr>
            <a:xfrm flipH="1" flipV="1">
              <a:off x="38519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 Conector recto"/>
            <p:cNvCxnSpPr/>
            <p:nvPr/>
          </p:nvCxnSpPr>
          <p:spPr>
            <a:xfrm flipH="1" flipV="1">
              <a:off x="52020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 Conector recto"/>
            <p:cNvCxnSpPr/>
            <p:nvPr/>
          </p:nvCxnSpPr>
          <p:spPr>
            <a:xfrm flipH="1" flipV="1">
              <a:off x="45269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 Conector recto"/>
            <p:cNvCxnSpPr/>
            <p:nvPr/>
          </p:nvCxnSpPr>
          <p:spPr>
            <a:xfrm flipH="1" flipV="1">
              <a:off x="655222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 Conector recto"/>
            <p:cNvCxnSpPr/>
            <p:nvPr/>
          </p:nvCxnSpPr>
          <p:spPr>
            <a:xfrm flipH="1" flipV="1">
              <a:off x="587714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10 CuadroTexto"/>
            <p:cNvSpPr txBox="1"/>
            <p:nvPr/>
          </p:nvSpPr>
          <p:spPr>
            <a:xfrm>
              <a:off x="1165441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2000-Q2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6" name="10 CuadroTexto"/>
            <p:cNvSpPr txBox="1"/>
            <p:nvPr/>
          </p:nvSpPr>
          <p:spPr>
            <a:xfrm>
              <a:off x="1839134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7" name="10 CuadroTexto"/>
            <p:cNvSpPr txBox="1"/>
            <p:nvPr/>
          </p:nvSpPr>
          <p:spPr>
            <a:xfrm>
              <a:off x="2512827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2000-Q4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8" name="10 CuadroTexto"/>
            <p:cNvSpPr txBox="1"/>
            <p:nvPr/>
          </p:nvSpPr>
          <p:spPr>
            <a:xfrm>
              <a:off x="3186520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9" name="10 CuadroTexto"/>
            <p:cNvSpPr txBox="1"/>
            <p:nvPr/>
          </p:nvSpPr>
          <p:spPr>
            <a:xfrm>
              <a:off x="3860213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2001-Q2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0" name="10 CuadroTexto"/>
            <p:cNvSpPr txBox="1"/>
            <p:nvPr/>
          </p:nvSpPr>
          <p:spPr>
            <a:xfrm>
              <a:off x="4533906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1" name="10 CuadroTexto"/>
            <p:cNvSpPr txBox="1"/>
            <p:nvPr/>
          </p:nvSpPr>
          <p:spPr>
            <a:xfrm>
              <a:off x="5207599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2001-Q4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2" name="9 Conector recto"/>
            <p:cNvCxnSpPr/>
            <p:nvPr/>
          </p:nvCxnSpPr>
          <p:spPr>
            <a:xfrm flipH="1" flipV="1">
              <a:off x="7227297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 CuadroTexto"/>
            <p:cNvSpPr txBox="1"/>
            <p:nvPr/>
          </p:nvSpPr>
          <p:spPr>
            <a:xfrm>
              <a:off x="5881292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2002-Q1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4" name="9 Conector recto"/>
            <p:cNvCxnSpPr/>
            <p:nvPr/>
          </p:nvCxnSpPr>
          <p:spPr>
            <a:xfrm flipH="1" flipV="1">
              <a:off x="7902372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/>
            <p:nvPr/>
          </p:nvCxnSpPr>
          <p:spPr>
            <a:xfrm flipH="1" flipV="1">
              <a:off x="8577445" y="962145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10 CuadroTexto"/>
            <p:cNvSpPr txBox="1"/>
            <p:nvPr/>
          </p:nvSpPr>
          <p:spPr>
            <a:xfrm>
              <a:off x="6554985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2002-Q2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7" name="10 CuadroTexto"/>
            <p:cNvSpPr txBox="1"/>
            <p:nvPr/>
          </p:nvSpPr>
          <p:spPr>
            <a:xfrm>
              <a:off x="722867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smtClean="0">
                  <a:latin typeface="Times New Roman" charset="0"/>
                  <a:ea typeface="Times New Roman" charset="0"/>
                  <a:cs typeface="Times New Roman" charset="0"/>
                </a:rPr>
                <a:t>2002-Q3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8" name="10 CuadroTexto"/>
            <p:cNvSpPr txBox="1"/>
            <p:nvPr/>
          </p:nvSpPr>
          <p:spPr>
            <a:xfrm>
              <a:off x="7902368" y="1097160"/>
              <a:ext cx="675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dirty="0" smtClean="0">
                  <a:latin typeface="Times New Roman" charset="0"/>
                  <a:ea typeface="Times New Roman" charset="0"/>
                  <a:cs typeface="Times New Roman" charset="0"/>
                </a:rPr>
                <a:t>2002-Q4</a:t>
              </a:r>
              <a:endParaRPr lang="es-CO" sz="105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64" name="10 CuadroTexto"/>
          <p:cNvSpPr txBox="1"/>
          <p:nvPr/>
        </p:nvSpPr>
        <p:spPr>
          <a:xfrm>
            <a:off x="829284" y="167380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1400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9" name="10 CuadroTexto"/>
          <p:cNvSpPr txBox="1"/>
          <p:nvPr/>
        </p:nvSpPr>
        <p:spPr>
          <a:xfrm>
            <a:off x="2217313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0" name="10 CuadroTexto"/>
          <p:cNvSpPr txBox="1"/>
          <p:nvPr/>
        </p:nvSpPr>
        <p:spPr>
          <a:xfrm>
            <a:off x="2930387" y="293394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1" name="10 CuadroTexto"/>
          <p:cNvSpPr txBox="1"/>
          <p:nvPr/>
        </p:nvSpPr>
        <p:spPr>
          <a:xfrm>
            <a:off x="4280537" y="311396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10 CuadroTexto"/>
          <p:cNvSpPr txBox="1"/>
          <p:nvPr/>
        </p:nvSpPr>
        <p:spPr>
          <a:xfrm>
            <a:off x="4932040" y="311396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3" name="10 CuadroTexto"/>
          <p:cNvSpPr txBox="1"/>
          <p:nvPr/>
        </p:nvSpPr>
        <p:spPr>
          <a:xfrm>
            <a:off x="56451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4" name="10 CuadroTexto"/>
          <p:cNvSpPr txBox="1"/>
          <p:nvPr/>
        </p:nvSpPr>
        <p:spPr>
          <a:xfrm>
            <a:off x="6320189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5" name="10 CuadroTexto"/>
          <p:cNvSpPr txBox="1"/>
          <p:nvPr/>
        </p:nvSpPr>
        <p:spPr>
          <a:xfrm>
            <a:off x="6957265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10 CuadroTexto"/>
          <p:cNvSpPr txBox="1"/>
          <p:nvPr/>
        </p:nvSpPr>
        <p:spPr>
          <a:xfrm>
            <a:off x="7670339" y="32574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7" name="10 CuadroTexto"/>
          <p:cNvSpPr txBox="1"/>
          <p:nvPr/>
        </p:nvSpPr>
        <p:spPr>
          <a:xfrm>
            <a:off x="8345414" y="32489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6" name="10 CuadroTexto"/>
          <p:cNvSpPr txBox="1"/>
          <p:nvPr/>
        </p:nvSpPr>
        <p:spPr>
          <a:xfrm>
            <a:off x="1573676" y="454715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7" name="10 CuadroTexto"/>
          <p:cNvSpPr txBox="1"/>
          <p:nvPr/>
        </p:nvSpPr>
        <p:spPr>
          <a:xfrm>
            <a:off x="2240884" y="446411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450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8" name="10 CuadroTexto"/>
          <p:cNvSpPr txBox="1"/>
          <p:nvPr/>
        </p:nvSpPr>
        <p:spPr>
          <a:xfrm>
            <a:off x="2915959" y="441911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9" name="10 CuadroTexto"/>
          <p:cNvSpPr txBox="1"/>
          <p:nvPr/>
        </p:nvSpPr>
        <p:spPr>
          <a:xfrm>
            <a:off x="4266109" y="423909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smtClean="0">
                <a:latin typeface="Times New Roman" charset="0"/>
                <a:ea typeface="Times New Roman" charset="0"/>
                <a:cs typeface="Times New Roman" charset="0"/>
              </a:rPr>
              <a:t>600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0" name="10 CuadroTexto"/>
          <p:cNvSpPr txBox="1"/>
          <p:nvPr/>
        </p:nvSpPr>
        <p:spPr>
          <a:xfrm>
            <a:off x="5616259" y="405907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1" name="10 CuadroTexto"/>
          <p:cNvSpPr txBox="1"/>
          <p:nvPr/>
        </p:nvSpPr>
        <p:spPr>
          <a:xfrm>
            <a:off x="6966409" y="387905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2" name="10 CuadroTexto"/>
          <p:cNvSpPr txBox="1"/>
          <p:nvPr/>
        </p:nvSpPr>
        <p:spPr>
          <a:xfrm>
            <a:off x="8316559" y="373706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900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3" name="10 CuadroTexto"/>
          <p:cNvSpPr txBox="1"/>
          <p:nvPr/>
        </p:nvSpPr>
        <p:spPr>
          <a:xfrm>
            <a:off x="3591034" y="4284095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550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4" name="10 CuadroTexto"/>
          <p:cNvSpPr txBox="1"/>
          <p:nvPr/>
        </p:nvSpPr>
        <p:spPr>
          <a:xfrm>
            <a:off x="4941184" y="414908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650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5" name="10 CuadroTexto"/>
          <p:cNvSpPr txBox="1"/>
          <p:nvPr/>
        </p:nvSpPr>
        <p:spPr>
          <a:xfrm>
            <a:off x="6291334" y="396906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750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6" name="10 CuadroTexto"/>
          <p:cNvSpPr txBox="1"/>
          <p:nvPr/>
        </p:nvSpPr>
        <p:spPr>
          <a:xfrm>
            <a:off x="7641484" y="3789040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$ </a:t>
            </a:r>
            <a:r>
              <a:rPr lang="es-CO" sz="1200" dirty="0" smtClean="0">
                <a:latin typeface="Times New Roman" charset="0"/>
                <a:ea typeface="Times New Roman" charset="0"/>
                <a:cs typeface="Times New Roman" charset="0"/>
              </a:rPr>
              <a:t>850</a:t>
            </a:r>
            <a:endParaRPr lang="es-CO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Times New Roman" charset="0"/>
                <a:ea typeface="Times New Roman" charset="0"/>
                <a:cs typeface="Times New Roman" charset="0"/>
              </a:rPr>
              <a:t>•••</a:t>
            </a:r>
            <a:endParaRPr lang="es-CO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nper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= ?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pval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 = -2000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Times New Roman" charset="0"/>
                <a:ea typeface="Times New Roman" charset="0"/>
                <a:cs typeface="Times New Roman" charset="0"/>
              </a:rPr>
              <a:t>fval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s-CO" sz="2400" dirty="0" smtClean="0">
                <a:latin typeface="Times New Roman" charset="0"/>
                <a:ea typeface="Times New Roman" charset="0"/>
                <a:cs typeface="Times New Roman" charset="0"/>
              </a:rPr>
              <a:t>3000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10 CuadroTexto"/>
          <p:cNvSpPr txBox="1"/>
          <p:nvPr/>
        </p:nvSpPr>
        <p:spPr>
          <a:xfrm>
            <a:off x="2462467" y="75027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Times New Roman" charset="0"/>
                <a:ea typeface="Times New Roman" charset="0"/>
                <a:cs typeface="Times New Roman" charset="0"/>
              </a:rPr>
              <a:t>pyr </a:t>
            </a:r>
            <a:r>
              <a:rPr lang="es-CO" sz="2400" smtClean="0">
                <a:latin typeface="Times New Roman" charset="0"/>
                <a:ea typeface="Times New Roman" charset="0"/>
                <a:cs typeface="Times New Roman" charset="0"/>
              </a:rPr>
              <a:t>= 1</a:t>
            </a:r>
            <a:endParaRPr lang="es-CO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619857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86181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487023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6198988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14173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421651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814921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397992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422130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566657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14173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861810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3286737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581890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581890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4016348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4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64" y="1147973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44" y="1143038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757329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734755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758893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47849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6198573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918653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918653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7353111" y="3639743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22 Rectángulo"/>
              <p:cNvSpPr/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55" y="4469050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22 Rectángulo"/>
              <p:cNvSpPr/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35" y="4469050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22 Rectángulo"/>
              <p:cNvSpPr/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15" y="4464115"/>
                <a:ext cx="59913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47849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547263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47849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6198573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918653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918653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7353110" y="2024552"/>
            <a:ext cx="171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22 Rectángulo"/>
              <p:cNvSpPr/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4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22 Rectángulo"/>
              <p:cNvSpPr/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27" y="1138680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22 Rectángulo"/>
              <p:cNvSpPr/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07" y="1133745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757329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758413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7" y="1164882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3304541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4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22 Rectángulo"/>
              <p:cNvSpPr/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48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5" y="3299462"/>
                <a:ext cx="254987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84020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84020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529920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ES" b="0" i="1" smtClean="0">
                          <a:latin typeface="Cambria Math" charset="0"/>
                        </a:rPr>
                        <m:t>𝑟𝑛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568966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22972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94881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530045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704057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Rectángulo"/>
              <p:cNvSpPr/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6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Rectángulo"/>
              <p:cNvSpPr/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90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530093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77139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78" y="3104673"/>
                <a:ext cx="121693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84099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638105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92111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831626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77620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57 Rectángulo"/>
              <p:cNvSpPr/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5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4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21092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6007734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137304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375678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113646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79257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113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24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2137784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127414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83" y="1006134"/>
                <a:ext cx="234690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" y="3106737"/>
                <a:ext cx="241219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285738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357746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456757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28765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007734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337085" y="4670556"/>
            <a:ext cx="1980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futuro </a:t>
            </a:r>
            <a:r>
              <a:rPr lang="es-ES_tradnl" sz="1400" dirty="0" smtClean="0"/>
              <a:t>equivalente en </a:t>
            </a:r>
            <a:r>
              <a:rPr lang="es-ES_tradnl" sz="1400" dirty="0" smtClean="0"/>
              <a:t>un punto cualquiera 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24 Conector recto de flecha"/>
          <p:cNvCxnSpPr/>
          <p:nvPr/>
        </p:nvCxnSpPr>
        <p:spPr>
          <a:xfrm flipH="1">
            <a:off x="251519" y="4072671"/>
            <a:ext cx="1" cy="11429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24 Conector recto de flecha"/>
          <p:cNvCxnSpPr/>
          <p:nvPr/>
        </p:nvCxnSpPr>
        <p:spPr>
          <a:xfrm flipH="1">
            <a:off x="4121950" y="1509206"/>
            <a:ext cx="1" cy="4989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24 Conector recto de flecha"/>
          <p:cNvCxnSpPr/>
          <p:nvPr/>
        </p:nvCxnSpPr>
        <p:spPr>
          <a:xfrm flipH="1">
            <a:off x="3401870" y="1509206"/>
            <a:ext cx="1" cy="4677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24 Conector recto de flecha"/>
          <p:cNvCxnSpPr/>
          <p:nvPr/>
        </p:nvCxnSpPr>
        <p:spPr>
          <a:xfrm flipH="1">
            <a:off x="2681791" y="1509206"/>
            <a:ext cx="1" cy="3975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24 Conector recto de flecha"/>
          <p:cNvCxnSpPr/>
          <p:nvPr/>
        </p:nvCxnSpPr>
        <p:spPr>
          <a:xfrm flipH="1">
            <a:off x="1691679" y="1531532"/>
            <a:ext cx="1" cy="4822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24 Conector recto de flecha"/>
          <p:cNvCxnSpPr/>
          <p:nvPr/>
        </p:nvCxnSpPr>
        <p:spPr>
          <a:xfrm flipH="1">
            <a:off x="971600" y="1518004"/>
            <a:ext cx="1" cy="6437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 flipV="1">
            <a:off x="971600" y="588810"/>
            <a:ext cx="0" cy="9291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24 Conector recto de flecha"/>
          <p:cNvCxnSpPr/>
          <p:nvPr/>
        </p:nvCxnSpPr>
        <p:spPr>
          <a:xfrm flipV="1">
            <a:off x="1691680" y="775739"/>
            <a:ext cx="0" cy="7334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 flipV="1">
            <a:off x="2681790" y="928841"/>
            <a:ext cx="0" cy="59050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 flipV="1">
            <a:off x="3401870" y="790150"/>
            <a:ext cx="0" cy="72785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 flipV="1">
            <a:off x="4121951" y="563606"/>
            <a:ext cx="1" cy="95573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 flipH="1">
            <a:off x="251521" y="1502433"/>
            <a:ext cx="1" cy="11429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682738" y="15210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251520" y="1502434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1993473" y="13180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8 Rectángulo"/>
              <p:cNvSpPr/>
              <p:nvPr/>
            </p:nvSpPr>
            <p:spPr>
              <a:xfrm>
                <a:off x="3446875" y="1486527"/>
                <a:ext cx="6668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75" y="1486527"/>
                <a:ext cx="666849" cy="338554"/>
              </a:xfrm>
              <a:prstGeom prst="rect">
                <a:avLst/>
              </a:prstGeom>
              <a:blipFill rotWithShape="0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252000" y="136940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389994" y="15193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smtClean="0"/>
              <a:t>2</a:t>
            </a:r>
            <a:endParaRPr lang="es-CO" sz="1600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971600" y="136411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1691680" y="136411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2681790" y="136411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401870" y="136411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121950" y="136411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72673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72673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72673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futuro equivalente</a:t>
            </a:r>
            <a:endParaRPr lang="es-ES_tradnl" sz="14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72673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337085" y="4670556"/>
            <a:ext cx="1980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futuro </a:t>
            </a:r>
            <a:r>
              <a:rPr lang="es-ES_tradnl" sz="1400" dirty="0" smtClean="0"/>
              <a:t>equivalente en </a:t>
            </a:r>
            <a:r>
              <a:rPr lang="es-ES_tradnl" sz="1400" dirty="0" smtClean="0"/>
              <a:t>un punto cualquiera 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236292" y="188640"/>
            <a:ext cx="387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 smtClean="0"/>
              <a:t>Flujo genérico de efectivo</a:t>
            </a:r>
            <a:endParaRPr lang="es-ES_tradnl" sz="1400" b="1" dirty="0"/>
          </a:p>
        </p:txBody>
      </p:sp>
      <p:cxnSp>
        <p:nvCxnSpPr>
          <p:cNvPr id="85" name="24 Conector recto de flecha"/>
          <p:cNvCxnSpPr/>
          <p:nvPr/>
        </p:nvCxnSpPr>
        <p:spPr>
          <a:xfrm flipV="1">
            <a:off x="971600" y="3492689"/>
            <a:ext cx="0" cy="59381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24 Conector recto de flecha"/>
          <p:cNvCxnSpPr/>
          <p:nvPr/>
        </p:nvCxnSpPr>
        <p:spPr>
          <a:xfrm flipV="1">
            <a:off x="1691680" y="3421742"/>
            <a:ext cx="0" cy="6559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24 Conector recto de flecha"/>
          <p:cNvCxnSpPr/>
          <p:nvPr/>
        </p:nvCxnSpPr>
        <p:spPr>
          <a:xfrm flipV="1">
            <a:off x="2681790" y="3616366"/>
            <a:ext cx="0" cy="47148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24 Conector recto de flecha"/>
          <p:cNvCxnSpPr/>
          <p:nvPr/>
        </p:nvCxnSpPr>
        <p:spPr>
          <a:xfrm flipV="1">
            <a:off x="3401870" y="3492689"/>
            <a:ext cx="0" cy="59381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2 Conector recto de flecha"/>
          <p:cNvCxnSpPr/>
          <p:nvPr/>
        </p:nvCxnSpPr>
        <p:spPr>
          <a:xfrm flipH="1" flipV="1">
            <a:off x="4121950" y="3351607"/>
            <a:ext cx="1" cy="73624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2 CuadroTexto"/>
          <p:cNvSpPr txBox="1"/>
          <p:nvPr/>
        </p:nvSpPr>
        <p:spPr>
          <a:xfrm>
            <a:off x="682738" y="40805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1</a:t>
            </a:r>
          </a:p>
        </p:txBody>
      </p:sp>
      <p:cxnSp>
        <p:nvCxnSpPr>
          <p:cNvPr id="103" name="5 Conector recto de flecha"/>
          <p:cNvCxnSpPr/>
          <p:nvPr/>
        </p:nvCxnSpPr>
        <p:spPr>
          <a:xfrm flipV="1">
            <a:off x="251520" y="4070938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6 CuadroTexto"/>
          <p:cNvSpPr txBox="1"/>
          <p:nvPr/>
        </p:nvSpPr>
        <p:spPr>
          <a:xfrm>
            <a:off x="1993473" y="38865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8 Rectángulo"/>
              <p:cNvSpPr/>
              <p:nvPr/>
            </p:nvSpPr>
            <p:spPr>
              <a:xfrm>
                <a:off x="3536885" y="4087846"/>
                <a:ext cx="5873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sz="1600" i="1" dirty="0" smtClean="0"/>
                  <a:t>per</a:t>
                </a:r>
                <a:endParaRPr lang="es-CO" sz="1600" i="1" dirty="0"/>
              </a:p>
            </p:txBody>
          </p:sp>
        </mc:Choice>
        <mc:Fallback>
          <p:sp>
            <p:nvSpPr>
              <p:cNvPr id="10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85" y="4087846"/>
                <a:ext cx="58734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r="-5155" b="-2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9 Conector recto"/>
          <p:cNvCxnSpPr/>
          <p:nvPr/>
        </p:nvCxnSpPr>
        <p:spPr>
          <a:xfrm flipH="1" flipV="1">
            <a:off x="252000" y="393790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 CuadroTexto"/>
          <p:cNvSpPr txBox="1"/>
          <p:nvPr/>
        </p:nvSpPr>
        <p:spPr>
          <a:xfrm>
            <a:off x="1402818" y="4087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smtClean="0"/>
              <a:t>2</a:t>
            </a:r>
            <a:endParaRPr lang="es-CO" sz="1600" dirty="0"/>
          </a:p>
        </p:txBody>
      </p:sp>
      <p:cxnSp>
        <p:nvCxnSpPr>
          <p:cNvPr id="111" name="9 Conector recto"/>
          <p:cNvCxnSpPr/>
          <p:nvPr/>
        </p:nvCxnSpPr>
        <p:spPr>
          <a:xfrm flipH="1" flipV="1">
            <a:off x="971600" y="39326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9 Conector recto"/>
          <p:cNvCxnSpPr/>
          <p:nvPr/>
        </p:nvCxnSpPr>
        <p:spPr>
          <a:xfrm flipH="1" flipV="1">
            <a:off x="1691680" y="39326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9 Conector recto"/>
          <p:cNvCxnSpPr/>
          <p:nvPr/>
        </p:nvCxnSpPr>
        <p:spPr>
          <a:xfrm flipH="1" flipV="1">
            <a:off x="2681790" y="39326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9 Conector recto"/>
          <p:cNvCxnSpPr/>
          <p:nvPr/>
        </p:nvCxnSpPr>
        <p:spPr>
          <a:xfrm flipH="1" flipV="1">
            <a:off x="3401870" y="39326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9 Conector recto"/>
          <p:cNvCxnSpPr/>
          <p:nvPr/>
        </p:nvCxnSpPr>
        <p:spPr>
          <a:xfrm flipH="1" flipV="1">
            <a:off x="4121950" y="39326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251520" y="3113965"/>
            <a:ext cx="3870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 smtClean="0"/>
              <a:t>Flujo </a:t>
            </a:r>
            <a:r>
              <a:rPr lang="es-ES_tradnl" sz="1400" b="1" dirty="0" smtClean="0"/>
              <a:t>neto </a:t>
            </a:r>
            <a:r>
              <a:rPr lang="es-ES_tradnl" sz="1400" b="1" dirty="0" smtClean="0"/>
              <a:t>de efectivo</a:t>
            </a:r>
            <a:endParaRPr lang="es-ES_tradnl" sz="1400" b="1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971600" y="586427"/>
            <a:ext cx="314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>
                <a:solidFill>
                  <a:schemeClr val="accent1">
                    <a:lumMod val="75000"/>
                  </a:schemeClr>
                </a:solidFill>
              </a:rPr>
              <a:t>Ingresos</a:t>
            </a:r>
            <a:endParaRPr lang="es-ES_tradnl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CuadroTexto 127"/>
          <p:cNvSpPr txBox="1"/>
          <p:nvPr/>
        </p:nvSpPr>
        <p:spPr>
          <a:xfrm>
            <a:off x="236293" y="2161602"/>
            <a:ext cx="385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>
                <a:solidFill>
                  <a:srgbClr val="FF0000"/>
                </a:solidFill>
              </a:rPr>
              <a:t>Egresos</a:t>
            </a:r>
            <a:endParaRPr lang="es-ES_tradnl" sz="1400" dirty="0">
              <a:solidFill>
                <a:srgbClr val="FF0000"/>
              </a:solidFill>
            </a:endParaRPr>
          </a:p>
        </p:txBody>
      </p:sp>
      <p:cxnSp>
        <p:nvCxnSpPr>
          <p:cNvPr id="135" name="9 Conector recto"/>
          <p:cNvCxnSpPr/>
          <p:nvPr/>
        </p:nvCxnSpPr>
        <p:spPr>
          <a:xfrm flipH="1" flipV="1">
            <a:off x="791580" y="42840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9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12 Conector recto de flecha"/>
          <p:cNvCxnSpPr/>
          <p:nvPr/>
        </p:nvCxnSpPr>
        <p:spPr>
          <a:xfrm flipH="1" flipV="1">
            <a:off x="5157065" y="3741597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5697125" y="3741597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6597225" y="3752503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7137285" y="3741597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7722350" y="908720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4873013" y="17824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Cambria Math" charset="0"/>
                <a:ea typeface="Cambria Math" charset="0"/>
                <a:cs typeface="Cambria Math" charset="0"/>
              </a:rPr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4617005" y="1763814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5886290" y="157938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8 Rectángulo"/>
              <p:cNvSpPr/>
              <p:nvPr/>
            </p:nvSpPr>
            <p:spPr>
              <a:xfrm>
                <a:off x="7116928" y="1766312"/>
                <a:ext cx="6054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28" y="1766312"/>
                <a:ext cx="605422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4617005" y="163078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5413073" y="1780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5157065" y="16254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5697125" y="16254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6597225" y="16254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7137285" y="16254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7717924" y="16254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4617005" y="2300328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4842030" y="29975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Cambria Math" charset="0"/>
                <a:ea typeface="Cambria Math" charset="0"/>
                <a:cs typeface="Cambria Math" charset="0"/>
              </a:rPr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4617005" y="297894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5886290" y="279451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8 Rectángulo"/>
              <p:cNvSpPr/>
              <p:nvPr/>
            </p:nvSpPr>
            <p:spPr>
              <a:xfrm>
                <a:off x="7137285" y="2981447"/>
                <a:ext cx="6054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285" y="2981447"/>
                <a:ext cx="60542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4617005" y="28459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5395439" y="29958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6" name="9 Conector recto"/>
          <p:cNvCxnSpPr/>
          <p:nvPr/>
        </p:nvCxnSpPr>
        <p:spPr>
          <a:xfrm flipH="1" flipV="1">
            <a:off x="5157065" y="28406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5697125" y="28406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6597225" y="28406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7137285" y="28406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7717924" y="28406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7717923" y="3726845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4855379" y="42126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Cambria Math" charset="0"/>
                <a:ea typeface="Cambria Math" charset="0"/>
                <a:cs typeface="Cambria Math" charset="0"/>
              </a:rPr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4617005" y="4194084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5886290" y="400965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8 Rectángulo"/>
              <p:cNvSpPr/>
              <p:nvPr/>
            </p:nvSpPr>
            <p:spPr>
              <a:xfrm>
                <a:off x="7137285" y="4196582"/>
                <a:ext cx="6054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285" y="4196582"/>
                <a:ext cx="605422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4617005" y="406105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5395439" y="42109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1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1" name="9 Conector recto"/>
          <p:cNvCxnSpPr/>
          <p:nvPr/>
        </p:nvCxnSpPr>
        <p:spPr>
          <a:xfrm flipH="1" flipV="1">
            <a:off x="5157065" y="405576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5697125" y="405576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6597225" y="405576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7137285" y="405576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7717924" y="405576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5652120" y="956222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futuro equivalente</a:t>
            </a:r>
            <a:endParaRPr lang="es-ES_tradnl" sz="14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631555" y="2311133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5185921" y="3429000"/>
            <a:ext cx="24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cxnSp>
        <p:nvCxnSpPr>
          <p:cNvPr id="79" name="12 Conector recto de flecha"/>
          <p:cNvCxnSpPr/>
          <p:nvPr/>
        </p:nvCxnSpPr>
        <p:spPr>
          <a:xfrm flipV="1">
            <a:off x="6237185" y="4747286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4855379" y="5472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Cambria Math" charset="0"/>
                <a:ea typeface="Cambria Math" charset="0"/>
                <a:cs typeface="Cambria Math" charset="0"/>
              </a:rPr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4617005" y="5454224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5395438" y="52790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8 Rectángulo"/>
              <p:cNvSpPr/>
              <p:nvPr/>
            </p:nvSpPr>
            <p:spPr>
              <a:xfrm>
                <a:off x="7137285" y="5456722"/>
                <a:ext cx="6054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285" y="5456722"/>
                <a:ext cx="605422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4617005" y="53211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9 Conector recto"/>
          <p:cNvCxnSpPr/>
          <p:nvPr/>
        </p:nvCxnSpPr>
        <p:spPr>
          <a:xfrm flipH="1" flipV="1">
            <a:off x="5157065" y="531590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597225" y="531590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7137285" y="531590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7717924" y="531590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4682368" y="4797751"/>
            <a:ext cx="153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smtClean="0"/>
              <a:t>Valor </a:t>
            </a:r>
            <a:r>
              <a:rPr lang="es-ES_tradnl" sz="1400" smtClean="0"/>
              <a:t>equivalente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6561365" y="525709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6237185" y="534710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251519" y="2303875"/>
            <a:ext cx="3017611" cy="2245645"/>
            <a:chOff x="251519" y="2528900"/>
            <a:chExt cx="3017611" cy="2245645"/>
          </a:xfrm>
        </p:grpSpPr>
        <p:cxnSp>
          <p:nvCxnSpPr>
            <p:cNvPr id="129" name="24 Conector recto de flecha"/>
            <p:cNvCxnSpPr/>
            <p:nvPr/>
          </p:nvCxnSpPr>
          <p:spPr>
            <a:xfrm flipH="1">
              <a:off x="251519" y="3631618"/>
              <a:ext cx="1" cy="114292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24 Conector recto de flecha"/>
            <p:cNvCxnSpPr/>
            <p:nvPr/>
          </p:nvCxnSpPr>
          <p:spPr>
            <a:xfrm flipV="1">
              <a:off x="791580" y="3047677"/>
              <a:ext cx="0" cy="59381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24 Conector recto de flecha"/>
            <p:cNvCxnSpPr/>
            <p:nvPr/>
          </p:nvCxnSpPr>
          <p:spPr>
            <a:xfrm flipV="1">
              <a:off x="1331640" y="2972354"/>
              <a:ext cx="0" cy="65596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24 Conector recto de flecha"/>
            <p:cNvCxnSpPr/>
            <p:nvPr/>
          </p:nvCxnSpPr>
          <p:spPr>
            <a:xfrm flipV="1">
              <a:off x="2186735" y="3168766"/>
              <a:ext cx="0" cy="471480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24 Conector recto de flecha"/>
            <p:cNvCxnSpPr/>
            <p:nvPr/>
          </p:nvCxnSpPr>
          <p:spPr>
            <a:xfrm flipV="1">
              <a:off x="2733532" y="3047678"/>
              <a:ext cx="0" cy="59381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2 Conector recto de flecha"/>
            <p:cNvCxnSpPr/>
            <p:nvPr/>
          </p:nvCxnSpPr>
          <p:spPr>
            <a:xfrm flipH="1" flipV="1">
              <a:off x="3264933" y="2921474"/>
              <a:ext cx="1" cy="736240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2 CuadroTexto"/>
            <p:cNvSpPr txBox="1"/>
            <p:nvPr/>
          </p:nvSpPr>
          <p:spPr>
            <a:xfrm>
              <a:off x="481355" y="36311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O" sz="1400" dirty="0">
                  <a:latin typeface="Cambria Math" charset="0"/>
                  <a:ea typeface="Cambria Math" charset="0"/>
                  <a:cs typeface="Cambria Math" charset="0"/>
                </a:rPr>
                <a:t>1</a:t>
              </a:r>
            </a:p>
          </p:txBody>
        </p:sp>
        <p:cxnSp>
          <p:nvCxnSpPr>
            <p:cNvPr id="103" name="5 Conector recto de flecha"/>
            <p:cNvCxnSpPr/>
            <p:nvPr/>
          </p:nvCxnSpPr>
          <p:spPr>
            <a:xfrm>
              <a:off x="251520" y="3628547"/>
              <a:ext cx="3015335" cy="129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6 CuadroTexto"/>
            <p:cNvSpPr txBox="1"/>
            <p:nvPr/>
          </p:nvSpPr>
          <p:spPr>
            <a:xfrm>
              <a:off x="1466655" y="3445453"/>
              <a:ext cx="4924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sz="1600" dirty="0" smtClean="0"/>
                <a:t>•••</a:t>
              </a:r>
              <a:endParaRPr lang="es-CO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8 Rectángulo"/>
                <p:cNvSpPr/>
                <p:nvPr/>
              </p:nvSpPr>
              <p:spPr>
                <a:xfrm>
                  <a:off x="2717505" y="3639503"/>
                  <a:ext cx="5516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s-E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</m:oMath>
                  </a14:m>
                  <a:r>
                    <a:rPr lang="es-CO" sz="1400" i="1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per</a:t>
                  </a:r>
                  <a:endParaRPr lang="es-CO" sz="1400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108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505" y="3639503"/>
                  <a:ext cx="551625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5882" r="-3333" b="-176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9 Conector recto"/>
            <p:cNvCxnSpPr/>
            <p:nvPr/>
          </p:nvCxnSpPr>
          <p:spPr>
            <a:xfrm flipH="1" flipV="1">
              <a:off x="252000" y="3496854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10 CuadroTexto"/>
            <p:cNvSpPr txBox="1"/>
            <p:nvPr/>
          </p:nvSpPr>
          <p:spPr>
            <a:xfrm>
              <a:off x="1042778" y="36414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>
                  <a:latin typeface="Cambria Math" charset="0"/>
                  <a:ea typeface="Cambria Math" charset="0"/>
                  <a:cs typeface="Cambria Math" charset="0"/>
                </a:rPr>
                <a:t>2</a:t>
              </a:r>
              <a:endParaRPr lang="es-CO" sz="14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251520" y="2528900"/>
              <a:ext cx="3013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b="1" dirty="0" smtClean="0"/>
                <a:t>Flujo </a:t>
              </a:r>
              <a:r>
                <a:rPr lang="es-ES_tradnl" sz="1400" b="1" dirty="0" smtClean="0"/>
                <a:t>neto </a:t>
              </a:r>
              <a:r>
                <a:rPr lang="es-ES_tradnl" sz="1400" b="1" dirty="0" smtClean="0"/>
                <a:t>de efectivo</a:t>
              </a:r>
              <a:endParaRPr lang="es-ES_tradnl" sz="1400" b="1" dirty="0"/>
            </a:p>
          </p:txBody>
        </p:sp>
        <p:cxnSp>
          <p:nvCxnSpPr>
            <p:cNvPr id="135" name="9 Conector recto"/>
            <p:cNvCxnSpPr/>
            <p:nvPr/>
          </p:nvCxnSpPr>
          <p:spPr>
            <a:xfrm flipH="1" flipV="1">
              <a:off x="791580" y="3503613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9 Conector recto"/>
            <p:cNvCxnSpPr/>
            <p:nvPr/>
          </p:nvCxnSpPr>
          <p:spPr>
            <a:xfrm flipH="1" flipV="1">
              <a:off x="251520" y="3483002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9 Conector recto"/>
            <p:cNvCxnSpPr/>
            <p:nvPr/>
          </p:nvCxnSpPr>
          <p:spPr>
            <a:xfrm flipH="1" flipV="1">
              <a:off x="1331640" y="3503613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9 Conector recto"/>
            <p:cNvCxnSpPr/>
            <p:nvPr/>
          </p:nvCxnSpPr>
          <p:spPr>
            <a:xfrm flipH="1" flipV="1">
              <a:off x="2186735" y="3503613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9 Conector recto"/>
            <p:cNvCxnSpPr/>
            <p:nvPr/>
          </p:nvCxnSpPr>
          <p:spPr>
            <a:xfrm flipH="1" flipV="1">
              <a:off x="2726795" y="3503613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9 Conector recto"/>
            <p:cNvCxnSpPr/>
            <p:nvPr/>
          </p:nvCxnSpPr>
          <p:spPr>
            <a:xfrm flipH="1" flipV="1">
              <a:off x="3266855" y="3503613"/>
              <a:ext cx="0" cy="2494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Abrir llave 124"/>
          <p:cNvSpPr/>
          <p:nvPr/>
        </p:nvSpPr>
        <p:spPr>
          <a:xfrm>
            <a:off x="4031940" y="953725"/>
            <a:ext cx="405045" cy="4905545"/>
          </a:xfrm>
          <a:prstGeom prst="leftBrace">
            <a:avLst>
              <a:gd name="adj1" fmla="val 74058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4" name="Agrupar 43"/>
          <p:cNvGrpSpPr/>
          <p:nvPr/>
        </p:nvGrpSpPr>
        <p:grpSpPr>
          <a:xfrm>
            <a:off x="3560519" y="3320817"/>
            <a:ext cx="270030" cy="165609"/>
            <a:chOff x="3941930" y="1418186"/>
            <a:chExt cx="270030" cy="165609"/>
          </a:xfrm>
        </p:grpSpPr>
        <p:cxnSp>
          <p:nvCxnSpPr>
            <p:cNvPr id="126" name="9 Conector recto"/>
            <p:cNvCxnSpPr/>
            <p:nvPr/>
          </p:nvCxnSpPr>
          <p:spPr>
            <a:xfrm>
              <a:off x="3941930" y="1418186"/>
              <a:ext cx="270030" cy="24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9 Conector recto"/>
            <p:cNvCxnSpPr/>
            <p:nvPr/>
          </p:nvCxnSpPr>
          <p:spPr>
            <a:xfrm>
              <a:off x="3941930" y="1499760"/>
              <a:ext cx="270030" cy="24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9 Conector recto"/>
            <p:cNvCxnSpPr/>
            <p:nvPr/>
          </p:nvCxnSpPr>
          <p:spPr>
            <a:xfrm>
              <a:off x="3941930" y="1581333"/>
              <a:ext cx="270030" cy="24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85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5271812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4545450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831652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111572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349946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087914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3112052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101682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20" y="2663915"/>
                <a:ext cx="248287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383165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551732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4821762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5271812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5706270" y="1448780"/>
            <a:ext cx="22861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899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979" y="463605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59" y="458670"/>
                <a:ext cx="40677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32095</TotalTime>
  <Words>1303</Words>
  <Application>Microsoft Macintosh PowerPoint</Application>
  <PresentationFormat>Presentación en pantalla (4:3)</PresentationFormat>
  <Paragraphs>759</Paragraphs>
  <Slides>44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0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200</cp:revision>
  <dcterms:created xsi:type="dcterms:W3CDTF">2011-09-15T00:44:05Z</dcterms:created>
  <dcterms:modified xsi:type="dcterms:W3CDTF">2017-07-12T14:20:23Z</dcterms:modified>
</cp:coreProperties>
</file>