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9" r:id="rId9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722"/>
  </p:normalViewPr>
  <p:slideViewPr>
    <p:cSldViewPr snapToGrid="0" snapToObjects="1">
      <p:cViewPr>
        <p:scale>
          <a:sx n="98" d="100"/>
          <a:sy n="98" d="100"/>
        </p:scale>
        <p:origin x="11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6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7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98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38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5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47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16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52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9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07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20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F716-49C4-6A43-A479-A8C7C96450F8}" type="datetimeFigureOut">
              <a:rPr lang="es-CO" smtClean="0"/>
              <a:t>21/07/20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D712-EFD1-D04A-B558-A1E6193847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hor-level_metrics#List_of_metric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DCF90-1A7F-574B-8E4B-448BF64E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33" y="621921"/>
            <a:ext cx="11539943" cy="597008"/>
          </a:xfrm>
        </p:spPr>
        <p:txBody>
          <a:bodyPr>
            <a:noAutofit/>
          </a:bodyPr>
          <a:lstStyle/>
          <a:p>
            <a:r>
              <a:rPr lang="es-CO" sz="3368" b="1" dirty="0"/>
              <a:t>NOTAS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416172-F21A-614C-B259-A616F8DC1A1C}"/>
              </a:ext>
            </a:extLst>
          </p:cNvPr>
          <p:cNvSpPr txBox="1"/>
          <p:nvPr/>
        </p:nvSpPr>
        <p:spPr>
          <a:xfrm>
            <a:off x="406233" y="1218931"/>
            <a:ext cx="11200257" cy="417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752" indent="-300752">
              <a:buFont typeface="Arial" panose="020B0604020202020204" pitchFamily="34" charset="0"/>
              <a:buChar char="•"/>
            </a:pPr>
            <a:r>
              <a:rPr lang="es-CO" sz="1895" dirty="0"/>
              <a:t>By Year: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Avg_Times_Cited: Times_Cited / Num_Documents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endParaRPr lang="es-CO" sz="1895" dirty="0"/>
          </a:p>
          <a:p>
            <a:pPr marL="300752" indent="-300752">
              <a:buFont typeface="Arial" panose="020B0604020202020204" pitchFamily="34" charset="0"/>
              <a:buChar char="•"/>
            </a:pPr>
            <a:r>
              <a:rPr lang="es-CO" sz="1895" dirty="0"/>
              <a:t>By Term (Terms analysis):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Avg_Times_Cited: Times_Cited / Numero_de_años_desde_la_primera_aparición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H_index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M_index y G_index: </a:t>
            </a:r>
            <a:r>
              <a:rPr lang="es-CO" sz="1895" dirty="0">
                <a:hlinkClick r:id="rId2"/>
              </a:rPr>
              <a:t>https://en.wikipedia.org/wiki/Author-level_metrics#List_of_metrics</a:t>
            </a:r>
            <a:endParaRPr lang="es-CO" sz="1895" dirty="0"/>
          </a:p>
          <a:p>
            <a:pPr marL="781955" lvl="1" indent="-300752">
              <a:buFont typeface="Arial" panose="020B0604020202020204" pitchFamily="34" charset="0"/>
              <a:buChar char="•"/>
            </a:pPr>
            <a:endParaRPr lang="es-CO" sz="1895" dirty="0"/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SD: Single publication. Publicación de un único autor (author, institution, country)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MD: Multiple publication. Publicación de varios autores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r>
              <a:rPr lang="es-CO" sz="1895" dirty="0"/>
              <a:t>SMR: MD / SD. Medida de colaboración entre autores, instuticiones o paises</a:t>
            </a:r>
          </a:p>
          <a:p>
            <a:pPr marL="781955" lvl="1" indent="-300752">
              <a:buFont typeface="Arial" panose="020B0604020202020204" pitchFamily="34" charset="0"/>
              <a:buChar char="•"/>
            </a:pPr>
            <a:endParaRPr lang="es-CO" sz="1895" dirty="0"/>
          </a:p>
          <a:p>
            <a:pPr lvl="1"/>
            <a:endParaRPr lang="es-CO" sz="1895" dirty="0"/>
          </a:p>
          <a:p>
            <a:pPr marL="300752" indent="-300752">
              <a:buFont typeface="Arial" panose="020B0604020202020204" pitchFamily="34" charset="0"/>
              <a:buChar char="•"/>
            </a:pPr>
            <a:endParaRPr lang="es-CO" sz="1895" dirty="0"/>
          </a:p>
        </p:txBody>
      </p:sp>
    </p:spTree>
    <p:extLst>
      <p:ext uri="{BB962C8B-B14F-4D97-AF65-F5344CB8AC3E}">
        <p14:creationId xmlns:p14="http://schemas.microsoft.com/office/powerpoint/2010/main" val="423807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FB70C7-71E7-F246-901D-5FD7E6F6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598" y="596167"/>
            <a:ext cx="12525196" cy="24996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231E54-D9F0-DD49-B3DE-9EA4B7DC133A}"/>
              </a:ext>
            </a:extLst>
          </p:cNvPr>
          <p:cNvSpPr txBox="1"/>
          <p:nvPr/>
        </p:nvSpPr>
        <p:spPr>
          <a:xfrm>
            <a:off x="-70799" y="4396825"/>
            <a:ext cx="5169877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Dos autores han escrito seis documentos cada uno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574DFEA-D855-074B-92EF-5289BFC9AC0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14141" y="1322724"/>
            <a:ext cx="3344219" cy="30741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AA3FA4E-4759-FE4C-91F6-BC058C2EF61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105530" y="1322724"/>
            <a:ext cx="1408611" cy="30741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47E758-DCCC-C94E-8AF4-A0ED051722D1}"/>
              </a:ext>
            </a:extLst>
          </p:cNvPr>
          <p:cNvSpPr txBox="1"/>
          <p:nvPr/>
        </p:nvSpPr>
        <p:spPr>
          <a:xfrm>
            <a:off x="4295864" y="5503420"/>
            <a:ext cx="7196778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(CORE AUTHORS) 11% de los autores han escrito el 18% de los artículos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F606B87-2DEF-5E42-A1C1-3AFDCF5D2359}"/>
              </a:ext>
            </a:extLst>
          </p:cNvPr>
          <p:cNvCxnSpPr>
            <a:cxnSpLocks/>
          </p:cNvCxnSpPr>
          <p:nvPr/>
        </p:nvCxnSpPr>
        <p:spPr>
          <a:xfrm flipV="1">
            <a:off x="7025406" y="2537142"/>
            <a:ext cx="1173723" cy="28279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A8ED42-F5E9-0C43-9B10-00DE83DAE918}"/>
              </a:ext>
            </a:extLst>
          </p:cNvPr>
          <p:cNvCxnSpPr>
            <a:cxnSpLocks/>
          </p:cNvCxnSpPr>
          <p:nvPr/>
        </p:nvCxnSpPr>
        <p:spPr>
          <a:xfrm flipH="1" flipV="1">
            <a:off x="3690035" y="2537142"/>
            <a:ext cx="3335370" cy="28279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4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5BC258-1CEA-2041-9F70-55EC6DB6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6" y="608532"/>
            <a:ext cx="11683053" cy="482560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574DFEA-D855-074B-92EF-5289BFC9AC0B}"/>
              </a:ext>
            </a:extLst>
          </p:cNvPr>
          <p:cNvCxnSpPr>
            <a:cxnSpLocks/>
          </p:cNvCxnSpPr>
          <p:nvPr/>
        </p:nvCxnSpPr>
        <p:spPr>
          <a:xfrm flipV="1">
            <a:off x="2087545" y="2831746"/>
            <a:ext cx="3528496" cy="3074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AA3FA4E-4759-FE4C-91F6-BC058C2EF614}"/>
              </a:ext>
            </a:extLst>
          </p:cNvPr>
          <p:cNvCxnSpPr>
            <a:cxnSpLocks/>
          </p:cNvCxnSpPr>
          <p:nvPr/>
        </p:nvCxnSpPr>
        <p:spPr>
          <a:xfrm flipH="1" flipV="1">
            <a:off x="1378815" y="2831746"/>
            <a:ext cx="708730" cy="3074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213D21C-A8E3-9242-A7A2-6031F6B37F66}"/>
              </a:ext>
            </a:extLst>
          </p:cNvPr>
          <p:cNvSpPr txBox="1"/>
          <p:nvPr/>
        </p:nvSpPr>
        <p:spPr>
          <a:xfrm>
            <a:off x="163080" y="5905848"/>
            <a:ext cx="4840108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Dos revistas han publicado 9 articulos cada una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520A25-1F6B-D147-9B60-74FFB4C84401}"/>
              </a:ext>
            </a:extLst>
          </p:cNvPr>
          <p:cNvSpPr txBox="1"/>
          <p:nvPr/>
        </p:nvSpPr>
        <p:spPr>
          <a:xfrm>
            <a:off x="4662598" y="5711479"/>
            <a:ext cx="7414722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CORE SOURCES: 20% de las revistas han publicado el 51% de los  articulos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E41CCB7-4966-204F-B039-FE20D1D1AC97}"/>
              </a:ext>
            </a:extLst>
          </p:cNvPr>
          <p:cNvCxnSpPr>
            <a:cxnSpLocks/>
          </p:cNvCxnSpPr>
          <p:nvPr/>
        </p:nvCxnSpPr>
        <p:spPr>
          <a:xfrm flipV="1">
            <a:off x="8175366" y="4925439"/>
            <a:ext cx="1461495" cy="823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46F19C7-AA30-1343-885C-8B50475579F9}"/>
              </a:ext>
            </a:extLst>
          </p:cNvPr>
          <p:cNvCxnSpPr>
            <a:cxnSpLocks/>
          </p:cNvCxnSpPr>
          <p:nvPr/>
        </p:nvCxnSpPr>
        <p:spPr>
          <a:xfrm flipH="1" flipV="1">
            <a:off x="4337452" y="4925439"/>
            <a:ext cx="3837912" cy="823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9383E1-79DE-B647-A6F9-E39E2994B0E8}"/>
              </a:ext>
            </a:extLst>
          </p:cNvPr>
          <p:cNvSpPr txBox="1"/>
          <p:nvPr/>
        </p:nvSpPr>
        <p:spPr>
          <a:xfrm>
            <a:off x="1826745" y="6586431"/>
            <a:ext cx="7055393" cy="67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Los artículos se dividen en tres partes iguales y se forman tres grupos.</a:t>
            </a:r>
          </a:p>
          <a:p>
            <a:r>
              <a:rPr lang="es-CO" sz="1895" dirty="0"/>
              <a:t>El primer grupo es el core de las fuentes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0B047D8-4409-054B-96E5-B624F00D1EE7}"/>
              </a:ext>
            </a:extLst>
          </p:cNvPr>
          <p:cNvCxnSpPr>
            <a:cxnSpLocks/>
          </p:cNvCxnSpPr>
          <p:nvPr/>
        </p:nvCxnSpPr>
        <p:spPr>
          <a:xfrm flipV="1">
            <a:off x="8843022" y="5179789"/>
            <a:ext cx="2457329" cy="18095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7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352F3D-C6C6-D648-98A6-3C512EBC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" y="568903"/>
            <a:ext cx="5921731" cy="36359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A97AAD-EC89-674C-88DC-016B8A77B62D}"/>
              </a:ext>
            </a:extLst>
          </p:cNvPr>
          <p:cNvSpPr txBox="1"/>
          <p:nvPr/>
        </p:nvSpPr>
        <p:spPr>
          <a:xfrm>
            <a:off x="81947" y="4257072"/>
            <a:ext cx="2730748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AGR: Average growth rate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F848C-F0CE-4F4B-B514-9F40AF4D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8" y="4768744"/>
            <a:ext cx="2526427" cy="9490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7AC487-45BE-EF4E-BC4E-CC5422EBC3D8}"/>
              </a:ext>
            </a:extLst>
          </p:cNvPr>
          <p:cNvSpPr txBox="1"/>
          <p:nvPr/>
        </p:nvSpPr>
        <p:spPr>
          <a:xfrm>
            <a:off x="3224758" y="4257072"/>
            <a:ext cx="3513847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ADY: Average documents per year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6C6B7E-F4E9-E540-8A8B-9ACB4AEF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618" y="4714131"/>
            <a:ext cx="2272447" cy="10961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533C4DC-1B20-A748-B220-51FB5270ECE2}"/>
              </a:ext>
            </a:extLst>
          </p:cNvPr>
          <p:cNvSpPr txBox="1"/>
          <p:nvPr/>
        </p:nvSpPr>
        <p:spPr>
          <a:xfrm>
            <a:off x="7401307" y="4257072"/>
            <a:ext cx="4523674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PDYL: Percentage of documents in last years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249EB20-FEB9-254D-8F3A-8487415E3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541" y="4645810"/>
            <a:ext cx="4023569" cy="101591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BD8BE9-782A-9547-BBF5-D8CBCF82DA99}"/>
              </a:ext>
            </a:extLst>
          </p:cNvPr>
          <p:cNvSpPr txBox="1"/>
          <p:nvPr/>
        </p:nvSpPr>
        <p:spPr>
          <a:xfrm>
            <a:off x="7401307" y="5810255"/>
            <a:ext cx="3610860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TDN: numero total de documentos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B219A-47D1-F54D-8675-A9A11B4FD815}"/>
              </a:ext>
            </a:extLst>
          </p:cNvPr>
          <p:cNvSpPr txBox="1"/>
          <p:nvPr/>
        </p:nvSpPr>
        <p:spPr>
          <a:xfrm>
            <a:off x="1501423" y="6404358"/>
            <a:ext cx="1955087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Ventana temporal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36F30BE-F69A-7747-970B-110A87E20F32}"/>
              </a:ext>
            </a:extLst>
          </p:cNvPr>
          <p:cNvCxnSpPr>
            <a:cxnSpLocks/>
          </p:cNvCxnSpPr>
          <p:nvPr/>
        </p:nvCxnSpPr>
        <p:spPr>
          <a:xfrm flipV="1">
            <a:off x="2608374" y="897805"/>
            <a:ext cx="1989982" cy="5449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9B219F26-58E4-9D43-9AA4-A916EE4BF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396" y="690555"/>
            <a:ext cx="3288601" cy="33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6248507F-71AE-664A-B8B8-4371D1017BC9}"/>
              </a:ext>
            </a:extLst>
          </p:cNvPr>
          <p:cNvGrpSpPr/>
          <p:nvPr/>
        </p:nvGrpSpPr>
        <p:grpSpPr>
          <a:xfrm>
            <a:off x="6893424" y="4664923"/>
            <a:ext cx="1247619" cy="1639726"/>
            <a:chOff x="1275644" y="1038578"/>
            <a:chExt cx="1185334" cy="1557866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931D77B-9BC9-BE4A-96A0-CDC700B1EB83}"/>
                </a:ext>
              </a:extLst>
            </p:cNvPr>
            <p:cNvSpPr/>
            <p:nvPr/>
          </p:nvSpPr>
          <p:spPr>
            <a:xfrm>
              <a:off x="1275644" y="1038578"/>
              <a:ext cx="1185334" cy="1557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84198A5-AF20-7E4F-AFC9-792D57F546FD}"/>
                </a:ext>
              </a:extLst>
            </p:cNvPr>
            <p:cNvSpPr/>
            <p:nvPr/>
          </p:nvSpPr>
          <p:spPr>
            <a:xfrm>
              <a:off x="1275644" y="1038578"/>
              <a:ext cx="1185334" cy="197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27E0B041-98D2-914B-9C09-88AC3C9B7E51}"/>
                </a:ext>
              </a:extLst>
            </p:cNvPr>
            <p:cNvSpPr/>
            <p:nvPr/>
          </p:nvSpPr>
          <p:spPr>
            <a:xfrm>
              <a:off x="1275644" y="1236133"/>
              <a:ext cx="186394" cy="1360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3CDD497-E31D-2D4C-BAB5-4EDF685001DF}"/>
              </a:ext>
            </a:extLst>
          </p:cNvPr>
          <p:cNvGrpSpPr/>
          <p:nvPr/>
        </p:nvGrpSpPr>
        <p:grpSpPr>
          <a:xfrm>
            <a:off x="1592394" y="4717502"/>
            <a:ext cx="1247619" cy="1639726"/>
            <a:chOff x="1275644" y="1038578"/>
            <a:chExt cx="1185334" cy="1557866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B5FD08D9-85FF-C040-AAFE-9960370F3CAB}"/>
                </a:ext>
              </a:extLst>
            </p:cNvPr>
            <p:cNvSpPr/>
            <p:nvPr/>
          </p:nvSpPr>
          <p:spPr>
            <a:xfrm>
              <a:off x="1275644" y="1038578"/>
              <a:ext cx="1185334" cy="1557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8C339D49-2D46-9941-972F-A5483E90378C}"/>
                </a:ext>
              </a:extLst>
            </p:cNvPr>
            <p:cNvSpPr/>
            <p:nvPr/>
          </p:nvSpPr>
          <p:spPr>
            <a:xfrm>
              <a:off x="1275644" y="1038578"/>
              <a:ext cx="1185334" cy="197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347FA4B-CA8A-4B42-AAC5-D6C807AC311C}"/>
                </a:ext>
              </a:extLst>
            </p:cNvPr>
            <p:cNvSpPr/>
            <p:nvPr/>
          </p:nvSpPr>
          <p:spPr>
            <a:xfrm>
              <a:off x="1275644" y="1236133"/>
              <a:ext cx="186394" cy="13603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4A53C705-C6D0-4D47-974B-D2EC36CBE1A8}"/>
              </a:ext>
            </a:extLst>
          </p:cNvPr>
          <p:cNvSpPr txBox="1"/>
          <p:nvPr/>
        </p:nvSpPr>
        <p:spPr>
          <a:xfrm>
            <a:off x="649481" y="549863"/>
            <a:ext cx="1982209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947" b="1" dirty="0"/>
              <a:t>Correlación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AE94CEC-84BB-C145-BA4F-8FF1DD6B7CED}"/>
              </a:ext>
            </a:extLst>
          </p:cNvPr>
          <p:cNvGrpSpPr/>
          <p:nvPr/>
        </p:nvGrpSpPr>
        <p:grpSpPr>
          <a:xfrm>
            <a:off x="1779999" y="1443989"/>
            <a:ext cx="1247619" cy="1639726"/>
            <a:chOff x="1275644" y="1038578"/>
            <a:chExt cx="1185334" cy="155786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297C979-F65E-9141-B10C-DA50E8F3631F}"/>
                </a:ext>
              </a:extLst>
            </p:cNvPr>
            <p:cNvSpPr/>
            <p:nvPr/>
          </p:nvSpPr>
          <p:spPr>
            <a:xfrm>
              <a:off x="1275644" y="1038578"/>
              <a:ext cx="1185334" cy="1557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335246F-3D4D-344E-8CA7-6CC069329CAF}"/>
                </a:ext>
              </a:extLst>
            </p:cNvPr>
            <p:cNvSpPr/>
            <p:nvPr/>
          </p:nvSpPr>
          <p:spPr>
            <a:xfrm>
              <a:off x="1275644" y="1038578"/>
              <a:ext cx="1185334" cy="197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9A44458-E4F0-F541-8CE6-5EF17F118CFD}"/>
                </a:ext>
              </a:extLst>
            </p:cNvPr>
            <p:cNvSpPr/>
            <p:nvPr/>
          </p:nvSpPr>
          <p:spPr>
            <a:xfrm>
              <a:off x="1275644" y="1236133"/>
              <a:ext cx="186394" cy="13603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73B655-0C53-B543-B6FA-27A0D1836329}"/>
              </a:ext>
            </a:extLst>
          </p:cNvPr>
          <p:cNvSpPr txBox="1"/>
          <p:nvPr/>
        </p:nvSpPr>
        <p:spPr>
          <a:xfrm>
            <a:off x="988715" y="2069484"/>
            <a:ext cx="638316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docs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F42AEA-1664-EA4A-BCF9-CD262ACED7EC}"/>
              </a:ext>
            </a:extLst>
          </p:cNvPr>
          <p:cNvSpPr txBox="1"/>
          <p:nvPr/>
        </p:nvSpPr>
        <p:spPr>
          <a:xfrm>
            <a:off x="3460641" y="4352529"/>
            <a:ext cx="75751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terms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E66BD3-1943-9D49-9153-A3882E046819}"/>
              </a:ext>
            </a:extLst>
          </p:cNvPr>
          <p:cNvCxnSpPr>
            <a:cxnSpLocks/>
          </p:cNvCxnSpPr>
          <p:nvPr/>
        </p:nvCxnSpPr>
        <p:spPr>
          <a:xfrm>
            <a:off x="2124579" y="1539047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1FDFD3B-6FF6-A944-B680-A0DF2A3EC76F}"/>
              </a:ext>
            </a:extLst>
          </p:cNvPr>
          <p:cNvCxnSpPr>
            <a:cxnSpLocks/>
          </p:cNvCxnSpPr>
          <p:nvPr/>
        </p:nvCxnSpPr>
        <p:spPr>
          <a:xfrm>
            <a:off x="2605803" y="1536075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0ADD74-0ECE-AD4F-98C4-181CCF8FF42C}"/>
              </a:ext>
            </a:extLst>
          </p:cNvPr>
          <p:cNvSpPr txBox="1"/>
          <p:nvPr/>
        </p:nvSpPr>
        <p:spPr>
          <a:xfrm>
            <a:off x="988715" y="3285713"/>
            <a:ext cx="2838662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TF_matrix: term-frequency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169FD1-C7CE-B040-A0D7-5A07D0B70E4B}"/>
              </a:ext>
            </a:extLst>
          </p:cNvPr>
          <p:cNvSpPr txBox="1"/>
          <p:nvPr/>
        </p:nvSpPr>
        <p:spPr>
          <a:xfrm>
            <a:off x="4203942" y="1055252"/>
            <a:ext cx="4898136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Autocorrelacion: correlación entre las columnas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4FE8316-21FE-7347-B247-9A21ECBD55C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605804" y="1247228"/>
            <a:ext cx="1598138" cy="6958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049B4B3B-C0B5-EE48-A14C-BBDDAE0E0175}"/>
              </a:ext>
            </a:extLst>
          </p:cNvPr>
          <p:cNvGrpSpPr/>
          <p:nvPr/>
        </p:nvGrpSpPr>
        <p:grpSpPr>
          <a:xfrm>
            <a:off x="3208492" y="4734927"/>
            <a:ext cx="1247619" cy="1639726"/>
            <a:chOff x="1275644" y="1038578"/>
            <a:chExt cx="1185334" cy="1557866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CFDAD7-6081-1F44-99C5-D3A16C431A4A}"/>
                </a:ext>
              </a:extLst>
            </p:cNvPr>
            <p:cNvSpPr/>
            <p:nvPr/>
          </p:nvSpPr>
          <p:spPr>
            <a:xfrm>
              <a:off x="1275644" y="1038578"/>
              <a:ext cx="1185334" cy="1557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11146DD1-7E84-6C4D-998D-BB098E4E91AA}"/>
                </a:ext>
              </a:extLst>
            </p:cNvPr>
            <p:cNvSpPr/>
            <p:nvPr/>
          </p:nvSpPr>
          <p:spPr>
            <a:xfrm>
              <a:off x="1275644" y="1038578"/>
              <a:ext cx="1185334" cy="197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60D923E-2C4C-F648-920E-FCF3E32249F1}"/>
                </a:ext>
              </a:extLst>
            </p:cNvPr>
            <p:cNvSpPr/>
            <p:nvPr/>
          </p:nvSpPr>
          <p:spPr>
            <a:xfrm>
              <a:off x="1275644" y="1236133"/>
              <a:ext cx="186394" cy="13603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AB33633-91FA-524F-BD5A-CEB778226EE0}"/>
              </a:ext>
            </a:extLst>
          </p:cNvPr>
          <p:cNvSpPr txBox="1"/>
          <p:nvPr/>
        </p:nvSpPr>
        <p:spPr>
          <a:xfrm>
            <a:off x="944158" y="5308239"/>
            <a:ext cx="638316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docs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2A36F40-4C24-AC49-B04B-8B8A0B31D7F2}"/>
              </a:ext>
            </a:extLst>
          </p:cNvPr>
          <p:cNvGrpSpPr/>
          <p:nvPr/>
        </p:nvGrpSpPr>
        <p:grpSpPr>
          <a:xfrm>
            <a:off x="1960873" y="4824044"/>
            <a:ext cx="231700" cy="1449613"/>
            <a:chOff x="2720622" y="4060800"/>
            <a:chExt cx="220133" cy="1377244"/>
          </a:xfrm>
        </p:grpSpPr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9BBEF75-FFB6-FE47-AE4A-C5B19C456AB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622" y="4060800"/>
              <a:ext cx="0" cy="13772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F435397D-8220-7443-BB63-EF9072AC1E57}"/>
                </a:ext>
              </a:extLst>
            </p:cNvPr>
            <p:cNvCxnSpPr>
              <a:cxnSpLocks/>
            </p:cNvCxnSpPr>
            <p:nvPr/>
          </p:nvCxnSpPr>
          <p:spPr>
            <a:xfrm>
              <a:off x="2940755" y="4060800"/>
              <a:ext cx="0" cy="13772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59C6D-5766-C448-A361-4DA3446B019D}"/>
              </a:ext>
            </a:extLst>
          </p:cNvPr>
          <p:cNvSpPr txBox="1"/>
          <p:nvPr/>
        </p:nvSpPr>
        <p:spPr>
          <a:xfrm>
            <a:off x="2020266" y="1055252"/>
            <a:ext cx="75751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terms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3E01BFA-2845-7445-B9FD-299C401AFE8B}"/>
              </a:ext>
            </a:extLst>
          </p:cNvPr>
          <p:cNvSpPr txBox="1"/>
          <p:nvPr/>
        </p:nvSpPr>
        <p:spPr>
          <a:xfrm>
            <a:off x="1832662" y="4334707"/>
            <a:ext cx="75751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terms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F3C8757-33D7-714B-AA3C-51BDB9FC6365}"/>
              </a:ext>
            </a:extLst>
          </p:cNvPr>
          <p:cNvCxnSpPr>
            <a:cxnSpLocks/>
          </p:cNvCxnSpPr>
          <p:nvPr/>
        </p:nvCxnSpPr>
        <p:spPr>
          <a:xfrm>
            <a:off x="3662652" y="4863948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7F2228D-23BC-284E-AB56-A1EAB36AA5BE}"/>
              </a:ext>
            </a:extLst>
          </p:cNvPr>
          <p:cNvSpPr txBox="1"/>
          <p:nvPr/>
        </p:nvSpPr>
        <p:spPr>
          <a:xfrm>
            <a:off x="2020265" y="6457828"/>
            <a:ext cx="465192" cy="67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789" dirty="0"/>
              <a:t>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C109E9C-AA0C-704C-B17F-76100C28C365}"/>
              </a:ext>
            </a:extLst>
          </p:cNvPr>
          <p:cNvSpPr txBox="1"/>
          <p:nvPr/>
        </p:nvSpPr>
        <p:spPr>
          <a:xfrm>
            <a:off x="3695655" y="6403165"/>
            <a:ext cx="449162" cy="67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789" dirty="0"/>
              <a:t>B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AA2C81-988B-E74F-89BE-445615CA78ED}"/>
              </a:ext>
            </a:extLst>
          </p:cNvPr>
          <p:cNvSpPr txBox="1"/>
          <p:nvPr/>
        </p:nvSpPr>
        <p:spPr>
          <a:xfrm>
            <a:off x="5317005" y="4393718"/>
            <a:ext cx="1566454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Co-ocurrencia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7DE161D-A27A-4841-9CED-1FE9F26249FE}"/>
              </a:ext>
            </a:extLst>
          </p:cNvPr>
          <p:cNvSpPr txBox="1"/>
          <p:nvPr/>
        </p:nvSpPr>
        <p:spPr>
          <a:xfrm>
            <a:off x="5317005" y="5197219"/>
            <a:ext cx="1280030" cy="67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789" dirty="0"/>
              <a:t>A</a:t>
            </a:r>
            <a:r>
              <a:rPr lang="es-CO" sz="3789" baseline="30000" dirty="0"/>
              <a:t>T</a:t>
            </a:r>
            <a:r>
              <a:rPr lang="es-CO" sz="3789" dirty="0"/>
              <a:t> x B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614B7B8-051C-2946-9775-51AB77CCD297}"/>
              </a:ext>
            </a:extLst>
          </p:cNvPr>
          <p:cNvCxnSpPr>
            <a:cxnSpLocks/>
          </p:cNvCxnSpPr>
          <p:nvPr/>
        </p:nvCxnSpPr>
        <p:spPr>
          <a:xfrm>
            <a:off x="7230573" y="4768891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707421F-D032-EB40-9CE3-26863F2845DC}"/>
              </a:ext>
            </a:extLst>
          </p:cNvPr>
          <p:cNvCxnSpPr>
            <a:cxnSpLocks/>
          </p:cNvCxnSpPr>
          <p:nvPr/>
        </p:nvCxnSpPr>
        <p:spPr>
          <a:xfrm>
            <a:off x="7517232" y="4765919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DED67D-F86B-FB48-8655-6AD969098A76}"/>
              </a:ext>
            </a:extLst>
          </p:cNvPr>
          <p:cNvSpPr txBox="1"/>
          <p:nvPr/>
        </p:nvSpPr>
        <p:spPr>
          <a:xfrm>
            <a:off x="7040348" y="4123202"/>
            <a:ext cx="502323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Cross-correlacion: correlación entre las columnas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C5B25F4-9118-BE49-8E42-D3AA94499AAF}"/>
              </a:ext>
            </a:extLst>
          </p:cNvPr>
          <p:cNvCxnSpPr>
            <a:cxnSpLocks/>
          </p:cNvCxnSpPr>
          <p:nvPr/>
        </p:nvCxnSpPr>
        <p:spPr>
          <a:xfrm flipH="1">
            <a:off x="8201081" y="4664923"/>
            <a:ext cx="563771" cy="541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89851C8-6BA2-EE42-A357-C50330254467}"/>
              </a:ext>
            </a:extLst>
          </p:cNvPr>
          <p:cNvGrpSpPr/>
          <p:nvPr/>
        </p:nvGrpSpPr>
        <p:grpSpPr>
          <a:xfrm>
            <a:off x="4786797" y="1533222"/>
            <a:ext cx="1247621" cy="1305696"/>
            <a:chOff x="3318842" y="1201090"/>
            <a:chExt cx="1185336" cy="1240512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1A8F49CE-3189-3E41-A6B3-2DE0003ADF02}"/>
                </a:ext>
              </a:extLst>
            </p:cNvPr>
            <p:cNvSpPr/>
            <p:nvPr/>
          </p:nvSpPr>
          <p:spPr>
            <a:xfrm>
              <a:off x="3318844" y="1201090"/>
              <a:ext cx="1185334" cy="1240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CB867CA-6D92-EE47-8F53-F9FA4EA4B553}"/>
                </a:ext>
              </a:extLst>
            </p:cNvPr>
            <p:cNvSpPr/>
            <p:nvPr/>
          </p:nvSpPr>
          <p:spPr>
            <a:xfrm>
              <a:off x="3318844" y="1201090"/>
              <a:ext cx="1185334" cy="197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39BB89C-B628-6E4D-803D-8D5FD8749F37}"/>
                </a:ext>
              </a:extLst>
            </p:cNvPr>
            <p:cNvSpPr/>
            <p:nvPr/>
          </p:nvSpPr>
          <p:spPr>
            <a:xfrm>
              <a:off x="3318842" y="1396670"/>
              <a:ext cx="259735" cy="10449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E64498C-4112-FA40-8F24-A3BF7B580677}"/>
              </a:ext>
            </a:extLst>
          </p:cNvPr>
          <p:cNvGrpSpPr/>
          <p:nvPr/>
        </p:nvGrpSpPr>
        <p:grpSpPr>
          <a:xfrm>
            <a:off x="9874992" y="4765918"/>
            <a:ext cx="1247621" cy="1305696"/>
            <a:chOff x="3318842" y="1201090"/>
            <a:chExt cx="1185336" cy="1240512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CC6D8188-CB49-3B48-A649-A19CD6CBB387}"/>
                </a:ext>
              </a:extLst>
            </p:cNvPr>
            <p:cNvSpPr/>
            <p:nvPr/>
          </p:nvSpPr>
          <p:spPr>
            <a:xfrm>
              <a:off x="3318844" y="1201090"/>
              <a:ext cx="1185334" cy="1240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F9BDB635-92F4-014C-8DA4-8BDC5C668BE7}"/>
                </a:ext>
              </a:extLst>
            </p:cNvPr>
            <p:cNvSpPr/>
            <p:nvPr/>
          </p:nvSpPr>
          <p:spPr>
            <a:xfrm>
              <a:off x="3318844" y="1201090"/>
              <a:ext cx="1185334" cy="197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CD20BB5E-C1AB-434C-BD3A-F07FEB46518C}"/>
                </a:ext>
              </a:extLst>
            </p:cNvPr>
            <p:cNvSpPr/>
            <p:nvPr/>
          </p:nvSpPr>
          <p:spPr>
            <a:xfrm>
              <a:off x="3318842" y="1396670"/>
              <a:ext cx="259735" cy="10449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B163CFD-A8F1-6046-B471-058F1F77EEE5}"/>
              </a:ext>
            </a:extLst>
          </p:cNvPr>
          <p:cNvSpPr txBox="1"/>
          <p:nvPr/>
        </p:nvSpPr>
        <p:spPr>
          <a:xfrm>
            <a:off x="8141041" y="1943036"/>
            <a:ext cx="3750606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5" dirty="0"/>
              <a:t>Relación entre los términos de una columna</a:t>
            </a:r>
          </a:p>
        </p:txBody>
      </p:sp>
    </p:spTree>
    <p:extLst>
      <p:ext uri="{BB962C8B-B14F-4D97-AF65-F5344CB8AC3E}">
        <p14:creationId xmlns:p14="http://schemas.microsoft.com/office/powerpoint/2010/main" val="47268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0F4316-AFA4-6E4B-970F-29C0CB73BC74}"/>
              </a:ext>
            </a:extLst>
          </p:cNvPr>
          <p:cNvSpPr txBox="1"/>
          <p:nvPr/>
        </p:nvSpPr>
        <p:spPr>
          <a:xfrm>
            <a:off x="571103" y="549863"/>
            <a:ext cx="2353208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947" b="1" dirty="0"/>
              <a:t>Matriz TF*IDF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4C9270-CC47-934E-BAA7-4B9446A6CD79}"/>
              </a:ext>
            </a:extLst>
          </p:cNvPr>
          <p:cNvSpPr txBox="1"/>
          <p:nvPr/>
        </p:nvSpPr>
        <p:spPr>
          <a:xfrm>
            <a:off x="571104" y="1100577"/>
            <a:ext cx="1045228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https://scikit-learn.org/stable/modules/generated/sklearn.feature_extraction.text.TfidfTransformer.html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12A2F6-F0CB-B044-AE3E-E475C97FCC80}"/>
              </a:ext>
            </a:extLst>
          </p:cNvPr>
          <p:cNvGrpSpPr/>
          <p:nvPr/>
        </p:nvGrpSpPr>
        <p:grpSpPr>
          <a:xfrm>
            <a:off x="1362387" y="1878053"/>
            <a:ext cx="1247619" cy="1639726"/>
            <a:chOff x="1275644" y="1038578"/>
            <a:chExt cx="1185334" cy="155786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237D3B5-42BC-4B4D-8562-A5DAC60374C4}"/>
                </a:ext>
              </a:extLst>
            </p:cNvPr>
            <p:cNvSpPr/>
            <p:nvPr/>
          </p:nvSpPr>
          <p:spPr>
            <a:xfrm>
              <a:off x="1275644" y="1038578"/>
              <a:ext cx="1185334" cy="1557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4057A6C-84E8-D540-A0F5-34D93A62AFCD}"/>
                </a:ext>
              </a:extLst>
            </p:cNvPr>
            <p:cNvSpPr/>
            <p:nvPr/>
          </p:nvSpPr>
          <p:spPr>
            <a:xfrm>
              <a:off x="1275644" y="1038578"/>
              <a:ext cx="1185334" cy="197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FED3187-FE13-9649-926F-B7923944C9E0}"/>
                </a:ext>
              </a:extLst>
            </p:cNvPr>
            <p:cNvSpPr/>
            <p:nvPr/>
          </p:nvSpPr>
          <p:spPr>
            <a:xfrm>
              <a:off x="1275644" y="1236133"/>
              <a:ext cx="186394" cy="13603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7BE78C7B-8E2D-D147-B037-9F09242E2513}"/>
              </a:ext>
            </a:extLst>
          </p:cNvPr>
          <p:cNvSpPr txBox="1"/>
          <p:nvPr/>
        </p:nvSpPr>
        <p:spPr>
          <a:xfrm>
            <a:off x="571103" y="2503548"/>
            <a:ext cx="638316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docs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2F971E-985F-8542-B7B1-4F5BC1FCA813}"/>
              </a:ext>
            </a:extLst>
          </p:cNvPr>
          <p:cNvSpPr txBox="1"/>
          <p:nvPr/>
        </p:nvSpPr>
        <p:spPr>
          <a:xfrm>
            <a:off x="1602655" y="1489316"/>
            <a:ext cx="75751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terms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AD38BA2-6E53-814B-A35D-00E6B408CBEA}"/>
              </a:ext>
            </a:extLst>
          </p:cNvPr>
          <p:cNvCxnSpPr>
            <a:cxnSpLocks/>
          </p:cNvCxnSpPr>
          <p:nvPr/>
        </p:nvCxnSpPr>
        <p:spPr>
          <a:xfrm>
            <a:off x="1737268" y="1956972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AF1552-9772-5742-A7C3-D497B9DAF89E}"/>
              </a:ext>
            </a:extLst>
          </p:cNvPr>
          <p:cNvCxnSpPr>
            <a:cxnSpLocks/>
          </p:cNvCxnSpPr>
          <p:nvPr/>
        </p:nvCxnSpPr>
        <p:spPr>
          <a:xfrm>
            <a:off x="1992732" y="1956972"/>
            <a:ext cx="0" cy="1449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BC6FCB-6F71-6045-B7B7-AFD3BAFF903D}"/>
              </a:ext>
            </a:extLst>
          </p:cNvPr>
          <p:cNvSpPr txBox="1"/>
          <p:nvPr/>
        </p:nvSpPr>
        <p:spPr>
          <a:xfrm>
            <a:off x="1737268" y="3650567"/>
            <a:ext cx="415498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TF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2DACA1-4B85-BC4B-A57F-0D45E68125FD}"/>
              </a:ext>
            </a:extLst>
          </p:cNvPr>
          <p:cNvSpPr txBox="1"/>
          <p:nvPr/>
        </p:nvSpPr>
        <p:spPr>
          <a:xfrm>
            <a:off x="3709023" y="1652618"/>
            <a:ext cx="4587585" cy="155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5" dirty="0"/>
              <a:t>Sublinear_tf == False:</a:t>
            </a:r>
          </a:p>
          <a:p>
            <a:r>
              <a:rPr lang="es-CO" sz="1895" dirty="0"/>
              <a:t>      tf-idf(t, d) = tf(t, d) * idf(t)</a:t>
            </a:r>
          </a:p>
          <a:p>
            <a:endParaRPr lang="es-CO" sz="1895" dirty="0"/>
          </a:p>
          <a:p>
            <a:r>
              <a:rPr lang="es-CO" sz="1895" dirty="0"/>
              <a:t>Sublinea_tf == True:</a:t>
            </a:r>
          </a:p>
          <a:p>
            <a:r>
              <a:rPr lang="es-CO" sz="1895" dirty="0"/>
              <a:t>      tf-idf(t, d) = [1 + log(tf(t, d))] * idf(t)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EA87B81-1ED8-8A40-A8BD-BB24D7D3CFCF}"/>
              </a:ext>
            </a:extLst>
          </p:cNvPr>
          <p:cNvSpPr txBox="1"/>
          <p:nvPr/>
        </p:nvSpPr>
        <p:spPr>
          <a:xfrm>
            <a:off x="3709022" y="5842884"/>
            <a:ext cx="4549322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df(t) : total de documentos en que aparece 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BC64FD5-8185-914D-A88C-33F6DF674C8C}"/>
              </a:ext>
            </a:extLst>
          </p:cNvPr>
          <p:cNvSpPr txBox="1"/>
          <p:nvPr/>
        </p:nvSpPr>
        <p:spPr>
          <a:xfrm>
            <a:off x="3709023" y="3844935"/>
            <a:ext cx="4587585" cy="155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5" dirty="0"/>
              <a:t>smooth_idf== False:</a:t>
            </a:r>
          </a:p>
          <a:p>
            <a:r>
              <a:rPr lang="es-CO" sz="1895" dirty="0"/>
              <a:t>       idf(t) = log [ n / df(t) ] + 1</a:t>
            </a:r>
          </a:p>
          <a:p>
            <a:endParaRPr lang="es-CO" sz="1895" dirty="0"/>
          </a:p>
          <a:p>
            <a:r>
              <a:rPr lang="es-CO" sz="1895" dirty="0"/>
              <a:t>smooth_idf == True:</a:t>
            </a:r>
          </a:p>
          <a:p>
            <a:r>
              <a:rPr lang="es-CO" sz="1895" dirty="0"/>
              <a:t>       log [ (1 + n) / (1 + df(t)) ] + 1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9145D0-4C5C-A74E-AC7A-6116C0C35D63}"/>
              </a:ext>
            </a:extLst>
          </p:cNvPr>
          <p:cNvSpPr txBox="1"/>
          <p:nvPr/>
        </p:nvSpPr>
        <p:spPr>
          <a:xfrm>
            <a:off x="3709023" y="6674614"/>
            <a:ext cx="4958345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95" dirty="0"/>
              <a:t>norm: normaliza cada fila de la matriz resultante</a:t>
            </a:r>
          </a:p>
        </p:txBody>
      </p:sp>
    </p:spTree>
    <p:extLst>
      <p:ext uri="{BB962C8B-B14F-4D97-AF65-F5344CB8AC3E}">
        <p14:creationId xmlns:p14="http://schemas.microsoft.com/office/powerpoint/2010/main" val="266519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EA743D-69B7-A946-9D89-4840D218772B}"/>
              </a:ext>
            </a:extLst>
          </p:cNvPr>
          <p:cNvSpPr txBox="1"/>
          <p:nvPr/>
        </p:nvSpPr>
        <p:spPr>
          <a:xfrm>
            <a:off x="296782" y="184103"/>
            <a:ext cx="3725572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947" b="1" dirty="0"/>
              <a:t>Selección de keywords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E8CFED-CCFE-5844-BB2E-7640D9591D03}"/>
              </a:ext>
            </a:extLst>
          </p:cNvPr>
          <p:cNvSpPr txBox="1"/>
          <p:nvPr/>
        </p:nvSpPr>
        <p:spPr>
          <a:xfrm>
            <a:off x="1295641" y="1729160"/>
            <a:ext cx="9220493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902" indent="-360902">
              <a:buAutoNum type="arabicPeriod"/>
            </a:pPr>
            <a:r>
              <a:rPr lang="es-CO" sz="1895" dirty="0"/>
              <a:t>Selecciona los términos con una ocurrencia mínima (1, 2, ….)</a:t>
            </a:r>
          </a:p>
          <a:p>
            <a:pPr marL="360902" indent="-360902">
              <a:buAutoNum type="arabicPeriod"/>
            </a:pPr>
            <a:endParaRPr lang="es-CO" sz="1895" dirty="0"/>
          </a:p>
          <a:p>
            <a:pPr marL="360902" indent="-360902">
              <a:buAutoNum type="arabicPeriod"/>
            </a:pPr>
            <a:r>
              <a:rPr lang="es-CO" sz="1895" dirty="0"/>
              <a:t>Computa la matriz TF*IDF y el peso total de cada término: la suma de las columnas de TF*IDF equivale a un conteo de frecuencia</a:t>
            </a:r>
          </a:p>
          <a:p>
            <a:pPr marL="360902" indent="-360902">
              <a:buAutoNum type="arabicPeriod"/>
            </a:pPr>
            <a:endParaRPr lang="es-CO" sz="1895" dirty="0"/>
          </a:p>
          <a:p>
            <a:pPr marL="360902" indent="-360902">
              <a:buAutoNum type="arabicPeriod"/>
            </a:pPr>
            <a:r>
              <a:rPr lang="es-CO" sz="1895" dirty="0"/>
              <a:t>Selecciona los N términos más importantes</a:t>
            </a:r>
          </a:p>
          <a:p>
            <a:pPr marL="360902" indent="-360902">
              <a:buAutoNum type="arabicPeriod"/>
            </a:pPr>
            <a:endParaRPr lang="es-CO" sz="1895" dirty="0"/>
          </a:p>
          <a:p>
            <a:endParaRPr lang="es-CO" sz="1895" dirty="0"/>
          </a:p>
        </p:txBody>
      </p:sp>
    </p:spTree>
    <p:extLst>
      <p:ext uri="{BB962C8B-B14F-4D97-AF65-F5344CB8AC3E}">
        <p14:creationId xmlns:p14="http://schemas.microsoft.com/office/powerpoint/2010/main" val="8991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adroTexto 85">
            <a:extLst>
              <a:ext uri="{FF2B5EF4-FFF2-40B4-BE49-F238E27FC236}">
                <a16:creationId xmlns:a16="http://schemas.microsoft.com/office/drawing/2014/main" id="{9CF44EF1-3105-D44F-B5A8-BF34EB5EA89D}"/>
              </a:ext>
            </a:extLst>
          </p:cNvPr>
          <p:cNvSpPr txBox="1"/>
          <p:nvPr/>
        </p:nvSpPr>
        <p:spPr>
          <a:xfrm>
            <a:off x="189105" y="309184"/>
            <a:ext cx="2402467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Análisis de Factores</a:t>
            </a:r>
          </a:p>
          <a:p>
            <a:pPr marL="230188" indent="-230188">
              <a:buAutoNum type="arabicPeriod"/>
            </a:pPr>
            <a:r>
              <a:rPr lang="es-CO" sz="1200" dirty="0"/>
              <a:t>Matriz TF</a:t>
            </a:r>
          </a:p>
          <a:p>
            <a:pPr marL="230188" indent="-230188">
              <a:buAutoNum type="arabicPeriod"/>
            </a:pPr>
            <a:r>
              <a:rPr lang="es-CO" sz="1200" dirty="0"/>
              <a:t>Transpuesta</a:t>
            </a:r>
          </a:p>
          <a:p>
            <a:pPr marL="230188" indent="-230188">
              <a:buAutoNum type="arabicPeriod"/>
            </a:pPr>
            <a:r>
              <a:rPr lang="es-CO" sz="1200" dirty="0"/>
              <a:t>PCA</a:t>
            </a:r>
          </a:p>
          <a:p>
            <a:pPr marL="230188" indent="-230188">
              <a:buAutoNum type="arabicPeriod"/>
            </a:pPr>
            <a:r>
              <a:rPr lang="es-CO" sz="1200" dirty="0"/>
              <a:t>Representación gráfica</a:t>
            </a:r>
          </a:p>
          <a:p>
            <a:pPr marL="230188" indent="-230188">
              <a:buAutoNum type="arabicPeriod"/>
            </a:pPr>
            <a:endParaRPr lang="es-CO" sz="1200" dirty="0"/>
          </a:p>
          <a:p>
            <a:pPr marL="230188" indent="-230188">
              <a:buAutoNum type="arabicPeriod"/>
            </a:pPr>
            <a:endParaRPr lang="es-CO" sz="1200" dirty="0"/>
          </a:p>
          <a:p>
            <a:r>
              <a:rPr lang="es-CO" sz="1400" dirty="0"/>
              <a:t>SVD de la matriz TF*IDF</a:t>
            </a:r>
          </a:p>
          <a:p>
            <a:pPr marL="360902" indent="-360902">
              <a:buAutoNum type="arabicPeriod"/>
            </a:pPr>
            <a:r>
              <a:rPr lang="es-CO" sz="1200" dirty="0"/>
              <a:t>Matriz TF</a:t>
            </a:r>
          </a:p>
          <a:p>
            <a:pPr marL="360902" indent="-360902">
              <a:buAutoNum type="arabicPeriod"/>
            </a:pPr>
            <a:r>
              <a:rPr lang="es-CO" sz="1200" dirty="0"/>
              <a:t>Matriz TF*IDF</a:t>
            </a:r>
          </a:p>
          <a:p>
            <a:pPr marL="360902" indent="-360902">
              <a:buAutoNum type="arabicPeriod"/>
            </a:pPr>
            <a:r>
              <a:rPr lang="es-CO" sz="1200" dirty="0"/>
              <a:t>Transpuesta</a:t>
            </a:r>
          </a:p>
          <a:p>
            <a:pPr marL="360902" indent="-360902">
              <a:buAutoNum type="arabicPeriod"/>
            </a:pPr>
            <a:r>
              <a:rPr lang="es-CO" sz="1200" dirty="0"/>
              <a:t>Aplica SVD a las columns</a:t>
            </a:r>
          </a:p>
          <a:p>
            <a:pPr marL="360902" indent="-360902">
              <a:buAutoNum type="arabicPeriod"/>
            </a:pPr>
            <a:r>
              <a:rPr lang="es-CO" sz="1200" dirty="0"/>
              <a:t>Representacion gráfica</a:t>
            </a:r>
          </a:p>
          <a:p>
            <a:pPr marL="230188" indent="-230188">
              <a:buAutoNum type="arabicPeriod"/>
            </a:pPr>
            <a:endParaRPr lang="es-CO" sz="1200" dirty="0"/>
          </a:p>
          <a:p>
            <a:pPr marL="230188" indent="-230188">
              <a:buAutoNum type="arabicPeriod"/>
            </a:pPr>
            <a:endParaRPr lang="es-CO" sz="1200" dirty="0"/>
          </a:p>
          <a:p>
            <a:r>
              <a:rPr lang="es-CO" sz="1400" dirty="0"/>
              <a:t>Análisis Comparativo</a:t>
            </a:r>
            <a:endParaRPr lang="es-CO" sz="1200" dirty="0"/>
          </a:p>
          <a:p>
            <a:pPr marL="360902" indent="-360902">
              <a:buAutoNum type="arabicPeriod"/>
            </a:pPr>
            <a:r>
              <a:rPr lang="es-CO" sz="1200" dirty="0"/>
              <a:t>Matriz TF</a:t>
            </a:r>
          </a:p>
          <a:p>
            <a:pPr marL="360902" indent="-360902">
              <a:buAutoNum type="arabicPeriod"/>
            </a:pPr>
            <a:r>
              <a:rPr lang="es-CO" sz="1200" dirty="0"/>
              <a:t>Análisis de Correspondencias</a:t>
            </a:r>
          </a:p>
          <a:p>
            <a:pPr marL="360902" indent="-360902">
              <a:buAutoNum type="arabicPeriod"/>
            </a:pPr>
            <a:r>
              <a:rPr lang="es-CO" sz="1200" dirty="0"/>
              <a:t>Clustering</a:t>
            </a:r>
          </a:p>
          <a:p>
            <a:pPr marL="360902" indent="-360902">
              <a:buAutoNum type="arabicPeriod"/>
            </a:pPr>
            <a:r>
              <a:rPr lang="es-CO" sz="1200" dirty="0"/>
              <a:t>Representación Gráfica</a:t>
            </a:r>
          </a:p>
          <a:p>
            <a:endParaRPr lang="es-CO" sz="1200" dirty="0"/>
          </a:p>
          <a:p>
            <a:endParaRPr lang="es-CO" sz="1200" dirty="0"/>
          </a:p>
          <a:p>
            <a:r>
              <a:rPr lang="es-CO" sz="1400" dirty="0"/>
              <a:t>Análisis Temático</a:t>
            </a:r>
            <a:endParaRPr lang="es-CO" sz="1200" dirty="0"/>
          </a:p>
          <a:p>
            <a:pPr marL="360902" indent="-360902">
              <a:buAutoNum type="arabicPeriod"/>
            </a:pPr>
            <a:r>
              <a:rPr lang="es-CO" sz="1200" dirty="0"/>
              <a:t>Matriz TF</a:t>
            </a:r>
          </a:p>
          <a:p>
            <a:pPr marL="360902" indent="-360902">
              <a:buAutoNum type="arabicPeriod"/>
            </a:pPr>
            <a:r>
              <a:rPr lang="es-CO" sz="1200" dirty="0"/>
              <a:t>Matriz TF*IDF</a:t>
            </a:r>
          </a:p>
          <a:p>
            <a:pPr marL="360902" indent="-360902">
              <a:buAutoNum type="arabicPeriod"/>
            </a:pPr>
            <a:r>
              <a:rPr lang="es-CO" sz="1200" dirty="0"/>
              <a:t>Clustering</a:t>
            </a:r>
          </a:p>
          <a:p>
            <a:pPr marL="360902" indent="-360902">
              <a:buAutoNum type="arabicPeriod"/>
            </a:pPr>
            <a:r>
              <a:rPr lang="es-CO" sz="1200" dirty="0"/>
              <a:t>Contingency table</a:t>
            </a:r>
          </a:p>
          <a:p>
            <a:pPr marL="360902" indent="-360902">
              <a:buAutoNum type="arabicPeriod"/>
            </a:pPr>
            <a:r>
              <a:rPr lang="es-CO" sz="1200" dirty="0"/>
              <a:t>Transpuesta</a:t>
            </a:r>
          </a:p>
          <a:p>
            <a:pPr marL="360902" indent="-360902">
              <a:buAutoNum type="arabicPeriod"/>
            </a:pPr>
            <a:r>
              <a:rPr lang="es-CO" sz="1200" dirty="0"/>
              <a:t>Representación gráfica usando CA</a:t>
            </a:r>
          </a:p>
          <a:p>
            <a:endParaRPr lang="es-CO" sz="1200" dirty="0"/>
          </a:p>
          <a:p>
            <a:endParaRPr lang="es-CO" sz="1200" dirty="0"/>
          </a:p>
          <a:p>
            <a:r>
              <a:rPr lang="es-CO" sz="1400" dirty="0"/>
              <a:t>Mapeo de conceptos</a:t>
            </a:r>
            <a:endParaRPr lang="es-CO" sz="1200" dirty="0"/>
          </a:p>
          <a:p>
            <a:pPr marL="360902" indent="-360902">
              <a:buAutoNum type="arabicPeriod"/>
            </a:pPr>
            <a:r>
              <a:rPr lang="es-CO" sz="1200" dirty="0"/>
              <a:t>Co-ocurrencia</a:t>
            </a:r>
          </a:p>
          <a:p>
            <a:pPr marL="360902" indent="-360902">
              <a:buAutoNum type="arabicPeriod"/>
            </a:pPr>
            <a:r>
              <a:rPr lang="es-CO" sz="1200" dirty="0"/>
              <a:t>Normalizacion</a:t>
            </a:r>
          </a:p>
          <a:p>
            <a:pPr marL="360902" indent="-360902">
              <a:buAutoNum type="arabicPeriod"/>
            </a:pPr>
            <a:r>
              <a:rPr lang="es-CO" sz="1200" dirty="0"/>
              <a:t>Clustering herarquico</a:t>
            </a:r>
          </a:p>
          <a:p>
            <a:pPr marL="360902" indent="-360902">
              <a:buAutoNum type="arabicPeriod"/>
            </a:pPr>
            <a:r>
              <a:rPr lang="es-CO" sz="1200" dirty="0"/>
              <a:t>Matriz cluster x cluster</a:t>
            </a:r>
          </a:p>
          <a:p>
            <a:pPr marL="360902" indent="-360902">
              <a:buAutoNum type="arabicPeriod"/>
            </a:pPr>
            <a:r>
              <a:rPr lang="es-CO" sz="1200" dirty="0"/>
              <a:t>Representación gráfica usando MDS 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C9D1955-526C-5E4D-99A6-3C8EC83B8CA6}"/>
              </a:ext>
            </a:extLst>
          </p:cNvPr>
          <p:cNvGrpSpPr/>
          <p:nvPr/>
        </p:nvGrpSpPr>
        <p:grpSpPr>
          <a:xfrm>
            <a:off x="2878329" y="726021"/>
            <a:ext cx="1211253" cy="1310421"/>
            <a:chOff x="1704948" y="1622924"/>
            <a:chExt cx="1150784" cy="124500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CABE402-2B47-F344-B372-D5264260313D}"/>
                </a:ext>
              </a:extLst>
            </p:cNvPr>
            <p:cNvGrpSpPr/>
            <p:nvPr/>
          </p:nvGrpSpPr>
          <p:grpSpPr>
            <a:xfrm>
              <a:off x="1704948" y="1829953"/>
              <a:ext cx="1150784" cy="1037972"/>
              <a:chOff x="1603446" y="1597553"/>
              <a:chExt cx="1150784" cy="1037972"/>
            </a:xfrm>
          </p:grpSpPr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3028E615-3A69-3F4A-8FE1-D47AA380FE62}"/>
                  </a:ext>
                </a:extLst>
              </p:cNvPr>
              <p:cNvSpPr/>
              <p:nvPr/>
            </p:nvSpPr>
            <p:spPr>
              <a:xfrm>
                <a:off x="1951146" y="1597553"/>
                <a:ext cx="803019" cy="1037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 dirty="0"/>
              </a:p>
            </p:txBody>
          </p:sp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A386C1BC-CFD8-654F-8C43-824D4103847B}"/>
                  </a:ext>
                </a:extLst>
              </p:cNvPr>
              <p:cNvSpPr/>
              <p:nvPr/>
            </p:nvSpPr>
            <p:spPr>
              <a:xfrm>
                <a:off x="1951146" y="1617004"/>
                <a:ext cx="126544" cy="10185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0CE12B18-2483-D54A-B081-BCA826D7D9D8}"/>
                  </a:ext>
                </a:extLst>
              </p:cNvPr>
              <p:cNvSpPr/>
              <p:nvPr/>
            </p:nvSpPr>
            <p:spPr>
              <a:xfrm>
                <a:off x="1951207" y="1597554"/>
                <a:ext cx="803023" cy="119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91CF81-1BC6-5B4C-A2D2-0894578101B2}"/>
                  </a:ext>
                </a:extLst>
              </p:cNvPr>
              <p:cNvSpPr txBox="1"/>
              <p:nvPr/>
            </p:nvSpPr>
            <p:spPr>
              <a:xfrm>
                <a:off x="1603446" y="2020042"/>
                <a:ext cx="414555" cy="24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053" dirty="0"/>
                  <a:t>docs</a:t>
                </a:r>
              </a:p>
            </p:txBody>
          </p:sp>
        </p:grp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E9B31C8D-4E5F-2C46-9AA9-1DAD451671CF}"/>
                </a:ext>
              </a:extLst>
            </p:cNvPr>
            <p:cNvSpPr txBox="1"/>
            <p:nvPr/>
          </p:nvSpPr>
          <p:spPr>
            <a:xfrm>
              <a:off x="2048054" y="1622924"/>
              <a:ext cx="798772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terms</a:t>
              </a:r>
              <a:endParaRPr lang="es-CO" sz="1158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DE14C8A-D8D1-0A49-B39F-E5928F5386FB}"/>
              </a:ext>
            </a:extLst>
          </p:cNvPr>
          <p:cNvGrpSpPr/>
          <p:nvPr/>
        </p:nvGrpSpPr>
        <p:grpSpPr>
          <a:xfrm>
            <a:off x="4747573" y="772377"/>
            <a:ext cx="1660531" cy="1069771"/>
            <a:chOff x="6640626" y="2139285"/>
            <a:chExt cx="1577632" cy="1016365"/>
          </a:xfrm>
        </p:grpSpPr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0753DB07-2588-EB40-98CB-4A38D0F976AC}"/>
                </a:ext>
              </a:extLst>
            </p:cNvPr>
            <p:cNvSpPr/>
            <p:nvPr/>
          </p:nvSpPr>
          <p:spPr>
            <a:xfrm>
              <a:off x="7080545" y="2358685"/>
              <a:ext cx="1137712" cy="7969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8B4B7E36-9CEF-E341-9B8D-811EF3ABA426}"/>
                </a:ext>
              </a:extLst>
            </p:cNvPr>
            <p:cNvSpPr/>
            <p:nvPr/>
          </p:nvSpPr>
          <p:spPr>
            <a:xfrm>
              <a:off x="7086488" y="2421515"/>
              <a:ext cx="133034" cy="7341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7B1F0B33-701B-5B4E-8997-FAB86826338F}"/>
                </a:ext>
              </a:extLst>
            </p:cNvPr>
            <p:cNvSpPr/>
            <p:nvPr/>
          </p:nvSpPr>
          <p:spPr>
            <a:xfrm>
              <a:off x="7082284" y="2367182"/>
              <a:ext cx="1135974" cy="116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D474C434-954E-1146-B9FE-02FEB6867E78}"/>
                </a:ext>
              </a:extLst>
            </p:cNvPr>
            <p:cNvSpPr txBox="1"/>
            <p:nvPr/>
          </p:nvSpPr>
          <p:spPr>
            <a:xfrm>
              <a:off x="7080538" y="2139285"/>
              <a:ext cx="1135970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docs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1921D51D-D70C-954B-9531-8A0EF66B93B2}"/>
                </a:ext>
              </a:extLst>
            </p:cNvPr>
            <p:cNvSpPr txBox="1"/>
            <p:nvPr/>
          </p:nvSpPr>
          <p:spPr>
            <a:xfrm>
              <a:off x="6640626" y="2685008"/>
              <a:ext cx="578896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3" dirty="0"/>
                <a:t>terms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85D0DBB-E3D6-264F-84DE-D80B23EF5741}"/>
              </a:ext>
            </a:extLst>
          </p:cNvPr>
          <p:cNvGrpSpPr/>
          <p:nvPr/>
        </p:nvGrpSpPr>
        <p:grpSpPr>
          <a:xfrm>
            <a:off x="7067607" y="720340"/>
            <a:ext cx="1223109" cy="1074239"/>
            <a:chOff x="3703567" y="4304250"/>
            <a:chExt cx="1162048" cy="1020610"/>
          </a:xfrm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9AE88580-4AB1-E748-ABD6-1275C94CF323}"/>
                </a:ext>
              </a:extLst>
            </p:cNvPr>
            <p:cNvSpPr/>
            <p:nvPr/>
          </p:nvSpPr>
          <p:spPr>
            <a:xfrm>
              <a:off x="4143486" y="4527895"/>
              <a:ext cx="722129" cy="7969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D585D44-8AAE-5549-A237-57667A0BA849}"/>
                </a:ext>
              </a:extLst>
            </p:cNvPr>
            <p:cNvSpPr/>
            <p:nvPr/>
          </p:nvSpPr>
          <p:spPr>
            <a:xfrm>
              <a:off x="4145991" y="4590725"/>
              <a:ext cx="99438" cy="7341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2E561D5C-6C05-484A-8DAF-E86501FBB29C}"/>
                </a:ext>
              </a:extLst>
            </p:cNvPr>
            <p:cNvSpPr/>
            <p:nvPr/>
          </p:nvSpPr>
          <p:spPr>
            <a:xfrm>
              <a:off x="4145225" y="4526078"/>
              <a:ext cx="713920" cy="934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903BE2AB-C700-0F4E-B89F-F6E252CE0197}"/>
                </a:ext>
              </a:extLst>
            </p:cNvPr>
            <p:cNvSpPr txBox="1"/>
            <p:nvPr/>
          </p:nvSpPr>
          <p:spPr>
            <a:xfrm>
              <a:off x="4143486" y="4304250"/>
              <a:ext cx="722121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dims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ED21ED37-A833-3847-89FC-93FDBD7E8A88}"/>
                </a:ext>
              </a:extLst>
            </p:cNvPr>
            <p:cNvSpPr txBox="1"/>
            <p:nvPr/>
          </p:nvSpPr>
          <p:spPr>
            <a:xfrm>
              <a:off x="3703567" y="4854218"/>
              <a:ext cx="578896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3" dirty="0"/>
                <a:t>terms</a:t>
              </a:r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273A84D-EC49-C744-8520-2BF28A87C1B8}"/>
                </a:ext>
              </a:extLst>
            </p:cNvPr>
            <p:cNvCxnSpPr>
              <a:cxnSpLocks/>
            </p:cNvCxnSpPr>
            <p:nvPr/>
          </p:nvCxnSpPr>
          <p:spPr>
            <a:xfrm>
              <a:off x="4336869" y="4553909"/>
              <a:ext cx="0" cy="74174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F963BDA-76E1-4C47-AA76-C50C8D6C4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20" y="4550471"/>
              <a:ext cx="0" cy="74174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942F9C7A-2947-ED49-95BB-E8EC750A5D5F}"/>
              </a:ext>
            </a:extLst>
          </p:cNvPr>
          <p:cNvGrpSpPr/>
          <p:nvPr/>
        </p:nvGrpSpPr>
        <p:grpSpPr>
          <a:xfrm>
            <a:off x="4829395" y="2753443"/>
            <a:ext cx="2100828" cy="1943186"/>
            <a:chOff x="5764446" y="1552703"/>
            <a:chExt cx="1995948" cy="1846176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2DEFE5E0-9D84-D249-BDF9-28444A1C1C88}"/>
                </a:ext>
              </a:extLst>
            </p:cNvPr>
            <p:cNvGrpSpPr/>
            <p:nvPr/>
          </p:nvGrpSpPr>
          <p:grpSpPr>
            <a:xfrm>
              <a:off x="5873950" y="1552703"/>
              <a:ext cx="1245756" cy="1846176"/>
              <a:chOff x="6087476" y="1794990"/>
              <a:chExt cx="1245756" cy="1846176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923CCE2-6196-2445-9332-5642C2594EAC}"/>
                  </a:ext>
                </a:extLst>
              </p:cNvPr>
              <p:cNvSpPr/>
              <p:nvPr/>
            </p:nvSpPr>
            <p:spPr>
              <a:xfrm>
                <a:off x="6547317" y="2005103"/>
                <a:ext cx="784003" cy="16296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O" sz="1895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AF78F0E-15D9-E748-83D8-32C1CBD74D7B}"/>
                  </a:ext>
                </a:extLst>
              </p:cNvPr>
              <p:cNvSpPr/>
              <p:nvPr/>
            </p:nvSpPr>
            <p:spPr>
              <a:xfrm>
                <a:off x="6547317" y="2622645"/>
                <a:ext cx="107527" cy="10185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O" sz="1895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3A032605-3722-FB47-8572-BED0C1A954D4}"/>
                  </a:ext>
                </a:extLst>
              </p:cNvPr>
              <p:cNvSpPr/>
              <p:nvPr/>
            </p:nvSpPr>
            <p:spPr>
              <a:xfrm>
                <a:off x="6547371" y="2107591"/>
                <a:ext cx="107474" cy="6154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O" sz="1895"/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92AB3749-5791-0249-A28A-E792708C68F8}"/>
                  </a:ext>
                </a:extLst>
              </p:cNvPr>
              <p:cNvSpPr txBox="1"/>
              <p:nvPr/>
            </p:nvSpPr>
            <p:spPr>
              <a:xfrm>
                <a:off x="6130078" y="3025683"/>
                <a:ext cx="474037" cy="24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3" dirty="0"/>
                  <a:t>docs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FE0E9578-39F1-F64A-9370-4DEC63E904CA}"/>
                  </a:ext>
                </a:extLst>
              </p:cNvPr>
              <p:cNvSpPr txBox="1"/>
              <p:nvPr/>
            </p:nvSpPr>
            <p:spPr>
              <a:xfrm>
                <a:off x="6087476" y="2290827"/>
                <a:ext cx="528267" cy="24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3" dirty="0"/>
                  <a:t>terms</a:t>
                </a:r>
                <a:endParaRPr lang="es-CO" sz="1158" dirty="0"/>
              </a:p>
            </p:txBody>
          </p:sp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EE737337-0080-C344-96A1-BB2CC7FC9989}"/>
                  </a:ext>
                </a:extLst>
              </p:cNvPr>
              <p:cNvSpPr/>
              <p:nvPr/>
            </p:nvSpPr>
            <p:spPr>
              <a:xfrm>
                <a:off x="6545406" y="2005103"/>
                <a:ext cx="785912" cy="115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O" sz="1895" dirty="0"/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03657CE-6221-3C43-8081-84E7A659264A}"/>
                  </a:ext>
                </a:extLst>
              </p:cNvPr>
              <p:cNvSpPr txBox="1"/>
              <p:nvPr/>
            </p:nvSpPr>
            <p:spPr>
              <a:xfrm>
                <a:off x="6545406" y="1794990"/>
                <a:ext cx="787826" cy="24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053" dirty="0"/>
                  <a:t>dims</a:t>
                </a:r>
                <a:endParaRPr lang="es-CO" sz="1158" dirty="0"/>
              </a:p>
            </p:txBody>
          </p:sp>
        </p:grp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58215436-7EF0-8D47-8875-C4AD1DF1F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999" y="2017489"/>
              <a:ext cx="934031" cy="937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E97522E-9D2B-0F4C-8617-A96924ADD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253" y="2265747"/>
              <a:ext cx="934031" cy="937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4DC79AED-7E40-7A45-B86C-B5950B0F24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4446" y="2466054"/>
              <a:ext cx="1813189" cy="245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11255535-B2FF-6C4C-87BC-7B3765326EC8}"/>
                </a:ext>
              </a:extLst>
            </p:cNvPr>
            <p:cNvSpPr txBox="1"/>
            <p:nvPr/>
          </p:nvSpPr>
          <p:spPr>
            <a:xfrm>
              <a:off x="7143284" y="1987993"/>
              <a:ext cx="617110" cy="25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58" dirty="0"/>
                <a:t>clusters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949F57AA-BA6B-DF4D-BBE4-04F05D43C927}"/>
              </a:ext>
            </a:extLst>
          </p:cNvPr>
          <p:cNvGrpSpPr/>
          <p:nvPr/>
        </p:nvGrpSpPr>
        <p:grpSpPr>
          <a:xfrm>
            <a:off x="9372737" y="943929"/>
            <a:ext cx="1042959" cy="972583"/>
            <a:chOff x="2317156" y="4120890"/>
            <a:chExt cx="990891" cy="924029"/>
          </a:xfrm>
        </p:grpSpPr>
        <p:grpSp>
          <p:nvGrpSpPr>
            <p:cNvPr id="140" name="Grupo 139">
              <a:extLst>
                <a:ext uri="{FF2B5EF4-FFF2-40B4-BE49-F238E27FC236}">
                  <a16:creationId xmlns:a16="http://schemas.microsoft.com/office/drawing/2014/main" id="{B857D445-05CE-A34B-8D55-20A251D7AB60}"/>
                </a:ext>
              </a:extLst>
            </p:cNvPr>
            <p:cNvGrpSpPr/>
            <p:nvPr/>
          </p:nvGrpSpPr>
          <p:grpSpPr>
            <a:xfrm>
              <a:off x="2317156" y="4120890"/>
              <a:ext cx="990891" cy="924029"/>
              <a:chOff x="5584015" y="5418665"/>
              <a:chExt cx="990891" cy="924029"/>
            </a:xfrm>
          </p:grpSpPr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99B3FDC1-02E3-B845-A9E2-5E47AB8478FE}"/>
                  </a:ext>
                </a:extLst>
              </p:cNvPr>
              <p:cNvSpPr/>
              <p:nvPr/>
            </p:nvSpPr>
            <p:spPr>
              <a:xfrm>
                <a:off x="5871882" y="5943600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3AC9BBF8-F2BE-5C41-8605-E56F5482E28C}"/>
                  </a:ext>
                </a:extLst>
              </p:cNvPr>
              <p:cNvSpPr/>
              <p:nvPr/>
            </p:nvSpPr>
            <p:spPr>
              <a:xfrm>
                <a:off x="6024282" y="6096000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6BC9C28B-71F5-A246-B36C-7A80F7F8495E}"/>
                  </a:ext>
                </a:extLst>
              </p:cNvPr>
              <p:cNvSpPr/>
              <p:nvPr/>
            </p:nvSpPr>
            <p:spPr>
              <a:xfrm>
                <a:off x="6176682" y="5737411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DF7ED263-56F6-EC47-B239-73C17EFEB7C2}"/>
                  </a:ext>
                </a:extLst>
              </p:cNvPr>
              <p:cNvSpPr/>
              <p:nvPr/>
            </p:nvSpPr>
            <p:spPr>
              <a:xfrm>
                <a:off x="6212542" y="5970494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89ECE3C4-3098-EF4E-A172-DF097D0A64A3}"/>
                  </a:ext>
                </a:extLst>
              </p:cNvPr>
              <p:cNvSpPr/>
              <p:nvPr/>
            </p:nvSpPr>
            <p:spPr>
              <a:xfrm>
                <a:off x="5853952" y="6113930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A08EA4FC-1289-704F-87CF-3CBC86FF2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7354" y="5418665"/>
                <a:ext cx="0" cy="9240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AEEA4934-B46B-A443-8AF3-1A50336D0F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4015" y="6342694"/>
                <a:ext cx="990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38C4D820-8A11-4747-81ED-45903B928615}"/>
                </a:ext>
              </a:extLst>
            </p:cNvPr>
            <p:cNvSpPr txBox="1"/>
            <p:nvPr/>
          </p:nvSpPr>
          <p:spPr>
            <a:xfrm>
              <a:off x="2730327" y="4121221"/>
              <a:ext cx="478519" cy="24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3" dirty="0"/>
                <a:t>terms</a:t>
              </a:r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DF931418-5E25-4944-8024-524C6BD0ECCA}"/>
              </a:ext>
            </a:extLst>
          </p:cNvPr>
          <p:cNvGrpSpPr/>
          <p:nvPr/>
        </p:nvGrpSpPr>
        <p:grpSpPr>
          <a:xfrm>
            <a:off x="2830652" y="4712915"/>
            <a:ext cx="1957718" cy="1310421"/>
            <a:chOff x="9723297" y="255247"/>
            <a:chExt cx="1859983" cy="1245001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C3093150-92C5-E64F-A93E-3D265D0571DF}"/>
                </a:ext>
              </a:extLst>
            </p:cNvPr>
            <p:cNvGrpSpPr/>
            <p:nvPr/>
          </p:nvGrpSpPr>
          <p:grpSpPr>
            <a:xfrm>
              <a:off x="9723297" y="255247"/>
              <a:ext cx="1150784" cy="1245001"/>
              <a:chOff x="1704948" y="1622924"/>
              <a:chExt cx="1150784" cy="1245001"/>
            </a:xfrm>
          </p:grpSpPr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E47BAA36-0DC7-CE4A-9152-610AA8910D71}"/>
                  </a:ext>
                </a:extLst>
              </p:cNvPr>
              <p:cNvGrpSpPr/>
              <p:nvPr/>
            </p:nvGrpSpPr>
            <p:grpSpPr>
              <a:xfrm>
                <a:off x="1704948" y="1829953"/>
                <a:ext cx="1150784" cy="1037972"/>
                <a:chOff x="1603446" y="1597553"/>
                <a:chExt cx="1150784" cy="1037972"/>
              </a:xfrm>
            </p:grpSpPr>
            <p:sp>
              <p:nvSpPr>
                <p:cNvPr id="155" name="Rectángulo 154">
                  <a:extLst>
                    <a:ext uri="{FF2B5EF4-FFF2-40B4-BE49-F238E27FC236}">
                      <a16:creationId xmlns:a16="http://schemas.microsoft.com/office/drawing/2014/main" id="{D2920246-5A96-8245-B793-8D9DAC6917D2}"/>
                    </a:ext>
                  </a:extLst>
                </p:cNvPr>
                <p:cNvSpPr/>
                <p:nvPr/>
              </p:nvSpPr>
              <p:spPr>
                <a:xfrm>
                  <a:off x="1951146" y="1597553"/>
                  <a:ext cx="803019" cy="10379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95"/>
                </a:p>
              </p:txBody>
            </p:sp>
            <p:sp>
              <p:nvSpPr>
                <p:cNvPr id="156" name="Rectángulo 155">
                  <a:extLst>
                    <a:ext uri="{FF2B5EF4-FFF2-40B4-BE49-F238E27FC236}">
                      <a16:creationId xmlns:a16="http://schemas.microsoft.com/office/drawing/2014/main" id="{36B00517-FE02-934A-BCC7-E5F79DBF920D}"/>
                    </a:ext>
                  </a:extLst>
                </p:cNvPr>
                <p:cNvSpPr/>
                <p:nvPr/>
              </p:nvSpPr>
              <p:spPr>
                <a:xfrm>
                  <a:off x="1951146" y="1617004"/>
                  <a:ext cx="126544" cy="10185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95"/>
                </a:p>
              </p:txBody>
            </p:sp>
            <p:sp>
              <p:nvSpPr>
                <p:cNvPr id="157" name="Rectángulo 156">
                  <a:extLst>
                    <a:ext uri="{FF2B5EF4-FFF2-40B4-BE49-F238E27FC236}">
                      <a16:creationId xmlns:a16="http://schemas.microsoft.com/office/drawing/2014/main" id="{A4A5B954-3F9E-A646-9FED-0B41A9EC4917}"/>
                    </a:ext>
                  </a:extLst>
                </p:cNvPr>
                <p:cNvSpPr/>
                <p:nvPr/>
              </p:nvSpPr>
              <p:spPr>
                <a:xfrm>
                  <a:off x="1951207" y="1597554"/>
                  <a:ext cx="803023" cy="119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95"/>
                </a:p>
              </p:txBody>
            </p:sp>
            <p:sp>
              <p:nvSpPr>
                <p:cNvPr id="158" name="CuadroTexto 157">
                  <a:extLst>
                    <a:ext uri="{FF2B5EF4-FFF2-40B4-BE49-F238E27FC236}">
                      <a16:creationId xmlns:a16="http://schemas.microsoft.com/office/drawing/2014/main" id="{33FD3F2E-6780-6242-B93C-AD8C1A1ACF67}"/>
                    </a:ext>
                  </a:extLst>
                </p:cNvPr>
                <p:cNvSpPr txBox="1"/>
                <p:nvPr/>
              </p:nvSpPr>
              <p:spPr>
                <a:xfrm>
                  <a:off x="1603446" y="2020042"/>
                  <a:ext cx="414555" cy="24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053" dirty="0"/>
                    <a:t>docs</a:t>
                  </a:r>
                </a:p>
              </p:txBody>
            </p:sp>
          </p:grpSp>
          <p:sp>
            <p:nvSpPr>
              <p:cNvPr id="154" name="CuadroTexto 153">
                <a:extLst>
                  <a:ext uri="{FF2B5EF4-FFF2-40B4-BE49-F238E27FC236}">
                    <a16:creationId xmlns:a16="http://schemas.microsoft.com/office/drawing/2014/main" id="{CE83466E-83FC-8D4B-A00B-F7EDACE2B3C1}"/>
                  </a:ext>
                </a:extLst>
              </p:cNvPr>
              <p:cNvSpPr txBox="1"/>
              <p:nvPr/>
            </p:nvSpPr>
            <p:spPr>
              <a:xfrm>
                <a:off x="2048054" y="1622924"/>
                <a:ext cx="798772" cy="24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053" dirty="0"/>
                  <a:t>terms</a:t>
                </a:r>
                <a:endParaRPr lang="es-CO" sz="1158" dirty="0"/>
              </a:p>
            </p:txBody>
          </p:sp>
        </p:grp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A4560D4F-29AC-3A4B-9E95-A60547589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5490" y="738036"/>
              <a:ext cx="934031" cy="937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C8E0606D-C3A7-A840-8A70-3C75DA44E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068" y="893435"/>
              <a:ext cx="934031" cy="937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04FA14AA-7C61-8643-A877-4AD2E3386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5430" y="1276868"/>
              <a:ext cx="934031" cy="937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3951911A-6D94-6340-8D06-41FA29DCF963}"/>
                </a:ext>
              </a:extLst>
            </p:cNvPr>
            <p:cNvSpPr txBox="1"/>
            <p:nvPr/>
          </p:nvSpPr>
          <p:spPr>
            <a:xfrm>
              <a:off x="10966170" y="845989"/>
              <a:ext cx="617110" cy="25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58" dirty="0"/>
                <a:t>clusters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4BFCA9C0-ABB7-3C45-8943-1596604197C6}"/>
              </a:ext>
            </a:extLst>
          </p:cNvPr>
          <p:cNvGrpSpPr/>
          <p:nvPr/>
        </p:nvGrpSpPr>
        <p:grpSpPr>
          <a:xfrm>
            <a:off x="5252443" y="4906458"/>
            <a:ext cx="1446500" cy="896265"/>
            <a:chOff x="9333607" y="2648196"/>
            <a:chExt cx="1374286" cy="851521"/>
          </a:xfrm>
        </p:grpSpPr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622B5254-CD3D-DC4E-9F72-6BD88BC65763}"/>
                </a:ext>
              </a:extLst>
            </p:cNvPr>
            <p:cNvSpPr/>
            <p:nvPr/>
          </p:nvSpPr>
          <p:spPr>
            <a:xfrm>
              <a:off x="9904809" y="2855225"/>
              <a:ext cx="803019" cy="644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92140A4E-331A-794B-8DDF-E44AB0DD8E61}"/>
                </a:ext>
              </a:extLst>
            </p:cNvPr>
            <p:cNvSpPr/>
            <p:nvPr/>
          </p:nvSpPr>
          <p:spPr>
            <a:xfrm>
              <a:off x="9904809" y="2874676"/>
              <a:ext cx="106260" cy="625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A96D4C08-2F20-0440-82D5-D3DE4789D975}"/>
                </a:ext>
              </a:extLst>
            </p:cNvPr>
            <p:cNvSpPr/>
            <p:nvPr/>
          </p:nvSpPr>
          <p:spPr>
            <a:xfrm>
              <a:off x="9904870" y="2855226"/>
              <a:ext cx="803023" cy="119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87CEB52C-A0E8-2046-A99C-7D10EEF90BB9}"/>
                </a:ext>
              </a:extLst>
            </p:cNvPr>
            <p:cNvSpPr txBox="1"/>
            <p:nvPr/>
          </p:nvSpPr>
          <p:spPr>
            <a:xfrm>
              <a:off x="9333607" y="3082846"/>
              <a:ext cx="591219" cy="24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3" dirty="0"/>
                <a:t>Clusters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D115EC3F-D666-F646-95D5-2685E1EA7273}"/>
                </a:ext>
              </a:extLst>
            </p:cNvPr>
            <p:cNvSpPr txBox="1"/>
            <p:nvPr/>
          </p:nvSpPr>
          <p:spPr>
            <a:xfrm>
              <a:off x="9900215" y="2648196"/>
              <a:ext cx="798772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terms</a:t>
              </a:r>
              <a:endParaRPr lang="es-CO" sz="1158" dirty="0"/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5DABD46F-9991-074D-A42F-509F64AE9E1F}"/>
              </a:ext>
            </a:extLst>
          </p:cNvPr>
          <p:cNvGrpSpPr/>
          <p:nvPr/>
        </p:nvGrpSpPr>
        <p:grpSpPr>
          <a:xfrm>
            <a:off x="7538796" y="4791894"/>
            <a:ext cx="1071060" cy="1115215"/>
            <a:chOff x="8912465" y="3038175"/>
            <a:chExt cx="1017589" cy="1059540"/>
          </a:xfrm>
        </p:grpSpPr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14F923DF-1FB1-3449-9063-164931C6CBE7}"/>
                </a:ext>
              </a:extLst>
            </p:cNvPr>
            <p:cNvSpPr/>
            <p:nvPr/>
          </p:nvSpPr>
          <p:spPr>
            <a:xfrm>
              <a:off x="9328606" y="3255781"/>
              <a:ext cx="601448" cy="84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175" name="Rectángulo 174">
              <a:extLst>
                <a:ext uri="{FF2B5EF4-FFF2-40B4-BE49-F238E27FC236}">
                  <a16:creationId xmlns:a16="http://schemas.microsoft.com/office/drawing/2014/main" id="{75B30D55-E56E-AA4E-B127-20DEF7FAE30C}"/>
                </a:ext>
              </a:extLst>
            </p:cNvPr>
            <p:cNvSpPr/>
            <p:nvPr/>
          </p:nvSpPr>
          <p:spPr>
            <a:xfrm>
              <a:off x="9328667" y="3255781"/>
              <a:ext cx="117120" cy="8419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176" name="CuadroTexto 175">
              <a:extLst>
                <a:ext uri="{FF2B5EF4-FFF2-40B4-BE49-F238E27FC236}">
                  <a16:creationId xmlns:a16="http://schemas.microsoft.com/office/drawing/2014/main" id="{D909FD1C-E1C7-E840-A6D8-16E93CE78C05}"/>
                </a:ext>
              </a:extLst>
            </p:cNvPr>
            <p:cNvSpPr txBox="1"/>
            <p:nvPr/>
          </p:nvSpPr>
          <p:spPr>
            <a:xfrm>
              <a:off x="9329720" y="3038175"/>
              <a:ext cx="591220" cy="24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3" dirty="0"/>
                <a:t>Clusters</a:t>
              </a:r>
            </a:p>
          </p:txBody>
        </p:sp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9A1DA7A3-3822-2742-A599-171BA1DC5143}"/>
                </a:ext>
              </a:extLst>
            </p:cNvPr>
            <p:cNvSpPr txBox="1"/>
            <p:nvPr/>
          </p:nvSpPr>
          <p:spPr>
            <a:xfrm>
              <a:off x="8912465" y="3533517"/>
              <a:ext cx="798772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3" dirty="0"/>
                <a:t>terms</a:t>
              </a:r>
              <a:endParaRPr lang="es-CO" sz="1158" dirty="0"/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F8ED38AE-B058-E04E-A72D-1078E9C54B07}"/>
                </a:ext>
              </a:extLst>
            </p:cNvPr>
            <p:cNvSpPr/>
            <p:nvPr/>
          </p:nvSpPr>
          <p:spPr>
            <a:xfrm>
              <a:off x="9324011" y="3253924"/>
              <a:ext cx="601437" cy="933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FC24BB16-FEFC-EC47-98FB-2F88E057F792}"/>
              </a:ext>
            </a:extLst>
          </p:cNvPr>
          <p:cNvGrpSpPr/>
          <p:nvPr/>
        </p:nvGrpSpPr>
        <p:grpSpPr>
          <a:xfrm>
            <a:off x="7719877" y="3297386"/>
            <a:ext cx="1042958" cy="972583"/>
            <a:chOff x="2317156" y="4120890"/>
            <a:chExt cx="990891" cy="924029"/>
          </a:xfrm>
        </p:grpSpPr>
        <p:grpSp>
          <p:nvGrpSpPr>
            <p:cNvPr id="190" name="Grupo 189">
              <a:extLst>
                <a:ext uri="{FF2B5EF4-FFF2-40B4-BE49-F238E27FC236}">
                  <a16:creationId xmlns:a16="http://schemas.microsoft.com/office/drawing/2014/main" id="{8EF35A30-BD35-EC49-9EE0-0C179EA325FF}"/>
                </a:ext>
              </a:extLst>
            </p:cNvPr>
            <p:cNvGrpSpPr/>
            <p:nvPr/>
          </p:nvGrpSpPr>
          <p:grpSpPr>
            <a:xfrm>
              <a:off x="2317156" y="4120890"/>
              <a:ext cx="990891" cy="924029"/>
              <a:chOff x="5584015" y="5418665"/>
              <a:chExt cx="990891" cy="924029"/>
            </a:xfrm>
          </p:grpSpPr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7444A661-454A-144B-A988-E74E9B7D4E2F}"/>
                  </a:ext>
                </a:extLst>
              </p:cNvPr>
              <p:cNvSpPr/>
              <p:nvPr/>
            </p:nvSpPr>
            <p:spPr>
              <a:xfrm>
                <a:off x="5871882" y="5943600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C90A0849-88DA-F143-AF03-F4DA9DEA13BE}"/>
                  </a:ext>
                </a:extLst>
              </p:cNvPr>
              <p:cNvSpPr/>
              <p:nvPr/>
            </p:nvSpPr>
            <p:spPr>
              <a:xfrm>
                <a:off x="6024282" y="6096000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ECADCD44-707A-2E45-B83A-EEF17F852964}"/>
                  </a:ext>
                </a:extLst>
              </p:cNvPr>
              <p:cNvSpPr/>
              <p:nvPr/>
            </p:nvSpPr>
            <p:spPr>
              <a:xfrm>
                <a:off x="6176682" y="5737411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C070293D-5E89-A14A-B9ED-766DFB21F9C9}"/>
                  </a:ext>
                </a:extLst>
              </p:cNvPr>
              <p:cNvSpPr/>
              <p:nvPr/>
            </p:nvSpPr>
            <p:spPr>
              <a:xfrm>
                <a:off x="6212542" y="5970494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EADD08A3-1936-D140-9CCD-FA34BE4E1232}"/>
                  </a:ext>
                </a:extLst>
              </p:cNvPr>
              <p:cNvSpPr/>
              <p:nvPr/>
            </p:nvSpPr>
            <p:spPr>
              <a:xfrm>
                <a:off x="5853952" y="6113930"/>
                <a:ext cx="71718" cy="71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152D9EDC-A6EA-8345-A6F6-1BDA08105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7354" y="5418665"/>
                <a:ext cx="0" cy="9240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B4F8643B-C974-414C-98FB-262E5F826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4015" y="6342694"/>
                <a:ext cx="990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CuadroTexto 190">
              <a:extLst>
                <a:ext uri="{FF2B5EF4-FFF2-40B4-BE49-F238E27FC236}">
                  <a16:creationId xmlns:a16="http://schemas.microsoft.com/office/drawing/2014/main" id="{E4F05A1B-EBB3-6E4F-BEA2-5975E8773061}"/>
                </a:ext>
              </a:extLst>
            </p:cNvPr>
            <p:cNvSpPr txBox="1"/>
            <p:nvPr/>
          </p:nvSpPr>
          <p:spPr>
            <a:xfrm>
              <a:off x="2730327" y="4121221"/>
              <a:ext cx="577513" cy="24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3" dirty="0"/>
                <a:t>clusters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9F9FD61-41A6-7446-AD0A-71AE87E6F0F2}"/>
              </a:ext>
            </a:extLst>
          </p:cNvPr>
          <p:cNvGrpSpPr/>
          <p:nvPr/>
        </p:nvGrpSpPr>
        <p:grpSpPr>
          <a:xfrm>
            <a:off x="2865205" y="3013673"/>
            <a:ext cx="1211253" cy="1310421"/>
            <a:chOff x="1704948" y="1622924"/>
            <a:chExt cx="1150784" cy="1245001"/>
          </a:xfrm>
        </p:grpSpPr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4522753E-D547-FB44-8C45-3BC115611A1E}"/>
                </a:ext>
              </a:extLst>
            </p:cNvPr>
            <p:cNvGrpSpPr/>
            <p:nvPr/>
          </p:nvGrpSpPr>
          <p:grpSpPr>
            <a:xfrm>
              <a:off x="1704948" y="1829953"/>
              <a:ext cx="1150784" cy="1037972"/>
              <a:chOff x="1603446" y="1597553"/>
              <a:chExt cx="1150784" cy="1037972"/>
            </a:xfrm>
          </p:grpSpPr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02153F1-F3FF-6341-A264-4C10CB0ECD8A}"/>
                  </a:ext>
                </a:extLst>
              </p:cNvPr>
              <p:cNvSpPr/>
              <p:nvPr/>
            </p:nvSpPr>
            <p:spPr>
              <a:xfrm>
                <a:off x="1951146" y="1597553"/>
                <a:ext cx="803019" cy="1037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 dirty="0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F9F37ACA-59B0-9044-99A0-74D73934F707}"/>
                  </a:ext>
                </a:extLst>
              </p:cNvPr>
              <p:cNvSpPr/>
              <p:nvPr/>
            </p:nvSpPr>
            <p:spPr>
              <a:xfrm>
                <a:off x="1951146" y="1617004"/>
                <a:ext cx="126544" cy="10185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7F5C8C67-1B2E-1042-981B-BA57CE8E1338}"/>
                  </a:ext>
                </a:extLst>
              </p:cNvPr>
              <p:cNvSpPr/>
              <p:nvPr/>
            </p:nvSpPr>
            <p:spPr>
              <a:xfrm>
                <a:off x="1951207" y="1597554"/>
                <a:ext cx="803023" cy="119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1C1C5F97-10F0-B243-8DA5-9D9D45B832E8}"/>
                  </a:ext>
                </a:extLst>
              </p:cNvPr>
              <p:cNvSpPr txBox="1"/>
              <p:nvPr/>
            </p:nvSpPr>
            <p:spPr>
              <a:xfrm>
                <a:off x="1603446" y="2020042"/>
                <a:ext cx="414555" cy="24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053" dirty="0"/>
                  <a:t>docs</a:t>
                </a:r>
              </a:p>
            </p:txBody>
          </p:sp>
        </p:grp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B81EF49-63D6-1F4E-84D4-863EB714D76E}"/>
                </a:ext>
              </a:extLst>
            </p:cNvPr>
            <p:cNvSpPr txBox="1"/>
            <p:nvPr/>
          </p:nvSpPr>
          <p:spPr>
            <a:xfrm>
              <a:off x="2048054" y="1622924"/>
              <a:ext cx="798772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terms</a:t>
              </a:r>
              <a:endParaRPr lang="es-CO" sz="1158" dirty="0"/>
            </a:p>
          </p:txBody>
        </p:sp>
      </p:grpSp>
      <p:sp>
        <p:nvSpPr>
          <p:cNvPr id="2" name="Cerrar llave 1">
            <a:extLst>
              <a:ext uri="{FF2B5EF4-FFF2-40B4-BE49-F238E27FC236}">
                <a16:creationId xmlns:a16="http://schemas.microsoft.com/office/drawing/2014/main" id="{C96A5466-661F-F84E-A23A-8EE93555A57D}"/>
              </a:ext>
            </a:extLst>
          </p:cNvPr>
          <p:cNvSpPr/>
          <p:nvPr/>
        </p:nvSpPr>
        <p:spPr>
          <a:xfrm>
            <a:off x="2417376" y="221934"/>
            <a:ext cx="430924" cy="2575851"/>
          </a:xfrm>
          <a:prstGeom prst="rightBrace">
            <a:avLst>
              <a:gd name="adj1" fmla="val 4979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E145566D-CC5D-0248-BFFE-7EA04D65AC1E}"/>
              </a:ext>
            </a:extLst>
          </p:cNvPr>
          <p:cNvCxnSpPr>
            <a:cxnSpLocks/>
          </p:cNvCxnSpPr>
          <p:nvPr/>
        </p:nvCxnSpPr>
        <p:spPr>
          <a:xfrm flipV="1">
            <a:off x="4204659" y="1491911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82A34029-4AD7-7C4E-87F0-F7ABDB1BD11D}"/>
              </a:ext>
            </a:extLst>
          </p:cNvPr>
          <p:cNvCxnSpPr>
            <a:cxnSpLocks/>
          </p:cNvCxnSpPr>
          <p:nvPr/>
        </p:nvCxnSpPr>
        <p:spPr>
          <a:xfrm flipV="1">
            <a:off x="6530839" y="1473658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18BC7439-1B0D-2643-893F-AADBA4F0F1B9}"/>
              </a:ext>
            </a:extLst>
          </p:cNvPr>
          <p:cNvCxnSpPr>
            <a:cxnSpLocks/>
          </p:cNvCxnSpPr>
          <p:nvPr/>
        </p:nvCxnSpPr>
        <p:spPr>
          <a:xfrm flipV="1">
            <a:off x="4131249" y="3832248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CC8825F5-B7E6-6F4E-9212-293479FBFA31}"/>
              </a:ext>
            </a:extLst>
          </p:cNvPr>
          <p:cNvCxnSpPr>
            <a:cxnSpLocks/>
          </p:cNvCxnSpPr>
          <p:nvPr/>
        </p:nvCxnSpPr>
        <p:spPr>
          <a:xfrm flipV="1">
            <a:off x="4777257" y="5487315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16AD1527-06DA-0946-BEF5-C27DBD7EC9A8}"/>
              </a:ext>
            </a:extLst>
          </p:cNvPr>
          <p:cNvCxnSpPr>
            <a:cxnSpLocks/>
          </p:cNvCxnSpPr>
          <p:nvPr/>
        </p:nvCxnSpPr>
        <p:spPr>
          <a:xfrm flipV="1">
            <a:off x="6916761" y="5473780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A97BD903-C6EC-2F43-9E5A-3AFC4472630D}"/>
              </a:ext>
            </a:extLst>
          </p:cNvPr>
          <p:cNvCxnSpPr>
            <a:cxnSpLocks/>
          </p:cNvCxnSpPr>
          <p:nvPr/>
        </p:nvCxnSpPr>
        <p:spPr>
          <a:xfrm flipV="1">
            <a:off x="8577535" y="1430220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5D9B4CC-787F-0045-9951-F2E763CA6F21}"/>
              </a:ext>
            </a:extLst>
          </p:cNvPr>
          <p:cNvCxnSpPr>
            <a:cxnSpLocks/>
          </p:cNvCxnSpPr>
          <p:nvPr/>
        </p:nvCxnSpPr>
        <p:spPr>
          <a:xfrm flipV="1">
            <a:off x="6993505" y="3817063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4015DBAF-28A0-7D41-ACD6-45740CA87CED}"/>
              </a:ext>
            </a:extLst>
          </p:cNvPr>
          <p:cNvGrpSpPr/>
          <p:nvPr/>
        </p:nvGrpSpPr>
        <p:grpSpPr>
          <a:xfrm>
            <a:off x="9367072" y="4265919"/>
            <a:ext cx="1475314" cy="1936457"/>
            <a:chOff x="9432387" y="4383486"/>
            <a:chExt cx="1475314" cy="1936457"/>
          </a:xfrm>
        </p:grpSpPr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2E208FAA-E293-E84E-9B27-93BC5A1AAAB8}"/>
                </a:ext>
              </a:extLst>
            </p:cNvPr>
            <p:cNvSpPr/>
            <p:nvPr/>
          </p:nvSpPr>
          <p:spPr>
            <a:xfrm>
              <a:off x="9996710" y="4604639"/>
              <a:ext cx="825199" cy="1715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CO" sz="1895"/>
            </a:p>
          </p:txBody>
        </p:sp>
        <p:sp>
          <p:nvSpPr>
            <p:cNvPr id="188" name="Rectángulo 187">
              <a:extLst>
                <a:ext uri="{FF2B5EF4-FFF2-40B4-BE49-F238E27FC236}">
                  <a16:creationId xmlns:a16="http://schemas.microsoft.com/office/drawing/2014/main" id="{9E956BC4-D6BE-BF42-83B6-B3314AE2AAF3}"/>
                </a:ext>
              </a:extLst>
            </p:cNvPr>
            <p:cNvSpPr/>
            <p:nvPr/>
          </p:nvSpPr>
          <p:spPr>
            <a:xfrm>
              <a:off x="9996712" y="4671525"/>
              <a:ext cx="120553" cy="7065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CO" sz="1895"/>
            </a:p>
          </p:txBody>
        </p:sp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BEE5407D-4920-7440-B5E0-335B6DE74FE8}"/>
                </a:ext>
              </a:extLst>
            </p:cNvPr>
            <p:cNvSpPr/>
            <p:nvPr/>
          </p:nvSpPr>
          <p:spPr>
            <a:xfrm>
              <a:off x="10004146" y="5374715"/>
              <a:ext cx="113120" cy="9452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CO" sz="1895"/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A1D6B247-FCAC-324E-B39F-1CD8873CFF89}"/>
                </a:ext>
              </a:extLst>
            </p:cNvPr>
            <p:cNvSpPr txBox="1"/>
            <p:nvPr/>
          </p:nvSpPr>
          <p:spPr>
            <a:xfrm>
              <a:off x="9557547" y="5678847"/>
              <a:ext cx="498946" cy="25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3" dirty="0"/>
                <a:t>terms</a:t>
              </a:r>
            </a:p>
          </p:txBody>
        </p:sp>
        <p:sp>
          <p:nvSpPr>
            <p:cNvPr id="204" name="CuadroTexto 203">
              <a:extLst>
                <a:ext uri="{FF2B5EF4-FFF2-40B4-BE49-F238E27FC236}">
                  <a16:creationId xmlns:a16="http://schemas.microsoft.com/office/drawing/2014/main" id="{CCE95746-CDEA-914E-B928-E497D644DBD0}"/>
                </a:ext>
              </a:extLst>
            </p:cNvPr>
            <p:cNvSpPr txBox="1"/>
            <p:nvPr/>
          </p:nvSpPr>
          <p:spPr>
            <a:xfrm>
              <a:off x="9432387" y="4905377"/>
              <a:ext cx="633041" cy="25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3" dirty="0"/>
                <a:t>clusters</a:t>
              </a:r>
              <a:endParaRPr lang="es-CO" sz="1158" dirty="0"/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0237CDBE-7649-6B4B-BD28-A981AEF14C4E}"/>
                </a:ext>
              </a:extLst>
            </p:cNvPr>
            <p:cNvSpPr/>
            <p:nvPr/>
          </p:nvSpPr>
          <p:spPr>
            <a:xfrm>
              <a:off x="9994699" y="4604639"/>
              <a:ext cx="827209" cy="121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CO" sz="1895" dirty="0"/>
            </a:p>
          </p:txBody>
        </p:sp>
        <p:sp>
          <p:nvSpPr>
            <p:cNvPr id="206" name="CuadroTexto 205">
              <a:extLst>
                <a:ext uri="{FF2B5EF4-FFF2-40B4-BE49-F238E27FC236}">
                  <a16:creationId xmlns:a16="http://schemas.microsoft.com/office/drawing/2014/main" id="{EC371E57-B0A5-224D-937E-C45B67E2CC8B}"/>
                </a:ext>
              </a:extLst>
            </p:cNvPr>
            <p:cNvSpPr txBox="1"/>
            <p:nvPr/>
          </p:nvSpPr>
          <p:spPr>
            <a:xfrm>
              <a:off x="9994699" y="4383486"/>
              <a:ext cx="829223" cy="25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dims</a:t>
              </a:r>
              <a:endParaRPr lang="es-CO" sz="1158" dirty="0"/>
            </a:p>
          </p:txBody>
        </p: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DCBDFB2A-6916-2E4C-8DA8-77547AADF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6875" y="5359418"/>
              <a:ext cx="1460826" cy="174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3AB36714-C915-5F43-9D70-42D2F8876B2B}"/>
              </a:ext>
            </a:extLst>
          </p:cNvPr>
          <p:cNvCxnSpPr>
            <a:cxnSpLocks/>
          </p:cNvCxnSpPr>
          <p:nvPr/>
        </p:nvCxnSpPr>
        <p:spPr>
          <a:xfrm flipV="1">
            <a:off x="8699994" y="5425040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F69BCC57-6DCE-8F42-B03A-3993A038E758}"/>
              </a:ext>
            </a:extLst>
          </p:cNvPr>
          <p:cNvGrpSpPr/>
          <p:nvPr/>
        </p:nvGrpSpPr>
        <p:grpSpPr>
          <a:xfrm>
            <a:off x="2821278" y="6241244"/>
            <a:ext cx="1211253" cy="1310421"/>
            <a:chOff x="1704948" y="1622924"/>
            <a:chExt cx="1150784" cy="1245001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B85B05A1-2CE4-6149-B280-EE0156268D25}"/>
                </a:ext>
              </a:extLst>
            </p:cNvPr>
            <p:cNvGrpSpPr/>
            <p:nvPr/>
          </p:nvGrpSpPr>
          <p:grpSpPr>
            <a:xfrm>
              <a:off x="1704948" y="1829953"/>
              <a:ext cx="1150784" cy="1037972"/>
              <a:chOff x="1603446" y="1597553"/>
              <a:chExt cx="1150784" cy="1037972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E258BCFE-7768-394D-BA4F-C382B07E7371}"/>
                  </a:ext>
                </a:extLst>
              </p:cNvPr>
              <p:cNvSpPr/>
              <p:nvPr/>
            </p:nvSpPr>
            <p:spPr>
              <a:xfrm>
                <a:off x="1951146" y="1597553"/>
                <a:ext cx="803019" cy="1037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 dirty="0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635B0023-3099-784C-A25C-EA14EF21491B}"/>
                  </a:ext>
                </a:extLst>
              </p:cNvPr>
              <p:cNvSpPr/>
              <p:nvPr/>
            </p:nvSpPr>
            <p:spPr>
              <a:xfrm>
                <a:off x="1951146" y="1617004"/>
                <a:ext cx="126544" cy="10185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87AB3DAF-9791-F94D-A0CA-D9FB2E8C2244}"/>
                  </a:ext>
                </a:extLst>
              </p:cNvPr>
              <p:cNvSpPr/>
              <p:nvPr/>
            </p:nvSpPr>
            <p:spPr>
              <a:xfrm>
                <a:off x="1951207" y="1597554"/>
                <a:ext cx="803023" cy="119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214" name="CuadroTexto 213">
                <a:extLst>
                  <a:ext uri="{FF2B5EF4-FFF2-40B4-BE49-F238E27FC236}">
                    <a16:creationId xmlns:a16="http://schemas.microsoft.com/office/drawing/2014/main" id="{AE0AF3C2-3C3E-4D4C-AA3A-E95490BF4FD3}"/>
                  </a:ext>
                </a:extLst>
              </p:cNvPr>
              <p:cNvSpPr txBox="1"/>
              <p:nvPr/>
            </p:nvSpPr>
            <p:spPr>
              <a:xfrm>
                <a:off x="1603446" y="2020042"/>
                <a:ext cx="414555" cy="24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053" dirty="0"/>
                  <a:t>docs</a:t>
                </a:r>
              </a:p>
            </p:txBody>
          </p:sp>
        </p:grp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5A3E1075-E474-9D48-85EA-76AF7703DAE6}"/>
                </a:ext>
              </a:extLst>
            </p:cNvPr>
            <p:cNvSpPr txBox="1"/>
            <p:nvPr/>
          </p:nvSpPr>
          <p:spPr>
            <a:xfrm>
              <a:off x="2048054" y="1622924"/>
              <a:ext cx="798772" cy="24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terms</a:t>
              </a:r>
              <a:endParaRPr lang="es-CO" sz="1158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1FD672C-35F3-6845-8F86-696310E76F12}"/>
              </a:ext>
            </a:extLst>
          </p:cNvPr>
          <p:cNvGrpSpPr/>
          <p:nvPr/>
        </p:nvGrpSpPr>
        <p:grpSpPr>
          <a:xfrm>
            <a:off x="4838325" y="6334100"/>
            <a:ext cx="1293642" cy="1058799"/>
            <a:chOff x="4284706" y="6241244"/>
            <a:chExt cx="1293642" cy="1058799"/>
          </a:xfrm>
        </p:grpSpPr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4AD95D9-48ED-544C-873F-9F2B84CCFAFC}"/>
                </a:ext>
              </a:extLst>
            </p:cNvPr>
            <p:cNvSpPr/>
            <p:nvPr/>
          </p:nvSpPr>
          <p:spPr>
            <a:xfrm>
              <a:off x="4733065" y="6459152"/>
              <a:ext cx="845214" cy="8408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1C826088-9460-5F4E-8D72-17178C0FAF4D}"/>
                </a:ext>
              </a:extLst>
            </p:cNvPr>
            <p:cNvSpPr/>
            <p:nvPr/>
          </p:nvSpPr>
          <p:spPr>
            <a:xfrm>
              <a:off x="4733065" y="6479625"/>
              <a:ext cx="142051" cy="8204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F21BC09F-BADA-DB42-A43A-2D0C0B957C16}"/>
                </a:ext>
              </a:extLst>
            </p:cNvPr>
            <p:cNvSpPr/>
            <p:nvPr/>
          </p:nvSpPr>
          <p:spPr>
            <a:xfrm>
              <a:off x="4733129" y="6459153"/>
              <a:ext cx="845219" cy="1261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221" name="CuadroTexto 220">
              <a:extLst>
                <a:ext uri="{FF2B5EF4-FFF2-40B4-BE49-F238E27FC236}">
                  <a16:creationId xmlns:a16="http://schemas.microsoft.com/office/drawing/2014/main" id="{EADA8F0E-6C55-F545-AD15-8E57C4EFEA94}"/>
                </a:ext>
              </a:extLst>
            </p:cNvPr>
            <p:cNvSpPr txBox="1"/>
            <p:nvPr/>
          </p:nvSpPr>
          <p:spPr>
            <a:xfrm>
              <a:off x="4284706" y="6787840"/>
              <a:ext cx="503664" cy="254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3" dirty="0"/>
                <a:t>terms</a:t>
              </a:r>
            </a:p>
          </p:txBody>
        </p:sp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9FC2B24D-84C3-A444-A0D4-E443A85C467B}"/>
                </a:ext>
              </a:extLst>
            </p:cNvPr>
            <p:cNvSpPr txBox="1"/>
            <p:nvPr/>
          </p:nvSpPr>
          <p:spPr>
            <a:xfrm>
              <a:off x="4728230" y="6241244"/>
              <a:ext cx="840744" cy="25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terms</a:t>
              </a:r>
              <a:endParaRPr lang="es-CO" sz="1158" dirty="0"/>
            </a:p>
          </p:txBody>
        </p:sp>
      </p:grp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181E84E3-93AA-F04A-A9CD-B5624DE7C13B}"/>
              </a:ext>
            </a:extLst>
          </p:cNvPr>
          <p:cNvCxnSpPr>
            <a:cxnSpLocks/>
          </p:cNvCxnSpPr>
          <p:nvPr/>
        </p:nvCxnSpPr>
        <p:spPr>
          <a:xfrm flipV="1">
            <a:off x="4204659" y="7015599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00BE255F-89B8-C845-92A1-7045C57CE08E}"/>
              </a:ext>
            </a:extLst>
          </p:cNvPr>
          <p:cNvCxnSpPr>
            <a:cxnSpLocks/>
          </p:cNvCxnSpPr>
          <p:nvPr/>
        </p:nvCxnSpPr>
        <p:spPr>
          <a:xfrm flipV="1">
            <a:off x="5210601" y="6812270"/>
            <a:ext cx="983111" cy="986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AA7DFF9F-907B-0C40-86E9-ADD660A9E184}"/>
              </a:ext>
            </a:extLst>
          </p:cNvPr>
          <p:cNvCxnSpPr>
            <a:cxnSpLocks/>
          </p:cNvCxnSpPr>
          <p:nvPr/>
        </p:nvCxnSpPr>
        <p:spPr>
          <a:xfrm flipV="1">
            <a:off x="5210600" y="7188683"/>
            <a:ext cx="983111" cy="986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53D0BCC-C74E-D248-9AD5-A2BE64A1DA88}"/>
              </a:ext>
            </a:extLst>
          </p:cNvPr>
          <p:cNvGrpSpPr/>
          <p:nvPr/>
        </p:nvGrpSpPr>
        <p:grpSpPr>
          <a:xfrm>
            <a:off x="7062890" y="6342803"/>
            <a:ext cx="1355387" cy="1147657"/>
            <a:chOff x="7344830" y="6319943"/>
            <a:chExt cx="1355387" cy="1147657"/>
          </a:xfrm>
        </p:grpSpPr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293983B6-AE57-5B46-A510-8970FB2DA1DA}"/>
                </a:ext>
              </a:extLst>
            </p:cNvPr>
            <p:cNvGrpSpPr/>
            <p:nvPr/>
          </p:nvGrpSpPr>
          <p:grpSpPr>
            <a:xfrm>
              <a:off x="7344830" y="6319943"/>
              <a:ext cx="1293642" cy="1058799"/>
              <a:chOff x="4284706" y="6241244"/>
              <a:chExt cx="1293642" cy="1058799"/>
            </a:xfrm>
          </p:grpSpPr>
          <p:sp>
            <p:nvSpPr>
              <p:cNvPr id="233" name="Rectángulo 232">
                <a:extLst>
                  <a:ext uri="{FF2B5EF4-FFF2-40B4-BE49-F238E27FC236}">
                    <a16:creationId xmlns:a16="http://schemas.microsoft.com/office/drawing/2014/main" id="{D9D146BA-E110-7D48-9D80-AA319CEB8732}"/>
                  </a:ext>
                </a:extLst>
              </p:cNvPr>
              <p:cNvSpPr/>
              <p:nvPr/>
            </p:nvSpPr>
            <p:spPr>
              <a:xfrm>
                <a:off x="4733065" y="6459152"/>
                <a:ext cx="845214" cy="8408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 dirty="0"/>
              </a:p>
            </p:txBody>
          </p:sp>
          <p:sp>
            <p:nvSpPr>
              <p:cNvPr id="234" name="Rectángulo 233">
                <a:extLst>
                  <a:ext uri="{FF2B5EF4-FFF2-40B4-BE49-F238E27FC236}">
                    <a16:creationId xmlns:a16="http://schemas.microsoft.com/office/drawing/2014/main" id="{EAFA7573-3BD9-FC4B-AD13-6E0F3389D732}"/>
                  </a:ext>
                </a:extLst>
              </p:cNvPr>
              <p:cNvSpPr/>
              <p:nvPr/>
            </p:nvSpPr>
            <p:spPr>
              <a:xfrm>
                <a:off x="4733065" y="6479625"/>
                <a:ext cx="142051" cy="8204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235" name="Rectángulo 234">
                <a:extLst>
                  <a:ext uri="{FF2B5EF4-FFF2-40B4-BE49-F238E27FC236}">
                    <a16:creationId xmlns:a16="http://schemas.microsoft.com/office/drawing/2014/main" id="{C9DAA1B2-4156-754B-9289-CEFA643737ED}"/>
                  </a:ext>
                </a:extLst>
              </p:cNvPr>
              <p:cNvSpPr/>
              <p:nvPr/>
            </p:nvSpPr>
            <p:spPr>
              <a:xfrm>
                <a:off x="4733129" y="6459153"/>
                <a:ext cx="845219" cy="1261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895"/>
              </a:p>
            </p:txBody>
          </p:sp>
          <p:sp>
            <p:nvSpPr>
              <p:cNvPr id="236" name="CuadroTexto 235">
                <a:extLst>
                  <a:ext uri="{FF2B5EF4-FFF2-40B4-BE49-F238E27FC236}">
                    <a16:creationId xmlns:a16="http://schemas.microsoft.com/office/drawing/2014/main" id="{7AEB8622-D4D8-B847-A4DA-74790CED56F8}"/>
                  </a:ext>
                </a:extLst>
              </p:cNvPr>
              <p:cNvSpPr txBox="1"/>
              <p:nvPr/>
            </p:nvSpPr>
            <p:spPr>
              <a:xfrm>
                <a:off x="4284706" y="6787840"/>
                <a:ext cx="503664" cy="25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053" dirty="0"/>
                  <a:t>terms</a:t>
                </a:r>
              </a:p>
            </p:txBody>
          </p:sp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CA194BA5-5FEE-7842-B1E6-97B1DEE92D51}"/>
                  </a:ext>
                </a:extLst>
              </p:cNvPr>
              <p:cNvSpPr txBox="1"/>
              <p:nvPr/>
            </p:nvSpPr>
            <p:spPr>
              <a:xfrm>
                <a:off x="4728230" y="6241244"/>
                <a:ext cx="840744" cy="25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053" dirty="0"/>
                  <a:t>terms</a:t>
                </a:r>
                <a:endParaRPr lang="es-CO" sz="1158" dirty="0"/>
              </a:p>
            </p:txBody>
          </p:sp>
        </p:grpSp>
        <p:cxnSp>
          <p:nvCxnSpPr>
            <p:cNvPr id="238" name="Conector recto 237">
              <a:extLst>
                <a:ext uri="{FF2B5EF4-FFF2-40B4-BE49-F238E27FC236}">
                  <a16:creationId xmlns:a16="http://schemas.microsoft.com/office/drawing/2014/main" id="{5F68523F-EA1B-D44A-ABCA-7EB1697B6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7106" y="6798113"/>
              <a:ext cx="983111" cy="986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>
              <a:extLst>
                <a:ext uri="{FF2B5EF4-FFF2-40B4-BE49-F238E27FC236}">
                  <a16:creationId xmlns:a16="http://schemas.microsoft.com/office/drawing/2014/main" id="{634D8A72-5E39-2742-8EC4-FFA1581C5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7105" y="7174526"/>
              <a:ext cx="983111" cy="986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>
              <a:extLst>
                <a:ext uri="{FF2B5EF4-FFF2-40B4-BE49-F238E27FC236}">
                  <a16:creationId xmlns:a16="http://schemas.microsoft.com/office/drawing/2014/main" id="{30339CC2-2D3A-7B44-8F52-978EB2C71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819" y="6522941"/>
              <a:ext cx="0" cy="94465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>
              <a:extLst>
                <a:ext uri="{FF2B5EF4-FFF2-40B4-BE49-F238E27FC236}">
                  <a16:creationId xmlns:a16="http://schemas.microsoft.com/office/drawing/2014/main" id="{F1BD4D1E-D993-BD40-8B97-07BB2BA28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190" y="6501237"/>
              <a:ext cx="0" cy="96636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CE81CA97-016F-344E-953B-4C18A9B98B70}"/>
              </a:ext>
            </a:extLst>
          </p:cNvPr>
          <p:cNvCxnSpPr>
            <a:cxnSpLocks/>
          </p:cNvCxnSpPr>
          <p:nvPr/>
        </p:nvCxnSpPr>
        <p:spPr>
          <a:xfrm flipV="1">
            <a:off x="6378710" y="7031023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3FEB7237-206B-5A49-939A-1D8F3C35F17A}"/>
              </a:ext>
            </a:extLst>
          </p:cNvPr>
          <p:cNvGrpSpPr/>
          <p:nvPr/>
        </p:nvGrpSpPr>
        <p:grpSpPr>
          <a:xfrm>
            <a:off x="9332065" y="6327272"/>
            <a:ext cx="1430802" cy="1058799"/>
            <a:chOff x="4147546" y="6241244"/>
            <a:chExt cx="1430802" cy="1058799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8F6EADCF-DAE7-2941-BBF1-697AED2AD69D}"/>
                </a:ext>
              </a:extLst>
            </p:cNvPr>
            <p:cNvSpPr/>
            <p:nvPr/>
          </p:nvSpPr>
          <p:spPr>
            <a:xfrm>
              <a:off x="4733065" y="6459152"/>
              <a:ext cx="845214" cy="8408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 dirty="0"/>
            </a:p>
          </p:txBody>
        </p:sp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23E25E8B-0A58-C940-B308-17B3505A8D13}"/>
                </a:ext>
              </a:extLst>
            </p:cNvPr>
            <p:cNvSpPr/>
            <p:nvPr/>
          </p:nvSpPr>
          <p:spPr>
            <a:xfrm>
              <a:off x="4733065" y="6479625"/>
              <a:ext cx="142051" cy="8204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F218EEB-2E69-504C-901B-F63B30F52A2F}"/>
                </a:ext>
              </a:extLst>
            </p:cNvPr>
            <p:cNvSpPr/>
            <p:nvPr/>
          </p:nvSpPr>
          <p:spPr>
            <a:xfrm>
              <a:off x="4733129" y="6459153"/>
              <a:ext cx="845219" cy="1261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95"/>
            </a:p>
          </p:txBody>
        </p:sp>
        <p:sp>
          <p:nvSpPr>
            <p:cNvPr id="252" name="CuadroTexto 251">
              <a:extLst>
                <a:ext uri="{FF2B5EF4-FFF2-40B4-BE49-F238E27FC236}">
                  <a16:creationId xmlns:a16="http://schemas.microsoft.com/office/drawing/2014/main" id="{BD6E5C38-F76B-534B-8105-0AE2C38F1333}"/>
                </a:ext>
              </a:extLst>
            </p:cNvPr>
            <p:cNvSpPr txBox="1"/>
            <p:nvPr/>
          </p:nvSpPr>
          <p:spPr>
            <a:xfrm>
              <a:off x="4147546" y="6787840"/>
              <a:ext cx="607859" cy="254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3" dirty="0"/>
                <a:t>clusters</a:t>
              </a:r>
            </a:p>
          </p:txBody>
        </p:sp>
        <p:sp>
          <p:nvSpPr>
            <p:cNvPr id="253" name="CuadroTexto 252">
              <a:extLst>
                <a:ext uri="{FF2B5EF4-FFF2-40B4-BE49-F238E27FC236}">
                  <a16:creationId xmlns:a16="http://schemas.microsoft.com/office/drawing/2014/main" id="{7744EEA3-048E-2C41-8259-ADA7016F7F08}"/>
                </a:ext>
              </a:extLst>
            </p:cNvPr>
            <p:cNvSpPr txBox="1"/>
            <p:nvPr/>
          </p:nvSpPr>
          <p:spPr>
            <a:xfrm>
              <a:off x="4728230" y="6241244"/>
              <a:ext cx="840744" cy="25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3" dirty="0"/>
                <a:t>clusters</a:t>
              </a:r>
              <a:endParaRPr lang="es-CO" sz="1158" dirty="0"/>
            </a:p>
          </p:txBody>
        </p:sp>
      </p:grp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4B6467B4-C475-1A4E-8548-CD1F6B158906}"/>
              </a:ext>
            </a:extLst>
          </p:cNvPr>
          <p:cNvCxnSpPr>
            <a:cxnSpLocks/>
          </p:cNvCxnSpPr>
          <p:nvPr/>
        </p:nvCxnSpPr>
        <p:spPr>
          <a:xfrm flipV="1">
            <a:off x="8513114" y="6972204"/>
            <a:ext cx="519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98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560</Words>
  <Application>Microsoft Macintosh PowerPoint</Application>
  <PresentationFormat>Personalizado</PresentationFormat>
  <Paragraphs>130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NOTAS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27</cp:revision>
  <dcterms:created xsi:type="dcterms:W3CDTF">2020-07-21T14:35:46Z</dcterms:created>
  <dcterms:modified xsi:type="dcterms:W3CDTF">2020-07-21T19:23:04Z</dcterms:modified>
</cp:coreProperties>
</file>