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26" r:id="rId6"/>
    <p:sldId id="340" r:id="rId7"/>
    <p:sldId id="341" r:id="rId8"/>
    <p:sldId id="343" r:id="rId9"/>
    <p:sldId id="342" r:id="rId10"/>
    <p:sldId id="347" r:id="rId11"/>
    <p:sldId id="345" r:id="rId12"/>
    <p:sldId id="348" r:id="rId13"/>
    <p:sldId id="346" r:id="rId14"/>
    <p:sldId id="344" r:id="rId15"/>
    <p:sldId id="338" r:id="rId16"/>
    <p:sldId id="33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066" autoAdjust="0"/>
  </p:normalViewPr>
  <p:slideViewPr>
    <p:cSldViewPr snapToGrid="0">
      <p:cViewPr varScale="1">
        <p:scale>
          <a:sx n="47" d="100"/>
          <a:sy n="47" d="100"/>
        </p:scale>
        <p:origin x="1620" y="5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FF95820-84BB-3447-8286-60A51307E7F2}" type="datetimeFigureOut">
              <a:rPr lang="es-ES" smtClean="0"/>
              <a:t>28/10/2024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E476440-F66F-F947-8EFC-EA5202ACFD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C08FC54-6AE4-6A4A-9756-823A0F1BE5A6}" type="datetimeFigureOut">
              <a:rPr lang="es-ES" smtClean="0"/>
              <a:t>28/10/2024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6B79E9EB-07EB-9D44-9F5A-AB1FBECCDD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259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5209E-B3BD-73C0-EE68-DDD80E0F6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DB88C-411E-189E-B148-54D9622D5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98EE8-A013-5BE3-87E0-B5AB2D961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20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880B1-7D18-03C8-D308-F3C13F622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495AD-3DF4-AA6A-90F1-1A47BA245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BD0-E40A-E908-DFFB-6622A1AA7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745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7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20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09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17B2-1CC0-EE54-A69E-E23333641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4D8AF-BE7B-5164-50A6-E981263AE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E4AEC-46FD-FCB8-BBFC-310E8C54C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28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699E-58E4-34CD-15C7-01E0ED71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31C79-B21F-378E-5172-26C91355A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A67E9-605C-4E65-B5DC-1DF2AC6ED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742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F9829-113C-711E-B912-50E9F2F5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C8866-1214-76B1-26D1-5BED55352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ED999-D373-9AB1-621B-BF6FAF2E7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65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A49CF-37DC-5A80-78FE-797D02C8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A7F333-1BEB-C5FB-4871-2DEC23141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1400D-AB3E-6161-301B-FDC7A1918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s-E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80163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11A59-21CA-DFEB-F888-EF1B76DC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AF69D4-00A9-4C38-942D-EA738551E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C17ED-A975-C8E0-B4AE-FA4708385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79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2C237-2A0E-9082-CA82-12E6F0DB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0D7D7-8BCD-B31F-0690-BCEDE34D7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F9F36-C9E7-01A5-BD86-9A17B7782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83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320CA-1067-3885-EAFC-0F9DBD75D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18B3D-55FF-9A88-327C-F1E43B2A8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B1E75-D4DE-0AF1-395A-A14C00678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12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es-ES" sz="2400" cap="all" baseline="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es-ES" sz="6000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es-ES" sz="1400"/>
            </a:lvl1pPr>
            <a:lvl2pPr marL="228600">
              <a:defRPr lang="es-ES" sz="1400"/>
            </a:lvl2pPr>
            <a:lvl3pPr marL="457200">
              <a:defRPr lang="es-ES" sz="1400"/>
            </a:lvl3pPr>
            <a:lvl4pPr marL="685800">
              <a:defRPr lang="es-ES" sz="1400"/>
            </a:lvl4pPr>
            <a:lvl5pPr marL="1143000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es-ES" sz="1400"/>
            </a:lvl1pPr>
            <a:lvl2pPr marL="228600">
              <a:defRPr lang="es-ES" sz="1400"/>
            </a:lvl2pPr>
            <a:lvl3pPr marL="457200">
              <a:defRPr lang="es-ES" sz="1400"/>
            </a:lvl3pPr>
            <a:lvl4pPr marL="685800">
              <a:defRPr lang="es-ES" sz="1400"/>
            </a:lvl4pPr>
            <a:lvl5pPr marL="1143000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posición de imagen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es-ES" sz="20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es-ES" sz="105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es-ES" sz="2000" cap="all" baseline="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derecho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es-ES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es-ES" sz="2000" cap="all" spc="0" baseline="0"/>
            </a:lvl1pPr>
            <a:lvl2pPr marL="228600">
              <a:defRPr lang="es-ES" spc="0" baseline="0"/>
            </a:lvl2pPr>
            <a:lvl3pPr marL="457200">
              <a:defRPr lang="es-ES" spc="0" baseline="0"/>
            </a:lvl3pPr>
            <a:lvl4pPr marL="685800">
              <a:defRPr lang="es-ES" spc="0" baseline="0"/>
            </a:lvl4pPr>
            <a:lvl5pPr marL="1143000"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es-ES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es-ES" sz="2000" cap="none" spc="0" baseline="0"/>
            </a:lvl1pPr>
            <a:lvl2pPr marL="228600">
              <a:defRPr lang="es-ES" spc="0" baseline="0"/>
            </a:lvl2pPr>
            <a:lvl3pPr marL="457200">
              <a:defRPr lang="es-ES" spc="0" baseline="0"/>
            </a:lvl3pPr>
            <a:lvl4pPr marL="685800">
              <a:defRPr lang="es-ES" spc="0" baseline="0"/>
            </a:lvl4pPr>
            <a:lvl5pPr marL="1143000"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3429000"/>
            <a:ext cx="0" cy="2362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ecit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es-ES" sz="4800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es-ES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es-ES" spc="3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es-ES" spc="0" baseline="0"/>
            </a:lvl1pPr>
            <a:lvl2pPr>
              <a:defRPr lang="es-ES" spc="0" baseline="0"/>
            </a:lvl2pPr>
            <a:lvl3pPr>
              <a:defRPr lang="es-ES" spc="0" baseline="0"/>
            </a:lvl3pPr>
            <a:lvl4pPr>
              <a:defRPr lang="es-ES" spc="0" baseline="0"/>
            </a:lvl4pPr>
            <a:lvl5pPr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es-ES" spc="3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es-ES" spc="0" baseline="0"/>
            </a:lvl1pPr>
            <a:lvl2pPr>
              <a:defRPr lang="es-ES" spc="0" baseline="0"/>
            </a:lvl2pPr>
            <a:lvl3pPr>
              <a:defRPr lang="es-ES" spc="0" baseline="0"/>
            </a:lvl3pPr>
            <a:lvl4pPr>
              <a:defRPr lang="es-ES" spc="0" baseline="0"/>
            </a:lvl4pPr>
            <a:lvl5pPr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es-ES" sz="2000" cap="all" spc="200" baseline="0">
                <a:latin typeface="+mj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es-ES" sz="3600" spc="0" baseline="0">
                <a:latin typeface="+mn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Marcador de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Marcador de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es-ES"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s-ES"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3429000"/>
            <a:ext cx="0" cy="2362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9" y="274829"/>
            <a:ext cx="6400801" cy="90618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2800" b="1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UNIVERSIDAD MARIANO GÁLVEZ DE GUATEMALA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1200" y="1581253"/>
            <a:ext cx="6400800" cy="546651"/>
          </a:xfrm>
        </p:spPr>
        <p:txBody>
          <a:bodyPr wrap="square" rtlCol="0" anchor="b">
            <a:noAutofit/>
          </a:bodyPr>
          <a:lstStyle>
            <a:defPPr>
              <a:defRPr lang="es-ES"/>
            </a:defPPr>
          </a:lstStyle>
          <a:p>
            <a:pPr algn="ctr">
              <a:lnSpc>
                <a:spcPct val="100000"/>
              </a:lnSpc>
            </a:pPr>
            <a:r>
              <a:rPr lang="es-G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FACULTAD DE INGENIERÍA EN SISTEMAS DE INFORMACIÓN y ciencias de la computación</a:t>
            </a:r>
            <a:endParaRPr lang="es-G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E84B1C0-E2FC-22DF-2CA2-ADED88CE6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1200" y="2334175"/>
            <a:ext cx="6400799" cy="163935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G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DESARROLLO DE APLICACIÓN WEB QUE FACILITE LA GESTION ADMINISTRATIVA DEL GIRO DEL NEGOCIO DE UNA BARBERIA</a:t>
            </a:r>
            <a:r>
              <a:rPr lang="es-G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G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GT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APLICADO EN STUARD BARBERSHOP.</a:t>
            </a:r>
            <a:endParaRPr lang="es-G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GT" sz="16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Departamento y Municipio de ZACAPA. 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BA6ED9E3-BEDC-BB44-7E00-C2B55028D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es-ES" smtClean="0"/>
              <a:pPr rtl="0">
                <a:spcAft>
                  <a:spcPts val="600"/>
                </a:spcAft>
              </a:pPr>
              <a:t>1</a:t>
            </a:fld>
            <a:endParaRPr lang="es-E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32825CF9-035A-3182-F268-4E2A318687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91199" y="4373321"/>
            <a:ext cx="6400800" cy="139671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G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TRABAJO DE GRADUACIÓN PRESENTADO POR:</a:t>
            </a:r>
            <a:endParaRPr lang="es-G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s-G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JOSUÉ DAVID VARGAS GUTIÉRREZ</a:t>
            </a:r>
          </a:p>
          <a:p>
            <a:pPr algn="ctr">
              <a:lnSpc>
                <a:spcPct val="100000"/>
              </a:lnSpc>
            </a:pPr>
            <a:r>
              <a:rPr lang="es-G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1390-20-20878</a:t>
            </a:r>
            <a:endParaRPr lang="es-G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89C9619-3184-856D-D293-6128E0CED2BC}"/>
              </a:ext>
            </a:extLst>
          </p:cNvPr>
          <p:cNvSpPr txBox="1">
            <a:spLocks/>
          </p:cNvSpPr>
          <p:nvPr/>
        </p:nvSpPr>
        <p:spPr>
          <a:xfrm>
            <a:off x="5791199" y="5874333"/>
            <a:ext cx="6400800" cy="31442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ts val="172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20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Octubre 2,024</a:t>
            </a:r>
          </a:p>
        </p:txBody>
      </p:sp>
      <p:pic>
        <p:nvPicPr>
          <p:cNvPr id="23" name="Marcador de posición de imagen 6">
            <a:extLst>
              <a:ext uri="{FF2B5EF4-FFF2-40B4-BE49-F238E27FC236}">
                <a16:creationId xmlns:a16="http://schemas.microsoft.com/office/drawing/2014/main" id="{2542DF2B-8A60-8CE2-91AE-9BBF0C8D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67848" y="1553654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866E8-6B57-8E2E-8540-8C253717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A6FD7-4B1D-6BF3-AA9A-1ABD8E4E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190" y="1225236"/>
            <a:ext cx="6845810" cy="60356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0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369012-2F9D-80B3-3A54-346FF78961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3091" y="1507442"/>
            <a:ext cx="2744632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Proyecto de graduación 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43BFA-246F-EE0D-7327-693091EBB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E0A63E54-70BB-A3FF-BB64-39F7E7FBA0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791C7-DF7A-2415-E7AC-53D95F01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190" y="2135107"/>
            <a:ext cx="6425186" cy="3884694"/>
          </a:xfrm>
        </p:spPr>
        <p:txBody>
          <a:bodyPr rtlCol="0"/>
          <a:lstStyle>
            <a:defPPr>
              <a:defRPr lang="es-ES"/>
            </a:defPPr>
          </a:lstStyle>
          <a:p>
            <a:pPr algn="just"/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citas ha permitido mejorar significativamente la eficiencia operativa al automatizar la programación y organización de las citas. Ahora, el personal puede gestionar su agenda de manera más efectiva, reduciendo los tiempos muertos entre clientes y aumentando el número de servicios atendidos cada día. </a:t>
            </a:r>
          </a:p>
          <a:p>
            <a:pPr algn="just"/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software contribuye a la validación de este resultado al rastrear métricas de ocupación y tiempos de espera, evidenciando un incremento en la cantidad de citas realizadas y una optimización de los horarios.</a:t>
            </a:r>
            <a:endParaRPr lang="es-G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A414-D8C0-C17F-63A0-5F0510D34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png" descr="Logotipo&#10;&#10;Descripción generada automáticamente">
            <a:extLst>
              <a:ext uri="{FF2B5EF4-FFF2-40B4-BE49-F238E27FC236}">
                <a16:creationId xmlns:a16="http://schemas.microsoft.com/office/drawing/2014/main" id="{9EA516AB-388C-5BF9-DACD-844F8DF28B6C}"/>
              </a:ext>
            </a:extLst>
          </p:cNvPr>
          <p:cNvPicPr/>
          <p:nvPr/>
        </p:nvPicPr>
        <p:blipFill rotWithShape="1">
          <a:blip r:embed="rId3"/>
          <a:srcRect t="12973" r="3" b="17038"/>
          <a:stretch/>
        </p:blipFill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  <a:noFill/>
          <a:ln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42B96E-779F-2904-0D12-54CDAFC4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108960"/>
            <a:ext cx="11582400" cy="64008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C074F61F-4AA6-2B70-E305-043B4CFB96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20624" y="6019801"/>
            <a:ext cx="457200" cy="18415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es-ES" smtClean="0"/>
              <a:pPr rtl="0">
                <a:spcAft>
                  <a:spcPts val="600"/>
                </a:spcAft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7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092" y="654049"/>
            <a:ext cx="4542767" cy="5303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29746" y="1550395"/>
            <a:ext cx="2557942" cy="7652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Proyecto de graduación i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3595" y="1717964"/>
            <a:ext cx="6461760" cy="4197927"/>
          </a:xfrm>
        </p:spPr>
        <p:txBody>
          <a:bodyPr rtlCol="0"/>
          <a:lstStyle>
            <a:defPPr>
              <a:defRPr lang="es-ES"/>
            </a:defPPr>
          </a:lstStyle>
          <a:p>
            <a:pPr algn="just" rtl="0"/>
            <a:r>
              <a:rPr lang="es-GT" sz="18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La implementación de una aplicación móvil de citas para barberías representa una innovación significativa que optimiza la gestión de citas, mejora la experiencia del cliente y aumenta la eficiencia operativa. A pesar de los desafíos técnicos y de adopción, los beneficios potenciales hacen que esta solución sea una inversión valiosa para las barberías modernas, ayudándolas a mantenerse competitivas y a satisfacer las demandas de una clientela cada vez más digitalizada.</a:t>
            </a:r>
            <a:endParaRPr lang="es-ES" sz="1800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descr="Estructura de DNA blanco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PRESENTACION DE LA APLICACIÓN WEB. </a:t>
            </a:r>
          </a:p>
        </p:txBody>
      </p:sp>
      <p:pic>
        <p:nvPicPr>
          <p:cNvPr id="22" name="Marcador de posición de imagen 25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/>
          <a:stretch/>
        </p:blipFill>
        <p:spPr/>
      </p:pic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es-ES" dirty="0"/>
              <a:t>Josué David Vargas Gutiérrez</a:t>
            </a:r>
            <a:endParaRPr lang="es-ES" sz="2000" cap="all" spc="0" dirty="0"/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es-ES" sz="2000" cap="all" spc="0" dirty="0"/>
              <a:t>1390-20-20878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png" descr="Logotipo&#10;&#10;Descripción generada automáticamente">
            <a:extLst>
              <a:ext uri="{FF2B5EF4-FFF2-40B4-BE49-F238E27FC236}">
                <a16:creationId xmlns:a16="http://schemas.microsoft.com/office/drawing/2014/main" id="{E7A1C460-ED27-E69B-1446-1161E9ED65D9}"/>
              </a:ext>
            </a:extLst>
          </p:cNvPr>
          <p:cNvPicPr/>
          <p:nvPr/>
        </p:nvPicPr>
        <p:blipFill rotWithShape="1">
          <a:blip r:embed="rId3"/>
          <a:srcRect t="12973" r="3" b="17038"/>
          <a:stretch/>
        </p:blipFill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  <a:noFill/>
          <a:ln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108960"/>
            <a:ext cx="11582400" cy="64008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20624" y="6019801"/>
            <a:ext cx="457200" cy="18415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C2E04-FDD3-8554-93CA-132C42A8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png" descr="Logotipo&#10;&#10;Descripción generada automáticamente">
            <a:extLst>
              <a:ext uri="{FF2B5EF4-FFF2-40B4-BE49-F238E27FC236}">
                <a16:creationId xmlns:a16="http://schemas.microsoft.com/office/drawing/2014/main" id="{D8A4C5FA-E1CF-97C2-DD03-B9040404D9B7}"/>
              </a:ext>
            </a:extLst>
          </p:cNvPr>
          <p:cNvPicPr/>
          <p:nvPr/>
        </p:nvPicPr>
        <p:blipFill rotWithShape="1">
          <a:blip r:embed="rId3"/>
          <a:srcRect t="12973" r="3" b="17038"/>
          <a:stretch/>
        </p:blipFill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  <a:noFill/>
          <a:ln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596E2B-DF87-EE09-5CE1-CFE9641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108960"/>
            <a:ext cx="11582400" cy="64008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271C5779-F9C8-1CAB-F591-7C90EA49DF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20624" y="6019801"/>
            <a:ext cx="457200" cy="18415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27726-51C8-5471-B2CD-16DB49726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5EEF6-5B1A-99B8-0A87-460EBEAE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329" y="1124712"/>
            <a:ext cx="6742176" cy="704088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397C2-955F-97FB-1C03-52913AD93F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851108" y="1395682"/>
            <a:ext cx="2968153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Proyecto de graduación 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5A73F7-8118-E6E1-AE22-1C6574C78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3489D674-7F42-FE05-CD67-29367282EC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803C6-1810-5E97-F622-C7493CCA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349167"/>
            <a:ext cx="6425186" cy="2070433"/>
          </a:xfrm>
        </p:spPr>
        <p:txBody>
          <a:bodyPr rtlCol="0"/>
          <a:lstStyle>
            <a:defPPr>
              <a:defRPr lang="es-ES"/>
            </a:defPPr>
          </a:lstStyle>
          <a:p>
            <a:pPr marL="0" indent="0" algn="just" rtl="0">
              <a:buNone/>
            </a:pP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Facilitar a la barbería </a:t>
            </a:r>
            <a:r>
              <a:rPr lang="es-GT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Stuard</a:t>
            </a:r>
            <a:r>
              <a:rPr lang="es-GT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GT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Barbershop</a:t>
            </a:r>
            <a:r>
              <a:rPr lang="es-G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agendar citas, asignación de barberos y servicios, automatizar la agendación de citas a los barberos para evitar traslape de citas y aglomeraciones en las instalaciones de la barbería, </a:t>
            </a:r>
            <a:r>
              <a:rPr lang="en-US" sz="18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1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medio de </a:t>
            </a:r>
            <a:r>
              <a:rPr lang="en-US" sz="18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</a:t>
            </a:r>
            <a:r>
              <a:rPr lang="en-US" sz="1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de citas.</a:t>
            </a:r>
            <a:endParaRPr lang="es-ES" sz="1600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19300-B4DE-2E18-220D-3C8AFC31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png" descr="Logotipo&#10;&#10;Descripción generada automáticamente">
            <a:extLst>
              <a:ext uri="{FF2B5EF4-FFF2-40B4-BE49-F238E27FC236}">
                <a16:creationId xmlns:a16="http://schemas.microsoft.com/office/drawing/2014/main" id="{BA9B17DE-CBAF-F3AF-EFB4-FAC6C611C941}"/>
              </a:ext>
            </a:extLst>
          </p:cNvPr>
          <p:cNvPicPr/>
          <p:nvPr/>
        </p:nvPicPr>
        <p:blipFill rotWithShape="1">
          <a:blip r:embed="rId3"/>
          <a:srcRect t="12973" r="3" b="17038"/>
          <a:stretch/>
        </p:blipFill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  <a:noFill/>
          <a:ln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F0C5FE-EC06-45BC-E303-8D6998C9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108960"/>
            <a:ext cx="11582400" cy="64008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ESPECIFICOS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781D5AC1-8F91-E954-FD03-C4B40CC6C1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20624" y="6019801"/>
            <a:ext cx="457200" cy="18415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es-ES" smtClean="0"/>
              <a:pPr rtl="0">
                <a:spcAft>
                  <a:spcPts val="600"/>
                </a:spcAft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6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E88B6-2572-FBCB-18CB-B65DECC5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6534-9FF0-1F49-43E9-F7B890EA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190" y="757876"/>
            <a:ext cx="6845810" cy="117514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4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ESPECIFICOS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E2476C-909B-B956-2565-9B1758D991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3091" y="1507442"/>
            <a:ext cx="2744632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Proyecto de graduación 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C254C9-816F-2D68-72CA-4253C501C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F9A3AFFB-6625-EEC3-55BC-FE060BFB3E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A11C3-6806-B65D-C047-652B02B4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190" y="2207737"/>
            <a:ext cx="6425186" cy="3200400"/>
          </a:xfrm>
        </p:spPr>
        <p:txBody>
          <a:bodyPr rtlCol="0"/>
          <a:lstStyle>
            <a:defPPr>
              <a:defRPr lang="es-ES"/>
            </a:defPPr>
          </a:lstStyle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s-G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Noto Sans Symbols"/>
                <a:cs typeface="Noto Sans Symbols"/>
              </a:rPr>
              <a:t>Facilitar la realización de citas para mejorar la calendarización de horarios por medio del módulo de agendar cita.</a:t>
            </a:r>
            <a:endParaRPr lang="es-G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s-G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Noto Sans Symbols"/>
                <a:cs typeface="Noto Sans Symbols"/>
              </a:rPr>
              <a:t>Permitir la selección del barbero y tipo de servicio a requerir para la asignación de barbero y estimar el tiempo asignado para el servicio a través de un módulo de agendar cita.</a:t>
            </a:r>
          </a:p>
          <a:p>
            <a:pPr marL="342900" indent="-342900" algn="just">
              <a:buFont typeface="Arial" panose="020B0604020202020204" pitchFamily="34" charset="0"/>
              <a:buChar char="●"/>
            </a:pPr>
            <a:r>
              <a:rPr lang="es-GT" sz="1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la automatización de la agendación de citas a los barberos mediante el módulo de listado de citas programadas.</a:t>
            </a:r>
            <a:endParaRPr lang="es-G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es-G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0263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304F6-718F-0C7D-820A-8A9C79474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png" descr="Logotipo&#10;&#10;Descripción generada automáticamente">
            <a:extLst>
              <a:ext uri="{FF2B5EF4-FFF2-40B4-BE49-F238E27FC236}">
                <a16:creationId xmlns:a16="http://schemas.microsoft.com/office/drawing/2014/main" id="{31EF2583-830B-E87E-0BE9-378640908A7F}"/>
              </a:ext>
            </a:extLst>
          </p:cNvPr>
          <p:cNvPicPr/>
          <p:nvPr/>
        </p:nvPicPr>
        <p:blipFill rotWithShape="1">
          <a:blip r:embed="rId3"/>
          <a:srcRect t="12973" r="3" b="17038"/>
          <a:stretch/>
        </p:blipFill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  <a:noFill/>
          <a:ln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9F30AA-8006-91B1-4537-EB907E21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41880"/>
            <a:ext cx="11582400" cy="2174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4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</a:t>
            </a:r>
            <a:br>
              <a:rPr lang="es-ES" sz="44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4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</a:t>
            </a:r>
            <a:br>
              <a:rPr lang="es-ES" sz="44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4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s-ES" sz="42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5432F212-1C79-996F-74CB-241B48D93B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20624" y="6019801"/>
            <a:ext cx="457200" cy="18415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es-ES" smtClean="0"/>
              <a:pPr rtl="0">
                <a:spcAft>
                  <a:spcPts val="60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0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B75D2-BC82-3874-4DF5-FCAB07757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A9B0B-C7E0-BD2D-D1CE-B834CBE2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190" y="757876"/>
            <a:ext cx="6845810" cy="1824272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0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DESARROLLO DE SOFTWARE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341B-E207-EA14-7CB5-02E41F743B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3091" y="1507442"/>
            <a:ext cx="2744632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Proyecto de graduación 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C181D5-B7C7-E77B-55DA-DFD856636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64468991-1428-FFDF-04B7-8FAD6AD025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AB663-B6E2-0FF9-93FD-1F57E788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190" y="2582148"/>
            <a:ext cx="6425186" cy="1693703"/>
          </a:xfrm>
        </p:spPr>
        <p:txBody>
          <a:bodyPr rtlCol="0"/>
          <a:lstStyle>
            <a:defPPr>
              <a:defRPr lang="es-ES"/>
            </a:defPPr>
          </a:lstStyle>
          <a:p>
            <a:pPr algn="just"/>
            <a:r>
              <a:rPr lang="es-MX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 método utilizado en el desarrollo es el método cascada, este trabaja con enfoque secuencial y estructurado en el que el desarrollo del proyecto avanza de manera lineal a través de distintas fases, donde cada una de estas debe completarse antes de pasar a la siguiente. 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s-G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Symbols"/>
              <a:ea typeface="Noto Sans Symbol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29040-6376-C2DC-DFEF-BC53590F3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png" descr="Logotipo&#10;&#10;Descripción generada automáticamente">
            <a:extLst>
              <a:ext uri="{FF2B5EF4-FFF2-40B4-BE49-F238E27FC236}">
                <a16:creationId xmlns:a16="http://schemas.microsoft.com/office/drawing/2014/main" id="{F90BBB77-9998-1455-B831-40383A2DED57}"/>
              </a:ext>
            </a:extLst>
          </p:cNvPr>
          <p:cNvPicPr/>
          <p:nvPr/>
        </p:nvPicPr>
        <p:blipFill rotWithShape="1">
          <a:blip r:embed="rId3"/>
          <a:srcRect t="12973" r="3" b="17038"/>
          <a:stretch/>
        </p:blipFill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  <a:noFill/>
          <a:ln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3410F5-2485-1122-2603-93A278F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41880"/>
            <a:ext cx="11582400" cy="2174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400" b="1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RESULTADOS OBTENIDOS</a:t>
            </a:r>
            <a:endParaRPr lang="es-ES" sz="42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5FA4D155-CDFF-A21D-D523-E3243CC9B8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20624" y="6019801"/>
            <a:ext cx="457200" cy="18415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es-ES" smtClean="0"/>
              <a:pPr rtl="0">
                <a:spcAft>
                  <a:spcPts val="600"/>
                </a:spcAft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6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4190_TF67061901_Win32" id="{E7D0C04D-82CD-42D9-8E9D-3987317C8B8E}" vid="{53BC3342-E162-4A4D-A729-5CFF73A4B5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992</TotalTime>
  <Words>453</Words>
  <Application>Microsoft Office PowerPoint</Application>
  <PresentationFormat>Panorámica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Daytona Condensed Light</vt:lpstr>
      <vt:lpstr>Noto Sans Symbols</vt:lpstr>
      <vt:lpstr>Posterama</vt:lpstr>
      <vt:lpstr>Times New Roman</vt:lpstr>
      <vt:lpstr>Tema de Office</vt:lpstr>
      <vt:lpstr>UNIVERSIDAD MARIANO GÁLVEZ DE GUATEMALA</vt:lpstr>
      <vt:lpstr>Introducción</vt:lpstr>
      <vt:lpstr>OBJETIVO GENERAL</vt:lpstr>
      <vt:lpstr>OBJETIVO GENERAL</vt:lpstr>
      <vt:lpstr>OBJETIVOS ESPECIFICOS</vt:lpstr>
      <vt:lpstr>OBJETIVOS ESPECIFICOS</vt:lpstr>
      <vt:lpstr>METODOLOGIA DE  DESARROLLO DE  SOFTWARE</vt:lpstr>
      <vt:lpstr>METODOLOGIA DE DESARROLLO DE SOFTWARE</vt:lpstr>
      <vt:lpstr>RESULTADOS OBTENIDOS</vt:lpstr>
      <vt:lpstr>RESULTADOS</vt:lpstr>
      <vt:lpstr>CONCLUSIÓN</vt:lpstr>
      <vt:lpstr>CONCLUSIÓN</vt:lpstr>
      <vt:lpstr>PRESENTACION DE LA APLICACIÓN WEB.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MARIANO GÁLVEZ DE GUATEMALA</dc:title>
  <dc:creator>JD Guti</dc:creator>
  <cp:lastModifiedBy>JD Guti</cp:lastModifiedBy>
  <cp:revision>21</cp:revision>
  <dcterms:created xsi:type="dcterms:W3CDTF">2024-05-20T00:30:28Z</dcterms:created>
  <dcterms:modified xsi:type="dcterms:W3CDTF">2024-10-28T14:15:53Z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