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Source Code Pro"/>
      <p:regular r:id="rId45"/>
      <p:bold r:id="rId46"/>
      <p:italic r:id="rId47"/>
      <p:boldItalic r:id="rId48"/>
    </p:embeddedFont>
    <p:embeddedFont>
      <p:font typeface="Average"/>
      <p:regular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SourceCodePro-bold.fntdata"/><Relationship Id="rId45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-boldItalic.fntdata"/><Relationship Id="rId47" Type="http://schemas.openxmlformats.org/officeDocument/2006/relationships/font" Target="fonts/SourceCodePro-italic.fntdata"/><Relationship Id="rId4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1c4c6217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1c4c6217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c4c621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c4c621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1c4c6217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1c4c6217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1c4c6217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1c4c6217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1c4c6217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1c4c6217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c4c6217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1c4c6217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1c4c6217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1c4c6217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1c4c6217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1c4c6217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1c4c6217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1c4c621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1c4c6217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1c4c6217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2c409aa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2c409aa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1c4c6217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1c4c6217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1c4c6217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1c4c6217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1c4c6217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1c4c6217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1c4c6217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1c4c6217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1c4c6217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1c4c6217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1c4c6217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1c4c6217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1c4c6217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1c4c6217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f77a2d6de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f77a2d6de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f77a2d6d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f77a2d6d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77a2d6de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f77a2d6de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92c409a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92c409a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31adfc4f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31adfc4f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31adfc4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31adfc4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31adfc4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31adfc4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2c0cee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2c0cee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31adfc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31adfc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f77a2d6de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f77a2d6de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f77a2d6d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f77a2d6d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f77a2d6de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f77a2d6de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2c0ceec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2c0ceec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f77a2d6de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f77a2d6de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92c409a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92c409a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92c409a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92c409a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1c4c6217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1c4c6217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c4c621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c4c621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c4c6217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c4c6217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1c4c621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1c4c621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671258" y="12844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/>
              <a:t>Crash Course in Cloud Security</a:t>
            </a:r>
            <a:endParaRPr b="1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976500" y="-55000"/>
            <a:ext cx="719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Disadvantages</a:t>
            </a:r>
            <a:r>
              <a:rPr b="1" lang="en" sz="2900">
                <a:solidFill>
                  <a:schemeClr val="dk1"/>
                </a:solidFill>
              </a:rPr>
              <a:t> of Cloud Computing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13350" y="678450"/>
            <a:ext cx="8524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Vendor Lock-in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Integration with Existing Architecture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Data Governance and Sovereignty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Privacy and Security Risks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Skills Gap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Cloud Security Basics</a:t>
            </a:r>
            <a:endParaRPr b="1" sz="7600"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671250" y="272950"/>
            <a:ext cx="78015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Cloud Security Made Simple</a:t>
            </a:r>
            <a:endParaRPr b="1" sz="40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25" y="1356550"/>
            <a:ext cx="2369700" cy="23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237" y="1229568"/>
            <a:ext cx="2369700" cy="236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4025" y="1555773"/>
            <a:ext cx="1971251" cy="197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7200" y="3959025"/>
            <a:ext cx="827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Shared </a:t>
            </a:r>
            <a:r>
              <a:rPr b="1" lang="en" sz="2000">
                <a:solidFill>
                  <a:schemeClr val="dk1"/>
                </a:solidFill>
              </a:rPr>
              <a:t>Responsibility         Integrated Identity            API Coverage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671250" y="204675"/>
            <a:ext cx="7801500" cy="8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The Goal of Cybersecurity</a:t>
            </a:r>
            <a:endParaRPr b="1" sz="4000"/>
          </a:p>
        </p:txBody>
      </p:sp>
      <p:sp>
        <p:nvSpPr>
          <p:cNvPr id="142" name="Google Shape;142;p25"/>
          <p:cNvSpPr txBox="1"/>
          <p:nvPr/>
        </p:nvSpPr>
        <p:spPr>
          <a:xfrm>
            <a:off x="396575" y="1608550"/>
            <a:ext cx="8555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</a:rPr>
              <a:t>Make sure that systems work as intend</a:t>
            </a:r>
            <a:endParaRPr sz="4300">
              <a:solidFill>
                <a:schemeClr val="dk1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561800" y="3508050"/>
            <a:ext cx="719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</a:rPr>
              <a:t>…..and only as intended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75" y="810425"/>
            <a:ext cx="2940374" cy="284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51" y="558200"/>
            <a:ext cx="3093827" cy="309382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503250" y="3915225"/>
            <a:ext cx="339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Nation State</a:t>
            </a:r>
            <a:endParaRPr sz="3900">
              <a:solidFill>
                <a:schemeClr val="dk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0125" y="558200"/>
            <a:ext cx="4541550" cy="34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816375" y="391522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Insiders</a:t>
            </a:r>
            <a:endParaRPr sz="3900">
              <a:solidFill>
                <a:schemeClr val="dk1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000" y="633325"/>
            <a:ext cx="3093827" cy="309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323700" y="3974725"/>
            <a:ext cx="370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Cybercriminals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518500" y="3974725"/>
            <a:ext cx="433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Misconfigurations</a:t>
            </a:r>
            <a:endParaRPr sz="3900">
              <a:solidFill>
                <a:schemeClr val="dk1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5" y="735625"/>
            <a:ext cx="3014775" cy="30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01" y="530388"/>
            <a:ext cx="3093827" cy="3093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9987" y="656575"/>
            <a:ext cx="3093825" cy="30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8874" y="384138"/>
            <a:ext cx="3638676" cy="363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671250" y="204700"/>
            <a:ext cx="78015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b="1" lang="en" sz="3300"/>
              <a:t>Cloud Security is Configuration Security</a:t>
            </a:r>
            <a:endParaRPr b="1" sz="3300"/>
          </a:p>
        </p:txBody>
      </p:sp>
      <p:sp>
        <p:nvSpPr>
          <p:cNvPr id="169" name="Google Shape;169;p28"/>
          <p:cNvSpPr txBox="1"/>
          <p:nvPr/>
        </p:nvSpPr>
        <p:spPr>
          <a:xfrm>
            <a:off x="399675" y="1001850"/>
            <a:ext cx="8241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“</a:t>
            </a:r>
            <a:r>
              <a:rPr i="1" lang="en" sz="1800">
                <a:solidFill>
                  <a:schemeClr val="dk1"/>
                </a:solidFill>
              </a:rPr>
              <a:t>Misconfigurations represent the number one risk for every organization using the cloud. 36% of cloud professionals say their organization has experienced a serious cloud data leak or a breach in the past 12 months. More than 8 out of 10 are worried that they are vulnerable to a major data breach related to cloud misconfiguration.” </a:t>
            </a:r>
            <a:r>
              <a:rPr i="1" lang="en" sz="1200">
                <a:solidFill>
                  <a:schemeClr val="dk1"/>
                </a:solidFill>
              </a:rPr>
              <a:t>- </a:t>
            </a:r>
            <a:r>
              <a:rPr i="1" lang="en" sz="1200">
                <a:solidFill>
                  <a:schemeClr val="dk1"/>
                </a:solidFill>
              </a:rPr>
              <a:t>Fugue State of Cloud Security 2021</a:t>
            </a:r>
            <a:endParaRPr i="1" sz="1200">
              <a:solidFill>
                <a:schemeClr val="dk1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75" y="2618050"/>
            <a:ext cx="5676850" cy="23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Learn from Others</a:t>
            </a:r>
            <a:endParaRPr b="1" sz="4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21043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Shared Responsibility Model</a:t>
            </a:r>
            <a:endParaRPr b="1" sz="352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63" y="693875"/>
            <a:ext cx="7270676" cy="431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ctrTitle"/>
          </p:nvPr>
        </p:nvSpPr>
        <p:spPr>
          <a:xfrm>
            <a:off x="1231883" y="7149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Adoption Framework</a:t>
            </a:r>
            <a:endParaRPr b="1" sz="4900"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0" y="935975"/>
            <a:ext cx="2195550" cy="21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2803650" y="2358675"/>
            <a:ext cx="6065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Map business </a:t>
            </a:r>
            <a:r>
              <a:rPr lang="en" sz="2700">
                <a:solidFill>
                  <a:schemeClr val="dk1"/>
                </a:solidFill>
              </a:rPr>
              <a:t>processes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Identify stakeholders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Make an action plan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1400" y="111800"/>
            <a:ext cx="88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      </a:t>
            </a:r>
            <a:r>
              <a:rPr lang="en" sz="4120"/>
              <a:t>Agenda                     Demo</a:t>
            </a:r>
            <a:endParaRPr sz="41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93300" y="1066350"/>
            <a:ext cx="43854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What is the Cloud?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Cloud Security </a:t>
            </a:r>
            <a:r>
              <a:rPr lang="en" sz="2500">
                <a:solidFill>
                  <a:schemeClr val="dk1"/>
                </a:solidFill>
              </a:rPr>
              <a:t>Basics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Shared Responsibility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IAM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APIs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Best Practices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25425" y="1066350"/>
            <a:ext cx="4185300" cy="3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Network Security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Infrastructure</a:t>
            </a:r>
            <a:r>
              <a:rPr lang="en" sz="2500">
                <a:solidFill>
                  <a:schemeClr val="dk1"/>
                </a:solidFill>
              </a:rPr>
              <a:t> as Code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Policy as Code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Continuous </a:t>
            </a:r>
            <a:r>
              <a:rPr lang="en" sz="2500">
                <a:solidFill>
                  <a:schemeClr val="dk1"/>
                </a:solidFill>
              </a:rPr>
              <a:t>Integration</a:t>
            </a:r>
            <a:r>
              <a:rPr lang="en" sz="2500">
                <a:solidFill>
                  <a:schemeClr val="dk1"/>
                </a:solidFill>
              </a:rPr>
              <a:t> and Continuous Deployment (CI/CD)</a:t>
            </a:r>
            <a:endParaRPr sz="2500">
              <a:solidFill>
                <a:schemeClr val="dk1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 rot="5400000">
            <a:off x="4567500" y="-3676900"/>
            <a:ext cx="9000" cy="91713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4572000" y="3500"/>
            <a:ext cx="4500" cy="511500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ctrTitle"/>
          </p:nvPr>
        </p:nvSpPr>
        <p:spPr>
          <a:xfrm>
            <a:off x="671258" y="376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CIS Foundations</a:t>
            </a:r>
            <a:endParaRPr b="1" sz="4900"/>
          </a:p>
        </p:txBody>
      </p:sp>
      <p:sp>
        <p:nvSpPr>
          <p:cNvPr id="194" name="Google Shape;194;p32"/>
          <p:cNvSpPr txBox="1"/>
          <p:nvPr/>
        </p:nvSpPr>
        <p:spPr>
          <a:xfrm>
            <a:off x="2796800" y="2056125"/>
            <a:ext cx="6065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Prescriptive Guidance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Strong Baseline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Checklist of tasks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0" y="975600"/>
            <a:ext cx="2325300" cy="23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What happened?</a:t>
            </a:r>
            <a:endParaRPr b="1" sz="4900"/>
          </a:p>
        </p:txBody>
      </p:sp>
      <p:sp>
        <p:nvSpPr>
          <p:cNvPr id="201" name="Google Shape;201;p3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ctrTitle"/>
          </p:nvPr>
        </p:nvSpPr>
        <p:spPr>
          <a:xfrm>
            <a:off x="1036108" y="4113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600"/>
              <a:t>Logging and Monitoring</a:t>
            </a:r>
            <a:endParaRPr b="1" sz="4600"/>
          </a:p>
        </p:txBody>
      </p:sp>
      <p:sp>
        <p:nvSpPr>
          <p:cNvPr id="207" name="Google Shape;207;p34"/>
          <p:cNvSpPr txBox="1"/>
          <p:nvPr/>
        </p:nvSpPr>
        <p:spPr>
          <a:xfrm>
            <a:off x="2920100" y="2323075"/>
            <a:ext cx="6065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AWS CloudTrail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Azure Monitor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Google Cloud Operations Suite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25" y="411300"/>
            <a:ext cx="2543325" cy="25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68788" y="2480075"/>
            <a:ext cx="240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What happened in my account?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Who or what made it happen?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Who’s there?</a:t>
            </a:r>
            <a:endParaRPr b="1" sz="4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ctrTitle"/>
          </p:nvPr>
        </p:nvSpPr>
        <p:spPr>
          <a:xfrm>
            <a:off x="92283" y="3260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Identity</a:t>
            </a:r>
            <a:endParaRPr b="1" sz="4900"/>
          </a:p>
        </p:txBody>
      </p:sp>
      <p:sp>
        <p:nvSpPr>
          <p:cNvPr id="220" name="Google Shape;220;p36"/>
          <p:cNvSpPr txBox="1"/>
          <p:nvPr/>
        </p:nvSpPr>
        <p:spPr>
          <a:xfrm>
            <a:off x="3136975" y="2056125"/>
            <a:ext cx="6065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AWS IAM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Azure IAM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Google Cloud IAM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7" y="606718"/>
            <a:ext cx="2369700" cy="2369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/>
        </p:nvSpPr>
        <p:spPr>
          <a:xfrm>
            <a:off x="267363" y="2507150"/>
            <a:ext cx="240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Who are you?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What are you allowed to do?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Areas of Focus</a:t>
            </a:r>
            <a:endParaRPr b="1" sz="4900"/>
          </a:p>
        </p:txBody>
      </p:sp>
      <p:sp>
        <p:nvSpPr>
          <p:cNvPr id="228" name="Google Shape;228;p3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ctrTitle"/>
          </p:nvPr>
        </p:nvSpPr>
        <p:spPr>
          <a:xfrm>
            <a:off x="-76242" y="3500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Network</a:t>
            </a:r>
            <a:endParaRPr b="1" sz="4900"/>
          </a:p>
        </p:txBody>
      </p:sp>
      <p:sp>
        <p:nvSpPr>
          <p:cNvPr id="234" name="Google Shape;234;p38"/>
          <p:cNvSpPr txBox="1"/>
          <p:nvPr/>
        </p:nvSpPr>
        <p:spPr>
          <a:xfrm>
            <a:off x="2867650" y="2080150"/>
            <a:ext cx="6065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Maximize native cloud structures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VPCs/Virtual Networks as strong boundaries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" y="1802213"/>
            <a:ext cx="2214021" cy="17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ctrTitle"/>
          </p:nvPr>
        </p:nvSpPr>
        <p:spPr>
          <a:xfrm>
            <a:off x="8" y="2343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Compute</a:t>
            </a:r>
            <a:endParaRPr b="1" sz="4900"/>
          </a:p>
        </p:txBody>
      </p:sp>
      <p:sp>
        <p:nvSpPr>
          <p:cNvPr id="241" name="Google Shape;241;p39"/>
          <p:cNvSpPr txBox="1"/>
          <p:nvPr/>
        </p:nvSpPr>
        <p:spPr>
          <a:xfrm>
            <a:off x="2867650" y="2080150"/>
            <a:ext cx="6065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Know the </a:t>
            </a:r>
            <a:r>
              <a:rPr lang="en" sz="2700">
                <a:solidFill>
                  <a:schemeClr val="dk1"/>
                </a:solidFill>
              </a:rPr>
              <a:t>responsibility</a:t>
            </a:r>
            <a:r>
              <a:rPr lang="en" sz="2700">
                <a:solidFill>
                  <a:schemeClr val="dk1"/>
                </a:solidFill>
              </a:rPr>
              <a:t> line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Harden the OS/Service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Fix issues in the build pipeline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50" y="1422050"/>
            <a:ext cx="2127724" cy="21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ctrTitle"/>
          </p:nvPr>
        </p:nvSpPr>
        <p:spPr>
          <a:xfrm>
            <a:off x="831433" y="4301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Data and Storage</a:t>
            </a:r>
            <a:endParaRPr b="1" sz="4900"/>
          </a:p>
        </p:txBody>
      </p:sp>
      <p:sp>
        <p:nvSpPr>
          <p:cNvPr id="248" name="Google Shape;248;p40"/>
          <p:cNvSpPr txBox="1"/>
          <p:nvPr/>
        </p:nvSpPr>
        <p:spPr>
          <a:xfrm>
            <a:off x="2867650" y="2080150"/>
            <a:ext cx="6065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Encrypt at rest and in-transit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IAM as </a:t>
            </a:r>
            <a:r>
              <a:rPr lang="en" sz="2700">
                <a:solidFill>
                  <a:schemeClr val="dk1"/>
                </a:solidFill>
              </a:rPr>
              <a:t>granular</a:t>
            </a:r>
            <a:r>
              <a:rPr lang="en" sz="2700">
                <a:solidFill>
                  <a:schemeClr val="dk1"/>
                </a:solidFill>
              </a:rPr>
              <a:t> as possible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Lifecycle strategies to control costs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1825"/>
            <a:ext cx="2485801" cy="24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Demo</a:t>
            </a:r>
            <a:endParaRPr b="1" sz="4900"/>
          </a:p>
        </p:txBody>
      </p:sp>
      <p:pic>
        <p:nvPicPr>
          <p:cNvPr id="255" name="Google Shape;255;p41"/>
          <p:cNvPicPr preferRelativeResize="0"/>
          <p:nvPr/>
        </p:nvPicPr>
        <p:blipFill rotWithShape="1">
          <a:blip r:embed="rId3">
            <a:alphaModFix/>
          </a:blip>
          <a:srcRect b="0" l="1860" r="-1859" t="0"/>
          <a:stretch/>
        </p:blipFill>
        <p:spPr>
          <a:xfrm>
            <a:off x="266975" y="928525"/>
            <a:ext cx="8472201" cy="38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 txBox="1"/>
          <p:nvPr/>
        </p:nvSpPr>
        <p:spPr>
          <a:xfrm>
            <a:off x="1679850" y="0"/>
            <a:ext cx="5125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78000" y="450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hoami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8" y="1206350"/>
            <a:ext cx="2577499" cy="38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55500" y="57025"/>
            <a:ext cx="6317100" cy="3076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Cloud Security Engineer at Booz Allen Hamilton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Auburn </a:t>
            </a:r>
            <a:r>
              <a:rPr lang="en" sz="2100">
                <a:solidFill>
                  <a:schemeClr val="dk1"/>
                </a:solidFill>
              </a:rPr>
              <a:t>University Graduate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Masters in Cybersecurity Engineering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Bachelors in Software Engineering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Former Auburn EHC Member and GTA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075" y="2082713"/>
            <a:ext cx="1467075" cy="14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200" y="2082725"/>
            <a:ext cx="1467075" cy="14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7650" y="3651875"/>
            <a:ext cx="1467075" cy="14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7638" y="2133813"/>
            <a:ext cx="1416000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8325" y="3651875"/>
            <a:ext cx="1467075" cy="14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4475" y="3643500"/>
            <a:ext cx="1415975" cy="14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/>
        </p:nvSpPr>
        <p:spPr>
          <a:xfrm>
            <a:off x="976500" y="105200"/>
            <a:ext cx="719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dk1"/>
                </a:solidFill>
              </a:rPr>
              <a:t>Problems</a:t>
            </a:r>
            <a:endParaRPr b="1" sz="4300">
              <a:solidFill>
                <a:schemeClr val="dk1"/>
              </a:solidFill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222250" y="927625"/>
            <a:ext cx="8524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Not </a:t>
            </a:r>
            <a:r>
              <a:rPr lang="en" sz="2600">
                <a:solidFill>
                  <a:schemeClr val="dk1"/>
                </a:solidFill>
              </a:rPr>
              <a:t>scalable</a:t>
            </a:r>
            <a:r>
              <a:rPr lang="en" sz="2600">
                <a:solidFill>
                  <a:schemeClr val="dk1"/>
                </a:solidFill>
              </a:rPr>
              <a:t> for large tasks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Misconfigurations are easy as one missed button press could lead to </a:t>
            </a:r>
            <a:r>
              <a:rPr lang="en" sz="2600">
                <a:solidFill>
                  <a:schemeClr val="dk1"/>
                </a:solidFill>
              </a:rPr>
              <a:t>catastrophic</a:t>
            </a:r>
            <a:r>
              <a:rPr lang="en" sz="2600">
                <a:solidFill>
                  <a:schemeClr val="dk1"/>
                </a:solidFill>
              </a:rPr>
              <a:t> results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No way to manage or test new or current infrastructure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Difficult to audit changes over time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/>
        </p:nvSpPr>
        <p:spPr>
          <a:xfrm>
            <a:off x="976500" y="105200"/>
            <a:ext cx="719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Jenkins Overview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222250" y="927625"/>
            <a:ext cx="8524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Open-source automation server used to automate parts of the SDLC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It helps software teams </a:t>
            </a:r>
            <a:r>
              <a:rPr lang="en" sz="2600">
                <a:solidFill>
                  <a:schemeClr val="dk1"/>
                </a:solidFill>
              </a:rPr>
              <a:t>facilitate</a:t>
            </a:r>
            <a:r>
              <a:rPr lang="en" sz="2600">
                <a:solidFill>
                  <a:schemeClr val="dk1"/>
                </a:solidFill>
              </a:rPr>
              <a:t> Continuous Integration and </a:t>
            </a:r>
            <a:r>
              <a:rPr lang="en" sz="2600">
                <a:solidFill>
                  <a:schemeClr val="dk1"/>
                </a:solidFill>
              </a:rPr>
              <a:t>Continuous</a:t>
            </a:r>
            <a:r>
              <a:rPr lang="en" sz="2600">
                <a:solidFill>
                  <a:schemeClr val="dk1"/>
                </a:solidFill>
              </a:rPr>
              <a:t> Delivery (CI/CD)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Highly </a:t>
            </a:r>
            <a:r>
              <a:rPr lang="en" sz="2600">
                <a:solidFill>
                  <a:schemeClr val="dk1"/>
                </a:solidFill>
              </a:rPr>
              <a:t>customizable</a:t>
            </a:r>
            <a:r>
              <a:rPr lang="en" sz="2600">
                <a:solidFill>
                  <a:schemeClr val="dk1"/>
                </a:solidFill>
              </a:rPr>
              <a:t> with </a:t>
            </a:r>
            <a:r>
              <a:rPr lang="en" sz="2600">
                <a:solidFill>
                  <a:schemeClr val="dk1"/>
                </a:solidFill>
              </a:rPr>
              <a:t>hundreds of plugins available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/>
        </p:nvSpPr>
        <p:spPr>
          <a:xfrm>
            <a:off x="976500" y="149675"/>
            <a:ext cx="719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Why do we need Jenkins?</a:t>
            </a:r>
            <a:endParaRPr b="1" sz="3400">
              <a:solidFill>
                <a:schemeClr val="dk1"/>
              </a:solidFill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204450" y="945425"/>
            <a:ext cx="8524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Developers making code changes in parallel want to make sure that their code changes integrate without errors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Manual integration testing is time-</a:t>
            </a:r>
            <a:r>
              <a:rPr lang="en" sz="2600">
                <a:solidFill>
                  <a:schemeClr val="dk1"/>
                </a:solidFill>
              </a:rPr>
              <a:t>consuming</a:t>
            </a:r>
            <a:r>
              <a:rPr lang="en" sz="2600">
                <a:solidFill>
                  <a:schemeClr val="dk1"/>
                </a:solidFill>
              </a:rPr>
              <a:t> and error-prone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Build and test changes in standardized environment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25" y="154250"/>
            <a:ext cx="8463675" cy="4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Demo</a:t>
            </a:r>
            <a:endParaRPr b="1" sz="4900"/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6" y="168825"/>
            <a:ext cx="8540749" cy="48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ctrTitle"/>
          </p:nvPr>
        </p:nvSpPr>
        <p:spPr>
          <a:xfrm>
            <a:off x="608950" y="56425"/>
            <a:ext cx="78015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Best Practices</a:t>
            </a:r>
            <a:endParaRPr b="1" sz="4900"/>
          </a:p>
        </p:txBody>
      </p:sp>
      <p:sp>
        <p:nvSpPr>
          <p:cNvPr id="292" name="Google Shape;292;p47"/>
          <p:cNvSpPr txBox="1"/>
          <p:nvPr/>
        </p:nvSpPr>
        <p:spPr>
          <a:xfrm>
            <a:off x="352250" y="818700"/>
            <a:ext cx="81561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Establish </a:t>
            </a:r>
            <a:r>
              <a:rPr lang="en" sz="2300">
                <a:solidFill>
                  <a:schemeClr val="dk1"/>
                </a:solidFill>
              </a:rPr>
              <a:t>visibility</a:t>
            </a:r>
            <a:r>
              <a:rPr lang="en" sz="2300">
                <a:solidFill>
                  <a:schemeClr val="dk1"/>
                </a:solidFill>
              </a:rPr>
              <a:t> and tag all resources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Turn on encryption where possible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Lock down access policies by applying least privilege practices and leveraging native cloud solutions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Infrastructure</a:t>
            </a:r>
            <a:r>
              <a:rPr lang="en" sz="2300">
                <a:solidFill>
                  <a:schemeClr val="dk1"/>
                </a:solidFill>
              </a:rPr>
              <a:t> as Code wherever possible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Use policy-based automation wherever possible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ctrTitle"/>
          </p:nvPr>
        </p:nvSpPr>
        <p:spPr>
          <a:xfrm>
            <a:off x="564450" y="-44525"/>
            <a:ext cx="7801500" cy="8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Resources</a:t>
            </a:r>
            <a:endParaRPr b="1" sz="4900"/>
          </a:p>
        </p:txBody>
      </p:sp>
      <p:sp>
        <p:nvSpPr>
          <p:cNvPr id="298" name="Google Shape;298;p48"/>
          <p:cNvSpPr txBox="1"/>
          <p:nvPr/>
        </p:nvSpPr>
        <p:spPr>
          <a:xfrm>
            <a:off x="-37650" y="744075"/>
            <a:ext cx="9005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Rhino Labs</a:t>
            </a:r>
            <a:r>
              <a:rPr lang="en" sz="1600">
                <a:solidFill>
                  <a:schemeClr val="dk1"/>
                </a:solidFill>
              </a:rPr>
              <a:t>: Pentesting Reports and tools including: Cloudgoat, Pacu, </a:t>
            </a:r>
            <a:r>
              <a:rPr lang="en" sz="1600">
                <a:solidFill>
                  <a:schemeClr val="dk1"/>
                </a:solidFill>
              </a:rPr>
              <a:t>CloudScraper</a:t>
            </a:r>
            <a:r>
              <a:rPr lang="en" sz="1600">
                <a:solidFill>
                  <a:schemeClr val="dk1"/>
                </a:solidFill>
              </a:rPr>
              <a:t>, CCAT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https://rhinosecuritylabs.com/resources/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https://github.com/RhinoSecurityLabs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Summit Route</a:t>
            </a:r>
            <a:r>
              <a:rPr lang="en" sz="1600">
                <a:solidFill>
                  <a:schemeClr val="dk1"/>
                </a:solidFill>
              </a:rPr>
              <a:t>: AWS Security Maturity Roadmap 2021, CTF for common AWS mistakes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https://summitroute.com/blog/2021/01/12/2021_aws_security_maturity_roadmap_2021/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http://flaws.cloud/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http://flaws2.cloud/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Fugue:</a:t>
            </a:r>
            <a:r>
              <a:rPr lang="en" sz="1600">
                <a:solidFill>
                  <a:schemeClr val="dk1"/>
                </a:solidFill>
              </a:rPr>
              <a:t> Engineer’s Primer on Cloud Security, State of Cloud Security 2021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https://www.fugue.co/resources-library#section-whitepapers-&amp;-reports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Cloud Security Alliance</a:t>
            </a:r>
            <a:r>
              <a:rPr lang="en" sz="1600">
                <a:solidFill>
                  <a:schemeClr val="dk1"/>
                </a:solidFill>
              </a:rPr>
              <a:t>: Security Guidance for Critical areas of Focus in Cloud Computing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https://cloudsecurityalliance.org/research/guidance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Resources</a:t>
            </a:r>
            <a:endParaRPr b="1" sz="4900"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88" y="923375"/>
            <a:ext cx="7640620" cy="4079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9"/>
          <p:cNvSpPr txBox="1"/>
          <p:nvPr/>
        </p:nvSpPr>
        <p:spPr>
          <a:xfrm>
            <a:off x="3036400" y="0"/>
            <a:ext cx="300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Resources</a:t>
            </a:r>
            <a:endParaRPr b="1" sz="4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ctrTitle"/>
          </p:nvPr>
        </p:nvSpPr>
        <p:spPr>
          <a:xfrm>
            <a:off x="635650" y="129275"/>
            <a:ext cx="78015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Resources</a:t>
            </a:r>
            <a:endParaRPr b="1" sz="4900"/>
          </a:p>
        </p:txBody>
      </p:sp>
      <p:sp>
        <p:nvSpPr>
          <p:cNvPr id="311" name="Google Shape;311;p50"/>
          <p:cNvSpPr txBox="1"/>
          <p:nvPr/>
        </p:nvSpPr>
        <p:spPr>
          <a:xfrm>
            <a:off x="-113250" y="1566200"/>
            <a:ext cx="9370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LinkedIn</a:t>
            </a:r>
            <a:r>
              <a:rPr lang="en" sz="2500">
                <a:solidFill>
                  <a:schemeClr val="dk1"/>
                </a:solidFill>
              </a:rPr>
              <a:t>: https://linkedin.com/in/john-david-watts-4424b2132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Email</a:t>
            </a:r>
            <a:r>
              <a:rPr lang="en" sz="2500">
                <a:solidFill>
                  <a:schemeClr val="dk1"/>
                </a:solidFill>
              </a:rPr>
              <a:t>: jdw0069@auburn.ed</a:t>
            </a:r>
            <a:r>
              <a:rPr lang="en" sz="2500">
                <a:solidFill>
                  <a:schemeClr val="dk1"/>
                </a:solidFill>
              </a:rPr>
              <a:t>u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Discord</a:t>
            </a:r>
            <a:r>
              <a:rPr lang="en" sz="2500">
                <a:solidFill>
                  <a:schemeClr val="dk1"/>
                </a:solidFill>
              </a:rPr>
              <a:t>: John David (Yeti)#6184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Github: </a:t>
            </a:r>
            <a:r>
              <a:rPr lang="en" sz="2500">
                <a:solidFill>
                  <a:schemeClr val="dk1"/>
                </a:solidFill>
              </a:rPr>
              <a:t>https://github.com/jdw0069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308" y="2607350"/>
            <a:ext cx="3007843" cy="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900"/>
              <a:t>Questions?</a:t>
            </a:r>
            <a:endParaRPr b="1" sz="4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Cloud?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58175" y="9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Characteristics of Cloud Computing</a:t>
            </a:r>
            <a:endParaRPr b="1" sz="352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50" y="769200"/>
            <a:ext cx="7128476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58175" y="9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/>
              <a:t>Characteristics of Cloud Computing</a:t>
            </a:r>
            <a:endParaRPr b="1" sz="3520"/>
          </a:p>
        </p:txBody>
      </p:sp>
      <p:sp>
        <p:nvSpPr>
          <p:cNvPr id="94" name="Google Shape;94;p18"/>
          <p:cNvSpPr txBox="1"/>
          <p:nvPr/>
        </p:nvSpPr>
        <p:spPr>
          <a:xfrm>
            <a:off x="158175" y="1145900"/>
            <a:ext cx="37461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  <a:highlight>
                  <a:schemeClr val="lt1"/>
                </a:highlight>
              </a:rPr>
              <a:t>Broad network access</a:t>
            </a:r>
            <a:endParaRPr sz="21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  <a:highlight>
                  <a:schemeClr val="lt1"/>
                </a:highlight>
              </a:rPr>
              <a:t>On-demand self-service</a:t>
            </a:r>
            <a:endParaRPr sz="21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  <a:highlight>
                  <a:schemeClr val="lt1"/>
                </a:highlight>
              </a:rPr>
              <a:t>Resource pooling</a:t>
            </a:r>
            <a:endParaRPr sz="21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  <a:highlight>
                  <a:schemeClr val="lt1"/>
                </a:highlight>
              </a:rPr>
              <a:t>Rapid elasticity</a:t>
            </a:r>
            <a:endParaRPr sz="21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AutoNum type="arabicPeriod"/>
            </a:pPr>
            <a:r>
              <a:rPr b="1" lang="en" sz="2100">
                <a:solidFill>
                  <a:srgbClr val="FFFFFF"/>
                </a:solidFill>
                <a:highlight>
                  <a:schemeClr val="lt1"/>
                </a:highlight>
              </a:rPr>
              <a:t>Measured Services</a:t>
            </a:r>
            <a:endParaRPr b="1" sz="2100">
              <a:solidFill>
                <a:srgbClr val="FFFFFF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58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600" y="2987300"/>
            <a:ext cx="2228325" cy="1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700" y="2981874"/>
            <a:ext cx="2228325" cy="136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21863"/>
            <a:ext cx="3030563" cy="201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976500" y="-55000"/>
            <a:ext cx="719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Service Models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50" y="620300"/>
            <a:ext cx="8369705" cy="42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976500" y="-55000"/>
            <a:ext cx="719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Deployment</a:t>
            </a:r>
            <a:r>
              <a:rPr b="1" lang="en" sz="2900">
                <a:solidFill>
                  <a:schemeClr val="dk1"/>
                </a:solidFill>
              </a:rPr>
              <a:t> </a:t>
            </a:r>
            <a:r>
              <a:rPr b="1" lang="en" sz="2900">
                <a:solidFill>
                  <a:schemeClr val="dk1"/>
                </a:solidFill>
              </a:rPr>
              <a:t>Models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8600"/>
            <a:ext cx="8839202" cy="375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976500" y="-55000"/>
            <a:ext cx="719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Benefits of Cloud Computing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13350" y="678450"/>
            <a:ext cx="8524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No need to run and maintain data centers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Trade upfront expense for variable expense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Stop guessing </a:t>
            </a:r>
            <a:r>
              <a:rPr lang="en" sz="2600">
                <a:solidFill>
                  <a:schemeClr val="dk1"/>
                </a:solidFill>
              </a:rPr>
              <a:t>computing</a:t>
            </a:r>
            <a:r>
              <a:rPr lang="en" sz="2600">
                <a:solidFill>
                  <a:schemeClr val="dk1"/>
                </a:solidFill>
              </a:rPr>
              <a:t>, networking, and storage requirements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Benefit from economies of scale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Increased speed, agility, and elasticity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Go global in minutes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