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5119350" cy="10691813"/>
  <p:notesSz cx="6858000" cy="9144000"/>
  <p:defaultTextStyle>
    <a:defPPr>
      <a:defRPr lang="en-US"/>
    </a:defPPr>
    <a:lvl1pPr marL="0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1pPr>
    <a:lvl2pPr marL="619357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2pPr>
    <a:lvl3pPr marL="1238713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3pPr>
    <a:lvl4pPr marL="1858070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4pPr>
    <a:lvl5pPr marL="2477427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5pPr>
    <a:lvl6pPr marL="3096784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6pPr>
    <a:lvl7pPr marL="3716140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7pPr>
    <a:lvl8pPr marL="4335498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8pPr>
    <a:lvl9pPr marL="4954855" algn="l" defTabSz="1238713" rtl="0" eaLnBrk="1" latinLnBrk="0" hangingPunct="1">
      <a:defRPr sz="24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ige" initials="P" lastIdx="1" clrIdx="0">
    <p:extLst>
      <p:ext uri="{19B8F6BF-5375-455C-9EA6-DF929625EA0E}">
        <p15:presenceInfo xmlns:p15="http://schemas.microsoft.com/office/powerpoint/2012/main" userId="Pai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490"/>
    <a:srgbClr val="51247A"/>
    <a:srgbClr val="962A8B"/>
    <a:srgbClr val="E62645"/>
    <a:srgbClr val="2B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7" autoAdjust="0"/>
    <p:restoredTop sz="95545" autoAdjust="0"/>
  </p:normalViewPr>
  <p:slideViewPr>
    <p:cSldViewPr showGuides="1">
      <p:cViewPr>
        <p:scale>
          <a:sx n="50" d="100"/>
          <a:sy n="50" d="100"/>
        </p:scale>
        <p:origin x="1170" y="-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3/11/2024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1pPr>
    <a:lvl2pPr marL="619357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2pPr>
    <a:lvl3pPr marL="1238713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3pPr>
    <a:lvl4pPr marL="1858070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4pPr>
    <a:lvl5pPr marL="2477427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5pPr>
    <a:lvl6pPr marL="3096784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6pPr>
    <a:lvl7pPr marL="3716140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7pPr>
    <a:lvl8pPr marL="4335498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8pPr>
    <a:lvl9pPr marL="4954855" algn="l" defTabSz="1238713" rtl="0" eaLnBrk="1" latinLnBrk="0" hangingPunct="1">
      <a:defRPr sz="16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2" y="1429612"/>
            <a:ext cx="14255417" cy="8213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dirty="0"/>
            </a:lvl1pPr>
            <a:lvl2pPr>
              <a:lnSpc>
                <a:spcPct val="100000"/>
              </a:lnSpc>
              <a:spcBef>
                <a:spcPts val="35"/>
              </a:spcBef>
              <a:defRPr lang="en-US" dirty="0"/>
            </a:lvl2pPr>
            <a:lvl3pPr>
              <a:lnSpc>
                <a:spcPct val="100000"/>
              </a:lnSpc>
              <a:spcBef>
                <a:spcPts val="35"/>
              </a:spcBef>
              <a:defRPr lang="en-US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154601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0DFACA1-739E-41C2-ADCF-3BBD882809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CRICOS Provider Number 00025B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5417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5329" y="9145918"/>
            <a:ext cx="4592587" cy="491033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3" y="5744556"/>
            <a:ext cx="4525525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2" y="6635136"/>
            <a:ext cx="4526100" cy="3008132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rgbClr val="999490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3" y="6441663"/>
            <a:ext cx="4525525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0" y="1429611"/>
            <a:ext cx="942030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2" y="1635665"/>
            <a:ext cx="4526100" cy="2082727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3" y="1442192"/>
            <a:ext cx="4525525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0" y="5744556"/>
            <a:ext cx="4593171" cy="834607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0" y="5137342"/>
            <a:ext cx="4593171" cy="319987"/>
          </a:xfrm>
          <a:solidFill>
            <a:srgbClr val="EFEDEB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65320" y="5335854"/>
            <a:ext cx="4593171" cy="405486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 marL="0" indent="0"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65919" y="5542828"/>
            <a:ext cx="4521290" cy="1532314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574541-139E-4D0F-822B-366774B5BB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65919" y="5137341"/>
            <a:ext cx="4521290" cy="405486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270000" tIns="90000" rIns="27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2" y="3898418"/>
            <a:ext cx="4526100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0" y="6777824"/>
            <a:ext cx="4593171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5919" y="7496268"/>
            <a:ext cx="4521290" cy="2147001"/>
          </a:xfrm>
          <a:prstGeom prst="rect">
            <a:avLst/>
          </a:prstGeom>
          <a:solidFill>
            <a:srgbClr val="EFEDEB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5919" y="7302793"/>
            <a:ext cx="4521290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0" y="4515077"/>
            <a:ext cx="942030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9E64CD43-B309-4448-9788-BA1A319BC5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72035C-588A-49D3-997F-1214843DE1FF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BEC75044-FCFE-49F2-927B-D01CB1326B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3195BD1-2EFC-4056-B6F0-AF57BF3742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A1686CA-6C92-4EA8-83CB-C754253E94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04B9AF68-682C-4E16-B642-EA5E76C28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99547" y="9795555"/>
            <a:ext cx="1687731" cy="6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C20D61-9B56-477A-A693-C76A71C478EA}"/>
              </a:ext>
            </a:extLst>
          </p:cNvPr>
          <p:cNvSpPr/>
          <p:nvPr userDrawn="1"/>
        </p:nvSpPr>
        <p:spPr>
          <a:xfrm>
            <a:off x="75397" y="43029"/>
            <a:ext cx="14942402" cy="9600241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22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DD4F6411-2BFC-4266-96ED-56A5ADBB7B7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68603" y="5137341"/>
            <a:ext cx="4525876" cy="1937799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4755" y="9145919"/>
            <a:ext cx="4603025" cy="340448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2" y="5744556"/>
            <a:ext cx="4525301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1" y="6635136"/>
            <a:ext cx="4525876" cy="2851231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2" y="6441663"/>
            <a:ext cx="4525301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0" y="1429611"/>
            <a:ext cx="942030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1" y="1635665"/>
            <a:ext cx="4525876" cy="2082727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2" y="1442192"/>
            <a:ext cx="4525301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0" y="5315114"/>
            <a:ext cx="4603026" cy="1264049"/>
          </a:xfrm>
          <a:prstGeom prst="rect">
            <a:avLst/>
          </a:prstGeom>
          <a:solidFill>
            <a:schemeClr val="bg1"/>
          </a:solidFill>
        </p:spPr>
        <p:txBody>
          <a:bodyPr lIns="270000" tIns="1224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0" y="5137342"/>
            <a:ext cx="4603026" cy="319987"/>
          </a:xfrm>
          <a:solidFill>
            <a:srgbClr val="EFEDEB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3088" y="5366793"/>
            <a:ext cx="4439209" cy="352318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988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1" y="3898418"/>
            <a:ext cx="4525876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0" y="6777824"/>
            <a:ext cx="4603026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1333" y="7496268"/>
            <a:ext cx="4525876" cy="1990099"/>
          </a:xfrm>
          <a:prstGeom prst="rect">
            <a:avLst/>
          </a:prstGeom>
          <a:solidFill>
            <a:schemeClr val="bg1"/>
          </a:solidFill>
        </p:spPr>
        <p:txBody>
          <a:bodyPr lIns="270000" tIns="126000" rIns="27000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>
                <a:solidFill>
                  <a:srgbClr val="962A8B"/>
                </a:solidFill>
              </a:defRPr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1333" y="7302793"/>
            <a:ext cx="4525876" cy="319987"/>
          </a:xfrm>
          <a:solidFill>
            <a:srgbClr val="E6E3E0"/>
          </a:solidFill>
        </p:spPr>
        <p:txBody>
          <a:bodyPr wrap="square" lIns="270000" tIns="97200" rIns="27000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0" y="4515077"/>
            <a:ext cx="942030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2314C1D0-0D7F-4267-89B6-C3EBC1B35DB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236539" y="5167898"/>
            <a:ext cx="4369088" cy="352318"/>
          </a:xfrm>
          <a:solidFill>
            <a:srgbClr val="FBB800"/>
          </a:solidFill>
        </p:spPr>
        <p:txBody>
          <a:bodyPr lIns="144000" tIns="90000" rIns="144000" bIns="90000" anchor="ctr">
            <a:noAutofit/>
          </a:bodyPr>
          <a:lstStyle>
            <a:lvl1pPr marL="0" indent="0">
              <a:defRPr sz="988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1650991E-1438-4CCD-99DA-3F0E235881F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52A6CF-C126-4291-878F-F34A7A07C768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F3304A6-91C9-49E1-9F7B-DA464442A3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79CA109-E0A0-48FB-887E-343D779E144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B339C037-BF54-4CE4-8BBB-ABFEF61826E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15B41BF8-DE97-4D4A-8EAD-C4C028D92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99547" y="9795555"/>
            <a:ext cx="1687731" cy="6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75397" y="43028"/>
            <a:ext cx="14942402" cy="1322961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22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5330" y="9145918"/>
            <a:ext cx="4591612" cy="483168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2" y="5744556"/>
            <a:ext cx="4524950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1" y="6635136"/>
            <a:ext cx="4525525" cy="2993950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2" y="6441663"/>
            <a:ext cx="4524950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0" y="1429611"/>
            <a:ext cx="942030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1" y="1635665"/>
            <a:ext cx="4525525" cy="208272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2" y="1442192"/>
            <a:ext cx="4524950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0" y="5744556"/>
            <a:ext cx="4592196" cy="83460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0" y="5137342"/>
            <a:ext cx="4592196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65320" y="5335854"/>
            <a:ext cx="4592196" cy="405486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052BB6F-902B-439C-9DB2-8A155C4F673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65520" y="5741340"/>
            <a:ext cx="4521689" cy="1333801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1" y="3898418"/>
            <a:ext cx="4525525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0" y="6777824"/>
            <a:ext cx="4592196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5520" y="7496267"/>
            <a:ext cx="4521689" cy="2132820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5520" y="7302793"/>
            <a:ext cx="4521689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0" y="4515077"/>
            <a:ext cx="942030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CA60D0B7-1DC9-4B2D-A6FF-24915AEF69A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63810" y="5137342"/>
            <a:ext cx="4521689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27790412-6BFB-44B6-B54A-E9CF8D9D1F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63810" y="5335854"/>
            <a:ext cx="4521689" cy="405486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74D8FBF2-313E-4AF6-BF90-E0133CDC7A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99547" y="9795555"/>
            <a:ext cx="1687731" cy="698925"/>
          </a:xfrm>
          <a:prstGeom prst="rect">
            <a:avLst/>
          </a:prstGeom>
        </p:spPr>
      </p:pic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01A3EDB2-BBC9-4807-B403-81190ED984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D10EC5-36A4-4BF8-A74C-8CD43AB186D9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C3612AB-A18E-4F68-A1DF-CC5D3108DA5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B79FEEA-6710-497B-91AA-1C1B0AC363A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0AFA3C6-337F-42B1-AE2F-A4E5D0962C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</p:spTree>
    <p:extLst>
      <p:ext uri="{BB962C8B-B14F-4D97-AF65-F5344CB8AC3E}">
        <p14:creationId xmlns:p14="http://schemas.microsoft.com/office/powerpoint/2010/main" val="3241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Purple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1DF2155-5108-45DA-BEE8-D2E8E9E3F7E4}"/>
              </a:ext>
            </a:extLst>
          </p:cNvPr>
          <p:cNvSpPr/>
          <p:nvPr userDrawn="1"/>
        </p:nvSpPr>
        <p:spPr>
          <a:xfrm>
            <a:off x="87682" y="9643269"/>
            <a:ext cx="14942402" cy="10057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22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69FAC54-C013-4F35-B370-89B8C6011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1878" y="9810795"/>
            <a:ext cx="1646373" cy="657685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01FA84E-7DF2-4E36-ACA2-E954724317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65338" y="9145919"/>
            <a:ext cx="4590815" cy="341531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3: [Figure caption]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DDF1199-EC6B-41AC-B99E-F83299E4E43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2142" y="5744556"/>
            <a:ext cx="4525301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1: [Figure caption]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1791" y="6635136"/>
            <a:ext cx="4525876" cy="2852314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38D4DD99-3B01-4082-8203-F8BD7D3A2F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792" y="953259"/>
            <a:ext cx="14254183" cy="97824"/>
          </a:xfrm>
        </p:spPr>
        <p:txBody>
          <a:bodyPr>
            <a:spAutoFit/>
          </a:bodyPr>
          <a:lstStyle>
            <a:lvl1pPr algn="l" rtl="0">
              <a:lnSpc>
                <a:spcPct val="100000"/>
              </a:lnSpc>
              <a:spcBef>
                <a:spcPts val="106"/>
              </a:spcBef>
              <a:spcAft>
                <a:spcPts val="106"/>
              </a:spcAft>
              <a:defRPr lang="en-US" sz="635" b="0" i="0" baseline="0" dirty="0">
                <a:solidFill>
                  <a:schemeClr val="bg1"/>
                </a:solidFill>
              </a:defRPr>
            </a:lvl1pPr>
          </a:lstStyle>
          <a:p>
            <a:pPr rtl="0"/>
            <a:r>
              <a:rPr lang="en-AU" dirty="0"/>
              <a:t>[References]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B3F32-96A2-4679-84A4-F12397F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2499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10BA14E-C836-42CB-8468-CD4BE60EA4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2" y="743093"/>
            <a:ext cx="14254183" cy="152170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8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[Subtitle]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BEAD4-D512-4292-B52C-BB5F9C1ACB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142" y="6441663"/>
            <a:ext cx="4525301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3572B5-A107-45E1-B8C4-724786A9B93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65329" y="1429611"/>
            <a:ext cx="9420294" cy="3011566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917A8D9B-14C2-4EF9-B4A1-2B35C1B458C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1791" y="1635665"/>
            <a:ext cx="4525876" cy="208272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 marL="95239" indent="0">
              <a:lnSpc>
                <a:spcPct val="100000"/>
              </a:lnSpc>
              <a:spcBef>
                <a:spcPts val="211"/>
              </a:spcBef>
              <a:tabLst/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C23EDD-933E-499B-A2BA-6FE387C53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2142" y="1442192"/>
            <a:ext cx="4525301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F0996FF-D92C-4EA6-938C-E7F162ABD7E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65329" y="5744556"/>
            <a:ext cx="4591398" cy="834607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1BA83C2-8E32-4485-BCE0-1DEBBC6A39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5329" y="5137342"/>
            <a:ext cx="4591398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8307EC0-D6C4-47F3-A40C-ACED0037F8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65329" y="5335854"/>
            <a:ext cx="4591398" cy="405486"/>
          </a:xfrm>
          <a:gradFill flip="none" rotWithShape="1">
            <a:gsLst>
              <a:gs pos="0">
                <a:schemeClr val="accent1"/>
              </a:gs>
              <a:gs pos="90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84FBFEDF-8755-4CEB-AA17-B049ED246C1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1791" y="3898418"/>
            <a:ext cx="4525876" cy="1767182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0693EAD1-462A-4ECC-9C4A-DDBEE428150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265329" y="6777824"/>
            <a:ext cx="4591398" cy="2280850"/>
          </a:xfrm>
          <a:solidFill>
            <a:srgbClr val="D7D1CC"/>
          </a:solidFill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AU" dirty="0"/>
              <a:t>Click icon to insert pic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7222DC4-ED65-41BA-9AE9-3AB068E3D93C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164594" y="7496269"/>
            <a:ext cx="4522615" cy="1991182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3DB9632-6B58-4B85-BAF1-CD327B3366E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64594" y="7302793"/>
            <a:ext cx="4522615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4AE396D-A57C-4020-9B70-0FBF18BDC6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265329" y="4515077"/>
            <a:ext cx="9420294" cy="551102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Figure 2: [Figure caption]</a:t>
            </a:r>
          </a:p>
        </p:txBody>
      </p:sp>
      <p:sp>
        <p:nvSpPr>
          <p:cNvPr id="45" name="Content Placeholder 9">
            <a:extLst>
              <a:ext uri="{FF2B5EF4-FFF2-40B4-BE49-F238E27FC236}">
                <a16:creationId xmlns:a16="http://schemas.microsoft.com/office/drawing/2014/main" id="{D869CBBC-0917-4B87-97EB-5DBF0EA34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64594" y="5741340"/>
            <a:ext cx="4522615" cy="1333801"/>
          </a:xfrm>
          <a:prstGeom prst="rect">
            <a:avLst/>
          </a:prstGeom>
          <a:noFill/>
        </p:spPr>
        <p:txBody>
          <a:bodyPr lIns="0" tIns="126000" rIns="0" bIns="126000">
            <a:normAutofit/>
          </a:bodyPr>
          <a:lstStyle>
            <a:lvl1pPr>
              <a:lnSpc>
                <a:spcPct val="100000"/>
              </a:lnSpc>
              <a:spcBef>
                <a:spcPts val="35"/>
              </a:spcBef>
              <a:defRPr lang="en-US" sz="670" dirty="0"/>
            </a:lvl1pPr>
            <a:lvl2pPr>
              <a:lnSpc>
                <a:spcPct val="100000"/>
              </a:lnSpc>
              <a:spcBef>
                <a:spcPts val="35"/>
              </a:spcBef>
              <a:defRPr lang="en-US" sz="670" dirty="0"/>
            </a:lvl2pPr>
            <a:lvl3pPr>
              <a:lnSpc>
                <a:spcPct val="100000"/>
              </a:lnSpc>
              <a:spcBef>
                <a:spcPts val="35"/>
              </a:spcBef>
              <a:defRPr lang="en-US" sz="670" dirty="0"/>
            </a:lvl3pPr>
            <a:lvl4pPr>
              <a:lnSpc>
                <a:spcPct val="100000"/>
              </a:lnSpc>
              <a:spcBef>
                <a:spcPts val="211"/>
              </a:spcBef>
              <a:defRPr lang="en-US" dirty="0"/>
            </a:lvl4pPr>
            <a:lvl5pPr>
              <a:lnSpc>
                <a:spcPct val="100000"/>
              </a:lnSpc>
              <a:spcBef>
                <a:spcPts val="211"/>
              </a:spcBef>
              <a:defRPr lang="en-US" dirty="0"/>
            </a:lvl5pPr>
            <a:lvl6pPr>
              <a:spcBef>
                <a:spcPts val="211"/>
              </a:spcBef>
              <a:spcAft>
                <a:spcPts val="211"/>
              </a:spcAft>
              <a:defRPr lang="en-US" dirty="0"/>
            </a:lvl6pPr>
            <a:lvl7pPr>
              <a:spcBef>
                <a:spcPts val="211"/>
              </a:spcBef>
              <a:spcAft>
                <a:spcPts val="211"/>
              </a:spcAft>
              <a:defRPr lang="en-US" dirty="0"/>
            </a:lvl7pPr>
            <a:lvl8pPr>
              <a:spcBef>
                <a:spcPts val="211"/>
              </a:spcBef>
              <a:spcAft>
                <a:spcPts val="211"/>
              </a:spcAft>
              <a:defRPr lang="en-US" dirty="0"/>
            </a:lvl8pPr>
            <a:lvl9pPr>
              <a:spcBef>
                <a:spcPts val="211"/>
              </a:spcBef>
              <a:spcAft>
                <a:spcPts val="211"/>
              </a:spcAft>
              <a:defRPr lang="en-US" dirty="0"/>
            </a:lvl9pPr>
          </a:lstStyle>
          <a:p>
            <a:pPr lvl="0"/>
            <a:r>
              <a:rPr lang="en-US" dirty="0"/>
              <a:t>[Enter text/content]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E93910CA-4BE7-4096-8149-1CFA5B6815B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62884" y="5137342"/>
            <a:ext cx="4522615" cy="319987"/>
          </a:xfrm>
          <a:noFill/>
        </p:spPr>
        <p:txBody>
          <a:bodyPr wrap="square" lIns="0" tIns="97200" rIns="0" bIns="97200">
            <a:spAutoFit/>
          </a:bodyPr>
          <a:lstStyle>
            <a:lvl1pPr>
              <a:defRPr sz="846"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[Heading text]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680BC7-8038-4630-AFDD-C5B079ECB2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62884" y="5335854"/>
            <a:ext cx="4522615" cy="405486"/>
          </a:xfr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lIns="180000" tIns="90000" rIns="180000" bIns="90000" anchor="ctr">
            <a:noAutofit/>
          </a:bodyPr>
          <a:lstStyle>
            <a:lvl1pPr>
              <a:defRPr sz="988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[Feature text]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2CB75D2-2F97-4616-B875-58A3A3E7DD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65330" y="9930176"/>
            <a:ext cx="4593453" cy="397147"/>
          </a:xfrm>
          <a:noFill/>
        </p:spPr>
        <p:txBody>
          <a:bodyPr lIns="0" tIns="0" rIns="0" bIns="0">
            <a:noAutofit/>
          </a:bodyPr>
          <a:lstStyle>
            <a:lvl1pPr>
              <a:defRPr sz="600" b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[Acknowledgements text]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0D4944-0729-41AD-A369-4F74818311AD}"/>
              </a:ext>
            </a:extLst>
          </p:cNvPr>
          <p:cNvCxnSpPr>
            <a:cxnSpLocks/>
          </p:cNvCxnSpPr>
          <p:nvPr userDrawn="1"/>
        </p:nvCxnSpPr>
        <p:spPr>
          <a:xfrm>
            <a:off x="432143" y="10134439"/>
            <a:ext cx="45255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ADB72C7-2D3D-4294-8BC2-A60048F02BA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9284" y="9819928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f.surname@uq.edu.au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CA96DC66-09AD-40F5-97BD-3F90500AAE8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9284" y="9945203"/>
            <a:ext cx="2252169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3F89DBB-C6D8-4176-B53B-D7B7F82507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94748" y="9819928"/>
            <a:ext cx="1863143" cy="98095"/>
          </a:xfrm>
          <a:noFill/>
        </p:spPr>
        <p:txBody>
          <a:bodyPr wrap="square" lIns="0" tIns="0" rIns="0" bIns="0">
            <a:spAutoFit/>
          </a:bodyPr>
          <a:lstStyle>
            <a:lvl1pPr>
              <a:defRPr sz="67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@researcher</a:t>
            </a:r>
          </a:p>
        </p:txBody>
      </p:sp>
    </p:spTree>
    <p:extLst>
      <p:ext uri="{BB962C8B-B14F-4D97-AF65-F5344CB8AC3E}">
        <p14:creationId xmlns:p14="http://schemas.microsoft.com/office/powerpoint/2010/main" val="190957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791" y="190361"/>
            <a:ext cx="14204853" cy="2499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92" y="1429612"/>
            <a:ext cx="14255417" cy="82138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FA0A4D-1147-4515-879E-EFB1FC19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165" y="10433573"/>
            <a:ext cx="5102640" cy="1060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424">
                <a:solidFill>
                  <a:schemeClr val="bg1"/>
                </a:solidFill>
              </a:defRPr>
            </a:lvl1pPr>
          </a:lstStyle>
          <a:p>
            <a:r>
              <a:rPr lang="en-AU"/>
              <a:t>CRICOS Provider Number 00025B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322155" rtl="0" eaLnBrk="1" latinLnBrk="0" hangingPunct="1">
        <a:lnSpc>
          <a:spcPct val="100000"/>
        </a:lnSpc>
        <a:spcBef>
          <a:spcPct val="0"/>
        </a:spcBef>
        <a:buNone/>
        <a:defRPr sz="1623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22155" rtl="0" eaLnBrk="1" latinLnBrk="0" hangingPunct="1">
        <a:lnSpc>
          <a:spcPct val="95000"/>
        </a:lnSpc>
        <a:spcBef>
          <a:spcPts val="35"/>
        </a:spcBef>
        <a:spcAft>
          <a:spcPts val="35"/>
        </a:spcAft>
        <a:buClr>
          <a:schemeClr val="tx1"/>
        </a:buClr>
        <a:buFont typeface="+mj-lt"/>
        <a:buNone/>
        <a:defRPr lang="en-US" sz="67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4075" indent="-94075" algn="l" defTabSz="322155" rtl="0" eaLnBrk="1" latinLnBrk="0" hangingPunct="1">
        <a:lnSpc>
          <a:spcPct val="95000"/>
        </a:lnSpc>
        <a:spcBef>
          <a:spcPts val="35"/>
        </a:spcBef>
        <a:spcAft>
          <a:spcPts val="35"/>
        </a:spcAft>
        <a:buClr>
          <a:schemeClr val="tx1"/>
        </a:buClr>
        <a:buFont typeface="Arial" panose="020B0604020202020204" pitchFamily="34" charset="0"/>
        <a:buChar char="•"/>
        <a:defRPr lang="en-US" sz="67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91510" indent="-97435" algn="l" defTabSz="322155" rtl="0" eaLnBrk="1" latinLnBrk="0" hangingPunct="1">
        <a:lnSpc>
          <a:spcPct val="95000"/>
        </a:lnSpc>
        <a:spcBef>
          <a:spcPts val="35"/>
        </a:spcBef>
        <a:spcAft>
          <a:spcPts val="35"/>
        </a:spcAft>
        <a:buClrTx/>
        <a:buFont typeface="Tahoma" panose="020B0604030504040204" pitchFamily="34" charset="0"/>
        <a:buChar char="–"/>
        <a:defRPr lang="en-US" sz="67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94075" indent="0" algn="l" defTabSz="322155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Font typeface="Wingdings" panose="05000000000000000000" pitchFamily="2" charset="2"/>
        <a:buNone/>
        <a:defRPr lang="en-US" sz="776" kern="1200" baseline="0" dirty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322155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Font typeface="Arial" panose="020B0604020202020204" pitchFamily="34" charset="0"/>
        <a:buNone/>
        <a:defRPr lang="en-US" sz="776" b="1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322155" rtl="0" eaLnBrk="1" latinLnBrk="0" hangingPunct="1">
        <a:spcBef>
          <a:spcPts val="211"/>
        </a:spcBef>
        <a:spcAft>
          <a:spcPts val="211"/>
        </a:spcAft>
        <a:buFont typeface="Arial" pitchFamily="34" charset="0"/>
        <a:buNone/>
        <a:defRPr lang="en-AU" sz="988" b="1" kern="1200" baseline="0" dirty="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322155" rtl="0" eaLnBrk="1" latinLnBrk="0" hangingPunct="1">
        <a:spcBef>
          <a:spcPts val="211"/>
        </a:spcBef>
        <a:spcAft>
          <a:spcPts val="211"/>
        </a:spcAft>
        <a:buFont typeface="Arial" pitchFamily="34" charset="0"/>
        <a:buNone/>
        <a:defRPr sz="987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190249" indent="-95125" algn="l" defTabSz="322155" rtl="0" eaLnBrk="1" latinLnBrk="0" hangingPunct="1">
        <a:spcBef>
          <a:spcPts val="211"/>
        </a:spcBef>
        <a:spcAft>
          <a:spcPts val="211"/>
        </a:spcAft>
        <a:buFont typeface="Arial Rounded MT" panose="02000403040000020004" pitchFamily="2" charset="0"/>
        <a:buChar char="–"/>
        <a:defRPr sz="987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285374" indent="-95125" algn="l" defTabSz="322155" rtl="0" eaLnBrk="1" latinLnBrk="0" hangingPunct="1">
        <a:spcBef>
          <a:spcPts val="211"/>
        </a:spcBef>
        <a:spcAft>
          <a:spcPts val="211"/>
        </a:spcAft>
        <a:buFont typeface="Arial" pitchFamily="34" charset="0"/>
        <a:buChar char="•"/>
        <a:defRPr sz="987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1077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2155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3232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4310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5387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6464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7542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8618" algn="l" defTabSz="322155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8" userDrawn="1">
          <p15:clr>
            <a:srgbClr val="F26B43"/>
          </p15:clr>
        </p15:guide>
        <p15:guide id="2" pos="4762" userDrawn="1">
          <p15:clr>
            <a:srgbClr val="F26B43"/>
          </p15:clr>
        </p15:guide>
        <p15:guide id="7" orient="horz" pos="900" userDrawn="1">
          <p15:clr>
            <a:srgbClr val="F26B43"/>
          </p15:clr>
        </p15:guide>
        <p15:guide id="11" orient="horz" pos="6075" userDrawn="1">
          <p15:clr>
            <a:srgbClr val="F26B43"/>
          </p15:clr>
        </p15:guide>
        <p15:guide id="20" pos="9252" userDrawn="1">
          <p15:clr>
            <a:srgbClr val="F26B43"/>
          </p15:clr>
        </p15:guide>
        <p15:guide id="21" pos="272" userDrawn="1">
          <p15:clr>
            <a:srgbClr val="F26B43"/>
          </p15:clr>
        </p15:guide>
        <p15:guide id="22" orient="horz" pos="6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ontent Placeholder 80">
            <a:extLst>
              <a:ext uri="{FF2B5EF4-FFF2-40B4-BE49-F238E27FC236}">
                <a16:creationId xmlns:a16="http://schemas.microsoft.com/office/drawing/2014/main" id="{82056933-18DF-756C-7909-729DA8BDAF6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68680614"/>
              </p:ext>
            </p:extLst>
          </p:nvPr>
        </p:nvGraphicFramePr>
        <p:xfrm>
          <a:off x="5192765" y="8187297"/>
          <a:ext cx="4599984" cy="145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96">
                  <a:extLst>
                    <a:ext uri="{9D8B030D-6E8A-4147-A177-3AD203B41FA5}">
                      <a16:colId xmlns:a16="http://schemas.microsoft.com/office/drawing/2014/main" val="2644580647"/>
                    </a:ext>
                  </a:extLst>
                </a:gridCol>
                <a:gridCol w="1149996">
                  <a:extLst>
                    <a:ext uri="{9D8B030D-6E8A-4147-A177-3AD203B41FA5}">
                      <a16:colId xmlns:a16="http://schemas.microsoft.com/office/drawing/2014/main" val="3506682606"/>
                    </a:ext>
                  </a:extLst>
                </a:gridCol>
                <a:gridCol w="1149996">
                  <a:extLst>
                    <a:ext uri="{9D8B030D-6E8A-4147-A177-3AD203B41FA5}">
                      <a16:colId xmlns:a16="http://schemas.microsoft.com/office/drawing/2014/main" val="1172698618"/>
                    </a:ext>
                  </a:extLst>
                </a:gridCol>
                <a:gridCol w="1149996">
                  <a:extLst>
                    <a:ext uri="{9D8B030D-6E8A-4147-A177-3AD203B41FA5}">
                      <a16:colId xmlns:a16="http://schemas.microsoft.com/office/drawing/2014/main" val="3424417055"/>
                    </a:ext>
                  </a:extLst>
                </a:gridCol>
              </a:tblGrid>
              <a:tr h="364145">
                <a:tc>
                  <a:txBody>
                    <a:bodyPr/>
                    <a:lstStyle/>
                    <a:p>
                      <a:r>
                        <a:rPr lang="en-AU" sz="900" dirty="0"/>
                        <a:t>Convolution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Clock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LUTs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74979"/>
                  </a:ext>
                </a:extLst>
              </a:tr>
              <a:tr h="364145">
                <a:tc>
                  <a:txBody>
                    <a:bodyPr/>
                    <a:lstStyle/>
                    <a:p>
                      <a:r>
                        <a:rPr lang="en-AU" sz="900" dirty="0"/>
                        <a:t>No Folding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144061 (692.60%)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3430 (8.25%)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81956"/>
                  </a:ext>
                </a:extLst>
              </a:tr>
              <a:tr h="364145">
                <a:tc>
                  <a:txBody>
                    <a:bodyPr/>
                    <a:lstStyle/>
                    <a:p>
                      <a:r>
                        <a:rPr lang="en-AU" sz="900" b="1" dirty="0"/>
                        <a:t>Partial Folding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1622 (7.80%)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3456 (8.31%)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79833"/>
                  </a:ext>
                </a:extLst>
              </a:tr>
              <a:tr h="364145">
                <a:tc>
                  <a:txBody>
                    <a:bodyPr/>
                    <a:lstStyle/>
                    <a:p>
                      <a:r>
                        <a:rPr lang="en-AU" sz="900" dirty="0"/>
                        <a:t>Complete Folding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2551 (12.26%)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9611 (23.10%)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83563"/>
                  </a:ext>
                </a:extLst>
              </a:tr>
            </a:tbl>
          </a:graphicData>
        </a:graphic>
      </p:graphicFrame>
      <p:sp>
        <p:nvSpPr>
          <p:cNvPr id="26" name="Title 25">
            <a:extLst>
              <a:ext uri="{FF2B5EF4-FFF2-40B4-BE49-F238E27FC236}">
                <a16:creationId xmlns:a16="http://schemas.microsoft.com/office/drawing/2014/main" id="{CE249471-AC62-4B10-B672-4C6FE9A0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2" y="190361"/>
            <a:ext cx="14254183" cy="430887"/>
          </a:xfrm>
        </p:spPr>
        <p:txBody>
          <a:bodyPr/>
          <a:lstStyle/>
          <a:p>
            <a:r>
              <a:rPr lang="en-AU" sz="2800" dirty="0"/>
              <a:t>Image Processing with RISC-V Processor on FPGA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8669FE2-7098-4958-B531-3F60C72B47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1893" y="659027"/>
            <a:ext cx="14254183" cy="276999"/>
          </a:xfrm>
        </p:spPr>
        <p:txBody>
          <a:bodyPr/>
          <a:lstStyle/>
          <a:p>
            <a:r>
              <a:rPr lang="en-AU" sz="1800" dirty="0"/>
              <a:t>Joshua Wallace, Supervised by Matthew D’Souza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D80E1E3A-5BAD-469E-A10B-E9B520F1EC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1791" y="1843161"/>
            <a:ext cx="4525525" cy="3303043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Embedded and IoT devices are regularly used to perform real-time image processing but have low throughput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Virtually all image processing techniques utilise </a:t>
            </a:r>
            <a:r>
              <a:rPr lang="en-AU" sz="1100" b="1" dirty="0"/>
              <a:t>convolutional kernels </a:t>
            </a:r>
            <a:r>
              <a:rPr lang="en-AU" sz="1100" dirty="0"/>
              <a:t>to extract features or down-sample an image</a:t>
            </a:r>
          </a:p>
          <a:p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Convolution requires a large number multiple-accumulate (MAC) operations which is compute and resource intensive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GPUs are used to parallelise these repetitive calculations to decrease latency and increase throughput</a:t>
            </a:r>
          </a:p>
          <a:p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FPGAs are reconfigurable and can implement parallelisation with a lower power consumption but more resource constraints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Image processing techniques are moving towards machine learning approaches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Convolutional neural networks offer a method to perform classification with minimal weights → ideal for resource-constrained FPGA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06E322D-60BC-4A32-BF5D-4E37E7A4605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2142" y="1442192"/>
            <a:ext cx="4524950" cy="400970"/>
          </a:xfrm>
        </p:spPr>
        <p:txBody>
          <a:bodyPr/>
          <a:lstStyle/>
          <a:p>
            <a:r>
              <a:rPr lang="en-AU" sz="1400" dirty="0"/>
              <a:t>Background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D7A4C975-EBC9-43A0-8C39-4C2C8FB9391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200553" y="1840478"/>
            <a:ext cx="4592196" cy="2569324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err="1"/>
              <a:t>Digilent</a:t>
            </a:r>
            <a:r>
              <a:rPr lang="en-AU" sz="1100" dirty="0"/>
              <a:t> </a:t>
            </a:r>
            <a:r>
              <a:rPr lang="en-AU" sz="1100" b="1" dirty="0" err="1"/>
              <a:t>Basys</a:t>
            </a:r>
            <a:r>
              <a:rPr lang="en-AU" sz="1100" b="1" dirty="0"/>
              <a:t> 3</a:t>
            </a:r>
            <a:r>
              <a:rPr lang="en-AU" sz="1100" dirty="0"/>
              <a:t> development board with clock speed of </a:t>
            </a:r>
            <a:r>
              <a:rPr lang="en-AU" sz="1100" b="1" dirty="0"/>
              <a:t>100MHz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Digit dataset (8x8, grayscale) with 10 classifications used as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/>
              <a:t>Single convolutional layer </a:t>
            </a:r>
            <a:r>
              <a:rPr lang="en-AU" sz="1100" dirty="0"/>
              <a:t>with </a:t>
            </a:r>
            <a:r>
              <a:rPr lang="en-AU" sz="1100" b="1" dirty="0"/>
              <a:t>fully connected layer </a:t>
            </a:r>
            <a:r>
              <a:rPr lang="en-AU" sz="1100" dirty="0"/>
              <a:t>used as the embedded machine learning core with </a:t>
            </a:r>
            <a:r>
              <a:rPr lang="en-AU" sz="1100" b="1" dirty="0"/>
              <a:t>quantised weights</a:t>
            </a: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/>
              <a:t>Generic blocks </a:t>
            </a:r>
            <a:r>
              <a:rPr lang="en-AU" sz="1100" dirty="0"/>
              <a:t>for convolution, activation, max pooling and fully connected layers with FSM control allow for </a:t>
            </a:r>
            <a:r>
              <a:rPr lang="en-AU" sz="1100" b="1" dirty="0"/>
              <a:t>extensibility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NeoRV32 softcore processor with </a:t>
            </a:r>
            <a:r>
              <a:rPr lang="en-AU" sz="1100" b="1" dirty="0"/>
              <a:t>Wishbone B4</a:t>
            </a:r>
            <a:r>
              <a:rPr lang="en-AU" sz="1100" dirty="0"/>
              <a:t>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Weights and biases stored on-chip through BRAM and IP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6E66C38-6960-4355-99F3-FCDCAF22C4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05503" y="1416544"/>
            <a:ext cx="4592196" cy="400970"/>
          </a:xfrm>
        </p:spPr>
        <p:txBody>
          <a:bodyPr/>
          <a:lstStyle/>
          <a:p>
            <a:r>
              <a:rPr lang="en-AU" sz="1400" dirty="0"/>
              <a:t>Design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98FAAB11-497A-4A47-A150-9A02F061B9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05503" y="6187693"/>
            <a:ext cx="4592196" cy="694001"/>
          </a:xfrm>
        </p:spPr>
        <p:txBody>
          <a:bodyPr/>
          <a:lstStyle/>
          <a:p>
            <a:r>
              <a:rPr lang="en-AU" sz="1200" dirty="0"/>
              <a:t>Limitation: </a:t>
            </a:r>
            <a:r>
              <a:rPr lang="en-AU" sz="1200" b="0" dirty="0"/>
              <a:t>Large convolution kernels will struggle to reach timing closures due to addition operations in a single clock.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10C5E4AC-94A3-47DB-AF61-7FBED30DA7D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0165520" y="4971383"/>
            <a:ext cx="4521689" cy="2318739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Able to </a:t>
            </a:r>
            <a:r>
              <a:rPr lang="en-AU" sz="1100" b="1" dirty="0"/>
              <a:t>synthesise</a:t>
            </a:r>
            <a:r>
              <a:rPr lang="en-AU" sz="1100" dirty="0"/>
              <a:t> a partially-unrolled convolutional neural network in hardware with quantized network parameters stored in BRAM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Images can be processed in </a:t>
            </a:r>
            <a:r>
              <a:rPr lang="en-AU" sz="1100" b="1" dirty="0"/>
              <a:t>constant</a:t>
            </a:r>
            <a:r>
              <a:rPr lang="en-AU" sz="1100" dirty="0"/>
              <a:t> time → if resources permit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Partially folded approach can process a </a:t>
            </a:r>
            <a:r>
              <a:rPr lang="en-AU" sz="1100" b="1" dirty="0"/>
              <a:t>64-byte</a:t>
            </a:r>
            <a:r>
              <a:rPr lang="en-AU" sz="1100" dirty="0"/>
              <a:t> image in </a:t>
            </a:r>
            <a:r>
              <a:rPr lang="en-AU" sz="1100" b="1" dirty="0"/>
              <a:t>4.9us</a:t>
            </a:r>
            <a:r>
              <a:rPr lang="en-AU" sz="1100" dirty="0"/>
              <a:t> and is well within resource constraints of </a:t>
            </a:r>
            <a:r>
              <a:rPr lang="en-AU" sz="1100" dirty="0" err="1"/>
              <a:t>Basys</a:t>
            </a:r>
            <a:r>
              <a:rPr lang="en-AU" sz="1100" dirty="0"/>
              <a:t>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/>
              <a:t>Orders of magnitude faster </a:t>
            </a:r>
            <a:r>
              <a:rPr lang="en-AU" sz="1100" dirty="0"/>
              <a:t>than 8-core CPU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/>
              <a:t>5x slower </a:t>
            </a:r>
            <a:r>
              <a:rPr lang="en-AU" sz="1100" dirty="0"/>
              <a:t>than </a:t>
            </a:r>
            <a:r>
              <a:rPr lang="en-AU" sz="1100" b="1" dirty="0"/>
              <a:t>state-of-the-art</a:t>
            </a:r>
            <a:r>
              <a:rPr lang="en-AU" sz="1100" dirty="0"/>
              <a:t> GPUs for synthesisable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NeoRV32 consumes &lt;10% of LUTs and 16% of BRAM tiles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D1BED0B-C7C8-4F17-919C-DF9B47352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62036" y="3015982"/>
            <a:ext cx="4310407" cy="400970"/>
          </a:xfrm>
        </p:spPr>
        <p:txBody>
          <a:bodyPr/>
          <a:lstStyle/>
          <a:p>
            <a:r>
              <a:rPr lang="en-AU" sz="900" dirty="0"/>
              <a:t>Figure 2: Internals of the convolution core which uses a hybrid dataflow-control architecture.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1E5E1273-58B8-4D17-8045-57E2FB91B4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129057" y="4570413"/>
            <a:ext cx="4521689" cy="400970"/>
          </a:xfrm>
        </p:spPr>
        <p:txBody>
          <a:bodyPr/>
          <a:lstStyle/>
          <a:p>
            <a:r>
              <a:rPr lang="en-AU" sz="1400" dirty="0"/>
              <a:t>Results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E1AF60F-851B-4ED8-8A15-8B803B7119D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AU" dirty="0"/>
              <a:t>s4580997@uq.edu.au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44142A77-2A1D-4855-8981-FE67A69A843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AU" dirty="0"/>
              <a:t>Joshua Wallace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63CE93-3889-4A15-9114-9D8949C540AB}"/>
              </a:ext>
            </a:extLst>
          </p:cNvPr>
          <p:cNvSpPr txBox="1"/>
          <p:nvPr/>
        </p:nvSpPr>
        <p:spPr>
          <a:xfrm>
            <a:off x="439480" y="10189731"/>
            <a:ext cx="44002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</a:rPr>
              <a:t>School of Electrical Engineering and Computer Science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CDDC253-1B33-4A3B-B312-684116CEB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80" y="9814532"/>
            <a:ext cx="94073" cy="94073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16DAEF19-39DF-4936-86CA-17C0DE290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759" y="9810402"/>
            <a:ext cx="94073" cy="94073"/>
          </a:xfrm>
          <a:prstGeom prst="rect">
            <a:avLst/>
          </a:prstGeom>
        </p:spPr>
      </p:pic>
      <p:sp>
        <p:nvSpPr>
          <p:cNvPr id="2" name="Footer Placeholder 15">
            <a:extLst>
              <a:ext uri="{FF2B5EF4-FFF2-40B4-BE49-F238E27FC236}">
                <a16:creationId xmlns:a16="http://schemas.microsoft.com/office/drawing/2014/main" id="{BAE85B93-43E3-75B2-CC85-7A438402BC4B}"/>
              </a:ext>
            </a:extLst>
          </p:cNvPr>
          <p:cNvSpPr txBox="1">
            <a:spLocks/>
          </p:cNvSpPr>
          <p:nvPr/>
        </p:nvSpPr>
        <p:spPr>
          <a:xfrm rot="16200000">
            <a:off x="14184252" y="9060045"/>
            <a:ext cx="1085078" cy="825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39789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79578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19368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59157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98946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38735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78525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918314" algn="l" defTabSz="2479578" rtl="0" eaLnBrk="1" latinLnBrk="0" hangingPunct="1">
              <a:defRPr sz="48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50" dirty="0"/>
              <a:t>CRICOS 00025B • TEQSA PRV12080 </a:t>
            </a:r>
          </a:p>
        </p:txBody>
      </p:sp>
      <p:sp>
        <p:nvSpPr>
          <p:cNvPr id="76" name="Content Placeholder 45">
            <a:extLst>
              <a:ext uri="{FF2B5EF4-FFF2-40B4-BE49-F238E27FC236}">
                <a16:creationId xmlns:a16="http://schemas.microsoft.com/office/drawing/2014/main" id="{16A33226-E818-CD29-B164-4950CF91F3A3}"/>
              </a:ext>
            </a:extLst>
          </p:cNvPr>
          <p:cNvSpPr txBox="1">
            <a:spLocks/>
          </p:cNvSpPr>
          <p:nvPr/>
        </p:nvSpPr>
        <p:spPr>
          <a:xfrm>
            <a:off x="431791" y="5800207"/>
            <a:ext cx="4592196" cy="3187527"/>
          </a:xfrm>
          <a:prstGeom prst="rect">
            <a:avLst/>
          </a:prstGeom>
          <a:noFill/>
        </p:spPr>
        <p:txBody>
          <a:bodyPr vert="horz" lIns="0" tIns="126000" rIns="0" bIns="126000" rtlCol="0">
            <a:normAutofit/>
          </a:bodyPr>
          <a:lstStyle>
            <a:lvl1pPr marL="0" indent="0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075" indent="-9407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FPGA reconfigurability allows for reduced overhead per operation as the number of bits can be set at the hardware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/>
              <a:t>Quantisation</a:t>
            </a:r>
            <a:r>
              <a:rPr lang="en-AU" sz="1100" dirty="0"/>
              <a:t> of the neural network parameters post-training can truncate bits to reduce the size of an operation with minimal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Convolution benefits from asynchronous hardware as each MAC is independent → could be done in one clock 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b="1" dirty="0"/>
              <a:t>Folding</a:t>
            </a:r>
            <a:r>
              <a:rPr lang="en-AU" sz="1100" dirty="0"/>
              <a:t> can be used to reduce resource utilisation by sharing hardware resources to operations executed at different intervals but increases latency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RISC-V provides a solution to control and interface with the system in software whilst being able to delegate expensive compute tasks to dedicated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  <a:p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sp>
        <p:nvSpPr>
          <p:cNvPr id="82" name="Content Placeholder 45">
            <a:extLst>
              <a:ext uri="{FF2B5EF4-FFF2-40B4-BE49-F238E27FC236}">
                <a16:creationId xmlns:a16="http://schemas.microsoft.com/office/drawing/2014/main" id="{25598D99-4339-0904-F8A2-F308F145711E}"/>
              </a:ext>
            </a:extLst>
          </p:cNvPr>
          <p:cNvSpPr txBox="1">
            <a:spLocks/>
          </p:cNvSpPr>
          <p:nvPr/>
        </p:nvSpPr>
        <p:spPr>
          <a:xfrm>
            <a:off x="5242327" y="6874328"/>
            <a:ext cx="4592196" cy="1977007"/>
          </a:xfrm>
          <a:prstGeom prst="rect">
            <a:avLst/>
          </a:prstGeom>
          <a:noFill/>
        </p:spPr>
        <p:txBody>
          <a:bodyPr vert="horz" lIns="0" tIns="126000" rIns="0" bIns="126000" rtlCol="0">
            <a:normAutofit fontScale="62500" lnSpcReduction="20000"/>
          </a:bodyPr>
          <a:lstStyle>
            <a:lvl1pPr marL="0" indent="0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075" indent="-9407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</a:rPr>
              <a:t>3 convolution approaches to balance resources versus throughput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265525" lvl="1" indent="-171450"/>
            <a:r>
              <a:rPr lang="en-AU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 folding: </a:t>
            </a:r>
            <a:r>
              <a:rPr lang="en-AU" sz="1800" b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single clock cycle using dataflow architecture</a:t>
            </a:r>
          </a:p>
          <a:p>
            <a:pPr marL="265525" lvl="1" indent="-171450"/>
            <a:endParaRPr lang="en-AU" sz="1800" b="1" dirty="0"/>
          </a:p>
          <a:p>
            <a:pPr marL="265525" lvl="1" indent="-171450"/>
            <a:r>
              <a:rPr lang="en-A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Pa</a:t>
            </a:r>
            <a:r>
              <a:rPr lang="en-AU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rtial folding: </a:t>
            </a:r>
            <a:r>
              <a:rPr lang="en-AU" sz="1800" b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Partitions convolution over multiple clock cycles to reuse resources using hybrid architecture</a:t>
            </a:r>
          </a:p>
          <a:p>
            <a:pPr lvl="1" indent="0">
              <a:buNone/>
            </a:pPr>
            <a:endParaRPr lang="en-AU" sz="1800" b="1" dirty="0"/>
          </a:p>
          <a:p>
            <a:pPr marL="265525" lvl="1" indent="-171450"/>
            <a:r>
              <a:rPr lang="en-AU" sz="1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Complete folding: </a:t>
            </a:r>
            <a:r>
              <a:rPr lang="en-AU" sz="1800" b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single MAC unit using control architecture</a:t>
            </a:r>
            <a:endParaRPr lang="en-AU" sz="3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800" dirty="0"/>
          </a:p>
          <a:p>
            <a:endParaRPr lang="en-AU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100" dirty="0"/>
          </a:p>
        </p:txBody>
      </p:sp>
      <p:pic>
        <p:nvPicPr>
          <p:cNvPr id="85" name="Picture 84" descr="A screenshot of a computer&#10;&#10;Description automatically generated">
            <a:extLst>
              <a:ext uri="{FF2B5EF4-FFF2-40B4-BE49-F238E27FC236}">
                <a16:creationId xmlns:a16="http://schemas.microsoft.com/office/drawing/2014/main" id="{D5C70798-73F1-A777-6C25-1D27506B4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729" y="1574585"/>
            <a:ext cx="4552347" cy="1381901"/>
          </a:xfrm>
          <a:prstGeom prst="rect">
            <a:avLst/>
          </a:prstGeom>
        </p:spPr>
      </p:pic>
      <p:pic>
        <p:nvPicPr>
          <p:cNvPr id="87" name="Picture 86" descr="A screenshot of a computer&#10;&#10;Description automatically generated">
            <a:extLst>
              <a:ext uri="{FF2B5EF4-FFF2-40B4-BE49-F238E27FC236}">
                <a16:creationId xmlns:a16="http://schemas.microsoft.com/office/drawing/2014/main" id="{13907B50-FFE4-74AA-C87D-21448AC20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843" y="4282040"/>
            <a:ext cx="4665252" cy="1639929"/>
          </a:xfrm>
          <a:prstGeom prst="rect">
            <a:avLst/>
          </a:prstGeom>
        </p:spPr>
      </p:pic>
      <p:sp>
        <p:nvSpPr>
          <p:cNvPr id="90" name="Text Placeholder 55">
            <a:extLst>
              <a:ext uri="{FF2B5EF4-FFF2-40B4-BE49-F238E27FC236}">
                <a16:creationId xmlns:a16="http://schemas.microsoft.com/office/drawing/2014/main" id="{344C592E-5737-8D44-AB46-5B3DA72CDA20}"/>
              </a:ext>
            </a:extLst>
          </p:cNvPr>
          <p:cNvSpPr txBox="1">
            <a:spLocks/>
          </p:cNvSpPr>
          <p:nvPr/>
        </p:nvSpPr>
        <p:spPr>
          <a:xfrm>
            <a:off x="5263521" y="6011027"/>
            <a:ext cx="3931243" cy="23638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900" dirty="0"/>
              <a:t>Figure 1: Single-engine machine learning core with neural network blocks.</a:t>
            </a:r>
          </a:p>
        </p:txBody>
      </p:sp>
      <p:sp>
        <p:nvSpPr>
          <p:cNvPr id="91" name="Text Placeholder 47">
            <a:extLst>
              <a:ext uri="{FF2B5EF4-FFF2-40B4-BE49-F238E27FC236}">
                <a16:creationId xmlns:a16="http://schemas.microsoft.com/office/drawing/2014/main" id="{08A69F2D-FE53-3BD0-B4FD-4754FCF80857}"/>
              </a:ext>
            </a:extLst>
          </p:cNvPr>
          <p:cNvSpPr txBox="1">
            <a:spLocks/>
          </p:cNvSpPr>
          <p:nvPr/>
        </p:nvSpPr>
        <p:spPr>
          <a:xfrm>
            <a:off x="431791" y="8949875"/>
            <a:ext cx="4592196" cy="694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vert="horz" lIns="180000" tIns="90000" rIns="180000" bIns="90000" rtlCol="0" anchor="ctr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988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Metrics: </a:t>
            </a:r>
            <a:r>
              <a:rPr lang="en-AU" sz="1200" b="0" dirty="0"/>
              <a:t>Resource utilization, scalability, throughput, latency  </a:t>
            </a:r>
          </a:p>
        </p:txBody>
      </p:sp>
      <p:sp>
        <p:nvSpPr>
          <p:cNvPr id="92" name="Text Placeholder 47">
            <a:extLst>
              <a:ext uri="{FF2B5EF4-FFF2-40B4-BE49-F238E27FC236}">
                <a16:creationId xmlns:a16="http://schemas.microsoft.com/office/drawing/2014/main" id="{2E69EB9A-CD0C-608C-5DC6-F2E237130D38}"/>
              </a:ext>
            </a:extLst>
          </p:cNvPr>
          <p:cNvSpPr txBox="1">
            <a:spLocks/>
          </p:cNvSpPr>
          <p:nvPr/>
        </p:nvSpPr>
        <p:spPr>
          <a:xfrm>
            <a:off x="414470" y="5068448"/>
            <a:ext cx="4592196" cy="694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vert="horz" lIns="180000" tIns="90000" rIns="180000" bIns="90000" rtlCol="0" anchor="ctr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988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Aim: </a:t>
            </a:r>
            <a:r>
              <a:rPr lang="en-US" sz="1200" b="0" dirty="0"/>
              <a:t>Demonstrate the feasibility and benefits of FPGA-based hardware acceleration for image processing algorithms.</a:t>
            </a:r>
            <a:endParaRPr lang="en-AU" sz="1200" b="0" dirty="0"/>
          </a:p>
        </p:txBody>
      </p:sp>
      <p:sp>
        <p:nvSpPr>
          <p:cNvPr id="97" name="Text Placeholder 47">
            <a:extLst>
              <a:ext uri="{FF2B5EF4-FFF2-40B4-BE49-F238E27FC236}">
                <a16:creationId xmlns:a16="http://schemas.microsoft.com/office/drawing/2014/main" id="{7D584FA4-BFC6-2E39-1E55-886F923D4A7E}"/>
              </a:ext>
            </a:extLst>
          </p:cNvPr>
          <p:cNvSpPr txBox="1">
            <a:spLocks/>
          </p:cNvSpPr>
          <p:nvPr/>
        </p:nvSpPr>
        <p:spPr>
          <a:xfrm>
            <a:off x="10119662" y="3369619"/>
            <a:ext cx="4592196" cy="6940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5000">
                <a:srgbClr val="7A2884"/>
              </a:gs>
              <a:gs pos="100000">
                <a:srgbClr val="962A8B"/>
              </a:gs>
            </a:gsLst>
            <a:lin ang="0" scaled="1"/>
            <a:tileRect/>
          </a:gradFill>
        </p:spPr>
        <p:txBody>
          <a:bodyPr vert="horz" lIns="180000" tIns="90000" rIns="180000" bIns="90000" rtlCol="0" anchor="ctr">
            <a:noAutofit/>
          </a:bodyPr>
          <a:lstStyle>
            <a:lvl1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988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67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95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AU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sz="987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Trade-off: </a:t>
            </a:r>
            <a:r>
              <a:rPr lang="en-AU" sz="1200" b="0" dirty="0"/>
              <a:t>The gains from using a single MAC are negated by the additional logic needed to slice the input data.</a:t>
            </a:r>
          </a:p>
        </p:txBody>
      </p:sp>
      <p:sp>
        <p:nvSpPr>
          <p:cNvPr id="98" name="Content Placeholder 45">
            <a:extLst>
              <a:ext uri="{FF2B5EF4-FFF2-40B4-BE49-F238E27FC236}">
                <a16:creationId xmlns:a16="http://schemas.microsoft.com/office/drawing/2014/main" id="{CDB2A910-0A47-3775-8C7C-7234BB9FA076}"/>
              </a:ext>
            </a:extLst>
          </p:cNvPr>
          <p:cNvSpPr txBox="1">
            <a:spLocks/>
          </p:cNvSpPr>
          <p:nvPr/>
        </p:nvSpPr>
        <p:spPr>
          <a:xfrm>
            <a:off x="10119662" y="4105418"/>
            <a:ext cx="4592196" cy="694002"/>
          </a:xfrm>
          <a:prstGeom prst="rect">
            <a:avLst/>
          </a:prstGeom>
          <a:noFill/>
        </p:spPr>
        <p:txBody>
          <a:bodyPr vert="horz" lIns="0" tIns="126000" rIns="0" bIns="126000" rtlCol="0">
            <a:normAutofit/>
          </a:bodyPr>
          <a:lstStyle>
            <a:lvl1pPr marL="0" indent="0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+mj-lt"/>
              <a:buNone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075" indent="-9407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67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1510" indent="-97435" algn="l" defTabSz="322155" rtl="0" eaLnBrk="1" latinLnBrk="0" hangingPunct="1">
              <a:lnSpc>
                <a:spcPct val="100000"/>
              </a:lnSpc>
              <a:spcBef>
                <a:spcPts val="35"/>
              </a:spcBef>
              <a:spcAft>
                <a:spcPts val="35"/>
              </a:spcAft>
              <a:buClrTx/>
              <a:buFont typeface="Tahoma" panose="020B0604030504040204" pitchFamily="34" charset="0"/>
              <a:buChar char="–"/>
              <a:defRPr lang="en-US" sz="67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075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Wingdings" panose="05000000000000000000" pitchFamily="2" charset="2"/>
              <a:buNone/>
              <a:defRPr lang="en-US" sz="776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322155" rtl="0" eaLnBrk="1" latinLnBrk="0" hangingPunct="1">
              <a:lnSpc>
                <a:spcPct val="100000"/>
              </a:lnSpc>
              <a:spcBef>
                <a:spcPts val="211"/>
              </a:spcBef>
              <a:spcAft>
                <a:spcPts val="211"/>
              </a:spcAft>
              <a:buFont typeface="Arial" panose="020B0604020202020204" pitchFamily="34" charset="0"/>
              <a:buNone/>
              <a:defRPr lang="en-US" sz="776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8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None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249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 Rounded MT" panose="02000403040000020004" pitchFamily="2" charset="0"/>
              <a:buChar char="–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374" indent="-95125" algn="l" defTabSz="322155" rtl="0" eaLnBrk="1" latinLnBrk="0" hangingPunct="1">
              <a:spcBef>
                <a:spcPts val="211"/>
              </a:spcBef>
              <a:spcAft>
                <a:spcPts val="211"/>
              </a:spcAft>
              <a:buFont typeface="Arial" pitchFamily="34" charset="0"/>
              <a:buChar char="•"/>
              <a:defRPr lang="en-US" sz="987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/>
              <a:t>Convolution results are verified in Python and the feature output is lossless</a:t>
            </a:r>
          </a:p>
        </p:txBody>
      </p:sp>
      <p:pic>
        <p:nvPicPr>
          <p:cNvPr id="106" name="Picture 10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00803F0-F04D-ADD2-F125-131987A5F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0143" y="7193672"/>
            <a:ext cx="4312442" cy="24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4619</TotalTime>
  <Words>586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</vt:lpstr>
      <vt:lpstr>Calibri</vt:lpstr>
      <vt:lpstr>Tahoma</vt:lpstr>
      <vt:lpstr>Wingdings</vt:lpstr>
      <vt:lpstr>University of Queensland</vt:lpstr>
      <vt:lpstr>Image Processing with RISC-V Processor on FPGA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Joshua Wallace</cp:lastModifiedBy>
  <cp:revision>63</cp:revision>
  <dcterms:created xsi:type="dcterms:W3CDTF">2018-09-28T01:38:30Z</dcterms:created>
  <dcterms:modified xsi:type="dcterms:W3CDTF">2024-11-04T01:43:41Z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2022-11-18T07:02:36Z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7bf8f219-779c-4a26-b3eb-1785cff28eda</vt:lpwstr>
  </property>
  <property fmtid="{D5CDD505-2E9C-101B-9397-08002B2CF9AE}" pid="8" name="MSIP_Label_0f488380-630a-4f55-a077-a19445e3f360_ContentBits">
    <vt:lpwstr>0</vt:lpwstr>
  </property>
</Properties>
</file>