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2" r:id="rId2"/>
    <p:sldId id="377" r:id="rId3"/>
    <p:sldId id="420" r:id="rId4"/>
    <p:sldId id="419" r:id="rId5"/>
    <p:sldId id="382" r:id="rId6"/>
    <p:sldId id="383" r:id="rId7"/>
    <p:sldId id="421" r:id="rId8"/>
    <p:sldId id="427" r:id="rId9"/>
    <p:sldId id="422" r:id="rId10"/>
    <p:sldId id="423" r:id="rId11"/>
    <p:sldId id="425" r:id="rId12"/>
    <p:sldId id="424" r:id="rId13"/>
    <p:sldId id="405" r:id="rId14"/>
    <p:sldId id="426" r:id="rId15"/>
    <p:sldId id="4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2A8B"/>
    <a:srgbClr val="D7D1CC"/>
    <a:srgbClr val="51247A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5" autoAdjust="0"/>
    <p:restoredTop sz="96327" autoAdjust="0"/>
  </p:normalViewPr>
  <p:slideViewPr>
    <p:cSldViewPr showGuides="1">
      <p:cViewPr varScale="1">
        <p:scale>
          <a:sx n="70" d="100"/>
          <a:sy n="70" d="100"/>
        </p:scale>
        <p:origin x="87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3:07:11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4858 344 24575,'-39'2'0,"-73"13"0,20-2 0,-377-2 0,290-13 0,-58 2 0,295-1 0,110-17 0,-92 2 0,-42 7 0,44-4 0,212 8 0,-164 6 0,2080-1 0,-2245 0 0,-1-2 0,-56-10 0,76 8 0,1-1 0,0-1 0,0 0 0,0-2 0,1 0 0,-32-19 0,39 20 0,4 3 0,-1-1 0,-9-8 0,15 12 0,1-1 0,0 1 0,0 0 0,0 0 0,-1 0 0,1-1 0,1 1 0,-1 0 0,0-1 0,0 1 0,0-1 0,1 1 0,-1-1 0,1 0 0,-1 1 0,1-1 0,0 1 0,-1-1 0,1-2 0,1 2 0,-1 1 0,1 0 0,-1 0 0,1-1 0,-1 1 0,1 0 0,0 0 0,0 0 0,-1 0 0,1 0 0,0 0 0,0 0 0,0 0 0,0 0 0,0 0 0,0 1 0,0-1 0,1 0 0,-1 1 0,0-1 0,0 1 0,1-1 0,-1 1 0,0 0 0,0-1 0,1 1 0,1 0 0,6-2 0,0 1 0,17 1 0,-22 0 0,3 0 0,87 2 0,-92-1 0,0-1 0,0 0 0,0 0 0,0 1 0,0-1 0,-1 1 0,1 0 0,0-1 0,-1 1 0,1 0 0,0 0 0,-1 0 0,1 0 0,-1 1 0,1-1 0,-1 0 0,0 0 0,1 1 0,-1-1 0,0 1 0,1 1 0,-1-1 0,-1-1 0,0 0 0,1 0 0,-1 0 0,0 1 0,0-1 0,0 0 0,0 1 0,0-1 0,0 0 0,0 0 0,0 1 0,-1-1 0,1 0 0,0 0 0,-1 0 0,1 1 0,-1-1 0,1 0 0,-1 0 0,0 0 0,0 0 0,1 0 0,-1 0 0,0 0 0,0 0 0,0 0 0,0 0 0,0-1 0,0 1 0,-2 1 0,-8 4 0,0 0 0,-1-1 0,0 0 0,0-1 0,0 0 0,0-1 0,-19 2 0,17-2 0,-192 36 0,99-20 0,-158 8 0,79-12 0,-107 6 0,-438-17 0,396-6 0,258 4 0,-95-5 0,132-3 0,-67-17 0,73 13 0,-1 2 0,-69-6 0,-1 13 0,55 2 0,0-2 0,-55-9 0,60 3 0,0-3 0,1-1 0,-45-18 0,86 28 0,-25-11 0,0 1 0,-1 2 0,-34-7 0,-23-3 0,56 12 0,0 0 0,-1 2 0,-48-2 0,-1893 9 0,1515-2 0,452 0 0,-1 0 0,1 0 0,-1 1 0,1 0 0,0 0 0,-9 3 0,11-3 0,0 0 0,0 1 0,0 0 0,0 0 0,1 0 0,-1 0 0,0 0 0,1 0 0,0 1 0,-1-1 0,1 1 0,-2 3 0,2-3 0,0 0 0,0 0 0,0 0 0,-1 0 0,1 0 0,-1 0 0,1 0 0,-1-1 0,0 1 0,0-1 0,0 0 0,-1 0 0,1 0 0,0-1 0,-1 1 0,1-1 0,-1 0 0,-3 1 0,-24 5 0,1-1 0,-1-2 0,-59 1 0,87-5 0,0 0 0,0 0 0,0 1 0,0-1 0,-1 1 0,1 0 0,0 0 0,0 0 0,0 0 0,0 1 0,-4 2 0,6-3 0,-1 0 0,1 0 0,0 0 0,0 0 0,0 0 0,0 0 0,0 1 0,0-1 0,0 0 0,0 1 0,1-1 0,-1 0 0,0 1 0,1-1 0,-1 1 0,1-1 0,-1 1 0,1-1 0,0 1 0,0 0 0,0-1 0,0 1 0,0-1 0,0 1 0,1 2 0,-1-2 0,1 0 0,0-1 0,-1 1 0,1 0 0,0-1 0,0 1 0,0-1 0,0 0 0,0 1 0,1-1 0,-1 0 0,0 1 0,1-1 0,-1 0 0,1 0 0,-1 0 0,1 0 0,-1 0 0,1-1 0,0 1 0,-1 0 0,1-1 0,0 1 0,0-1 0,3 1 0,5 0 0,1 0 0,0 0 0,11-1 0,-14 0 0,9 0 0,19 0 0,53-7 0,-78 5 0,1 0 0,-1-1 0,0 0 0,0-1 0,-1 0 0,1-1 0,-1 0 0,18-12 0,-11 6 0,1 0 0,0 1 0,0 0 0,1 2 0,0 0 0,1 2 0,32-8 0,-13 7 0,1 2 0,78 0 0,-70 6 0,20 0 0,0-3 0,84-12 0,117-11 0,-21 4 0,-227 18 0,356-51 0,3 29 0,-264 27 0,93-3 0,-89-17 0,-9 2 0,48 10 0,4-1 0,308-5 0,-346 13 0,-118-1 0,-4-1 0,1 1 0,-1 0 0,0 0 0,0 0 0,0 1 0,1-1 0,-1 1 0,0-1 0,0 1 0,0 0 0,0 0 0,5 3 0,-8-3 0,1-1 0,-1 1 0,0-1 0,1 1 0,-1-1 0,0 1 0,0-1 0,0 1 0,0-1 0,1 1 0,-1-1 0,0 1 0,0 0 0,0-1 0,0 1 0,0-1 0,0 1 0,0 0 0,0-1 0,-1 1 0,1-1 0,0 1 0,0-1 0,0 1 0,-1-1 0,1 1 0,0-1 0,-1 1 0,1-1 0,0 1 0,-1-1 0,1 1 0,-1 0 0,-18 19 0,15-16 0,-8 9 0,-1-2 0,0 1 0,-1-2 0,0 0 0,0 0 0,-1-2 0,-1 1 0,-19 6 0,21-9 0,-1 0 0,0-1 0,0 0 0,0-1 0,-1-1 0,-31 2 0,-48-6-1365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8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Many IO operations, loads. Software is simpler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48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11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Decrease critical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97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988840"/>
            <a:ext cx="6984776" cy="1296144"/>
          </a:xfrm>
        </p:spPr>
        <p:txBody>
          <a:bodyPr/>
          <a:lstStyle/>
          <a:p>
            <a:r>
              <a:rPr lang="en-US" dirty="0"/>
              <a:t>Image Detection with RISCV Processor on FPGA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Joshua Wallace</a:t>
            </a:r>
          </a:p>
          <a:p>
            <a:r>
              <a:rPr lang="en-AU" dirty="0"/>
              <a:t>Supervisor: Matthew D’Souza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256658" cy="4064400"/>
          </a:xfrm>
        </p:spPr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Digilent</a:t>
            </a:r>
            <a:r>
              <a:rPr lang="en-AU" dirty="0"/>
              <a:t> </a:t>
            </a:r>
            <a:r>
              <a:rPr lang="en-AU" dirty="0" err="1"/>
              <a:t>Basys</a:t>
            </a:r>
            <a:r>
              <a:rPr lang="en-AU" dirty="0"/>
              <a:t> 3 development board.</a:t>
            </a:r>
          </a:p>
          <a:p>
            <a:endParaRPr lang="en-AU" dirty="0"/>
          </a:p>
          <a:p>
            <a:r>
              <a:rPr lang="en-AU" dirty="0"/>
              <a:t>Input image (640x480 pixels) stored into BRAM from peripheral camera module</a:t>
            </a:r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Architecture and Development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FPGA image processing pipeline from camera to VGA output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BB6B1D8-B3CF-B927-0184-4D398DB2440C}"/>
              </a:ext>
            </a:extLst>
          </p:cNvPr>
          <p:cNvSpPr txBox="1">
            <a:spLocks/>
          </p:cNvSpPr>
          <p:nvPr/>
        </p:nvSpPr>
        <p:spPr>
          <a:xfrm>
            <a:off x="6456040" y="2030400"/>
            <a:ext cx="5040634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Processing performed in hardware</a:t>
            </a:r>
          </a:p>
          <a:p>
            <a:endParaRPr lang="en-AU" dirty="0"/>
          </a:p>
          <a:p>
            <a:r>
              <a:rPr lang="en-AU" dirty="0"/>
              <a:t>Output image / classification written to BRAM</a:t>
            </a:r>
          </a:p>
          <a:p>
            <a:endParaRPr lang="en-AU" dirty="0"/>
          </a:p>
          <a:p>
            <a:r>
              <a:rPr lang="en-AU" dirty="0"/>
              <a:t>Control processing via FSM to ensure timing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8A8D8D0C-52AF-8EB4-AC76-4D7557D6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0" y="3372068"/>
            <a:ext cx="7622438" cy="285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3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Progress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Status of the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4464570" cy="4064400"/>
          </a:xfrm>
        </p:spPr>
        <p:txBody>
          <a:bodyPr/>
          <a:lstStyle/>
          <a:p>
            <a:r>
              <a:rPr lang="en-AU" dirty="0"/>
              <a:t>NeoRV32 softcore processor with Wishbone B4 interconnect implemented on </a:t>
            </a:r>
            <a:r>
              <a:rPr lang="en-AU" dirty="0" err="1"/>
              <a:t>Basys</a:t>
            </a:r>
            <a:r>
              <a:rPr lang="en-AU" dirty="0"/>
              <a:t> 3.</a:t>
            </a:r>
          </a:p>
          <a:p>
            <a:endParaRPr lang="en-AU" dirty="0"/>
          </a:p>
          <a:p>
            <a:r>
              <a:rPr lang="en-AU" dirty="0"/>
              <a:t>Python scripts and notebooks for selected techniques.</a:t>
            </a:r>
          </a:p>
          <a:p>
            <a:endParaRPr lang="en-AU" dirty="0"/>
          </a:p>
          <a:p>
            <a:r>
              <a:rPr lang="en-AU" dirty="0"/>
              <a:t>Single-layer MNIST CNN trained for classification with weights exported via ONNX from </a:t>
            </a:r>
            <a:r>
              <a:rPr lang="en-AU" dirty="0" err="1"/>
              <a:t>Pytorch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Generating hardware implementations of a CNN: Neuron, </a:t>
            </a:r>
            <a:r>
              <a:rPr lang="en-AU" dirty="0" err="1"/>
              <a:t>ReLu</a:t>
            </a:r>
            <a:r>
              <a:rPr lang="en-AU" dirty="0"/>
              <a:t>, Convolution.</a:t>
            </a:r>
          </a:p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350EDB-97BA-47AC-5EC2-3A82C7F6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32" y="2276872"/>
            <a:ext cx="6192688" cy="32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0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Benchmarking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Testing the performance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8CC72D8F-F82A-6FDF-8CBF-C40FAD787E3B}"/>
              </a:ext>
            </a:extLst>
          </p:cNvPr>
          <p:cNvSpPr txBox="1">
            <a:spLocks/>
          </p:cNvSpPr>
          <p:nvPr/>
        </p:nvSpPr>
        <p:spPr>
          <a:xfrm>
            <a:off x="719668" y="2650806"/>
            <a:ext cx="5376331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Inference time / Execution time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8563D51-CBDC-6E2C-4CF4-FEA64CF69458}"/>
              </a:ext>
            </a:extLst>
          </p:cNvPr>
          <p:cNvSpPr txBox="1">
            <a:spLocks/>
          </p:cNvSpPr>
          <p:nvPr/>
        </p:nvSpPr>
        <p:spPr>
          <a:xfrm>
            <a:off x="6095999" y="2636912"/>
            <a:ext cx="5300785" cy="2084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Benchmark performance against common applications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FPGA hardware / software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CPU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CPU with GPU accelerator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AU" dirty="0"/>
              <a:t>Embedded devices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BD6D96C-0A41-6DCD-3069-62C528900533}"/>
              </a:ext>
            </a:extLst>
          </p:cNvPr>
          <p:cNvSpPr txBox="1">
            <a:spLocks/>
          </p:cNvSpPr>
          <p:nvPr/>
        </p:nvSpPr>
        <p:spPr>
          <a:xfrm>
            <a:off x="719669" y="4797421"/>
            <a:ext cx="5376330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Detection verified by MSE; classification verified by validation loss / accuracy</a:t>
            </a:r>
          </a:p>
        </p:txBody>
      </p:sp>
      <p:pic>
        <p:nvPicPr>
          <p:cNvPr id="24" name="Graphic 23" descr="Bullseye outline">
            <a:extLst>
              <a:ext uri="{FF2B5EF4-FFF2-40B4-BE49-F238E27FC236}">
                <a16:creationId xmlns:a16="http://schemas.microsoft.com/office/drawing/2014/main" id="{B9FEF10D-1A99-B17E-421A-1AFAFE24D1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07" t="7276" r="4569" b="6100"/>
          <a:stretch/>
        </p:blipFill>
        <p:spPr>
          <a:xfrm>
            <a:off x="3143672" y="4375536"/>
            <a:ext cx="351538" cy="351538"/>
          </a:xfrm>
          <a:prstGeom prst="rect">
            <a:avLst/>
          </a:prstGeom>
        </p:spPr>
      </p:pic>
      <p:pic>
        <p:nvPicPr>
          <p:cNvPr id="28" name="Graphic 27" descr="Speedometer Low outline">
            <a:extLst>
              <a:ext uri="{FF2B5EF4-FFF2-40B4-BE49-F238E27FC236}">
                <a16:creationId xmlns:a16="http://schemas.microsoft.com/office/drawing/2014/main" id="{794A9CFF-351D-7941-E0B6-73AE96E95C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750" t="10626" r="2750"/>
          <a:stretch/>
        </p:blipFill>
        <p:spPr>
          <a:xfrm>
            <a:off x="8616280" y="2123946"/>
            <a:ext cx="557067" cy="526860"/>
          </a:xfrm>
          <a:prstGeom prst="rect">
            <a:avLst/>
          </a:prstGeom>
        </p:spPr>
      </p:pic>
      <p:pic>
        <p:nvPicPr>
          <p:cNvPr id="30" name="Graphic 29" descr="Hourglass Finished outline">
            <a:extLst>
              <a:ext uri="{FF2B5EF4-FFF2-40B4-BE49-F238E27FC236}">
                <a16:creationId xmlns:a16="http://schemas.microsoft.com/office/drawing/2014/main" id="{76827AE4-CFFD-5314-99ED-FF9343706A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66" t="3052" r="5034" b="5921"/>
          <a:stretch/>
        </p:blipFill>
        <p:spPr>
          <a:xfrm>
            <a:off x="3143672" y="2123945"/>
            <a:ext cx="450249" cy="4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5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63AC2A-085A-40BD-91F8-9BF8DDDFD3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AU" dirty="0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DA156-B4E1-4C0C-B5DE-5882908AB2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RISCV Softcore Processor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B3E7-4355-4B20-B632-5BCC9B7E4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556793"/>
            <a:ext cx="2351996" cy="1190527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NeoRV32 processor on </a:t>
            </a:r>
            <a:r>
              <a:rPr lang="en-AU" dirty="0" err="1"/>
              <a:t>Basys</a:t>
            </a:r>
            <a:r>
              <a:rPr lang="en-AU" dirty="0"/>
              <a:t> 3</a:t>
            </a:r>
          </a:p>
          <a:p>
            <a:pPr lvl="1"/>
            <a:r>
              <a:rPr lang="en-AU" dirty="0"/>
              <a:t>Wishbone B4 interconnect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5893AC-BA59-478D-903C-36A1ADE30D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AU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8D2C4C-60A4-480B-BEFD-795435B35D6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/>
              <a:t>Custom Hardware and Software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510527-B6CD-4F99-BFFC-9384A2BF19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556793"/>
            <a:ext cx="2351996" cy="1190528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Define algorithms in hardware (VHDL)</a:t>
            </a:r>
          </a:p>
          <a:p>
            <a:pPr lvl="1"/>
            <a:r>
              <a:rPr lang="en-AU" dirty="0"/>
              <a:t>Define algorithms in software (Python, C)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E1C534-B297-4A92-9999-4C86719843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AU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173201-A38F-4B30-8E8D-4BFBC673008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dirty="0"/>
              <a:t>Peripherals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074CF4-2271-456A-ACDB-AFE930BF67D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556791"/>
            <a:ext cx="2351996" cy="11905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AU" dirty="0"/>
              <a:t>Connect pipeline to OVD7670 camera for input</a:t>
            </a:r>
          </a:p>
          <a:p>
            <a:pPr lvl="1"/>
            <a:r>
              <a:rPr lang="en-AU" dirty="0"/>
              <a:t>Display output on VGA monitor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C52ACB-1953-45BC-BEEF-951491BA7F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AU" dirty="0"/>
              <a:t>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E41DBA4-B06C-4078-82E9-0A8B575CA2C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en-US" dirty="0"/>
              <a:t>Benchmarking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E8E871-9FC3-4C07-B7B1-E2165D857A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556791"/>
            <a:ext cx="2351996" cy="119053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Integrate and test</a:t>
            </a:r>
          </a:p>
          <a:p>
            <a:pPr lvl="1"/>
            <a:r>
              <a:rPr lang="en-AU" dirty="0"/>
              <a:t>Measure inference times and compare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643C948-F7D8-4E09-8A17-9E37D2FB867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378F338-9FDE-4A2B-936E-18B3DBEE2364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77A5B216-75C4-5978-3F7B-1D41B5FD9002}"/>
              </a:ext>
            </a:extLst>
          </p:cNvPr>
          <p:cNvSpPr txBox="1">
            <a:spLocks/>
          </p:cNvSpPr>
          <p:nvPr/>
        </p:nvSpPr>
        <p:spPr>
          <a:xfrm>
            <a:off x="695325" y="76320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Plan</a:t>
            </a:r>
            <a:endParaRPr lang="en-AU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F9B1A31-4202-5AC8-C90A-86B581FDB45B}"/>
              </a:ext>
            </a:extLst>
          </p:cNvPr>
          <p:cNvSpPr txBox="1">
            <a:spLocks/>
          </p:cNvSpPr>
          <p:nvPr/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Pct val="120000"/>
              <a:buFont typeface="Arial" panose="020B0604020202020204" pitchFamily="34" charset="0"/>
              <a:buNone/>
              <a:defRPr lang="en-US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b="0" dirty="0">
                <a:solidFill>
                  <a:schemeClr val="tx2"/>
                </a:solidFill>
              </a:rPr>
              <a:t>Where is the project going?</a:t>
            </a:r>
          </a:p>
        </p:txBody>
      </p:sp>
    </p:spTree>
    <p:extLst>
      <p:ext uri="{BB962C8B-B14F-4D97-AF65-F5344CB8AC3E}">
        <p14:creationId xmlns:p14="http://schemas.microsoft.com/office/powerpoint/2010/main" val="45771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400674" cy="4064400"/>
          </a:xfrm>
        </p:spPr>
        <p:txBody>
          <a:bodyPr/>
          <a:lstStyle/>
          <a:p>
            <a:r>
              <a:rPr lang="en-AU" dirty="0"/>
              <a:t>BRAM resources on </a:t>
            </a:r>
            <a:r>
              <a:rPr lang="en-AU" dirty="0" err="1"/>
              <a:t>Basys</a:t>
            </a:r>
            <a:r>
              <a:rPr lang="en-AU" dirty="0"/>
              <a:t> 3 is limited for storing and retrieval of image data → Change board</a:t>
            </a:r>
          </a:p>
          <a:p>
            <a:endParaRPr lang="en-AU" dirty="0"/>
          </a:p>
          <a:p>
            <a:r>
              <a:rPr lang="en-AU" dirty="0"/>
              <a:t>Fixed point arithmetic requires selecting minimal bit widths without loss of accuracy</a:t>
            </a:r>
          </a:p>
          <a:p>
            <a:endParaRPr lang="en-AU" dirty="0"/>
          </a:p>
          <a:p>
            <a:r>
              <a:rPr lang="en-AU" dirty="0"/>
              <a:t>Resource utilization for defining a convolution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Multiplication can be done in LUTs or DSPs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Limited number of DSP slices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Potential issues identified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C4E64-E91D-001A-7C60-1051B5E4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44" y="3933057"/>
            <a:ext cx="5956056" cy="21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C0DCB-2626-4B53-B361-25C88FBC4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Joshua Wallace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8F697-BD5F-4061-8478-16E70F40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C069-5418-410B-9921-B56241DE9E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11624" y="3606924"/>
            <a:ext cx="4752528" cy="430887"/>
          </a:xfrm>
        </p:spPr>
        <p:txBody>
          <a:bodyPr/>
          <a:lstStyle/>
          <a:p>
            <a:r>
              <a:rPr lang="en-US" dirty="0"/>
              <a:t>Image Detection with RISCV Processor on FPGA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D93B7-F1C0-474E-A8DE-20D219C4EE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1624" y="3907656"/>
            <a:ext cx="2252220" cy="215444"/>
          </a:xfrm>
        </p:spPr>
        <p:txBody>
          <a:bodyPr/>
          <a:lstStyle/>
          <a:p>
            <a:r>
              <a:rPr lang="en-AU" dirty="0"/>
              <a:t>joshua.wallace1@uq.edu.au</a:t>
            </a:r>
          </a:p>
        </p:txBody>
      </p:sp>
    </p:spTree>
    <p:extLst>
      <p:ext uri="{BB962C8B-B14F-4D97-AF65-F5344CB8AC3E}">
        <p14:creationId xmlns:p14="http://schemas.microsoft.com/office/powerpoint/2010/main" val="2907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3691-51B2-4EC3-A47A-B9731D21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3384550" cy="2631490"/>
          </a:xfrm>
        </p:spPr>
        <p:txBody>
          <a:bodyPr/>
          <a:lstStyle/>
          <a:p>
            <a:r>
              <a:rPr lang="en-AU" dirty="0"/>
              <a:t>Overview</a:t>
            </a:r>
            <a:br>
              <a:rPr lang="en-AU" dirty="0"/>
            </a:br>
            <a:br>
              <a:rPr lang="en-AU" dirty="0"/>
            </a:br>
            <a:r>
              <a:rPr lang="en-AU" sz="1400" dirty="0"/>
              <a:t>Demonstrating how FPGAs can be used to accelerate image processing methods.</a:t>
            </a:r>
            <a:br>
              <a:rPr lang="en-AU" dirty="0"/>
            </a:b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C60EA-5AC1-4EAB-87BE-DA7312BD8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475D-D163-489A-84EC-7825EE9AC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B9C696D-DCCA-4DDF-945E-E8B440769978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003581674"/>
              </p:ext>
            </p:extLst>
          </p:nvPr>
        </p:nvGraphicFramePr>
        <p:xfrm>
          <a:off x="6096000" y="1557338"/>
          <a:ext cx="5400674" cy="4043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93">
                  <a:extLst>
                    <a:ext uri="{9D8B030D-6E8A-4147-A177-3AD203B41FA5}">
                      <a16:colId xmlns:a16="http://schemas.microsoft.com/office/drawing/2014/main" val="1412744563"/>
                    </a:ext>
                  </a:extLst>
                </a:gridCol>
                <a:gridCol w="4232542">
                  <a:extLst>
                    <a:ext uri="{9D8B030D-6E8A-4147-A177-3AD203B41FA5}">
                      <a16:colId xmlns:a16="http://schemas.microsoft.com/office/drawing/2014/main" val="4103533323"/>
                    </a:ext>
                  </a:extLst>
                </a:gridCol>
                <a:gridCol w="656839">
                  <a:extLst>
                    <a:ext uri="{9D8B030D-6E8A-4147-A177-3AD203B41FA5}">
                      <a16:colId xmlns:a16="http://schemas.microsoft.com/office/drawing/2014/main" val="4031576228"/>
                    </a:ext>
                  </a:extLst>
                </a:gridCol>
              </a:tblGrid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01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Context and Background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+mn-lt"/>
                        </a:rPr>
                        <a:t>3-7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286624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FPGAs, RISC-V, Image Processing, Processing Techniques, Hardware Acceleration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186393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02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Implementation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1D3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8-10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345526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Hardware Implementation, Software Implementation, 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73036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229031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04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Benchmarking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60688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05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917254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06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Challenges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1D3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53280"/>
                  </a:ext>
                </a:extLst>
              </a:tr>
              <a:tr h="446981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accent1"/>
                          </a:solidFill>
                          <a:latin typeface="+mn-lt"/>
                        </a:rPr>
                        <a:t>07</a:t>
                      </a:r>
                      <a:endParaRPr lang="en-US" sz="140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1D3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Contact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5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4896618" cy="108000"/>
          </a:xfrm>
        </p:spPr>
        <p:txBody>
          <a:bodyPr/>
          <a:lstStyle/>
          <a:p>
            <a:r>
              <a:rPr lang="en-AU" dirty="0"/>
              <a:t>Image source: https://www.logic-fruit.com/blog/fpga/fpga-design-architecture-and-applications/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400674" cy="4064400"/>
          </a:xfrm>
        </p:spPr>
        <p:txBody>
          <a:bodyPr/>
          <a:lstStyle/>
          <a:p>
            <a:r>
              <a:rPr lang="en-AU" dirty="0"/>
              <a:t>Reconfigurability allows for specific algorithms</a:t>
            </a:r>
          </a:p>
          <a:p>
            <a:endParaRPr lang="en-AU" dirty="0"/>
          </a:p>
          <a:p>
            <a:r>
              <a:rPr lang="en-AU" dirty="0"/>
              <a:t>Parallelised processing for efficient algorithm execution.</a:t>
            </a:r>
          </a:p>
          <a:p>
            <a:endParaRPr lang="en-AU" dirty="0"/>
          </a:p>
          <a:p>
            <a:r>
              <a:rPr lang="en-AU" dirty="0"/>
              <a:t>Low-latency processing for real-time applications.</a:t>
            </a:r>
          </a:p>
          <a:p>
            <a:endParaRPr lang="en-AU" dirty="0"/>
          </a:p>
          <a:p>
            <a:r>
              <a:rPr lang="en-AU" dirty="0"/>
              <a:t>Low-power consumption advantage for embedded systems.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FPGAs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Field programmable gate array</a:t>
            </a:r>
          </a:p>
        </p:txBody>
      </p:sp>
      <p:pic>
        <p:nvPicPr>
          <p:cNvPr id="10" name="Picture 9" descr="A diagram of a block diagram&#10;&#10;Description automatically generated">
            <a:extLst>
              <a:ext uri="{FF2B5EF4-FFF2-40B4-BE49-F238E27FC236}">
                <a16:creationId xmlns:a16="http://schemas.microsoft.com/office/drawing/2014/main" id="{BAD08BF1-9362-F9D6-6F3F-F17026733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556792"/>
            <a:ext cx="5213233" cy="3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1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RISC-V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Reduced instruction set architecture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CEA75FC2-D0D7-D4B3-55C9-15BC427D8723}"/>
              </a:ext>
            </a:extLst>
          </p:cNvPr>
          <p:cNvSpPr txBox="1">
            <a:spLocks/>
          </p:cNvSpPr>
          <p:nvPr/>
        </p:nvSpPr>
        <p:spPr>
          <a:xfrm>
            <a:off x="719668" y="2650806"/>
            <a:ext cx="5376331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Open-source instruction set architecture (ISA)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15DDD8A-80BB-694D-3F40-1056E55F8C65}"/>
              </a:ext>
            </a:extLst>
          </p:cNvPr>
          <p:cNvSpPr txBox="1">
            <a:spLocks/>
          </p:cNvSpPr>
          <p:nvPr/>
        </p:nvSpPr>
        <p:spPr>
          <a:xfrm>
            <a:off x="6095999" y="2636912"/>
            <a:ext cx="5300785" cy="2084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Extensible; can have custom instructions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1C81430-07F6-F073-FEA6-8C3B571E6173}"/>
              </a:ext>
            </a:extLst>
          </p:cNvPr>
          <p:cNvSpPr txBox="1">
            <a:spLocks/>
          </p:cNvSpPr>
          <p:nvPr/>
        </p:nvSpPr>
        <p:spPr>
          <a:xfrm>
            <a:off x="719669" y="4797421"/>
            <a:ext cx="5376330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Control over hardware resources for embedded systems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EFCD991-19A1-52B7-4E35-160188D928F5}"/>
              </a:ext>
            </a:extLst>
          </p:cNvPr>
          <p:cNvSpPr txBox="1">
            <a:spLocks/>
          </p:cNvSpPr>
          <p:nvPr/>
        </p:nvSpPr>
        <p:spPr>
          <a:xfrm>
            <a:off x="6095999" y="4869160"/>
            <a:ext cx="5300785" cy="142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Produces simple, minimal SoC designs</a:t>
            </a:r>
          </a:p>
        </p:txBody>
      </p:sp>
      <p:pic>
        <p:nvPicPr>
          <p:cNvPr id="19" name="Content Placeholder 67">
            <a:extLst>
              <a:ext uri="{FF2B5EF4-FFF2-40B4-BE49-F238E27FC236}">
                <a16:creationId xmlns:a16="http://schemas.microsoft.com/office/drawing/2014/main" id="{45B58CD9-EDF3-4E01-4D16-C16B1C94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8912" y="2213077"/>
            <a:ext cx="266700" cy="323850"/>
          </a:xfrm>
          <a:prstGeom prst="rect">
            <a:avLst/>
          </a:prstGeom>
        </p:spPr>
      </p:pic>
      <p:pic>
        <p:nvPicPr>
          <p:cNvPr id="30" name="Graphic 29" descr="Processor outline">
            <a:extLst>
              <a:ext uri="{FF2B5EF4-FFF2-40B4-BE49-F238E27FC236}">
                <a16:creationId xmlns:a16="http://schemas.microsoft.com/office/drawing/2014/main" id="{0C6D62F2-ADD8-E24B-8FD4-B1940FA7C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625" t="6916" r="10625" b="11950"/>
          <a:stretch/>
        </p:blipFill>
        <p:spPr>
          <a:xfrm>
            <a:off x="8642944" y="4381672"/>
            <a:ext cx="333376" cy="343472"/>
          </a:xfrm>
          <a:prstGeom prst="rect">
            <a:avLst/>
          </a:prstGeom>
        </p:spPr>
      </p:pic>
      <p:pic>
        <p:nvPicPr>
          <p:cNvPr id="32" name="Graphic 31" descr="Single gear outline">
            <a:extLst>
              <a:ext uri="{FF2B5EF4-FFF2-40B4-BE49-F238E27FC236}">
                <a16:creationId xmlns:a16="http://schemas.microsoft.com/office/drawing/2014/main" id="{AC7B4A78-563D-EAAD-687C-3EBEB4B5B9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958" t="14558" r="14168" b="10403"/>
          <a:stretch/>
        </p:blipFill>
        <p:spPr>
          <a:xfrm>
            <a:off x="3188842" y="4365726"/>
            <a:ext cx="314870" cy="333375"/>
          </a:xfrm>
          <a:prstGeom prst="rect">
            <a:avLst/>
          </a:prstGeom>
        </p:spPr>
      </p:pic>
      <p:pic>
        <p:nvPicPr>
          <p:cNvPr id="33" name="Graphic 29" descr="User network">
            <a:extLst>
              <a:ext uri="{FF2B5EF4-FFF2-40B4-BE49-F238E27FC236}">
                <a16:creationId xmlns:a16="http://schemas.microsoft.com/office/drawing/2014/main" id="{4A121D8F-534A-6F7C-5F45-CE0E8BC2F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944" y="2203004"/>
            <a:ext cx="333923" cy="3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0C584-C21A-4B6F-A1D7-D2D719ACB7C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5857402" cy="108000"/>
          </a:xfrm>
        </p:spPr>
        <p:txBody>
          <a:bodyPr/>
          <a:lstStyle/>
          <a:p>
            <a:r>
              <a:rPr lang="en-AU" dirty="0"/>
              <a:t>Image source: https://www.linkedin.com/pulse/object-segmentation-vs-detection-which-one-should-you-ritesh-kanjee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76B77-9735-40FB-9978-C1BCC5D78C1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61AFB-8C0E-4C37-9A02-6870D389D1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400674" cy="3956400"/>
          </a:xfrm>
        </p:spPr>
        <p:txBody>
          <a:bodyPr/>
          <a:lstStyle/>
          <a:p>
            <a:r>
              <a:rPr lang="en-AU" dirty="0"/>
              <a:t>Real-time processing has strict timing constraints</a:t>
            </a:r>
          </a:p>
          <a:p>
            <a:endParaRPr lang="en-AU" dirty="0"/>
          </a:p>
          <a:p>
            <a:r>
              <a:rPr lang="en-AU" dirty="0"/>
              <a:t>Increasing algorithm complexity and large volumes of data means efficient algorithms are required</a:t>
            </a:r>
          </a:p>
          <a:p>
            <a:endParaRPr lang="en-AU" dirty="0"/>
          </a:p>
          <a:p>
            <a:r>
              <a:rPr lang="en-AU" dirty="0"/>
              <a:t>Processing methods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Image classification and more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5941DB-D996-4638-9274-8499605A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Image processing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3FA16-D1D5-450C-8456-9C6F6B1E81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Retrieving information from an image</a:t>
            </a:r>
          </a:p>
        </p:txBody>
      </p:sp>
      <p:pic>
        <p:nvPicPr>
          <p:cNvPr id="11" name="Picture 10" descr="A dog and cat looking at objects&#10;&#10;Description automatically generated">
            <a:extLst>
              <a:ext uri="{FF2B5EF4-FFF2-40B4-BE49-F238E27FC236}">
                <a16:creationId xmlns:a16="http://schemas.microsoft.com/office/drawing/2014/main" id="{03B8004C-022F-F188-636F-0A5B3C6D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84" y="3023953"/>
            <a:ext cx="6175116" cy="34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7488906" cy="108000"/>
          </a:xfrm>
        </p:spPr>
        <p:txBody>
          <a:bodyPr/>
          <a:lstStyle/>
          <a:p>
            <a:r>
              <a:rPr lang="en-AU" dirty="0"/>
              <a:t>Image source: https://developer.apple.com/documentation/accelerate/blurring_an_image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400674" cy="4064400"/>
          </a:xfrm>
        </p:spPr>
        <p:txBody>
          <a:bodyPr/>
          <a:lstStyle/>
          <a:p>
            <a:r>
              <a:rPr lang="en-AU" dirty="0"/>
              <a:t>Processing extracts features from an image</a:t>
            </a:r>
          </a:p>
          <a:p>
            <a:endParaRPr lang="en-AU" dirty="0"/>
          </a:p>
          <a:p>
            <a:r>
              <a:rPr lang="en-AU" dirty="0"/>
              <a:t>Edge detection and kernel gradient form the basis of most techniques</a:t>
            </a:r>
          </a:p>
          <a:p>
            <a:endParaRPr lang="en-AU" dirty="0"/>
          </a:p>
          <a:p>
            <a:r>
              <a:rPr lang="en-AU" dirty="0"/>
              <a:t>Sobel, Prewitt, Canny, Laplacian filter are common edge detection techniques using gradient/gaussian methods</a:t>
            </a:r>
          </a:p>
          <a:p>
            <a:endParaRPr lang="en-AU" dirty="0"/>
          </a:p>
          <a:p>
            <a:r>
              <a:rPr lang="en-AU" dirty="0"/>
              <a:t>Processing techniques moving in the direction of neural nets (CNNs) via convolution</a:t>
            </a:r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Processing Techniques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Types and common techniques</a:t>
            </a:r>
          </a:p>
        </p:txBody>
      </p:sp>
      <p:pic>
        <p:nvPicPr>
          <p:cNvPr id="14" name="Picture 13" descr="A diagram of a diagram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4711F540-34D2-597D-68E5-41EDE46C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132856"/>
            <a:ext cx="4176464" cy="30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9937178" cy="45719"/>
          </a:xfrm>
        </p:spPr>
        <p:txBody>
          <a:bodyPr/>
          <a:lstStyle/>
          <a:p>
            <a:r>
              <a:rPr lang="en-AU" dirty="0"/>
              <a:t>Top Figure source: https://nxtgen.com/World-of-CPU-GPU-&amp;-FPGA-Simplified</a:t>
            </a:r>
          </a:p>
          <a:p>
            <a:r>
              <a:rPr lang="en-AU" dirty="0"/>
              <a:t>Bottom Figure source: https://www.researchgate.net/figure/Performance-Comparison-between-CPU-GPU-and-FPGA-FPGA-outperforms-both-the-CPU-and-GPU_fig7_329181118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400674" cy="4064400"/>
          </a:xfrm>
        </p:spPr>
        <p:txBody>
          <a:bodyPr/>
          <a:lstStyle/>
          <a:p>
            <a:r>
              <a:rPr lang="en-AU" dirty="0"/>
              <a:t>CPU/MCU can execute sequentially</a:t>
            </a:r>
          </a:p>
          <a:p>
            <a:endParaRPr lang="en-AU" dirty="0"/>
          </a:p>
          <a:p>
            <a:r>
              <a:rPr lang="en-AU" dirty="0"/>
              <a:t>GPU/FPGA allow for parallel architectures</a:t>
            </a:r>
          </a:p>
          <a:p>
            <a:endParaRPr lang="en-AU" dirty="0"/>
          </a:p>
          <a:p>
            <a:r>
              <a:rPr lang="en-AU" dirty="0"/>
              <a:t>FPGAs allow for application-specific accelerators which are deterministic: Memory access, threading etc</a:t>
            </a:r>
          </a:p>
          <a:p>
            <a:endParaRPr lang="en-AU" dirty="0"/>
          </a:p>
          <a:p>
            <a:r>
              <a:rPr lang="en-AU" dirty="0"/>
              <a:t>GPUs are general-purpose parallel computation</a:t>
            </a:r>
          </a:p>
          <a:p>
            <a:endParaRPr lang="en-AU" dirty="0"/>
          </a:p>
          <a:p>
            <a:r>
              <a:rPr lang="en-AU" dirty="0"/>
              <a:t>Not optimal for big data or deep learning tasks as FPGAs more resource constrained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Hardware acceleration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Leveraging FPGAs for high throughput and low latency</a:t>
            </a:r>
          </a:p>
        </p:txBody>
      </p:sp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E0B7A0A-AAEC-CBEA-6731-2B22C8E9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949929"/>
            <a:ext cx="3960440" cy="237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46A1A8-9F7E-E0CB-149A-C309E17997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509"/>
          <a:stretch/>
        </p:blipFill>
        <p:spPr>
          <a:xfrm>
            <a:off x="5442838" y="1778832"/>
            <a:ext cx="6053762" cy="1708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98BF83-0E74-5068-AA40-826118F08853}"/>
                  </a:ext>
                </a:extLst>
              </p14:cNvPr>
              <p14:cNvContentPartPr/>
              <p14:nvPr/>
            </p14:nvContentPartPr>
            <p14:xfrm>
              <a:off x="5515646" y="1734371"/>
              <a:ext cx="2436120" cy="13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98BF83-0E74-5068-AA40-826118F08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3006" y="1671371"/>
                <a:ext cx="256176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88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279FD-40FA-423C-B226-161B2EBAA5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2FFB3-9DCD-FE53-6A28-19282739855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E95D30-DA93-6714-1600-309DF9AA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Software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1EE0-8CBC-A208-9A9B-6EB795499A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dirty="0"/>
              <a:t>Using Python and C for software definitions.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424CE24-B73D-7945-F97C-59E2C2FB0ACA}"/>
              </a:ext>
            </a:extLst>
          </p:cNvPr>
          <p:cNvSpPr txBox="1">
            <a:spLocks/>
          </p:cNvSpPr>
          <p:nvPr/>
        </p:nvSpPr>
        <p:spPr>
          <a:xfrm>
            <a:off x="719668" y="2650806"/>
            <a:ext cx="5376331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On-chip in software vs hardware definitions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6401C4A-32A2-972C-D2B5-E1976F06D0B8}"/>
              </a:ext>
            </a:extLst>
          </p:cNvPr>
          <p:cNvSpPr txBox="1">
            <a:spLocks/>
          </p:cNvSpPr>
          <p:nvPr/>
        </p:nvSpPr>
        <p:spPr>
          <a:xfrm>
            <a:off x="6095999" y="2636912"/>
            <a:ext cx="5300785" cy="2084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CPU programming offloads compute intensive tasks to hardware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9B856C-2425-9BFF-AA2D-E8FC70CA8606}"/>
              </a:ext>
            </a:extLst>
          </p:cNvPr>
          <p:cNvSpPr txBox="1">
            <a:spLocks/>
          </p:cNvSpPr>
          <p:nvPr/>
        </p:nvSpPr>
        <p:spPr>
          <a:xfrm>
            <a:off x="719669" y="4797421"/>
            <a:ext cx="5376330" cy="2402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Python scripts required to retrieve network parameters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DAC3E86-4846-941C-6CFC-93DB72CF3022}"/>
              </a:ext>
            </a:extLst>
          </p:cNvPr>
          <p:cNvSpPr txBox="1">
            <a:spLocks/>
          </p:cNvSpPr>
          <p:nvPr/>
        </p:nvSpPr>
        <p:spPr>
          <a:xfrm>
            <a:off x="6095999" y="4869160"/>
            <a:ext cx="5300785" cy="1427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/>
              <a:t>Dedicated hardware components execute algorithms, generally by multiplier accumulator (MAC) units </a:t>
            </a:r>
          </a:p>
        </p:txBody>
      </p:sp>
      <p:pic>
        <p:nvPicPr>
          <p:cNvPr id="24" name="Graphic 23" descr="Share">
            <a:extLst>
              <a:ext uri="{FF2B5EF4-FFF2-40B4-BE49-F238E27FC236}">
                <a16:creationId xmlns:a16="http://schemas.microsoft.com/office/drawing/2014/main" id="{7D680D1B-66EA-383D-0CBD-5C63724D9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8179" y="2149318"/>
            <a:ext cx="398141" cy="398141"/>
          </a:xfrm>
          <a:prstGeom prst="rect">
            <a:avLst/>
          </a:prstGeom>
        </p:spPr>
      </p:pic>
      <p:pic>
        <p:nvPicPr>
          <p:cNvPr id="25" name="Graphic 37" descr="Hierarchy">
            <a:extLst>
              <a:ext uri="{FF2B5EF4-FFF2-40B4-BE49-F238E27FC236}">
                <a16:creationId xmlns:a16="http://schemas.microsoft.com/office/drawing/2014/main" id="{0FB1C0E7-1ADD-F27C-77FC-011D95F61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8179" y="4365727"/>
            <a:ext cx="409228" cy="409228"/>
          </a:xfrm>
          <a:prstGeom prst="rect">
            <a:avLst/>
          </a:prstGeom>
        </p:spPr>
      </p:pic>
      <p:pic>
        <p:nvPicPr>
          <p:cNvPr id="31" name="Graphic 30" descr="Binary outline">
            <a:extLst>
              <a:ext uri="{FF2B5EF4-FFF2-40B4-BE49-F238E27FC236}">
                <a16:creationId xmlns:a16="http://schemas.microsoft.com/office/drawing/2014/main" id="{2C3454F3-5704-32F0-C914-92AEE98FB92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0485" t="14669" r="10765" b="11302"/>
          <a:stretch/>
        </p:blipFill>
        <p:spPr>
          <a:xfrm>
            <a:off x="3143672" y="2161032"/>
            <a:ext cx="423522" cy="398141"/>
          </a:xfrm>
          <a:prstGeom prst="rect">
            <a:avLst/>
          </a:prstGeom>
        </p:spPr>
      </p:pic>
      <p:pic>
        <p:nvPicPr>
          <p:cNvPr id="33" name="Graphic 32" descr="Left Brain outline">
            <a:extLst>
              <a:ext uri="{FF2B5EF4-FFF2-40B4-BE49-F238E27FC236}">
                <a16:creationId xmlns:a16="http://schemas.microsoft.com/office/drawing/2014/main" id="{56FA314F-ABC0-904C-15B8-8CE05E271E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956" t="12647" r="12522" b="8146"/>
          <a:stretch/>
        </p:blipFill>
        <p:spPr>
          <a:xfrm>
            <a:off x="3143672" y="4375536"/>
            <a:ext cx="351538" cy="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78935-FAF1-4491-AE6A-AD8A6BB836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Figure source: https://www.alpha-data.com/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1188-6087-4D8F-B14E-587EE3E4EA3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91EF01-65C6-417C-AD43-BBD0E973B6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144971" cy="4064400"/>
          </a:xfrm>
        </p:spPr>
        <p:txBody>
          <a:bodyPr/>
          <a:lstStyle/>
          <a:p>
            <a:r>
              <a:rPr lang="en-AU" dirty="0"/>
              <a:t>Written for Xilinx </a:t>
            </a:r>
            <a:r>
              <a:rPr lang="en-AU" dirty="0" err="1"/>
              <a:t>Artix</a:t>
            </a:r>
            <a:r>
              <a:rPr lang="en-AU" dirty="0"/>
              <a:t> 7 Family FPGA (XC7A35TICPG236-1L)</a:t>
            </a:r>
          </a:p>
          <a:p>
            <a:endParaRPr lang="en-AU" dirty="0"/>
          </a:p>
          <a:p>
            <a:r>
              <a:rPr lang="en-AU" dirty="0"/>
              <a:t>RISC-V softcore processor (NeoRV32)</a:t>
            </a:r>
          </a:p>
          <a:p>
            <a:endParaRPr lang="en-AU" dirty="0"/>
          </a:p>
          <a:p>
            <a:r>
              <a:rPr lang="en-AU" dirty="0"/>
              <a:t>Processor written in VHDL, connected via Wishbone bus  </a:t>
            </a:r>
            <a:br>
              <a:rPr lang="en-AU" dirty="0"/>
            </a:br>
            <a:r>
              <a:rPr lang="en-AU" dirty="0"/>
              <a:t>to hardware resources</a:t>
            </a:r>
          </a:p>
          <a:p>
            <a:endParaRPr lang="en-AU" dirty="0"/>
          </a:p>
          <a:p>
            <a:r>
              <a:rPr lang="en-AU" dirty="0"/>
              <a:t>Methods implemented using DSPs and LUTs</a:t>
            </a:r>
          </a:p>
          <a:p>
            <a:endParaRPr lang="en-AU" dirty="0"/>
          </a:p>
          <a:p>
            <a:r>
              <a:rPr lang="en-AU" dirty="0"/>
              <a:t>Neurons defined in hardware</a:t>
            </a:r>
          </a:p>
          <a:p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75099-AAD3-417D-8C52-C9B57E0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Hardware implementation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7B89B7-9A02-4948-B121-35149CAFBEB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AU" dirty="0"/>
              <a:t>Implementing processing algorithms in VHDL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CAC3D3-FBB4-4982-1C37-5904A8AB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9" y="1612684"/>
            <a:ext cx="5144971" cy="395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CF43B5-F299-D749-A219-EC1E22601B9F}" vid="{BEB91DF2-7C38-904D-BA66-E9BCAA0250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7017</TotalTime>
  <Words>771</Words>
  <Application>Microsoft Office PowerPoint</Application>
  <PresentationFormat>Widescreen</PresentationFormat>
  <Paragraphs>175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DM Sans</vt:lpstr>
      <vt:lpstr>Gotham Book</vt:lpstr>
      <vt:lpstr>Gotham Medium</vt:lpstr>
      <vt:lpstr>University of Queensland</vt:lpstr>
      <vt:lpstr>Image Detection with RISCV Processor on FPGA</vt:lpstr>
      <vt:lpstr>Overview  Demonstrating how FPGAs can be used to accelerate image processing methods. </vt:lpstr>
      <vt:lpstr>FPGAs</vt:lpstr>
      <vt:lpstr>RISC-V</vt:lpstr>
      <vt:lpstr>Image processing</vt:lpstr>
      <vt:lpstr>Processing Techniques</vt:lpstr>
      <vt:lpstr>Hardware acceleration</vt:lpstr>
      <vt:lpstr>Software implementation</vt:lpstr>
      <vt:lpstr>Hardware implementation</vt:lpstr>
      <vt:lpstr>Architecture and Development</vt:lpstr>
      <vt:lpstr>Progress</vt:lpstr>
      <vt:lpstr>Benchmarking</vt:lpstr>
      <vt:lpstr>PowerPoint Presentation</vt:lpstr>
      <vt:lpstr>Challenges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creator>Katrina Shimmin-Clarke</dc:creator>
  <cp:lastModifiedBy>Joshua Wallace</cp:lastModifiedBy>
  <cp:revision>39</cp:revision>
  <dcterms:created xsi:type="dcterms:W3CDTF">2022-05-13T01:47:19Z</dcterms:created>
  <dcterms:modified xsi:type="dcterms:W3CDTF">2024-05-09T09:19:19Z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</Properties>
</file>