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70" r:id="rId10"/>
    <p:sldId id="260" r:id="rId11"/>
    <p:sldId id="263" r:id="rId12"/>
  </p:sldIdLst>
  <p:sldSz cx="18288000" cy="10287000"/>
  <p:notesSz cx="6858000" cy="9144000"/>
  <p:embeddedFontLst>
    <p:embeddedFont>
      <p:font typeface="SF_HailSnow" panose="02000503000000000000" pitchFamily="2" charset="-127"/>
      <p:regular r:id="rId13"/>
    </p:embeddedFont>
    <p:embeddedFont>
      <p:font typeface="SF싸락눈" panose="02000503000000000000" pitchFamily="2" charset="-12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557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3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0" name="TextBox 20"/>
          <p:cNvSpPr txBox="1"/>
          <p:nvPr/>
        </p:nvSpPr>
        <p:spPr>
          <a:xfrm>
            <a:off x="2235200" y="3467100"/>
            <a:ext cx="143383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Web Design Assignment</a:t>
            </a:r>
            <a:endParaRPr lang="ko-KR" sz="6600" b="0" i="0" u="none" strike="noStrike" spc="-100" dirty="0">
              <a:solidFill>
                <a:schemeClr val="bg1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63700" y="5003800"/>
            <a:ext cx="153289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000" b="0" i="0" u="none" strike="noStrike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Air Quality Monitoring Dashboard </a:t>
            </a:r>
            <a:endParaRPr lang="ko-KR" altLang="ko-KR" sz="8000" b="0" i="0" u="none" strike="noStrike" spc="-2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683000" y="1181100"/>
            <a:ext cx="751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l"/>
            <a:r>
              <a:rPr lang="en-US" altLang="ko-KR" sz="2400" b="0" i="0" dirty="0">
                <a:solidFill>
                  <a:srgbClr val="FFFFFF"/>
                </a:solidFill>
                <a:effectLst/>
                <a:latin typeface="SF싸락눈" panose="02000503000000000000" pitchFamily="2" charset="-127"/>
                <a:ea typeface="SF싸락눈" panose="02000503000000000000" pitchFamily="2" charset="-127"/>
              </a:rPr>
              <a:t>WEB APPLICATION PROGRAMMING (CB2001105-062)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446000" y="7937500"/>
            <a:ext cx="49784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600" b="0" i="0" u="none" strike="noStrike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201924569</a:t>
            </a:r>
          </a:p>
          <a:p>
            <a:pPr lvl="0" algn="r">
              <a:lnSpc>
                <a:spcPct val="124499"/>
              </a:lnSpc>
            </a:pPr>
            <a:r>
              <a:rPr lang="en-US" sz="2600" b="0" i="0" u="none" strike="noStrike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Dawon Jeong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 dirty="0">
                <a:solidFill>
                  <a:srgbClr val="DC56A9">
                    <a:alpha val="20000"/>
                  </a:srgbClr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{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 dirty="0">
                <a:solidFill>
                  <a:srgbClr val="FF630E">
                    <a:alpha val="20000"/>
                  </a:srgbClr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*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3276600"/>
            <a:ext cx="60960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0700" y="2603500"/>
            <a:ext cx="4787900" cy="1371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600" y="2603500"/>
            <a:ext cx="47879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36500" y="2603500"/>
            <a:ext cx="4787900" cy="1371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778000" y="4635500"/>
            <a:ext cx="4787900" cy="4813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2636500" y="4635500"/>
            <a:ext cx="4787900" cy="4813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0700" y="4635500"/>
            <a:ext cx="4787900" cy="481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36500" y="4622800"/>
            <a:ext cx="4787900" cy="4826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835400" y="4305300"/>
            <a:ext cx="698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9258300" y="4305300"/>
            <a:ext cx="698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4681200" y="4305300"/>
            <a:ext cx="698500" cy="381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200" dirty="0">
                <a:solidFill>
                  <a:srgbClr val="41C5FF"/>
                </a:solidFill>
                <a:latin typeface="SF_HailSnow"/>
              </a:rPr>
              <a:t>PART 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521200" y="1079500"/>
            <a:ext cx="48514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Future Work</a:t>
            </a:r>
            <a:endParaRPr lang="ko-KR" sz="4800" b="0" i="0" u="none" strike="noStrike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93900" y="2946400"/>
            <a:ext cx="438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Using Korea Environment Corporation API</a:t>
            </a:r>
            <a:endParaRPr lang="ko-KR" sz="3400" b="0" i="0" u="none" strike="noStrike" spc="-2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480300" y="2933700"/>
            <a:ext cx="4254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Improving Visual Appeal and Usability</a:t>
            </a:r>
            <a:endParaRPr lang="ko-KR" sz="3400" b="0" i="0" u="none" strike="noStrike" spc="-2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2877800" y="29337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400" b="0" i="0" u="none" strike="noStrike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Adaptive and Responsive Design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70100" y="5473700"/>
            <a:ext cx="4229100" cy="311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ctr">
              <a:lnSpc>
                <a:spcPct val="124499"/>
              </a:lnSpc>
              <a:buFont typeface="Arial" panose="020B0604020202020204" pitchFamily="34" charset="0"/>
              <a:buChar char="•"/>
            </a:pPr>
            <a:endParaRPr lang="en-US" altLang="ko-KR" sz="2800" b="0" i="0" u="none" strike="noStrike" spc="-1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7480300" y="5473700"/>
            <a:ext cx="4229100" cy="271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Enhanced UI Design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Responsive Design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Clear Data Visualization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User-Friendly Interface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915900" y="5829300"/>
            <a:ext cx="42672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Device Compatibility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Dynamic Layout Adjustments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Responsive UI</a:t>
            </a: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38D4CCB0-341F-9364-4392-7F0274EE8E87}"/>
              </a:ext>
            </a:extLst>
          </p:cNvPr>
          <p:cNvSpPr txBox="1"/>
          <p:nvPr/>
        </p:nvSpPr>
        <p:spPr>
          <a:xfrm>
            <a:off x="2082800" y="5473700"/>
            <a:ext cx="4229100" cy="271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Data Source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Accurate Monitoring</a:t>
            </a:r>
          </a:p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sz="2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Enhanced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695450"/>
            <a:ext cx="14122400" cy="689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00" y="6407150"/>
            <a:ext cx="11760200" cy="1587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600" y="5759450"/>
            <a:ext cx="12242800" cy="50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51200" y="3346450"/>
            <a:ext cx="11772900" cy="210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200" b="0" i="0" u="none" strike="noStrike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Thank you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692900" y="6750050"/>
            <a:ext cx="50165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1" i="0" u="none" strike="noStrike" dirty="0">
                <a:solidFill>
                  <a:srgbClr val="41C5FF"/>
                </a:solidFill>
                <a:latin typeface="SF_HailSnow"/>
              </a:rPr>
              <a:t>201924569 Dawon Jeong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1079500"/>
            <a:ext cx="35433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CONTENTS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2603500"/>
            <a:ext cx="15633700" cy="1879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7531100"/>
            <a:ext cx="156337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0" y="5067300"/>
            <a:ext cx="8534400" cy="1879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400" y="5994400"/>
            <a:ext cx="10414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971800" y="3530600"/>
            <a:ext cx="1346200" cy="38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975100" y="2844800"/>
            <a:ext cx="75565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① </a:t>
            </a:r>
            <a:r>
              <a:rPr lang="en-US" sz="4000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</a:t>
            </a: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 Overview</a:t>
            </a:r>
            <a:endParaRPr lang="ko-KR" sz="4000" b="0" i="0" u="none" strike="noStrike" spc="-1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29337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SF_HailSnow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SF_HailSnow"/>
              </a:rPr>
              <a:t>01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0700" y="5067300"/>
            <a:ext cx="8343900" cy="1879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2971800" y="5994400"/>
            <a:ext cx="1346200" cy="38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975100" y="5308600"/>
            <a:ext cx="122047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② Project Requirements and Code</a:t>
            </a:r>
            <a:endParaRPr lang="ko-KR" altLang="ko-KR" sz="4000" b="0" i="0" u="none" strike="noStrike" spc="-1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08200" y="53975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FFFFFF"/>
                </a:solidFill>
                <a:latin typeface="SF_HailSnow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FFFFFF"/>
                </a:solidFill>
                <a:latin typeface="SF_HailSnow"/>
              </a:rPr>
              <a:t>02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971800" y="8458200"/>
            <a:ext cx="13462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975100" y="7772400"/>
            <a:ext cx="34671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③</a:t>
            </a:r>
            <a:r>
              <a:rPr lang="en-US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 </a:t>
            </a: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Future Work</a:t>
            </a:r>
            <a:endParaRPr lang="ko-KR" sz="4000" b="0" i="0" u="none" strike="noStrike" spc="-1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108200" y="78613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SF_HailSnow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SF_HailSnow"/>
              </a:rPr>
              <a:t>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>
                <a:solidFill>
                  <a:srgbClr val="41C5FF"/>
                </a:solidFill>
                <a:latin typeface="SF_HailSnow"/>
              </a:rPr>
              <a:t>PART 1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2603500"/>
            <a:ext cx="15633700" cy="149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21200" y="1079500"/>
            <a:ext cx="6477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800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</a:t>
            </a:r>
            <a:r>
              <a:rPr lang="en-US" altLang="ko-KR" sz="48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 Overview</a:t>
            </a:r>
            <a:endParaRPr lang="ko-KR" altLang="ko-KR" sz="4800" b="0" i="0" u="none" strike="noStrike" spc="-1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222500" y="3048000"/>
            <a:ext cx="1454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1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Responsive Web Application for Real-Time Air Quality Monitoring</a:t>
            </a:r>
            <a:endParaRPr lang="ko-KR" sz="3400" b="1" i="0" u="none" strike="noStrike" spc="-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pic>
        <p:nvPicPr>
          <p:cNvPr id="40" name="Picture 8">
            <a:extLst>
              <a:ext uri="{FF2B5EF4-FFF2-40B4-BE49-F238E27FC236}">
                <a16:creationId xmlns:a16="http://schemas.microsoft.com/office/drawing/2014/main" id="{73ABF409-903B-C605-C68B-E5BD20AE4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4210665"/>
            <a:ext cx="15633700" cy="1498600"/>
          </a:xfrm>
          <a:prstGeom prst="rect">
            <a:avLst/>
          </a:prstGeom>
        </p:spPr>
      </p:pic>
      <p:sp>
        <p:nvSpPr>
          <p:cNvPr id="41" name="TextBox 33">
            <a:extLst>
              <a:ext uri="{FF2B5EF4-FFF2-40B4-BE49-F238E27FC236}">
                <a16:creationId xmlns:a16="http://schemas.microsoft.com/office/drawing/2014/main" id="{E1DDCF40-6FE9-AA6B-60AC-E12DDD089E69}"/>
              </a:ext>
            </a:extLst>
          </p:cNvPr>
          <p:cNvSpPr txBox="1"/>
          <p:nvPr/>
        </p:nvSpPr>
        <p:spPr>
          <a:xfrm>
            <a:off x="2222500" y="4655165"/>
            <a:ext cx="1454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1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Displays key metrics</a:t>
            </a:r>
          </a:p>
          <a:p>
            <a:pPr marL="914400" lvl="1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0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Responsive Web Application for Real-Time Air Quality Monitoring</a:t>
            </a:r>
            <a:endParaRPr lang="ko-KR" sz="3400" b="0" i="0" u="none" strike="noStrike" spc="-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2DE9CADB-B909-7BF2-7AE9-91882CA5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Temperature, Humidity, PM2.5, PM10, NOx, NH3, CO2, SO2, VOC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3" name="Picture 8">
            <a:extLst>
              <a:ext uri="{FF2B5EF4-FFF2-40B4-BE49-F238E27FC236}">
                <a16:creationId xmlns:a16="http://schemas.microsoft.com/office/drawing/2014/main" id="{18B526D2-B3A7-793D-BBBE-2DBCC866B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829300"/>
            <a:ext cx="15633700" cy="1498600"/>
          </a:xfrm>
          <a:prstGeom prst="rect">
            <a:avLst/>
          </a:prstGeom>
        </p:spPr>
      </p:pic>
      <p:sp>
        <p:nvSpPr>
          <p:cNvPr id="44" name="TextBox 33">
            <a:extLst>
              <a:ext uri="{FF2B5EF4-FFF2-40B4-BE49-F238E27FC236}">
                <a16:creationId xmlns:a16="http://schemas.microsoft.com/office/drawing/2014/main" id="{E6E28420-E8BC-A664-A4DF-8BAA0ADD6567}"/>
              </a:ext>
            </a:extLst>
          </p:cNvPr>
          <p:cNvSpPr txBox="1"/>
          <p:nvPr/>
        </p:nvSpPr>
        <p:spPr>
          <a:xfrm>
            <a:off x="2184400" y="6273800"/>
            <a:ext cx="1454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1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Built with</a:t>
            </a:r>
          </a:p>
          <a:p>
            <a:pPr marL="914400" lvl="1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0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HTML, CSS, JavaScript</a:t>
            </a:r>
            <a:endParaRPr lang="ko-KR" sz="3400" b="0" i="0" u="none" strike="noStrike" spc="-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pic>
        <p:nvPicPr>
          <p:cNvPr id="47" name="Picture 8">
            <a:extLst>
              <a:ext uri="{FF2B5EF4-FFF2-40B4-BE49-F238E27FC236}">
                <a16:creationId xmlns:a16="http://schemas.microsoft.com/office/drawing/2014/main" id="{8827A649-174F-FFAB-77D0-62EE7CD4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7466370"/>
            <a:ext cx="15633700" cy="2172930"/>
          </a:xfrm>
          <a:prstGeom prst="rect">
            <a:avLst/>
          </a:prstGeom>
        </p:spPr>
      </p:pic>
      <p:sp>
        <p:nvSpPr>
          <p:cNvPr id="48" name="TextBox 33">
            <a:extLst>
              <a:ext uri="{FF2B5EF4-FFF2-40B4-BE49-F238E27FC236}">
                <a16:creationId xmlns:a16="http://schemas.microsoft.com/office/drawing/2014/main" id="{3CE48B0A-45B0-7BB5-3467-F2BA2ED54845}"/>
              </a:ext>
            </a:extLst>
          </p:cNvPr>
          <p:cNvSpPr txBox="1"/>
          <p:nvPr/>
        </p:nvSpPr>
        <p:spPr>
          <a:xfrm>
            <a:off x="2184400" y="8204200"/>
            <a:ext cx="1454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1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Features</a:t>
            </a:r>
          </a:p>
          <a:p>
            <a:pPr marL="914400" lvl="1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0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Real-Time Data</a:t>
            </a:r>
          </a:p>
          <a:p>
            <a:pPr marL="914400" lvl="1" indent="-457200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ko-KR" sz="3400" b="0" i="0" u="none" strike="noStrike" spc="-200" dirty="0" err="1">
                <a:latin typeface="SF싸락눈" panose="02000503000000000000" pitchFamily="2" charset="-127"/>
                <a:ea typeface="SF싸락눈" panose="02000503000000000000" pitchFamily="2" charset="-127"/>
              </a:rPr>
              <a:t>UpdatesInteractive</a:t>
            </a:r>
            <a:r>
              <a:rPr lang="en-US" altLang="ko-KR" sz="3400" b="0" i="0" u="none" strike="noStrike" spc="-200" dirty="0">
                <a:latin typeface="SF싸락눈" panose="02000503000000000000" pitchFamily="2" charset="-127"/>
                <a:ea typeface="SF싸락눈" panose="02000503000000000000" pitchFamily="2" charset="-127"/>
              </a:rPr>
              <a:t> Charts using Chart.js</a:t>
            </a:r>
            <a:endParaRPr lang="ko-KR" sz="3400" b="0" i="0" u="none" strike="noStrike" spc="-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4051300"/>
            <a:ext cx="520700" cy="520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0700" y="2603500"/>
            <a:ext cx="7137400" cy="6921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7000" y="2603500"/>
            <a:ext cx="7137400" cy="6921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User Interface Design - Header </a:t>
            </a:r>
            <a:endParaRPr lang="ko-KR" sz="3400" b="0" i="0" u="none" strike="noStrike" spc="-2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0388600" y="3022600"/>
            <a:ext cx="69088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User Interface Design - Navigation Bar </a:t>
            </a:r>
            <a:endParaRPr lang="ko-KR" altLang="ko-KR" sz="3400" b="0" i="0" u="none" strike="noStrike" spc="-200" dirty="0">
              <a:solidFill>
                <a:srgbClr val="FFFFFF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0ADC3B36-3478-2FC5-4FA4-BAB1F4D05D2D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BAD5ABB-B89B-8F07-1F52-8A409760D99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7671" t="22242" r="7801" b="21839"/>
          <a:stretch/>
        </p:blipFill>
        <p:spPr>
          <a:xfrm>
            <a:off x="2158207" y="3860800"/>
            <a:ext cx="6629400" cy="146375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0C7D671-0E6C-282E-E6A5-388F039A0C3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4930" t="19799" r="15591" b="20763"/>
          <a:stretch/>
        </p:blipFill>
        <p:spPr>
          <a:xfrm>
            <a:off x="2128625" y="5642827"/>
            <a:ext cx="3281575" cy="207585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F0EA67E-5CCC-2941-C1CD-1A485D353396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8776" t="19726" r="8871" b="18460"/>
          <a:stretch/>
        </p:blipFill>
        <p:spPr>
          <a:xfrm>
            <a:off x="10680700" y="3695700"/>
            <a:ext cx="6388100" cy="212212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29887E-A547-212E-A47A-6000E1C6311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15943" t="10458" r="15966" b="11023"/>
          <a:stretch/>
        </p:blipFill>
        <p:spPr>
          <a:xfrm>
            <a:off x="10732484" y="5839877"/>
            <a:ext cx="1903031" cy="3343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6EED0-63AE-7A91-F6D8-D1B8F2C4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778007-9919-ABB3-FD64-FB32EB9E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ACCC398-ED01-0778-8C9D-D9D68987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DA83C69-29AE-CD54-C661-FAB112269AD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904CC35E-BD4F-7D01-7039-9246DA43B1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021725C-2BA5-FE65-ADB1-59702D300D5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20BB2CF-AC29-3065-363D-7E71E6AB6C5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806919C-71F5-74FB-6322-CB75300D5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7749203-9640-E3B5-4F90-8DFF76A46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662739A-109A-EB32-482E-75F56FE7D6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F9A9B5E-CBFF-D2A8-9F51-DE277EFED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789FC6C7-C8BC-E3D6-B1EA-480B20F09B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7137400" cy="6921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DBE24A81-E841-D3D8-138E-762C103EAC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000" y="2603500"/>
            <a:ext cx="7137400" cy="69215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1EF617A3-D007-D1BF-C1B5-CA0234E14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B15888BD-25E2-A264-26C4-193623323EE4}"/>
              </a:ext>
            </a:extLst>
          </p:cNvPr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ADB62AF0-B923-BD55-EA66-E24290747EBC}"/>
              </a:ext>
            </a:extLst>
          </p:cNvPr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238950F-29CA-8A59-D8B9-40C75A1C8C7A}"/>
              </a:ext>
            </a:extLst>
          </p:cNvPr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5D67DFCF-1F1E-ACF2-F2DE-F58E3E0E844E}"/>
              </a:ext>
            </a:extLst>
          </p:cNvPr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20A99F4E-D164-B435-BA24-22061433B92D}"/>
              </a:ext>
            </a:extLst>
          </p:cNvPr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7E0C7F27-6A57-C7BA-6E3B-39767D07A0DA}"/>
              </a:ext>
            </a:extLst>
          </p:cNvPr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F8EE381-4B6B-BF92-BCF2-5A4AF04A355B}"/>
              </a:ext>
            </a:extLst>
          </p:cNvPr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81BBA40-69DD-21CB-00EC-8BAA2AA2075D}"/>
              </a:ext>
            </a:extLst>
          </p:cNvPr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8E276CA8-8FDA-E210-F97F-EDB3FAE59D14}"/>
              </a:ext>
            </a:extLst>
          </p:cNvPr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75EE513-2D1C-EC2E-42F7-3C6DE39EA24C}"/>
              </a:ext>
            </a:extLst>
          </p:cNvPr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User Interface Design - Main Dashboard </a:t>
            </a: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F28B3824-AA9F-E620-2282-D4AC6963B8FE}"/>
              </a:ext>
            </a:extLst>
          </p:cNvPr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User Interface Design - Footer</a:t>
            </a:r>
            <a:endParaRPr lang="ko-KR" alt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E2C208C5-5C7D-7A87-0E4F-4DB066B58477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306663-6FF6-E975-CE65-DD079F186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7379" t="16975" r="7639" b="16975"/>
          <a:stretch/>
        </p:blipFill>
        <p:spPr>
          <a:xfrm>
            <a:off x="2133600" y="3690682"/>
            <a:ext cx="6477000" cy="20624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7551D2-C5B6-616C-4578-AE70759AB1F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712" t="9630" r="17973" b="10987"/>
          <a:stretch/>
        </p:blipFill>
        <p:spPr>
          <a:xfrm>
            <a:off x="2133600" y="5826504"/>
            <a:ext cx="1713785" cy="35079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87376D-49AF-C1FE-7358-E920F62765E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6525" t="21396" r="7203" b="30006"/>
          <a:stretch/>
        </p:blipFill>
        <p:spPr>
          <a:xfrm>
            <a:off x="10515600" y="3812540"/>
            <a:ext cx="6770370" cy="125166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59C04B8-C9B1-1E20-F707-AAC77B005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977" t="18566" r="17521" b="20253"/>
          <a:stretch/>
        </p:blipFill>
        <p:spPr>
          <a:xfrm>
            <a:off x="10515600" y="5975592"/>
            <a:ext cx="3013946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C5960-C929-0087-3AEA-A69078C4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134BC40-087C-4969-4F3C-FD52C86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F3AE18-B9B9-5807-ADF5-AF0D7FF1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6D896D1F-BD53-5F5A-9914-39C9669D43F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882F65D3-0B12-9263-D23D-B13E739DA6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3AA1639-A132-99F2-552A-6EE54C06AA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032220D-D0BB-50D3-72B4-CCC97271749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CE0C64F-9ECF-82F5-322F-819601869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655A777-AD65-8984-CB81-211AA85B9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2617EA8-C56F-81E1-D526-6484A6F93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6010FD4-74FA-C7CF-CEDB-5901F5928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BE81521-41D3-A868-A785-C9AD635B0E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7137400" cy="6921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E1B7EA45-7A74-2AC2-98FF-81C252E756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000" y="2603500"/>
            <a:ext cx="7137400" cy="69215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59BC092D-34F0-599B-93B8-3EF04230B1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126DAD9A-7C38-1A8F-9E91-1E158CD282D5}"/>
              </a:ext>
            </a:extLst>
          </p:cNvPr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F08031AC-C9F2-BB78-D448-95FC972F245F}"/>
              </a:ext>
            </a:extLst>
          </p:cNvPr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7319435-DFDD-320D-00A0-9F10C6EFE548}"/>
              </a:ext>
            </a:extLst>
          </p:cNvPr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24459A09-5FDE-0651-1CEA-32E448CF0F26}"/>
              </a:ext>
            </a:extLst>
          </p:cNvPr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4212DED-06DD-3CB8-EECD-58E2B7C9E31A}"/>
              </a:ext>
            </a:extLst>
          </p:cNvPr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84545FD-390E-001D-688C-D150575400D0}"/>
              </a:ext>
            </a:extLst>
          </p:cNvPr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4DBA6CBF-3758-3BF7-B7D7-D9619797E18E}"/>
              </a:ext>
            </a:extLst>
          </p:cNvPr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F95EC4C6-12EC-37F4-8F75-60BE7E78AA64}"/>
              </a:ext>
            </a:extLst>
          </p:cNvPr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5E70D9A9-34B8-891A-FFF4-ABA5AACDD316}"/>
              </a:ext>
            </a:extLst>
          </p:cNvPr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673E2B2-09A6-CE27-AC9E-C57EC409F5D5}"/>
              </a:ext>
            </a:extLst>
          </p:cNvPr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Data Display - Data Cards Layout</a:t>
            </a: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8758F6CA-7099-A329-07E6-17BF8F4BDDA1}"/>
              </a:ext>
            </a:extLst>
          </p:cNvPr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Data Display - Data Table Layout</a:t>
            </a:r>
            <a:endParaRPr lang="ko-KR" alt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8A0DFCDA-F4ED-1C76-0C60-B6E7B99E8F38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1AADA0-1D54-04CC-444C-6D35AEF3235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7096" t="14965" r="9704" b="19496"/>
          <a:stretch/>
        </p:blipFill>
        <p:spPr>
          <a:xfrm>
            <a:off x="2063617" y="4038600"/>
            <a:ext cx="6591565" cy="23445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D30615-06F4-7D80-3016-2A2E95C91FA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348" t="10591" r="7907" b="10571"/>
          <a:stretch/>
        </p:blipFill>
        <p:spPr>
          <a:xfrm>
            <a:off x="10581163" y="3714650"/>
            <a:ext cx="6386037" cy="39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0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4D71D-E716-B50C-1B68-40D5D487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33263C7-877B-25A0-8BFF-32757C52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B05876D-D1A9-99D8-8C58-4F6B8D2D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CDE02DC-C7D9-A107-0259-A96C6194CAB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E7EBC7F3-107B-7C48-35B6-1D08F6BA94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AB530F-3C66-E9FB-6032-B83F5877F7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DB17980-47E1-481E-9FB8-77633002AB6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F56D0C6-7BB8-E458-DC09-24C74EA87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050F4A4-7355-7236-5CE2-B509FCF4B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919E606-E23C-6A1A-9965-A8A3398144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16C2255-192F-538B-A837-8EC142AAF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C787252-172D-D0C7-487F-8F6D93D01D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7137400" cy="6921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9A0339CC-F49B-DC60-F79C-75702BCFBB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000" y="2603500"/>
            <a:ext cx="7137400" cy="69215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6AA05BBC-D815-895F-018E-8743FB9B33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6525F529-2924-EA4E-38BE-7361ABC4FAA3}"/>
              </a:ext>
            </a:extLst>
          </p:cNvPr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9F69EEA4-C41B-D124-B0E2-78D9992F4723}"/>
              </a:ext>
            </a:extLst>
          </p:cNvPr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8D72238C-9F3C-EE13-D8D1-695F507A55A0}"/>
              </a:ext>
            </a:extLst>
          </p:cNvPr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9B6CDA44-36C0-3410-05B3-635041245BC8}"/>
              </a:ext>
            </a:extLst>
          </p:cNvPr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1597C258-DAB1-A2AC-D22F-A6C9177AB67B}"/>
              </a:ext>
            </a:extLst>
          </p:cNvPr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B486542A-5995-C61F-AC3B-9FFAD7B281F0}"/>
              </a:ext>
            </a:extLst>
          </p:cNvPr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6DBBB43B-3741-1630-91F6-118B9B2286C3}"/>
              </a:ext>
            </a:extLst>
          </p:cNvPr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2BB550FA-5ECE-18EB-4EF9-FB336BC2A50F}"/>
              </a:ext>
            </a:extLst>
          </p:cNvPr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4DBFBF50-5E0A-0884-B650-49AC5BDC1513}"/>
              </a:ext>
            </a:extLst>
          </p:cNvPr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4837CD01-C37F-6E64-544E-0352C12C241C}"/>
              </a:ext>
            </a:extLst>
          </p:cNvPr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Visual Representation – Line Chart</a:t>
            </a: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F05E7AEF-1B8C-23AE-5E37-2D1CEA006B16}"/>
              </a:ext>
            </a:extLst>
          </p:cNvPr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Visual Representation – Bar Chart</a:t>
            </a:r>
            <a:endParaRPr lang="ko-KR" alt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A71D23F7-CC44-6FFB-A83E-EA033B522C64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562BD1-DA97-C7FF-6F1E-07E5A1C2C71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7656" t="7023" r="7451" b="7413"/>
          <a:stretch/>
        </p:blipFill>
        <p:spPr>
          <a:xfrm>
            <a:off x="2949296" y="3873500"/>
            <a:ext cx="5048808" cy="521611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FE30D835-0307-33B2-9B07-B33B6DCA6AF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806" t="8894" r="7771" b="9538"/>
          <a:stretch/>
        </p:blipFill>
        <p:spPr>
          <a:xfrm>
            <a:off x="10573531" y="3873500"/>
            <a:ext cx="6596869" cy="43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3F85C-EF08-7B53-A6F8-74C157604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81A065-BDD0-54C4-FBEB-8DF00144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72A21A8-A4F8-2F4F-FF02-5C016E7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5BCCCB7-AAEA-A3C5-F21C-5850A202EFF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8C60A213-0738-2DBE-265C-33F37D6AB9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994737F-8B2A-9E2B-C6B5-F1C47B5594B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AC2C3DE-F8DB-E20E-8124-CB80E8527D4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152DCE-9490-BDC2-026E-6739F3497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2E66218-95EF-0940-775B-37F7C2F2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8D4E91A-437E-3802-7767-8EB1EF613C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58605D2-6B74-A423-1457-D73E88902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CB08BC87-05CE-1E8B-13D6-759074E5B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7137400" cy="6921500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426E88B5-2503-872F-9CB7-E73209619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7000" y="2603500"/>
            <a:ext cx="7137400" cy="69215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A2E44471-8873-C079-76E5-7FA7EAD7F3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A56624EC-E30C-5600-D3B3-A4A2A207D027}"/>
              </a:ext>
            </a:extLst>
          </p:cNvPr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A1BA605C-0214-2CC1-F79D-A4C5DA03416F}"/>
              </a:ext>
            </a:extLst>
          </p:cNvPr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A133E6EE-452D-7E7B-2055-2433DE7FE1ED}"/>
              </a:ext>
            </a:extLst>
          </p:cNvPr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40C5BA59-54A8-E88C-82DA-6E060649DC88}"/>
              </a:ext>
            </a:extLst>
          </p:cNvPr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DA33A9E-C903-4FD3-2AA4-DC3C974960C7}"/>
              </a:ext>
            </a:extLst>
          </p:cNvPr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C50F62BA-B8FD-4B45-EBA9-5C4B95E5EE4A}"/>
              </a:ext>
            </a:extLst>
          </p:cNvPr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8830DFD2-BCF3-6CCC-7A0D-193AB8BC6642}"/>
              </a:ext>
            </a:extLst>
          </p:cNvPr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8A730BC7-0D1A-0D95-1F20-2D7E28358053}"/>
              </a:ext>
            </a:extLst>
          </p:cNvPr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B37893F4-FE9B-BC58-F885-B3B6F0A770E2}"/>
              </a:ext>
            </a:extLst>
          </p:cNvPr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FE6F73B2-5356-D77E-C8F3-EC530FBF1340}"/>
              </a:ext>
            </a:extLst>
          </p:cNvPr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Visual Representation – </a:t>
            </a:r>
            <a:r>
              <a:rPr lang="en-US" altLang="ko-KR" sz="3400" spc="-200" dirty="0">
                <a:solidFill>
                  <a:srgbClr val="FFFFFF"/>
                </a:solidFill>
                <a:ea typeface="SF_HailSnow"/>
              </a:rPr>
              <a:t>Doughnut</a:t>
            </a: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 Chart</a:t>
            </a: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C27B2752-E077-FE2F-450A-EB99C4326422}"/>
              </a:ext>
            </a:extLst>
          </p:cNvPr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400" b="0" i="0" u="none" strike="noStrike" spc="-200" dirty="0">
                <a:solidFill>
                  <a:srgbClr val="FFFFFF"/>
                </a:solidFill>
                <a:ea typeface="SF_HailSnow"/>
              </a:rPr>
              <a:t>Real-time Data Updates</a:t>
            </a:r>
            <a:endParaRPr lang="ko-KR" alt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6C00198B-6391-8F44-B898-DDE5DB608ADB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781324-91EB-B0A9-2E89-AD1F1EB022B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953" t="10015" r="7373" b="11205"/>
          <a:stretch/>
        </p:blipFill>
        <p:spPr>
          <a:xfrm>
            <a:off x="2381250" y="4327857"/>
            <a:ext cx="6057900" cy="40668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5778D2-7FA3-32EA-1348-ADFDF8750BA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613" t="8440" r="10502" b="9899"/>
          <a:stretch/>
        </p:blipFill>
        <p:spPr>
          <a:xfrm>
            <a:off x="11391900" y="3848100"/>
            <a:ext cx="5441950" cy="53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D701E-C619-0ED4-D415-B318C8DC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583EE7-B7F1-8572-D5E5-AE7777F8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8A79E53-AFE8-6EC3-04A1-E45D2A90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F6409CDF-3262-EE57-5F51-A79FD1777DF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FD51E25E-81B3-D424-A283-F0C727CB64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98FC0A5-7788-FFFD-3E35-948C9FA0746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2A56B3-794E-EBBD-9E15-9B3D14BD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29EE31-862A-F293-5058-F1103E0EC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318A3FC-1A70-E17E-20FD-B2EC5264F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1B7DF3C-2373-547B-3D60-D3D5027B0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F203047-14DB-8A31-24E7-CB99FA98D0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89C087B-7A46-1DFF-8802-F0B09077C0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15608300" cy="69215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45902715-3434-0817-871A-FB333D167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CF3452AE-8E16-66F7-DE38-3D75BA62F9A9}"/>
              </a:ext>
            </a:extLst>
          </p:cNvPr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SF_HailSnow"/>
              </a:rPr>
              <a:t>PART 2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DC93BB9-F967-072D-EF7E-4E20C734266C}"/>
              </a:ext>
            </a:extLst>
          </p:cNvPr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6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ECE57AEA-B2C2-2F05-42B4-9A2F3C622B50}"/>
              </a:ext>
            </a:extLst>
          </p:cNvPr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SF_HailSnow"/>
              </a:rPr>
              <a:t>*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1608A904-8F36-8CB8-2E8C-53443DB46335}"/>
              </a:ext>
            </a:extLst>
          </p:cNvPr>
          <p:cNvSpPr txBox="1"/>
          <p:nvPr/>
        </p:nvSpPr>
        <p:spPr>
          <a:xfrm>
            <a:off x="4267200" y="1079500"/>
            <a:ext cx="71247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FFFFFF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Project Requirements and Code</a:t>
            </a:r>
            <a:endParaRPr lang="ko-KR" sz="4000" b="0" i="0" u="none" strike="noStrike" dirty="0">
              <a:solidFill>
                <a:srgbClr val="FFFFFF"/>
              </a:solidFill>
              <a:ea typeface="SF_HailSnow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BD1C72A1-8D68-B1EC-1160-2B6254D679D9}"/>
              </a:ext>
            </a:extLst>
          </p:cNvPr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SF_HailSnow"/>
              </a:rPr>
              <a:t>1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C1750E6A-0BB7-0B81-2249-811E1E614491}"/>
              </a:ext>
            </a:extLst>
          </p:cNvPr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2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671AD0DB-6D7C-DEA7-0D5F-9978F89BA6EC}"/>
              </a:ext>
            </a:extLst>
          </p:cNvPr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3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2D46877D-5A49-7FC7-4A6A-4AC747845BF2}"/>
              </a:ext>
            </a:extLst>
          </p:cNvPr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4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364CFF48-2373-3B47-D244-7D867E3EB326}"/>
              </a:ext>
            </a:extLst>
          </p:cNvPr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SF_HailSnow"/>
              </a:rPr>
              <a:t>5</a:t>
            </a: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B8C7BB22-BE58-2F79-EC6C-559D0FFF2D9F}"/>
              </a:ext>
            </a:extLst>
          </p:cNvPr>
          <p:cNvSpPr txBox="1"/>
          <p:nvPr/>
        </p:nvSpPr>
        <p:spPr>
          <a:xfrm>
            <a:off x="2044700" y="6206273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endParaRPr lang="ko-KR" sz="3400" b="0" i="0" u="none" strike="noStrike" spc="-200" dirty="0">
              <a:solidFill>
                <a:srgbClr val="FFFFFF"/>
              </a:solidFill>
              <a:ea typeface="SF_HailSnow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F94B11-85A0-666E-8818-C45F83D172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9000" y="3009900"/>
            <a:ext cx="12585700" cy="60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294</Words>
  <Application>Microsoft Office PowerPoint</Application>
  <PresentationFormat>사용자 지정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SF싸락눈</vt:lpstr>
      <vt:lpstr>SF_HailSnow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dawon jeong</cp:lastModifiedBy>
  <cp:revision>14</cp:revision>
  <dcterms:created xsi:type="dcterms:W3CDTF">2006-08-16T00:00:00Z</dcterms:created>
  <dcterms:modified xsi:type="dcterms:W3CDTF">2024-11-18T13:58:07Z</dcterms:modified>
</cp:coreProperties>
</file>