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  Linux </a:t>
            </a:r>
            <a:r>
              <a:rPr lang="zh-TW" altLang="en-US" smtClean="0"/>
              <a:t>防火牆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表格</a:t>
            </a:r>
            <a:r>
              <a:rPr lang="zh-TW" altLang="en-US" dirty="0"/>
              <a:t>內的規則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表格</a:t>
            </a:r>
            <a:r>
              <a:rPr lang="zh-TW" altLang="en-US" dirty="0"/>
              <a:t>內的規則，指令格式如下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iptables</a:t>
            </a:r>
            <a:r>
              <a:rPr lang="en-US" altLang="zh-TW" dirty="0"/>
              <a:t>  [-t  tables]  [-L]  [-</a:t>
            </a:r>
            <a:r>
              <a:rPr lang="en-US" altLang="zh-TW" dirty="0" err="1"/>
              <a:t>nv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92976"/>
              </p:ext>
            </p:extLst>
          </p:nvPr>
        </p:nvGraphicFramePr>
        <p:xfrm>
          <a:off x="2589212" y="3501008"/>
          <a:ext cx="8727368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903">
                  <a:extLst>
                    <a:ext uri="{9D8B030D-6E8A-4147-A177-3AD203B41FA5}">
                      <a16:colId xmlns:a16="http://schemas.microsoft.com/office/drawing/2014/main" val="684203334"/>
                    </a:ext>
                  </a:extLst>
                </a:gridCol>
                <a:gridCol w="7726465">
                  <a:extLst>
                    <a:ext uri="{9D8B030D-6E8A-4147-A177-3AD203B41FA5}">
                      <a16:colId xmlns:a16="http://schemas.microsoft.com/office/drawing/2014/main" val="3814971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選項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33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後面接</a:t>
                      </a:r>
                      <a:r>
                        <a:rPr lang="zh-HK" sz="1800" kern="100">
                          <a:effectLst/>
                        </a:rPr>
                        <a:t>表格名稱</a:t>
                      </a:r>
                      <a:r>
                        <a:rPr lang="zh-TW" sz="1800" kern="100">
                          <a:effectLst/>
                        </a:rPr>
                        <a:t>，如</a:t>
                      </a:r>
                      <a:r>
                        <a:rPr lang="en-US" sz="1800" kern="100">
                          <a:effectLst/>
                        </a:rPr>
                        <a:t> nat </a:t>
                      </a:r>
                      <a:r>
                        <a:rPr lang="zh-TW" sz="1800" kern="100">
                          <a:effectLst/>
                        </a:rPr>
                        <a:t>或</a:t>
                      </a:r>
                      <a:r>
                        <a:rPr lang="en-US" sz="1800" kern="100">
                          <a:effectLst/>
                        </a:rPr>
                        <a:t> filter </a:t>
                      </a:r>
                      <a:r>
                        <a:rPr lang="zh-TW" sz="1800" kern="100">
                          <a:effectLst/>
                        </a:rPr>
                        <a:t>，若省略此項目，預設的</a:t>
                      </a:r>
                      <a:r>
                        <a:rPr lang="zh-HK" sz="1800" kern="100">
                          <a:effectLst/>
                        </a:rPr>
                        <a:t>表格為</a:t>
                      </a:r>
                      <a:r>
                        <a:rPr lang="en-US" sz="1800" kern="100">
                          <a:effectLst/>
                        </a:rPr>
                        <a:t>filter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85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列出目前</a:t>
                      </a:r>
                      <a:r>
                        <a:rPr lang="zh-HK" sz="1800" kern="100">
                          <a:effectLst/>
                        </a:rPr>
                        <a:t>表格的</a:t>
                      </a:r>
                      <a:r>
                        <a:rPr lang="zh-TW" sz="1800" kern="100">
                          <a:effectLst/>
                        </a:rPr>
                        <a:t>規則。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4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不進行</a:t>
                      </a:r>
                      <a:r>
                        <a:rPr lang="en-US" sz="1800" kern="100">
                          <a:effectLst/>
                        </a:rPr>
                        <a:t>IP</a:t>
                      </a:r>
                      <a:r>
                        <a:rPr lang="zh-TW" sz="1800" kern="100">
                          <a:effectLst/>
                        </a:rPr>
                        <a:t>與</a:t>
                      </a:r>
                      <a:r>
                        <a:rPr lang="zh-HK" sz="1800" kern="100">
                          <a:effectLst/>
                        </a:rPr>
                        <a:t>主機名稱</a:t>
                      </a:r>
                      <a:r>
                        <a:rPr lang="zh-TW" sz="1800" kern="100">
                          <a:effectLst/>
                        </a:rPr>
                        <a:t>的反查，</a:t>
                      </a:r>
                      <a:r>
                        <a:rPr lang="zh-HK" sz="1800" kern="100">
                          <a:effectLst/>
                        </a:rPr>
                        <a:t>可增快</a:t>
                      </a:r>
                      <a:r>
                        <a:rPr lang="zh-TW" sz="1800" kern="100">
                          <a:effectLst/>
                        </a:rPr>
                        <a:t>顯示訊息的速度。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24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-v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列出更多的資訊，包括通過該規則的封包總位元數、相關的網路介面等。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64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52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iptables</a:t>
            </a:r>
            <a:r>
              <a:rPr lang="en-US" altLang="zh-TW" dirty="0" smtClean="0"/>
              <a:t>-save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iptables</a:t>
            </a:r>
            <a:r>
              <a:rPr lang="en-US" altLang="zh-TW" dirty="0"/>
              <a:t>-save</a:t>
            </a:r>
            <a:r>
              <a:rPr lang="zh-TW" altLang="en-US" dirty="0"/>
              <a:t>指令，可列出完整的防火牆規則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iptables</a:t>
            </a:r>
            <a:r>
              <a:rPr lang="en-US" altLang="zh-TW" dirty="0"/>
              <a:t>-save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24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清除</a:t>
            </a:r>
            <a:r>
              <a:rPr lang="en-US" altLang="zh-TW" dirty="0" err="1"/>
              <a:t>iptables</a:t>
            </a:r>
            <a:r>
              <a:rPr lang="zh-TW" altLang="en-US" dirty="0"/>
              <a:t>的規則，指令格式如下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iptables</a:t>
            </a:r>
            <a:r>
              <a:rPr lang="en-US" altLang="zh-TW" dirty="0"/>
              <a:t> [-t tables] [-FXZ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/>
              <a:t>F </a:t>
            </a:r>
            <a:r>
              <a:rPr lang="zh-TW" altLang="en-US" dirty="0"/>
              <a:t>：清除所有的已訂定的規則。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/>
              <a:t>X </a:t>
            </a:r>
            <a:r>
              <a:rPr lang="zh-TW" altLang="en-US" dirty="0"/>
              <a:t>：刪除所有使用者自訂的鏈 。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/>
              <a:t>Z </a:t>
            </a:r>
            <a:r>
              <a:rPr lang="zh-TW" altLang="en-US" dirty="0"/>
              <a:t>：將所有的鏈的計數與流量統計都歸零。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16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定義預設政策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定義預設政策的指令格式如下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iptables</a:t>
            </a:r>
            <a:r>
              <a:rPr lang="en-US" altLang="zh-TW" dirty="0"/>
              <a:t> [-t </a:t>
            </a:r>
            <a:r>
              <a:rPr lang="en-US" altLang="zh-TW" dirty="0" err="1"/>
              <a:t>nat</a:t>
            </a:r>
            <a:r>
              <a:rPr lang="en-US" altLang="zh-TW" dirty="0"/>
              <a:t>] -P [INPUT,OUTPUT,FORWARD] [ACCEPT,DROP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/>
              <a:t>P</a:t>
            </a:r>
            <a:r>
              <a:rPr lang="zh-TW" altLang="en-US" dirty="0"/>
              <a:t>：定義政策 </a:t>
            </a:r>
            <a:r>
              <a:rPr lang="en-US" altLang="zh-TW" dirty="0"/>
              <a:t>(Policy)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 smtClean="0"/>
              <a:t>ACCEPT</a:t>
            </a:r>
            <a:r>
              <a:rPr lang="zh-TW" altLang="en-US" dirty="0"/>
              <a:t>：該封包可接受。</a:t>
            </a:r>
          </a:p>
          <a:p>
            <a:pPr lvl="1"/>
            <a:r>
              <a:rPr lang="en-US" altLang="zh-TW" dirty="0" smtClean="0"/>
              <a:t>DROP</a:t>
            </a:r>
            <a:r>
              <a:rPr lang="zh-TW" altLang="en-US" dirty="0"/>
              <a:t>：該封包直接丟棄，且不會讓客戶端知道為何被丟棄。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3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封包基礎比對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7568" y="2133600"/>
            <a:ext cx="9297044" cy="3777622"/>
          </a:xfrm>
        </p:spPr>
        <p:txBody>
          <a:bodyPr/>
          <a:lstStyle/>
          <a:p>
            <a:r>
              <a:rPr lang="zh-TW" altLang="en-US" dirty="0"/>
              <a:t>封包基礎比對的指令格式如下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iptables</a:t>
            </a:r>
            <a:r>
              <a:rPr lang="en-US" altLang="zh-TW" dirty="0"/>
              <a:t> [-t </a:t>
            </a:r>
            <a:r>
              <a:rPr lang="en-US" altLang="zh-TW" dirty="0" err="1"/>
              <a:t>nat</a:t>
            </a:r>
            <a:r>
              <a:rPr lang="en-US" altLang="zh-TW" dirty="0"/>
              <a:t>] [-AI </a:t>
            </a:r>
            <a:r>
              <a:rPr lang="zh-TW" altLang="en-US" dirty="0"/>
              <a:t>鏈名</a:t>
            </a:r>
            <a:r>
              <a:rPr lang="en-US" altLang="zh-TW" dirty="0"/>
              <a:t>] [-</a:t>
            </a:r>
            <a:r>
              <a:rPr lang="en-US" altLang="zh-TW" dirty="0" err="1"/>
              <a:t>io</a:t>
            </a:r>
            <a:r>
              <a:rPr lang="en-US" altLang="zh-TW" dirty="0"/>
              <a:t> </a:t>
            </a:r>
            <a:r>
              <a:rPr lang="zh-TW" altLang="en-US" dirty="0"/>
              <a:t>網路介面</a:t>
            </a:r>
            <a:r>
              <a:rPr lang="en-US" altLang="zh-TW" dirty="0"/>
              <a:t>] [-p </a:t>
            </a:r>
            <a:r>
              <a:rPr lang="zh-TW" altLang="en-US" dirty="0"/>
              <a:t>協定</a:t>
            </a:r>
            <a:r>
              <a:rPr lang="en-US" altLang="zh-TW" dirty="0"/>
              <a:t>] [-s </a:t>
            </a:r>
            <a:r>
              <a:rPr lang="zh-TW" altLang="en-US" dirty="0"/>
              <a:t>來源</a:t>
            </a:r>
            <a:r>
              <a:rPr lang="en-US" altLang="zh-TW" dirty="0"/>
              <a:t>IP/</a:t>
            </a:r>
            <a:r>
              <a:rPr lang="zh-TW" altLang="en-US" dirty="0"/>
              <a:t>網域</a:t>
            </a:r>
            <a:r>
              <a:rPr lang="en-US" altLang="zh-TW" dirty="0"/>
              <a:t>] [-d </a:t>
            </a:r>
            <a:r>
              <a:rPr lang="zh-TW" altLang="en-US" dirty="0"/>
              <a:t>目標</a:t>
            </a:r>
            <a:r>
              <a:rPr lang="en-US" altLang="zh-TW" dirty="0"/>
              <a:t>IP/</a:t>
            </a:r>
            <a:r>
              <a:rPr lang="zh-TW" altLang="en-US" dirty="0"/>
              <a:t>網域</a:t>
            </a:r>
            <a:r>
              <a:rPr lang="en-US" altLang="zh-TW" dirty="0"/>
              <a:t>] -j [ACCEPT|DROP|REJECT|LOG]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65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的技巧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iptables</a:t>
            </a:r>
            <a:r>
              <a:rPr lang="zh-TW" altLang="en-US" dirty="0"/>
              <a:t>中，我們主要是要阻止不允許的封包進入，設定方法有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/>
              <a:t>鏈策略設為</a:t>
            </a:r>
            <a:r>
              <a:rPr lang="en-US" altLang="zh-TW" dirty="0"/>
              <a:t>DROP</a:t>
            </a:r>
            <a:r>
              <a:rPr lang="zh-TW" altLang="en-US" dirty="0"/>
              <a:t>或</a:t>
            </a:r>
            <a:r>
              <a:rPr lang="en-US" altLang="zh-TW" dirty="0"/>
              <a:t>REJECT</a:t>
            </a:r>
            <a:r>
              <a:rPr lang="zh-TW" altLang="en-US" dirty="0"/>
              <a:t>策略，後面建立</a:t>
            </a:r>
            <a:r>
              <a:rPr lang="en-US" altLang="zh-TW" dirty="0"/>
              <a:t>ACCEPT</a:t>
            </a:r>
            <a:r>
              <a:rPr lang="zh-TW" altLang="en-US" dirty="0"/>
              <a:t>的封包比對規則。</a:t>
            </a:r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/>
              <a:t>鏈策略設置為</a:t>
            </a:r>
            <a:r>
              <a:rPr lang="en-US" altLang="zh-TW" dirty="0"/>
              <a:t>ACCEPT</a:t>
            </a:r>
            <a:r>
              <a:rPr lang="zh-TW" altLang="en-US" dirty="0"/>
              <a:t>，後面建立</a:t>
            </a:r>
            <a:r>
              <a:rPr lang="en-US" altLang="zh-TW" dirty="0"/>
              <a:t>ACCEPT</a:t>
            </a:r>
            <a:r>
              <a:rPr lang="zh-TW" altLang="en-US" dirty="0"/>
              <a:t>的封包比對規則，在</a:t>
            </a:r>
            <a:r>
              <a:rPr lang="en-US" altLang="zh-TW" dirty="0"/>
              <a:t>INPUT</a:t>
            </a:r>
            <a:r>
              <a:rPr lang="zh-TW" altLang="en-US" dirty="0"/>
              <a:t>鏈的末尾建立</a:t>
            </a:r>
            <a:r>
              <a:rPr lang="en-US" altLang="zh-TW" dirty="0"/>
              <a:t>DROP</a:t>
            </a:r>
            <a:r>
              <a:rPr lang="zh-TW" altLang="en-US" dirty="0"/>
              <a:t>或</a:t>
            </a:r>
            <a:r>
              <a:rPr lang="en-US" altLang="zh-TW" dirty="0"/>
              <a:t>REJECT</a:t>
            </a:r>
            <a:r>
              <a:rPr lang="zh-TW" altLang="en-US" dirty="0"/>
              <a:t>的封包比對規則。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8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</a:t>
            </a:r>
            <a:r>
              <a:rPr lang="en-US" altLang="zh-TW" dirty="0"/>
              <a:t>, UDP</a:t>
            </a:r>
            <a:r>
              <a:rPr lang="zh-TW" altLang="en-US" dirty="0"/>
              <a:t>的規則比對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3572" y="2133600"/>
            <a:ext cx="9261040" cy="3777622"/>
          </a:xfrm>
        </p:spPr>
        <p:txBody>
          <a:bodyPr/>
          <a:lstStyle/>
          <a:p>
            <a:r>
              <a:rPr lang="en-US" altLang="zh-TW" dirty="0" err="1"/>
              <a:t>iptables</a:t>
            </a:r>
            <a:r>
              <a:rPr lang="zh-TW" altLang="en-US" dirty="0"/>
              <a:t>的</a:t>
            </a:r>
            <a:r>
              <a:rPr lang="en-US" altLang="zh-TW" dirty="0"/>
              <a:t>TCP</a:t>
            </a:r>
            <a:r>
              <a:rPr lang="zh-TW" altLang="en-US" dirty="0"/>
              <a:t>，</a:t>
            </a:r>
            <a:r>
              <a:rPr lang="en-US" altLang="zh-TW" dirty="0"/>
              <a:t>UDP</a:t>
            </a:r>
            <a:r>
              <a:rPr lang="zh-TW" altLang="en-US" dirty="0"/>
              <a:t>規則比對的格式如下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iptables</a:t>
            </a:r>
            <a:r>
              <a:rPr lang="en-US" altLang="zh-TW" dirty="0"/>
              <a:t> [-t </a:t>
            </a:r>
            <a:r>
              <a:rPr lang="en-US" altLang="zh-TW" dirty="0" err="1"/>
              <a:t>nat</a:t>
            </a:r>
            <a:r>
              <a:rPr lang="en-US" altLang="zh-TW" dirty="0"/>
              <a:t>] [-AI </a:t>
            </a:r>
            <a:r>
              <a:rPr lang="zh-TW" altLang="en-US" dirty="0"/>
              <a:t>鏈</a:t>
            </a:r>
            <a:r>
              <a:rPr lang="en-US" altLang="zh-TW" dirty="0"/>
              <a:t>] [-</a:t>
            </a:r>
            <a:r>
              <a:rPr lang="en-US" altLang="zh-TW" dirty="0" err="1"/>
              <a:t>io</a:t>
            </a:r>
            <a:r>
              <a:rPr lang="en-US" altLang="zh-TW" dirty="0"/>
              <a:t> </a:t>
            </a:r>
            <a:r>
              <a:rPr lang="zh-TW" altLang="en-US" dirty="0"/>
              <a:t>網路介面</a:t>
            </a:r>
            <a:r>
              <a:rPr lang="en-US" altLang="zh-TW" dirty="0"/>
              <a:t>] [-p </a:t>
            </a:r>
            <a:r>
              <a:rPr lang="en-US" altLang="zh-TW" dirty="0" err="1"/>
              <a:t>tcp,udp</a:t>
            </a:r>
            <a:r>
              <a:rPr lang="en-US" altLang="zh-TW" dirty="0"/>
              <a:t>] [-s </a:t>
            </a:r>
            <a:r>
              <a:rPr lang="zh-TW" altLang="en-US" dirty="0"/>
              <a:t>來源</a:t>
            </a:r>
            <a:r>
              <a:rPr lang="en-US" altLang="zh-TW" dirty="0"/>
              <a:t>IP/</a:t>
            </a:r>
            <a:r>
              <a:rPr lang="zh-TW" altLang="en-US" dirty="0"/>
              <a:t>網域</a:t>
            </a:r>
            <a:r>
              <a:rPr lang="en-US" altLang="zh-TW" dirty="0"/>
              <a:t>] [--sport </a:t>
            </a:r>
            <a:r>
              <a:rPr lang="zh-TW" altLang="en-US" dirty="0"/>
              <a:t>埠口範圍</a:t>
            </a:r>
            <a:r>
              <a:rPr lang="en-US" altLang="zh-TW" dirty="0"/>
              <a:t>]  [-d </a:t>
            </a:r>
            <a:r>
              <a:rPr lang="zh-TW" altLang="en-US" dirty="0"/>
              <a:t>目標</a:t>
            </a:r>
            <a:r>
              <a:rPr lang="en-US" altLang="zh-TW" dirty="0"/>
              <a:t>IP/</a:t>
            </a:r>
            <a:r>
              <a:rPr lang="zh-TW" altLang="en-US" dirty="0"/>
              <a:t>網域</a:t>
            </a:r>
            <a:r>
              <a:rPr lang="en-US" altLang="zh-TW" dirty="0"/>
              <a:t>] [--</a:t>
            </a:r>
            <a:r>
              <a:rPr lang="en-US" altLang="zh-TW" dirty="0" err="1"/>
              <a:t>dport</a:t>
            </a:r>
            <a:r>
              <a:rPr lang="en-US" altLang="zh-TW" dirty="0"/>
              <a:t> </a:t>
            </a:r>
            <a:r>
              <a:rPr lang="zh-TW" altLang="en-US" dirty="0"/>
              <a:t>埠口範圍</a:t>
            </a:r>
            <a:r>
              <a:rPr lang="en-US" altLang="zh-TW" dirty="0"/>
              <a:t>] -j [ACCEPT|DROP|REJECT]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26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阻止</a:t>
            </a:r>
            <a:r>
              <a:rPr lang="en-US" altLang="zh-TW" dirty="0"/>
              <a:t>ICMP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為了網路上的安全，我們需要阻止來自</a:t>
            </a:r>
            <a:r>
              <a:rPr lang="en-US" altLang="zh-TW" dirty="0"/>
              <a:t>Internet</a:t>
            </a:r>
            <a:r>
              <a:rPr lang="zh-TW" altLang="en-US" dirty="0"/>
              <a:t>控制訊息協議（</a:t>
            </a:r>
            <a:r>
              <a:rPr lang="en-US" altLang="zh-TW" dirty="0"/>
              <a:t>ICMP</a:t>
            </a:r>
            <a:r>
              <a:rPr lang="zh-TW" altLang="en-US" dirty="0"/>
              <a:t>）的所有封包，以阻止</a:t>
            </a:r>
            <a:r>
              <a:rPr lang="en-US" altLang="zh-TW" dirty="0"/>
              <a:t>ping</a:t>
            </a:r>
            <a:r>
              <a:rPr lang="zh-TW" altLang="en-US" dirty="0"/>
              <a:t>封包，使伺服器對駭客不可見。但阻止所有</a:t>
            </a:r>
            <a:r>
              <a:rPr lang="en-US" altLang="zh-TW" dirty="0"/>
              <a:t>ICMP</a:t>
            </a:r>
            <a:r>
              <a:rPr lang="zh-TW" altLang="en-US" dirty="0"/>
              <a:t>封包是不好的，某些類型的</a:t>
            </a:r>
            <a:r>
              <a:rPr lang="en-US" altLang="zh-TW" dirty="0"/>
              <a:t>ICMP</a:t>
            </a:r>
            <a:r>
              <a:rPr lang="zh-TW" altLang="en-US" dirty="0"/>
              <a:t>訊息對於網絡的正常功能是必需的。我們需要創建一些規則，允許接受某些</a:t>
            </a:r>
            <a:r>
              <a:rPr lang="en-US" altLang="zh-TW" dirty="0"/>
              <a:t>ICMP</a:t>
            </a:r>
            <a:r>
              <a:rPr lang="zh-TW" altLang="en-US" dirty="0"/>
              <a:t>訊息類型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允許接受</a:t>
            </a:r>
            <a:r>
              <a:rPr lang="en-US" altLang="zh-TW" dirty="0"/>
              <a:t>ICMP</a:t>
            </a:r>
            <a:r>
              <a:rPr lang="zh-TW" altLang="en-US" dirty="0"/>
              <a:t>訊息類型封包的格式如下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iptables</a:t>
            </a:r>
            <a:r>
              <a:rPr lang="en-US" altLang="zh-TW" dirty="0"/>
              <a:t>  -A  INPUT  -m  </a:t>
            </a:r>
            <a:r>
              <a:rPr lang="en-US" altLang="zh-TW" dirty="0" err="1"/>
              <a:t>conntrack</a:t>
            </a:r>
            <a:r>
              <a:rPr lang="en-US" altLang="zh-TW" dirty="0"/>
              <a:t>  -p  </a:t>
            </a:r>
            <a:r>
              <a:rPr lang="en-US" altLang="zh-TW" dirty="0" err="1"/>
              <a:t>icmp</a:t>
            </a:r>
            <a:r>
              <a:rPr lang="en-US" altLang="zh-TW" dirty="0"/>
              <a:t>  --</a:t>
            </a:r>
            <a:r>
              <a:rPr lang="en-US" altLang="zh-TW" dirty="0" err="1"/>
              <a:t>icmp</a:t>
            </a:r>
            <a:r>
              <a:rPr lang="en-US" altLang="zh-TW" dirty="0"/>
              <a:t>-type 3  --</a:t>
            </a:r>
            <a:r>
              <a:rPr lang="en-US" altLang="zh-TW" dirty="0" err="1"/>
              <a:t>ctstate</a:t>
            </a:r>
            <a:r>
              <a:rPr lang="en-US" altLang="zh-TW" dirty="0"/>
              <a:t> NEW,ESTABLISHED,RELATED  -j  ACCEPT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82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 err="1"/>
              <a:t>iptables</a:t>
            </a:r>
            <a:r>
              <a:rPr lang="zh-TW" altLang="en-US" dirty="0"/>
              <a:t>的基本設定。</a:t>
            </a:r>
          </a:p>
        </p:txBody>
      </p:sp>
    </p:spTree>
    <p:extLst>
      <p:ext uri="{BB962C8B-B14F-4D97-AF65-F5344CB8AC3E}">
        <p14:creationId xmlns:p14="http://schemas.microsoft.com/office/powerpoint/2010/main" val="208020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</a:t>
            </a:r>
            <a:r>
              <a:rPr lang="zh-TW" altLang="en-US" dirty="0"/>
              <a:t>開機讓</a:t>
            </a:r>
            <a:r>
              <a:rPr lang="en-US" altLang="zh-TW" dirty="0" err="1"/>
              <a:t>iptables</a:t>
            </a:r>
            <a:r>
              <a:rPr lang="zh-TW" altLang="en-US" dirty="0"/>
              <a:t>永久存在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-persistent </a:t>
            </a:r>
            <a:r>
              <a:rPr lang="zh-TW" altLang="en-US" dirty="0" smtClean="0"/>
              <a:t>套件：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apt  install  </a:t>
            </a:r>
            <a:r>
              <a:rPr lang="en-US" altLang="zh-TW" dirty="0" err="1"/>
              <a:t>iptables</a:t>
            </a:r>
            <a:r>
              <a:rPr lang="en-US" altLang="zh-TW" dirty="0"/>
              <a:t>-persistent  -y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9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Netfilter</a:t>
            </a:r>
            <a:r>
              <a:rPr lang="zh-TW" altLang="en-US" dirty="0"/>
              <a:t>是</a:t>
            </a:r>
            <a:r>
              <a:rPr lang="en-US" altLang="zh-TW" dirty="0"/>
              <a:t>Linux</a:t>
            </a:r>
            <a:r>
              <a:rPr lang="zh-TW" altLang="en-US" dirty="0"/>
              <a:t>防火牆套件。</a:t>
            </a:r>
            <a:r>
              <a:rPr lang="en-US" altLang="zh-TW" dirty="0" err="1"/>
              <a:t>Netfilter</a:t>
            </a:r>
            <a:r>
              <a:rPr lang="zh-TW" altLang="en-US" dirty="0"/>
              <a:t>的工作原理是：提供一種簡單的方法來決定網路封包應如何流動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簡化封包過濾的配置，</a:t>
            </a:r>
            <a:r>
              <a:rPr lang="en-US" altLang="zh-TW" dirty="0" err="1"/>
              <a:t>Netfilter</a:t>
            </a:r>
            <a:r>
              <a:rPr lang="zh-TW" altLang="en-US" dirty="0"/>
              <a:t>提供了許多的工具來協助我們進行管理，例如</a:t>
            </a:r>
            <a:r>
              <a:rPr lang="en-US" altLang="zh-TW" dirty="0" err="1"/>
              <a:t>iptables</a:t>
            </a:r>
            <a:r>
              <a:rPr lang="zh-TW" altLang="en-US" dirty="0"/>
              <a:t>，</a:t>
            </a:r>
            <a:r>
              <a:rPr lang="en-US" altLang="zh-TW" dirty="0"/>
              <a:t>ip6tables</a:t>
            </a:r>
            <a:r>
              <a:rPr lang="zh-TW" altLang="en-US" dirty="0"/>
              <a:t>，</a:t>
            </a:r>
            <a:r>
              <a:rPr lang="en-US" altLang="zh-TW" dirty="0" err="1"/>
              <a:t>arptables</a:t>
            </a:r>
            <a:r>
              <a:rPr lang="zh-TW" altLang="en-US" dirty="0"/>
              <a:t>，</a:t>
            </a:r>
            <a:r>
              <a:rPr lang="en-US" altLang="zh-TW" dirty="0" err="1"/>
              <a:t>ebtables</a:t>
            </a:r>
            <a:r>
              <a:rPr lang="zh-TW" altLang="en-US" dirty="0"/>
              <a:t>，</a:t>
            </a:r>
            <a:r>
              <a:rPr lang="en-US" altLang="zh-TW" dirty="0" err="1"/>
              <a:t>nft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iptables</a:t>
            </a:r>
            <a:r>
              <a:rPr lang="zh-TW" altLang="en-US" dirty="0"/>
              <a:t>工具用於</a:t>
            </a:r>
            <a:r>
              <a:rPr lang="en-US" altLang="zh-TW" dirty="0"/>
              <a:t>Internet</a:t>
            </a:r>
            <a:r>
              <a:rPr lang="zh-TW" altLang="en-US" dirty="0"/>
              <a:t>協議版本</a:t>
            </a:r>
            <a:r>
              <a:rPr lang="en-US" altLang="zh-TW" dirty="0"/>
              <a:t>4</a:t>
            </a:r>
            <a:r>
              <a:rPr lang="zh-TW" altLang="en-US" dirty="0"/>
              <a:t>（</a:t>
            </a:r>
            <a:r>
              <a:rPr lang="en-US" altLang="zh-TW" dirty="0"/>
              <a:t>IPv4</a:t>
            </a:r>
            <a:r>
              <a:rPr lang="zh-TW" altLang="en-US" dirty="0"/>
              <a:t>）的</a:t>
            </a:r>
            <a:r>
              <a:rPr lang="en-US" altLang="zh-TW" dirty="0" err="1"/>
              <a:t>Netfilter</a:t>
            </a:r>
            <a:r>
              <a:rPr lang="zh-TW" altLang="en-US" dirty="0"/>
              <a:t>。此工具讓我們可以輕鬆地根據需要從系統中查詢，添加和刪除規則。</a:t>
            </a:r>
          </a:p>
        </p:txBody>
      </p:sp>
    </p:spTree>
    <p:extLst>
      <p:ext uri="{BB962C8B-B14F-4D97-AF65-F5344CB8AC3E}">
        <p14:creationId xmlns:p14="http://schemas.microsoft.com/office/powerpoint/2010/main" val="213218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阻止</a:t>
            </a:r>
            <a:r>
              <a:rPr lang="zh-TW" altLang="en-US" dirty="0"/>
              <a:t>無效封包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三向交握協議對建立任何類型的</a:t>
            </a:r>
            <a:r>
              <a:rPr lang="en-US" altLang="zh-TW" dirty="0"/>
              <a:t>TCP</a:t>
            </a:r>
            <a:r>
              <a:rPr lang="zh-TW" altLang="en-US" dirty="0"/>
              <a:t>連接皆相同，有些人會使用各種工具來製作一些帶有非常奇怪的</a:t>
            </a:r>
            <a:r>
              <a:rPr lang="en-US" altLang="zh-TW" dirty="0"/>
              <a:t>flags</a:t>
            </a:r>
            <a:r>
              <a:rPr lang="zh-TW" altLang="en-US" dirty="0"/>
              <a:t>組合的</a:t>
            </a:r>
            <a:r>
              <a:rPr lang="en-US" altLang="zh-TW" dirty="0"/>
              <a:t>TCP</a:t>
            </a:r>
            <a:r>
              <a:rPr lang="zh-TW" altLang="en-US" dirty="0"/>
              <a:t>封包，稱為無效封</a:t>
            </a:r>
            <a:r>
              <a:rPr lang="zh-TW" altLang="en-US" dirty="0" smtClean="0"/>
              <a:t>包</a:t>
            </a:r>
            <a:endParaRPr lang="en-US" altLang="zh-TW" dirty="0" smtClean="0"/>
          </a:p>
          <a:p>
            <a:r>
              <a:rPr lang="zh-TW" altLang="en-US" dirty="0"/>
              <a:t>我們希望可以有更有效的解決方案，最好是在無效封包通過整個</a:t>
            </a:r>
            <a:r>
              <a:rPr lang="en-US" altLang="zh-TW" dirty="0"/>
              <a:t>INPUT</a:t>
            </a:r>
            <a:r>
              <a:rPr lang="zh-TW" altLang="en-US" dirty="0"/>
              <a:t>鏈之前對其進行阻止。我們將使用</a:t>
            </a:r>
            <a:r>
              <a:rPr lang="en-US" altLang="zh-TW" dirty="0"/>
              <a:t>PREROUTING</a:t>
            </a:r>
            <a:r>
              <a:rPr lang="zh-TW" altLang="en-US" dirty="0"/>
              <a:t>鏈來做到這一點，但是</a:t>
            </a:r>
            <a:r>
              <a:rPr lang="en-US" altLang="zh-TW" dirty="0"/>
              <a:t>filter</a:t>
            </a:r>
            <a:r>
              <a:rPr lang="zh-TW" altLang="en-US" dirty="0"/>
              <a:t>表格沒有</a:t>
            </a:r>
            <a:r>
              <a:rPr lang="en-US" altLang="zh-TW" dirty="0"/>
              <a:t>PREROUTING</a:t>
            </a:r>
            <a:r>
              <a:rPr lang="zh-TW" altLang="en-US" dirty="0"/>
              <a:t>鏈。所以我們將改用</a:t>
            </a:r>
            <a:r>
              <a:rPr lang="en-US" altLang="zh-TW" dirty="0"/>
              <a:t>mangle</a:t>
            </a:r>
            <a:r>
              <a:rPr lang="zh-TW" altLang="en-US" dirty="0"/>
              <a:t>表格的</a:t>
            </a:r>
            <a:r>
              <a:rPr lang="en-US" altLang="zh-TW" dirty="0"/>
              <a:t>PREROUTING</a:t>
            </a:r>
            <a:r>
              <a:rPr lang="zh-TW" altLang="en-US" dirty="0"/>
              <a:t>鏈。</a:t>
            </a:r>
          </a:p>
        </p:txBody>
      </p:sp>
    </p:spTree>
    <p:extLst>
      <p:ext uri="{BB962C8B-B14F-4D97-AF65-F5344CB8AC3E}">
        <p14:creationId xmlns:p14="http://schemas.microsoft.com/office/powerpoint/2010/main" val="25223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Nmap</a:t>
            </a:r>
            <a:r>
              <a:rPr lang="zh-TW" altLang="en-US" dirty="0"/>
              <a:t>是一套免費、開放原始碼的網路安全性掃描工具，全名為</a:t>
            </a:r>
            <a:r>
              <a:rPr lang="en-US" altLang="zh-TW" dirty="0"/>
              <a:t>Network Mapper</a:t>
            </a:r>
            <a:r>
              <a:rPr lang="zh-TW" altLang="en-US" dirty="0"/>
              <a:t>。</a:t>
            </a:r>
            <a:r>
              <a:rPr lang="en-US" altLang="zh-TW" dirty="0" err="1"/>
              <a:t>Nmap</a:t>
            </a:r>
            <a:r>
              <a:rPr lang="zh-TW" altLang="en-US" dirty="0"/>
              <a:t>支援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Windows</a:t>
            </a:r>
            <a:r>
              <a:rPr lang="zh-TW" altLang="en-US" dirty="0"/>
              <a:t>及</a:t>
            </a:r>
            <a:r>
              <a:rPr lang="en-US" altLang="zh-TW" dirty="0"/>
              <a:t>Mac OS</a:t>
            </a:r>
            <a:r>
              <a:rPr lang="zh-TW" altLang="en-US" dirty="0"/>
              <a:t>等主流作業系統，且操作介面上也同時支援了命令列模式及圖形介面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Nmap</a:t>
            </a:r>
            <a:r>
              <a:rPr lang="zh-TW" altLang="en-US" dirty="0"/>
              <a:t>的使用格式如下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nmap</a:t>
            </a:r>
            <a:r>
              <a:rPr lang="en-US" altLang="zh-TW" dirty="0"/>
              <a:t>  [</a:t>
            </a:r>
            <a:r>
              <a:rPr lang="zh-TW" altLang="en-US" dirty="0"/>
              <a:t>選項</a:t>
            </a:r>
            <a:r>
              <a:rPr lang="en-US" altLang="zh-TW" dirty="0"/>
              <a:t>]  IP</a:t>
            </a:r>
            <a:r>
              <a:rPr lang="zh-TW" altLang="en-US" dirty="0"/>
              <a:t>位址或主機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47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 </a:t>
            </a:r>
            <a:r>
              <a:rPr lang="en-US" altLang="zh-TW" dirty="0" err="1" smtClean="0"/>
              <a:t>Namp</a:t>
            </a:r>
            <a:r>
              <a:rPr lang="en-US" altLang="zh-TW" dirty="0" smtClean="0"/>
              <a:t> </a:t>
            </a:r>
            <a:r>
              <a:rPr lang="zh-TW" altLang="en-US" dirty="0" smtClean="0"/>
              <a:t>測試防火牆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TW" dirty="0"/>
              <a:t>練習以</a:t>
            </a:r>
            <a:r>
              <a:rPr lang="en-US" altLang="zh-TW" dirty="0" err="1"/>
              <a:t>Nmap</a:t>
            </a:r>
            <a:r>
              <a:rPr lang="zh-HK" altLang="zh-TW"/>
              <a:t>指令發送無效封包來測試防火牆。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9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iptables</a:t>
            </a:r>
            <a:r>
              <a:rPr lang="zh-TW" altLang="en-US" dirty="0"/>
              <a:t>會分析封包的表頭資料，並依我們定義的</a:t>
            </a:r>
            <a:r>
              <a:rPr lang="en-US" altLang="zh-TW" dirty="0"/>
              <a:t>【</a:t>
            </a:r>
            <a:r>
              <a:rPr lang="zh-TW" altLang="en-US" dirty="0"/>
              <a:t>規則</a:t>
            </a:r>
            <a:r>
              <a:rPr lang="en-US" altLang="zh-TW" dirty="0"/>
              <a:t>】</a:t>
            </a:r>
            <a:r>
              <a:rPr lang="zh-TW" altLang="en-US" dirty="0"/>
              <a:t>來決定該封包是否可以進入主機或是被丟棄。在進行規則比對時，若封包資料與規則內容相同，則進行</a:t>
            </a:r>
            <a:r>
              <a:rPr lang="en-US" altLang="zh-TW" dirty="0"/>
              <a:t>【</a:t>
            </a:r>
            <a:r>
              <a:rPr lang="zh-TW" altLang="en-US" dirty="0"/>
              <a:t>動作</a:t>
            </a:r>
            <a:r>
              <a:rPr lang="en-US" altLang="zh-TW" dirty="0"/>
              <a:t>】</a:t>
            </a:r>
            <a:r>
              <a:rPr lang="zh-TW" altLang="en-US" dirty="0"/>
              <a:t>，否則就繼續下一條規則的比對。</a:t>
            </a:r>
          </a:p>
        </p:txBody>
      </p:sp>
    </p:spTree>
    <p:extLst>
      <p:ext uri="{BB962C8B-B14F-4D97-AF65-F5344CB8AC3E}">
        <p14:creationId xmlns:p14="http://schemas.microsoft.com/office/powerpoint/2010/main" val="140892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92795"/>
            <a:ext cx="5195263" cy="49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iptables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表格與鏈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394722"/>
              </p:ext>
            </p:extLst>
          </p:nvPr>
        </p:nvGraphicFramePr>
        <p:xfrm>
          <a:off x="2595856" y="1808821"/>
          <a:ext cx="6560484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083">
                  <a:extLst>
                    <a:ext uri="{9D8B030D-6E8A-4147-A177-3AD203B41FA5}">
                      <a16:colId xmlns:a16="http://schemas.microsoft.com/office/drawing/2014/main" val="1866869949"/>
                    </a:ext>
                  </a:extLst>
                </a:gridCol>
                <a:gridCol w="4918401">
                  <a:extLst>
                    <a:ext uri="{9D8B030D-6E8A-4147-A177-3AD203B41FA5}">
                      <a16:colId xmlns:a16="http://schemas.microsoft.com/office/drawing/2014/main" val="3482446979"/>
                    </a:ext>
                  </a:extLst>
                </a:gridCol>
              </a:tblGrid>
              <a:tr h="475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表格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用途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084240"/>
                  </a:ext>
                </a:extLst>
              </a:tr>
              <a:tr h="475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filter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記錄封包的過濾規則</a:t>
                      </a:r>
                      <a:r>
                        <a:rPr lang="en-US" sz="1800" kern="100">
                          <a:effectLst/>
                        </a:rPr>
                        <a:t> (</a:t>
                      </a:r>
                      <a:r>
                        <a:rPr lang="zh-HK" sz="1800" kern="100">
                          <a:effectLst/>
                        </a:rPr>
                        <a:t>預設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r>
                        <a:rPr lang="zh-HK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896523"/>
                  </a:ext>
                </a:extLst>
              </a:tr>
              <a:tr h="10081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用來轉換</a:t>
                      </a:r>
                      <a:r>
                        <a:rPr lang="en-US" sz="1800" kern="100" dirty="0">
                          <a:effectLst/>
                        </a:rPr>
                        <a:t>IP</a:t>
                      </a:r>
                      <a:r>
                        <a:rPr lang="zh-HK" sz="1800" kern="100" dirty="0">
                          <a:effectLst/>
                        </a:rPr>
                        <a:t>位址，讓內部的電腦可以上網。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067431"/>
                  </a:ext>
                </a:extLst>
              </a:tr>
              <a:tr h="475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mangle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進階封包管理。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613371"/>
                  </a:ext>
                </a:extLst>
              </a:tr>
              <a:tr h="475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raw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用於不需連接與追踨處理的封包。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818"/>
                  </a:ext>
                </a:extLst>
              </a:tr>
              <a:tr h="475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security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用於有安裝</a:t>
                      </a:r>
                      <a:r>
                        <a:rPr lang="en-US" sz="1800" kern="100" dirty="0" err="1">
                          <a:effectLst/>
                        </a:rPr>
                        <a:t>SELinux</a:t>
                      </a:r>
                      <a:r>
                        <a:rPr lang="zh-HK" sz="1800" kern="100" dirty="0">
                          <a:effectLst/>
                        </a:rPr>
                        <a:t>的系統。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03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55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 </a:t>
            </a:r>
            <a:r>
              <a:rPr lang="zh-TW" altLang="en-US" dirty="0" smtClean="0"/>
              <a:t>表格的鏈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942700"/>
              </p:ext>
            </p:extLst>
          </p:nvPr>
        </p:nvGraphicFramePr>
        <p:xfrm>
          <a:off x="2675620" y="1664804"/>
          <a:ext cx="6264696" cy="230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009">
                  <a:extLst>
                    <a:ext uri="{9D8B030D-6E8A-4147-A177-3AD203B41FA5}">
                      <a16:colId xmlns:a16="http://schemas.microsoft.com/office/drawing/2014/main" val="1055410526"/>
                    </a:ext>
                  </a:extLst>
                </a:gridCol>
                <a:gridCol w="3740687">
                  <a:extLst>
                    <a:ext uri="{9D8B030D-6E8A-4147-A177-3AD203B41FA5}">
                      <a16:colId xmlns:a16="http://schemas.microsoft.com/office/drawing/2014/main" val="10513973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filter</a:t>
                      </a:r>
                      <a:r>
                        <a:rPr lang="zh-HK" sz="1600" kern="100" dirty="0">
                          <a:effectLst/>
                        </a:rPr>
                        <a:t>表的鏈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>
                          <a:effectLst/>
                        </a:rPr>
                        <a:t>說明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03783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>
                          <a:effectLst/>
                        </a:rPr>
                        <a:t>處理進入的封包。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92177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FORWARD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處理轉遞封包至後端的電腦中。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0721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OUTPUT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600" kern="100" dirty="0">
                          <a:effectLst/>
                        </a:rPr>
                        <a:t>處理送出的封包。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29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nat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表格的鏈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710266"/>
              </p:ext>
            </p:extLst>
          </p:nvPr>
        </p:nvGraphicFramePr>
        <p:xfrm>
          <a:off x="2592924" y="1700807"/>
          <a:ext cx="7067472" cy="3024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980">
                  <a:extLst>
                    <a:ext uri="{9D8B030D-6E8A-4147-A177-3AD203B41FA5}">
                      <a16:colId xmlns:a16="http://schemas.microsoft.com/office/drawing/2014/main" val="73396715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297346075"/>
                    </a:ext>
                  </a:extLst>
                </a:gridCol>
              </a:tblGrid>
              <a:tr h="50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nat</a:t>
                      </a:r>
                      <a:r>
                        <a:rPr lang="zh-HK" sz="1800" kern="100" dirty="0">
                          <a:effectLst/>
                        </a:rPr>
                        <a:t>表格的鏈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905497"/>
                  </a:ext>
                </a:extLst>
              </a:tr>
              <a:tr h="588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PREROUTING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處理封包進來後</a:t>
                      </a:r>
                      <a:r>
                        <a:rPr lang="zh-TW" sz="1800" kern="100" dirty="0">
                          <a:effectLst/>
                        </a:rPr>
                        <a:t>，</a:t>
                      </a:r>
                      <a:r>
                        <a:rPr lang="zh-HK" sz="1800" kern="100" dirty="0">
                          <a:effectLst/>
                        </a:rPr>
                        <a:t>路由之前的相關設定。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218619"/>
                  </a:ext>
                </a:extLst>
              </a:tr>
              <a:tr h="50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INPUT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處理進入的封包。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528743"/>
                  </a:ext>
                </a:extLst>
              </a:tr>
              <a:tr h="50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OUTPUT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處理</a:t>
                      </a:r>
                      <a:r>
                        <a:rPr lang="en-US" sz="1800" kern="100" dirty="0">
                          <a:effectLst/>
                        </a:rPr>
                        <a:t>NAT</a:t>
                      </a:r>
                      <a:r>
                        <a:rPr lang="zh-HK" sz="1800" kern="100" dirty="0">
                          <a:effectLst/>
                        </a:rPr>
                        <a:t>主機產生的封包。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324373"/>
                  </a:ext>
                </a:extLst>
              </a:tr>
              <a:tr h="9355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POSTROUTING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處理封包進來後</a:t>
                      </a:r>
                      <a:r>
                        <a:rPr lang="zh-TW" sz="1800" kern="100" dirty="0">
                          <a:effectLst/>
                        </a:rPr>
                        <a:t>，</a:t>
                      </a:r>
                      <a:r>
                        <a:rPr lang="zh-HK" sz="1800" kern="100" dirty="0">
                          <a:effectLst/>
                        </a:rPr>
                        <a:t>路由之後的相關設定。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44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46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mangle </a:t>
            </a:r>
            <a:r>
              <a:rPr lang="zh-TW" altLang="en-US" dirty="0" smtClean="0"/>
              <a:t>表格的鏈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8349"/>
              </p:ext>
            </p:extLst>
          </p:nvPr>
        </p:nvGraphicFramePr>
        <p:xfrm>
          <a:off x="2587952" y="1520788"/>
          <a:ext cx="7720516" cy="3546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0550">
                  <a:extLst>
                    <a:ext uri="{9D8B030D-6E8A-4147-A177-3AD203B41FA5}">
                      <a16:colId xmlns:a16="http://schemas.microsoft.com/office/drawing/2014/main" val="2474466738"/>
                    </a:ext>
                  </a:extLst>
                </a:gridCol>
                <a:gridCol w="4609966">
                  <a:extLst>
                    <a:ext uri="{9D8B030D-6E8A-4147-A177-3AD203B41FA5}">
                      <a16:colId xmlns:a16="http://schemas.microsoft.com/office/drawing/2014/main" val="2910991444"/>
                    </a:ext>
                  </a:extLst>
                </a:gridCol>
              </a:tblGrid>
              <a:tr h="6909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nat</a:t>
                      </a:r>
                      <a:r>
                        <a:rPr lang="zh-HK" sz="1800" kern="100">
                          <a:effectLst/>
                        </a:rPr>
                        <a:t>與</a:t>
                      </a:r>
                      <a:r>
                        <a:rPr lang="en-US" sz="1800" kern="100">
                          <a:effectLst/>
                        </a:rPr>
                        <a:t>mangle</a:t>
                      </a:r>
                      <a:r>
                        <a:rPr lang="zh-HK" sz="1800" kern="100">
                          <a:effectLst/>
                        </a:rPr>
                        <a:t>表格的鏈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800625"/>
                  </a:ext>
                </a:extLst>
              </a:tr>
              <a:tr h="810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PREROUTING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處理封包進來後</a:t>
                      </a:r>
                      <a:r>
                        <a:rPr lang="zh-TW" sz="1800" kern="100">
                          <a:effectLst/>
                        </a:rPr>
                        <a:t>，</a:t>
                      </a:r>
                      <a:r>
                        <a:rPr lang="zh-HK" sz="1800" kern="100">
                          <a:effectLst/>
                        </a:rPr>
                        <a:t>路由之前的相關設定。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064768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INPUT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處理進入的封包。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378228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FORWARD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處理轉遞封包至後端的電腦中。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375532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OUTPUT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>
                          <a:effectLst/>
                        </a:rPr>
                        <a:t>處理送出的封包。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248423"/>
                  </a:ext>
                </a:extLst>
              </a:tr>
              <a:tr h="810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POSTROUTING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800" kern="100" dirty="0">
                          <a:effectLst/>
                        </a:rPr>
                        <a:t>處理封包進來後</a:t>
                      </a:r>
                      <a:r>
                        <a:rPr lang="zh-TW" sz="1800" kern="100" dirty="0">
                          <a:effectLst/>
                        </a:rPr>
                        <a:t>，</a:t>
                      </a:r>
                      <a:r>
                        <a:rPr lang="zh-HK" sz="1800" kern="100" dirty="0">
                          <a:effectLst/>
                        </a:rPr>
                        <a:t>路由之後的相關設定。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03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6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表格與鏈的關聯性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56792"/>
            <a:ext cx="5915343" cy="50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938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1115</Words>
  <Application>Microsoft Office PowerPoint</Application>
  <PresentationFormat>寬螢幕</PresentationFormat>
  <Paragraphs>111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20  Linux 防火牆</vt:lpstr>
      <vt:lpstr>簡介</vt:lpstr>
      <vt:lpstr>iptables 基礎</vt:lpstr>
      <vt:lpstr>iptables 基礎</vt:lpstr>
      <vt:lpstr>iptables 表格與鏈</vt:lpstr>
      <vt:lpstr>filter 表格的鏈</vt:lpstr>
      <vt:lpstr>nat 表格的鏈</vt:lpstr>
      <vt:lpstr>mangle 表格的鏈</vt:lpstr>
      <vt:lpstr>表格與鏈的關聯性</vt:lpstr>
      <vt:lpstr>查詢 iptables 表格內的規則</vt:lpstr>
      <vt:lpstr>iptables-save 指令</vt:lpstr>
      <vt:lpstr>清除規則</vt:lpstr>
      <vt:lpstr>定義預設政策</vt:lpstr>
      <vt:lpstr>封包基礎比對</vt:lpstr>
      <vt:lpstr>設定 iptables 的技巧</vt:lpstr>
      <vt:lpstr>TCP, UDP的規則比對</vt:lpstr>
      <vt:lpstr>用 iptables 阻止ICMP</vt:lpstr>
      <vt:lpstr>實習 : iptables 基本操作</vt:lpstr>
      <vt:lpstr>重開機讓iptables永久存在</vt:lpstr>
      <vt:lpstr>阻止無效封包</vt:lpstr>
      <vt:lpstr>Nmap</vt:lpstr>
      <vt:lpstr>實習 : 以 Namp 測試防火牆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2024-01-16T09:19:23Z</dcterms:created>
  <dcterms:modified xsi:type="dcterms:W3CDTF">2024-02-15T16:32:50Z</dcterms:modified>
</cp:coreProperties>
</file>