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256" r:id="rId3"/>
    <p:sldId id="266" r:id="rId5"/>
    <p:sldId id="519" r:id="rId6"/>
    <p:sldId id="540" r:id="rId7"/>
    <p:sldId id="524" r:id="rId8"/>
    <p:sldId id="541" r:id="rId9"/>
    <p:sldId id="542" r:id="rId10"/>
    <p:sldId id="544" r:id="rId11"/>
    <p:sldId id="543" r:id="rId12"/>
    <p:sldId id="545" r:id="rId13"/>
    <p:sldId id="525" r:id="rId14"/>
    <p:sldId id="546" r:id="rId15"/>
    <p:sldId id="548" r:id="rId16"/>
    <p:sldId id="547" r:id="rId17"/>
    <p:sldId id="526" r:id="rId18"/>
    <p:sldId id="549" r:id="rId19"/>
    <p:sldId id="550" r:id="rId20"/>
    <p:sldId id="551" r:id="rId21"/>
    <p:sldId id="552" r:id="rId22"/>
    <p:sldId id="527" r:id="rId23"/>
    <p:sldId id="553" r:id="rId24"/>
    <p:sldId id="554" r:id="rId25"/>
    <p:sldId id="531" r:id="rId26"/>
    <p:sldId id="555" r:id="rId27"/>
    <p:sldId id="534" r:id="rId28"/>
    <p:sldId id="556" r:id="rId29"/>
    <p:sldId id="557" r:id="rId30"/>
    <p:sldId id="536" r:id="rId31"/>
    <p:sldId id="558" r:id="rId32"/>
    <p:sldId id="364" r:id="rId33"/>
  </p:sldIdLst>
  <p:sldSz cx="9144000" cy="5720080" type="screen16x10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CFF33"/>
    <a:srgbClr val="CCCC00"/>
    <a:srgbClr val="CCECFF"/>
    <a:srgbClr val="1D41D5"/>
    <a:srgbClr val="FF6600"/>
    <a:srgbClr val="568424"/>
    <a:srgbClr val="99CCFF"/>
    <a:srgbClr val="FF9900"/>
    <a:srgbClr val="008080"/>
    <a:srgbClr val="5F9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825" autoAdjust="0"/>
    <p:restoredTop sz="84007" autoAdjust="0"/>
  </p:normalViewPr>
  <p:slideViewPr>
    <p:cSldViewPr>
      <p:cViewPr varScale="1">
        <p:scale>
          <a:sx n="60" d="100"/>
          <a:sy n="60" d="100"/>
        </p:scale>
        <p:origin x="-630" y="-78"/>
      </p:cViewPr>
      <p:guideLst>
        <p:guide orient="horz" pos="18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102"/>
      </p:cViewPr>
      <p:guideLst>
        <p:guide orient="horz" pos="292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9EBF045-6A40-41FB-8218-DF5B9FFE601D}" type="datetimeFigureOut">
              <a:rPr lang="zh-CN" altLang="en-US"/>
            </a:fld>
            <a:endParaRPr lang="en-US" altLang="zh-CN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22D72E6-3BBD-486C-8793-26C87F40582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8390" y="685800"/>
            <a:ext cx="5481221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4548B4C-CF44-4AEF-BAEE-C2A8AE0C7C4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7"/>
          <p:cNvSpPr>
            <a:spLocks noChangeShapeType="1"/>
          </p:cNvSpPr>
          <p:nvPr userDrawn="1"/>
        </p:nvSpPr>
        <p:spPr bwMode="auto">
          <a:xfrm>
            <a:off x="0" y="216104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  <a:effectLst/>
        </p:spPr>
        <p:txBody>
          <a:bodyPr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508480"/>
            <a:ext cx="9144000" cy="95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6" name="Line 34"/>
          <p:cNvSpPr>
            <a:spLocks noChangeShapeType="1"/>
          </p:cNvSpPr>
          <p:nvPr userDrawn="1"/>
        </p:nvSpPr>
        <p:spPr bwMode="auto">
          <a:xfrm>
            <a:off x="0" y="216104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  <a:effectLst/>
        </p:spPr>
        <p:txBody>
          <a:bodyPr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7" name="Rectangle 29"/>
          <p:cNvSpPr>
            <a:spLocks noChangeArrowheads="1"/>
          </p:cNvSpPr>
          <p:nvPr userDrawn="1"/>
        </p:nvSpPr>
        <p:spPr bwMode="gray">
          <a:xfrm>
            <a:off x="0" y="1461880"/>
            <a:ext cx="9142413" cy="1207640"/>
          </a:xfrm>
          <a:prstGeom prst="rect">
            <a:avLst/>
          </a:prstGeom>
          <a:gradFill rotWithShape="1">
            <a:gsLst>
              <a:gs pos="0">
                <a:srgbClr val="81CFEB">
                  <a:alpha val="19000"/>
                </a:srgbClr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 Box 45"/>
          <p:cNvSpPr txBox="1">
            <a:spLocks noChangeArrowheads="1"/>
          </p:cNvSpPr>
          <p:nvPr userDrawn="1"/>
        </p:nvSpPr>
        <p:spPr bwMode="auto">
          <a:xfrm>
            <a:off x="2590800" y="4131400"/>
            <a:ext cx="3124200" cy="10668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 userDrawn="1"/>
        </p:nvSpPr>
        <p:spPr bwMode="gray">
          <a:xfrm>
            <a:off x="0" y="382440"/>
            <a:ext cx="9144000" cy="1461880"/>
          </a:xfrm>
          <a:prstGeom prst="rect">
            <a:avLst/>
          </a:prstGeom>
          <a:gradFill rotWithShape="1">
            <a:gsLst>
              <a:gs pos="0">
                <a:srgbClr val="3191D3"/>
              </a:gs>
              <a:gs pos="100000">
                <a:srgbClr val="3191D3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 dirty="0"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235" y="1221970"/>
            <a:ext cx="86868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数据分析基础教程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9"/>
          <p:cNvSpPr>
            <a:spLocks noChangeArrowheads="1"/>
          </p:cNvSpPr>
          <p:nvPr userDrawn="1"/>
        </p:nvSpPr>
        <p:spPr bwMode="gray">
          <a:xfrm>
            <a:off x="0" y="1905"/>
            <a:ext cx="9142730" cy="1094740"/>
          </a:xfrm>
          <a:prstGeom prst="rect">
            <a:avLst/>
          </a:prstGeom>
          <a:gradFill rotWithShape="1">
            <a:gsLst>
              <a:gs pos="0">
                <a:srgbClr val="81CFEB">
                  <a:alpha val="19000"/>
                </a:srgbClr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85" y="1858010"/>
            <a:ext cx="3204210" cy="3845560"/>
          </a:xfrm>
          <a:prstGeom prst="rect">
            <a:avLst/>
          </a:prstGeom>
        </p:spPr>
      </p:pic>
      <p:sp>
        <p:nvSpPr>
          <p:cNvPr id="21" name="TextBox 16"/>
          <p:cNvSpPr txBox="1"/>
          <p:nvPr userDrawn="1"/>
        </p:nvSpPr>
        <p:spPr>
          <a:xfrm>
            <a:off x="3439160" y="4399915"/>
            <a:ext cx="5349875" cy="52197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>
              <a:defRPr/>
            </a:pPr>
            <a:r>
              <a:rPr lang="zh-CN" altLang="en-US" sz="2800" b="1" dirty="0">
                <a:solidFill>
                  <a:schemeClr val="accent4"/>
                </a:solidFill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主讲  王斌会 教授</a:t>
            </a:r>
            <a:endParaRPr lang="zh-CN" altLang="en-US" sz="2800" b="1" dirty="0">
              <a:solidFill>
                <a:schemeClr val="accent4"/>
              </a:solidFill>
              <a:effectLst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2" name="TextBox 16"/>
          <p:cNvSpPr txBox="1"/>
          <p:nvPr userDrawn="1"/>
        </p:nvSpPr>
        <p:spPr>
          <a:xfrm>
            <a:off x="7620" y="510540"/>
            <a:ext cx="4845685" cy="52197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56842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charset="-122"/>
                <a:ea typeface="华文隶书" panose="02010800040101010101" charset="-122"/>
                <a:cs typeface="微软雅黑" panose="020B0503020204020204" charset="-122"/>
              </a:rPr>
              <a:t>数据科学与大数据技术系列之</a:t>
            </a:r>
            <a:endParaRPr lang="zh-CN" altLang="en-US" sz="2800" b="1" dirty="0">
              <a:solidFill>
                <a:srgbClr val="56842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charset="-122"/>
              <a:ea typeface="华文隶书" panose="02010800040101010101" charset="-122"/>
              <a:cs typeface="微软雅黑" panose="020B050302020402020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71665" y="394335"/>
            <a:ext cx="2158365" cy="695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-12065" y="5471795"/>
            <a:ext cx="79375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5657293-E556-4977-86D7-51B0CF2739A3}" type="slidenum">
              <a:rPr lang="zh-CN" altLang="en-US" sz="1050" smtClean="0"/>
            </a:fld>
            <a:endParaRPr lang="zh-CN" altLang="en-US" sz="1050" dirty="0"/>
          </a:p>
        </p:txBody>
      </p:sp>
      <p:sp>
        <p:nvSpPr>
          <p:cNvPr id="5" name="Line 26"/>
          <p:cNvSpPr>
            <a:spLocks noChangeShapeType="1"/>
          </p:cNvSpPr>
          <p:nvPr userDrawn="1"/>
        </p:nvSpPr>
        <p:spPr bwMode="auto">
          <a:xfrm flipV="1">
            <a:off x="838200" y="610870"/>
            <a:ext cx="4792980" cy="1206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l">
              <a:defRPr/>
            </a:pPr>
            <a:endParaRPr lang="zh-CN" altLang="en-US" sz="100">
              <a:ln>
                <a:solidFill>
                  <a:srgbClr val="0070C0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8145" y="20320"/>
            <a:ext cx="1630045" cy="52514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artplus_nature_naturalcity42_i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56425" y="2796640"/>
            <a:ext cx="1654175" cy="73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9" descr="artplus_nature_naturalcity42_b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195888" y="2583450"/>
            <a:ext cx="2971800" cy="4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artplus_nature_naturalcity42_e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873240" y="1483448"/>
            <a:ext cx="1546225" cy="13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 descr="artplus_nature_naturalcity42_d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5626100" y="2387473"/>
            <a:ext cx="623888" cy="48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>
          <a:xfrm>
            <a:off x="956022" y="2116920"/>
            <a:ext cx="4150995" cy="11988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zh-CN" altLang="en-US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本章就讲到这里！</a:t>
            </a:r>
            <a:endParaRPr lang="en-US" altLang="zh-CN" sz="3600" b="1" cap="none" spc="0" smtClean="0">
              <a:solidFill>
                <a:srgbClr val="00B0F0"/>
              </a:solidFill>
              <a:effectLst/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altLang="en-US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欢迎大家继续学习</a:t>
            </a:r>
            <a:r>
              <a:rPr lang="en-US" altLang="zh-CN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~</a:t>
            </a:r>
            <a:endParaRPr lang="en-US" altLang="zh-CN" sz="36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00B0F0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1" name="TextBox 16"/>
          <p:cNvSpPr txBox="1"/>
          <p:nvPr userDrawn="1"/>
        </p:nvSpPr>
        <p:spPr>
          <a:xfrm>
            <a:off x="852805" y="3945255"/>
            <a:ext cx="4031615" cy="4603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王斌会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2019.3.1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07910" y="5103495"/>
            <a:ext cx="1687830" cy="54356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33"/>
          <p:cNvSpPr>
            <a:spLocks noChangeArrowheads="1"/>
          </p:cNvSpPr>
          <p:nvPr userDrawn="1"/>
        </p:nvSpPr>
        <p:spPr bwMode="gray">
          <a:xfrm>
            <a:off x="838200" y="572040"/>
            <a:ext cx="8305800" cy="4639880"/>
          </a:xfrm>
          <a:prstGeom prst="rect">
            <a:avLst/>
          </a:prstGeom>
          <a:gradFill rotWithShape="1">
            <a:gsLst>
              <a:gs pos="0">
                <a:srgbClr val="81CFEB">
                  <a:alpha val="19000"/>
                </a:srgbClr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699160"/>
            <a:ext cx="8001000" cy="4322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gray">
          <a:xfrm>
            <a:off x="0" y="0"/>
            <a:ext cx="9144000" cy="572040"/>
          </a:xfrm>
          <a:prstGeom prst="rect">
            <a:avLst/>
          </a:prstGeom>
          <a:gradFill rotWithShape="1">
            <a:gsLst>
              <a:gs pos="0">
                <a:srgbClr val="81CFEB"/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639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27120"/>
            <a:ext cx="6096000" cy="317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grpSp>
        <p:nvGrpSpPr>
          <p:cNvPr id="16394" name="Group 31"/>
          <p:cNvGrpSpPr/>
          <p:nvPr userDrawn="1"/>
        </p:nvGrpSpPr>
        <p:grpSpPr bwMode="auto">
          <a:xfrm rot="10800000">
            <a:off x="8382000" y="0"/>
            <a:ext cx="762000" cy="572040"/>
            <a:chOff x="5216" y="628"/>
            <a:chExt cx="546" cy="543"/>
          </a:xfrm>
        </p:grpSpPr>
        <p:sp>
          <p:nvSpPr>
            <p:cNvPr id="1038" name="Rectangle 14"/>
            <p:cNvSpPr>
              <a:spLocks noChangeArrowheads="1"/>
            </p:cNvSpPr>
            <p:nvPr userDrawn="1"/>
          </p:nvSpPr>
          <p:spPr bwMode="gray">
            <a:xfrm rot="-5400000">
              <a:off x="5221" y="630"/>
              <a:ext cx="166" cy="166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039" name="Rectangle 15"/>
            <p:cNvSpPr>
              <a:spLocks noChangeArrowheads="1"/>
            </p:cNvSpPr>
            <p:nvPr userDrawn="1"/>
          </p:nvSpPr>
          <p:spPr bwMode="gray">
            <a:xfrm rot="-5400000">
              <a:off x="5411" y="630"/>
              <a:ext cx="166" cy="166"/>
            </a:xfrm>
            <a:prstGeom prst="rect">
              <a:avLst/>
            </a:prstGeom>
            <a:solidFill>
              <a:srgbClr val="297CDD">
                <a:alpha val="60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3" name="Rectangle 16"/>
            <p:cNvSpPr>
              <a:spLocks noChangeArrowheads="1"/>
            </p:cNvSpPr>
            <p:nvPr userDrawn="1"/>
          </p:nvSpPr>
          <p:spPr bwMode="gray">
            <a:xfrm rot="-5400000">
              <a:off x="5595" y="627"/>
              <a:ext cx="165" cy="168"/>
            </a:xfrm>
            <a:prstGeom prst="rect">
              <a:avLst/>
            </a:prstGeom>
            <a:solidFill>
              <a:srgbClr val="297CDD">
                <a:alpha val="85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4" name="Rectangle 17"/>
            <p:cNvSpPr>
              <a:spLocks noChangeArrowheads="1"/>
            </p:cNvSpPr>
            <p:nvPr userDrawn="1"/>
          </p:nvSpPr>
          <p:spPr bwMode="gray">
            <a:xfrm rot="-5400000">
              <a:off x="5406" y="815"/>
              <a:ext cx="166" cy="168"/>
            </a:xfrm>
            <a:prstGeom prst="rect">
              <a:avLst/>
            </a:prstGeom>
            <a:solidFill>
              <a:srgbClr val="297CDD"/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 userDrawn="1"/>
          </p:nvSpPr>
          <p:spPr bwMode="gray">
            <a:xfrm rot="-5400000">
              <a:off x="5226" y="860"/>
              <a:ext cx="167" cy="165"/>
            </a:xfrm>
            <a:prstGeom prst="rect">
              <a:avLst/>
            </a:prstGeom>
            <a:solidFill>
              <a:srgbClr val="297CDD">
                <a:alpha val="60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043" name="Rectangle 19"/>
            <p:cNvSpPr>
              <a:spLocks noChangeArrowheads="1"/>
            </p:cNvSpPr>
            <p:nvPr userDrawn="1"/>
          </p:nvSpPr>
          <p:spPr bwMode="gray">
            <a:xfrm rot="-5400000">
              <a:off x="5235" y="1058"/>
              <a:ext cx="167" cy="165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</p:grpSp>
      <p:sp>
        <p:nvSpPr>
          <p:cNvPr id="1050" name="Rectangle 26"/>
          <p:cNvSpPr>
            <a:spLocks noChangeArrowheads="1"/>
          </p:cNvSpPr>
          <p:nvPr userDrawn="1"/>
        </p:nvSpPr>
        <p:spPr bwMode="gray">
          <a:xfrm>
            <a:off x="269875" y="0"/>
            <a:ext cx="284163" cy="5746883"/>
          </a:xfrm>
          <a:prstGeom prst="rect">
            <a:avLst/>
          </a:prstGeom>
          <a:solidFill>
            <a:srgbClr val="4A9ACC">
              <a:alpha val="80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1" name="Rectangle 27"/>
          <p:cNvSpPr>
            <a:spLocks noChangeArrowheads="1"/>
          </p:cNvSpPr>
          <p:nvPr userDrawn="1"/>
        </p:nvSpPr>
        <p:spPr bwMode="gray">
          <a:xfrm>
            <a:off x="-12700" y="0"/>
            <a:ext cx="330200" cy="5742911"/>
          </a:xfrm>
          <a:prstGeom prst="rect">
            <a:avLst/>
          </a:prstGeom>
          <a:gradFill rotWithShape="1">
            <a:gsLst>
              <a:gs pos="0">
                <a:srgbClr val="4A9ACC">
                  <a:gamma/>
                  <a:shade val="28627"/>
                  <a:invGamma/>
                </a:srgbClr>
              </a:gs>
              <a:gs pos="100000">
                <a:srgbClr val="4A9ACC"/>
              </a:gs>
            </a:gsLst>
            <a:lin ang="18900000" scaled="1"/>
          </a:gra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2" name="Rectangle 28"/>
          <p:cNvSpPr>
            <a:spLocks noChangeArrowheads="1"/>
          </p:cNvSpPr>
          <p:nvPr userDrawn="1"/>
        </p:nvSpPr>
        <p:spPr bwMode="gray">
          <a:xfrm>
            <a:off x="749300" y="19863"/>
            <a:ext cx="71438" cy="5732317"/>
          </a:xfrm>
          <a:prstGeom prst="rect">
            <a:avLst/>
          </a:prstGeom>
          <a:solidFill>
            <a:srgbClr val="4A9ACC">
              <a:alpha val="20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 userDrawn="1"/>
        </p:nvSpPr>
        <p:spPr bwMode="gray">
          <a:xfrm>
            <a:off x="508000" y="0"/>
            <a:ext cx="168275" cy="5727021"/>
          </a:xfrm>
          <a:prstGeom prst="rect">
            <a:avLst/>
          </a:prstGeom>
          <a:solidFill>
            <a:srgbClr val="4A9ACC">
              <a:alpha val="53999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4" name="Rectangle 30"/>
          <p:cNvSpPr>
            <a:spLocks noChangeArrowheads="1"/>
          </p:cNvSpPr>
          <p:nvPr userDrawn="1"/>
        </p:nvSpPr>
        <p:spPr bwMode="gray">
          <a:xfrm>
            <a:off x="685800" y="0"/>
            <a:ext cx="114300" cy="5732318"/>
          </a:xfrm>
          <a:prstGeom prst="rect">
            <a:avLst/>
          </a:prstGeom>
          <a:solidFill>
            <a:srgbClr val="4A9ACC">
              <a:alpha val="37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/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7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285750" indent="-285750" algn="l" rtl="0" eaLnBrk="0" fontAlgn="base" hangingPunct="0">
        <a:spcBef>
          <a:spcPts val="80"/>
        </a:spcBef>
        <a:spcAft>
          <a:spcPct val="0"/>
        </a:spcAft>
        <a:buChar char="•"/>
        <a:defRPr sz="2670">
          <a:solidFill>
            <a:schemeClr val="tx1"/>
          </a:solidFill>
          <a:latin typeface="+mn-lt"/>
          <a:ea typeface="+mn-ea"/>
          <a:cs typeface="+mn-cs"/>
        </a:defRPr>
      </a:lvl1pPr>
      <a:lvl2pPr marL="619760" indent="-238125" algn="l" rtl="0" eaLnBrk="0" fontAlgn="base" hangingPunct="0">
        <a:spcBef>
          <a:spcPts val="80"/>
        </a:spcBef>
        <a:spcAft>
          <a:spcPct val="0"/>
        </a:spcAft>
        <a:buChar char="–"/>
        <a:defRPr sz="2335">
          <a:solidFill>
            <a:schemeClr val="tx1"/>
          </a:solidFill>
          <a:latin typeface="+mn-lt"/>
          <a:ea typeface="+mn-ea"/>
        </a:defRPr>
      </a:lvl2pPr>
      <a:lvl3pPr marL="953135" indent="-190500" algn="l" rtl="0" eaLnBrk="0" fontAlgn="base" hangingPunct="0">
        <a:spcBef>
          <a:spcPts val="8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34770" indent="-190500" algn="l" rtl="0" eaLnBrk="0" fontAlgn="base" hangingPunct="0">
        <a:spcBef>
          <a:spcPts val="80"/>
        </a:spcBef>
        <a:spcAft>
          <a:spcPct val="0"/>
        </a:spcAft>
        <a:buChar char="–"/>
        <a:defRPr sz="1670">
          <a:solidFill>
            <a:schemeClr val="tx1"/>
          </a:solidFill>
          <a:latin typeface="+mn-lt"/>
          <a:ea typeface="+mn-ea"/>
        </a:defRPr>
      </a:lvl4pPr>
      <a:lvl5pPr marL="1716405" indent="-190500" algn="l" rtl="0" eaLnBrk="0" fontAlgn="base" hangingPunct="0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5pPr>
      <a:lvl6pPr marL="2097405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6pPr>
      <a:lvl7pPr marL="2479040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7pPr>
      <a:lvl8pPr marL="2860040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8pPr>
      <a:lvl9pPr marL="3241675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90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790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9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3719830" y="2548255"/>
            <a:ext cx="509968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sz="3600">
                <a:solidFill>
                  <a:schemeClr val="accent2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第10章  数据的案例分析</a:t>
            </a:r>
            <a:endParaRPr sz="3600">
              <a:solidFill>
                <a:schemeClr val="accent2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ransition advTm="2392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375" y="106680"/>
            <a:ext cx="634936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10.1  在线数据获取与分析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第10章  数据的案例分析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6300" y="784225"/>
            <a:ext cx="38430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10.1.2  在线股票数据分析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950" y="1405890"/>
            <a:ext cx="8072120" cy="352107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375" y="106680"/>
            <a:ext cx="634936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10.1  在线数据获取与分析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第10章  数据的案例分析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3135" y="690880"/>
            <a:ext cx="38430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10.1.3  新股发行数据分析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0640" y="1254760"/>
            <a:ext cx="7033260" cy="12268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40" y="1254760"/>
            <a:ext cx="7315200" cy="432054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375" y="106680"/>
            <a:ext cx="634936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10.1  在线数据获取与分析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第10章  数据的案例分析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3135" y="690880"/>
            <a:ext cx="38430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10.1.3  新股发行数据分析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0610" y="1363980"/>
            <a:ext cx="7799705" cy="366712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375" y="106680"/>
            <a:ext cx="634936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10.1  在线数据获取与分析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第10章  数据的案例分析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3135" y="690880"/>
            <a:ext cx="38430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10.1.3  新股发行数据分析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830" y="1266825"/>
            <a:ext cx="7741920" cy="381762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375" y="106680"/>
            <a:ext cx="634936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10.1  在线数据获取与分析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第10章  数据的案例分析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3135" y="690880"/>
            <a:ext cx="38430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10.1.3  新股发行数据分析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525" y="1151255"/>
            <a:ext cx="7556500" cy="36328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115" y="1455420"/>
            <a:ext cx="7177405" cy="423672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375" y="106680"/>
            <a:ext cx="634936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10.2  证券交易数据的分析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第10章  数据的案例分析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04850"/>
            <a:ext cx="38430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10.2.1  历史行情数据分析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8400" y="1241425"/>
            <a:ext cx="7033260" cy="12344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531745"/>
            <a:ext cx="6598920" cy="305562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375" y="106680"/>
            <a:ext cx="634936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10.2  证券交易数据的分析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第10章  数据的案例分析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04850"/>
            <a:ext cx="38430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10.2.1  历史行情数据分析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8560" y="1217930"/>
            <a:ext cx="7543800" cy="432816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375" y="106680"/>
            <a:ext cx="634936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10.2  证券交易数据的分析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第10章  数据的案例分析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04850"/>
            <a:ext cx="38430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10.2.1  历史行情数据分析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3470" y="1165225"/>
            <a:ext cx="7705090" cy="19856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70" y="3230245"/>
            <a:ext cx="7894320" cy="219329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375" y="106680"/>
            <a:ext cx="634936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10.2  证券交易数据的分析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第10章  数据的案例分析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04850"/>
            <a:ext cx="38430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10.2.1  历史行情数据分析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360" y="1165225"/>
            <a:ext cx="5341620" cy="35128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2114550"/>
            <a:ext cx="5692140" cy="353568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375" y="106680"/>
            <a:ext cx="634936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10.2  证券交易数据的分析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第10章  数据的案例分析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04850"/>
            <a:ext cx="38430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10.2.1  历史行情数据分析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1660" y="1351280"/>
            <a:ext cx="5931535" cy="389636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255524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思维导图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第10章  数据的案例分析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38185" y="363855"/>
            <a:ext cx="844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CC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   斌   会</a:t>
            </a:r>
            <a:endParaRPr lang="zh-CN" altLang="en-US" sz="1000" b="1">
              <a:solidFill>
                <a:srgbClr val="CCFF33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400" y="664845"/>
            <a:ext cx="7660005" cy="504190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375" y="106680"/>
            <a:ext cx="634936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10.2  证券交易数据的分析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第10章  数据的案例分析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8220" y="728345"/>
            <a:ext cx="38430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10.2.2  实时行情数据分析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420" y="1153795"/>
            <a:ext cx="7879080" cy="45262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" y="3618865"/>
            <a:ext cx="8009255" cy="208407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375" y="106680"/>
            <a:ext cx="634936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10.2  证券交易数据的分析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第10章  数据的案例分析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8220" y="728345"/>
            <a:ext cx="38430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10.2.2  实时行情数据分析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005" y="1351915"/>
            <a:ext cx="8153400" cy="364236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375" y="106680"/>
            <a:ext cx="634936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10.2  证券交易数据的分析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第10章  数据的案例分析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8220" y="728345"/>
            <a:ext cx="38430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10.2.2  实时行情数据分析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285" y="1425575"/>
            <a:ext cx="8208010" cy="364807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2790" y="76200"/>
            <a:ext cx="661733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34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10.3  宏观经济数据的实证分析</a:t>
            </a:r>
            <a:endParaRPr sz="34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第10章  数据的案例分析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27710"/>
            <a:ext cx="38430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10.3.1  存款利率变动分析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1565" y="1400810"/>
            <a:ext cx="7879080" cy="18973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85" y="1188085"/>
            <a:ext cx="7871460" cy="443484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2790" y="76200"/>
            <a:ext cx="661733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34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10.3  宏观经济数据的实证分析</a:t>
            </a:r>
            <a:endParaRPr sz="34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第10章  数据的案例分析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27710"/>
            <a:ext cx="38430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10.3.1  存款利率变动分析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5845" y="1272540"/>
            <a:ext cx="7863840" cy="1866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20" y="2218055"/>
            <a:ext cx="5334000" cy="3390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50" y="2153285"/>
            <a:ext cx="5516880" cy="352044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2790" y="76200"/>
            <a:ext cx="661733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34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10.3  宏观经济数据的实证分析</a:t>
            </a:r>
            <a:endParaRPr sz="34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第10章  数据的案例分析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43585"/>
            <a:ext cx="45631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10.3.2  国内生产总值GDP分析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360" y="1372235"/>
            <a:ext cx="8036560" cy="379158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2790" y="76200"/>
            <a:ext cx="661733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34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10.3  宏观经济数据的实证分析</a:t>
            </a:r>
            <a:endParaRPr sz="34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第10章  数据的案例分析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43585"/>
            <a:ext cx="45631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10.3.2  国内生产总值GDP分析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8365" y="1356360"/>
            <a:ext cx="8140065" cy="17443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65" y="3220720"/>
            <a:ext cx="8126730" cy="19964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65" y="2539365"/>
            <a:ext cx="5052060" cy="31013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305" y="2539365"/>
            <a:ext cx="4669790" cy="310134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2790" y="76200"/>
            <a:ext cx="661733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34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10.3  宏观经济数据的实证分析</a:t>
            </a:r>
            <a:endParaRPr sz="34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第10章  数据的案例分析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43585"/>
            <a:ext cx="45631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10.3.2  国内生产总值GDP分析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5790" y="1381760"/>
            <a:ext cx="6337300" cy="403542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2790" y="76200"/>
            <a:ext cx="661733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34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10.4  电影票房数据的实时分析</a:t>
            </a:r>
            <a:endParaRPr sz="34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第10章  数据的案例分析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15645"/>
            <a:ext cx="38957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10.4.1  实时票房数据分析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995" y="1176020"/>
            <a:ext cx="8010525" cy="30340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35" y="1751330"/>
            <a:ext cx="8180070" cy="366585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2790" y="76200"/>
            <a:ext cx="661733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34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10.4  电影票房数据的实时分析</a:t>
            </a:r>
            <a:endParaRPr sz="34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第10章  数据的案例分析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15645"/>
            <a:ext cx="38957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10.4.1  实时票房数据分析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1395" y="1176020"/>
            <a:ext cx="6080760" cy="31165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480" y="2494280"/>
            <a:ext cx="5859780" cy="318516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375" y="106680"/>
            <a:ext cx="634936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10.1  在线数据获取与分析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第10章  数据的案例分析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38430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10.1.1  在线财经数据获取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9535" y="1539240"/>
            <a:ext cx="7148830" cy="22294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535" y="3961765"/>
            <a:ext cx="7096125" cy="120205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第10章  数据的案例分析</a:t>
            </a:r>
            <a:endParaRPr lang="zh-CN" altLang="en-US" sz="3200">
              <a:solidFill>
                <a:srgbClr val="CCFF33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ransition advTm="5703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375" y="106680"/>
            <a:ext cx="634936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10.1  在线数据获取与分析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第10章  数据的案例分析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0525" y="735330"/>
            <a:ext cx="6657340" cy="489775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375" y="106680"/>
            <a:ext cx="634936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10.1  在线数据获取与分析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第10章  数据的案例分析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05485"/>
            <a:ext cx="38430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10.1.2  在线股票数据分析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9505" y="1165860"/>
            <a:ext cx="7743190" cy="7232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05" y="1892300"/>
            <a:ext cx="7551420" cy="7010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05" y="2600960"/>
            <a:ext cx="7437120" cy="307086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375" y="106680"/>
            <a:ext cx="634936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10.1  在线数据获取与分析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第10章  数据的案例分析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05485"/>
            <a:ext cx="38430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10.1.2  在线股票数据分析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8390" y="1414145"/>
            <a:ext cx="7780020" cy="364236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375" y="106680"/>
            <a:ext cx="634936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10.1  在线数据获取与分析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第10章  数据的案例分析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640715"/>
            <a:ext cx="38430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10.1.2  在线股票数据分析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0325" y="763270"/>
            <a:ext cx="3904615" cy="47993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45" y="1583690"/>
            <a:ext cx="6742430" cy="408241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375" y="106680"/>
            <a:ext cx="634936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10.1  在线数据获取与分析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第10章  数据的案例分析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6300" y="708025"/>
            <a:ext cx="38430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10.1.2  在线股票数据分析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7180" y="1363980"/>
            <a:ext cx="6409055" cy="385889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375" y="106680"/>
            <a:ext cx="634936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10.1  在线数据获取与分析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第10章  数据的案例分析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6300" y="708025"/>
            <a:ext cx="38430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10.1.2  在线股票数据分析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640" y="1318260"/>
            <a:ext cx="8069580" cy="380619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中宋"/>
        <a:cs typeface=""/>
      </a:majorFont>
      <a:minorFont>
        <a:latin typeface="Arial"/>
        <a:ea typeface="宋体"/>
        <a:cs typeface="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1247</Words>
  <Application>WPS 演示</Application>
  <PresentationFormat>全屏显示(4:3)</PresentationFormat>
  <Paragraphs>170</Paragraphs>
  <Slides>30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宋体</vt:lpstr>
      <vt:lpstr>Wingdings</vt:lpstr>
      <vt:lpstr>华文中宋</vt:lpstr>
      <vt:lpstr>微软雅黑</vt:lpstr>
      <vt:lpstr>楷体</vt:lpstr>
      <vt:lpstr>华文隶书</vt:lpstr>
      <vt:lpstr>华文楷体</vt:lpstr>
      <vt:lpstr>华文新魏</vt:lpstr>
      <vt:lpstr>Calibri</vt:lpstr>
      <vt:lpstr>隶书</vt:lpstr>
      <vt:lpstr>Arial Unicode MS</vt:lpstr>
      <vt:lpstr>默认设计模板</vt:lpstr>
      <vt:lpstr>PowerPoint 演示文稿</vt:lpstr>
      <vt:lpstr>思维导图</vt:lpstr>
      <vt:lpstr>10.1  在线数据获取与分析</vt:lpstr>
      <vt:lpstr>10.1  在线数据获取与分析</vt:lpstr>
      <vt:lpstr>10.1  在线数据获取与分析</vt:lpstr>
      <vt:lpstr>10.1  在线数据获取与分析</vt:lpstr>
      <vt:lpstr>10.1  在线数据获取与分析</vt:lpstr>
      <vt:lpstr>10.1  在线数据获取与分析</vt:lpstr>
      <vt:lpstr>10.1  在线数据获取与分析</vt:lpstr>
      <vt:lpstr>10.1  在线数据获取与分析</vt:lpstr>
      <vt:lpstr>10.1  在线数据获取与分析</vt:lpstr>
      <vt:lpstr>10.1  在线数据获取与分析</vt:lpstr>
      <vt:lpstr>10.1  在线数据获取与分析</vt:lpstr>
      <vt:lpstr>10.1  在线数据获取与分析</vt:lpstr>
      <vt:lpstr>10.2  证券交易数据的分析</vt:lpstr>
      <vt:lpstr>10.2  证券交易数据的分析</vt:lpstr>
      <vt:lpstr>10.2  证券交易数据的分析</vt:lpstr>
      <vt:lpstr>10.2  证券交易数据的分析</vt:lpstr>
      <vt:lpstr>10.2  证券交易数据的分析</vt:lpstr>
      <vt:lpstr>10.2  证券交易数据的分析</vt:lpstr>
      <vt:lpstr>10.2  证券交易数据的分析</vt:lpstr>
      <vt:lpstr>10.2  证券交易数据的分析</vt:lpstr>
      <vt:lpstr>10.3  宏观经济数据的实证分析</vt:lpstr>
      <vt:lpstr>10.3  宏观经济数据的实证分析</vt:lpstr>
      <vt:lpstr>10.3  宏观经济数据的实证分析</vt:lpstr>
      <vt:lpstr>10.3  宏观经济数据的实证分析</vt:lpstr>
      <vt:lpstr>10.3  宏观经济数据的实证分析</vt:lpstr>
      <vt:lpstr>10.4  电影票房数据的实时分析</vt:lpstr>
      <vt:lpstr>10.4  电影票房数据的实时分析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wbh</cp:lastModifiedBy>
  <cp:revision>938</cp:revision>
  <cp:lastPrinted>2113-01-01T00:00:00Z</cp:lastPrinted>
  <dcterms:created xsi:type="dcterms:W3CDTF">2113-01-01T00:00:00Z</dcterms:created>
  <dcterms:modified xsi:type="dcterms:W3CDTF">2019-07-16T14:42:21Z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RubyTemplateID">
    <vt:lpwstr>8</vt:lpwstr>
  </property>
  <property fmtid="{D5CDD505-2E9C-101B-9397-08002B2CF9AE}" pid="4" name="KSOProductBuildVer">
    <vt:lpwstr>2052-11.1.0.8799</vt:lpwstr>
  </property>
</Properties>
</file>