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256" r:id="rId3"/>
    <p:sldId id="266" r:id="rId5"/>
    <p:sldId id="552" r:id="rId6"/>
    <p:sldId id="579" r:id="rId7"/>
    <p:sldId id="553" r:id="rId8"/>
    <p:sldId id="580" r:id="rId9"/>
    <p:sldId id="581" r:id="rId10"/>
    <p:sldId id="582" r:id="rId11"/>
    <p:sldId id="584" r:id="rId12"/>
    <p:sldId id="583" r:id="rId13"/>
    <p:sldId id="585" r:id="rId14"/>
    <p:sldId id="554" r:id="rId15"/>
    <p:sldId id="586" r:id="rId16"/>
    <p:sldId id="587" r:id="rId17"/>
    <p:sldId id="589" r:id="rId18"/>
    <p:sldId id="590" r:id="rId19"/>
    <p:sldId id="555" r:id="rId20"/>
    <p:sldId id="556" r:id="rId21"/>
    <p:sldId id="557" r:id="rId22"/>
    <p:sldId id="591" r:id="rId23"/>
    <p:sldId id="558" r:id="rId24"/>
    <p:sldId id="592" r:id="rId25"/>
    <p:sldId id="559" r:id="rId26"/>
    <p:sldId id="593" r:id="rId27"/>
    <p:sldId id="594" r:id="rId28"/>
    <p:sldId id="595" r:id="rId29"/>
    <p:sldId id="596" r:id="rId30"/>
    <p:sldId id="597" r:id="rId31"/>
    <p:sldId id="560" r:id="rId32"/>
    <p:sldId id="561" r:id="rId33"/>
    <p:sldId id="599" r:id="rId34"/>
    <p:sldId id="600" r:id="rId35"/>
    <p:sldId id="562" r:id="rId36"/>
    <p:sldId id="563" r:id="rId37"/>
    <p:sldId id="564" r:id="rId38"/>
    <p:sldId id="565" r:id="rId39"/>
    <p:sldId id="601" r:id="rId40"/>
    <p:sldId id="566" r:id="rId41"/>
    <p:sldId id="567" r:id="rId42"/>
    <p:sldId id="568" r:id="rId43"/>
    <p:sldId id="569" r:id="rId44"/>
    <p:sldId id="603" r:id="rId45"/>
    <p:sldId id="570" r:id="rId46"/>
    <p:sldId id="572" r:id="rId47"/>
    <p:sldId id="574" r:id="rId48"/>
    <p:sldId id="575" r:id="rId49"/>
    <p:sldId id="571" r:id="rId50"/>
    <p:sldId id="605" r:id="rId51"/>
    <p:sldId id="604" r:id="rId52"/>
    <p:sldId id="364" r:id="rId53"/>
  </p:sldIdLst>
  <p:sldSz cx="9144000" cy="5719445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FF9900"/>
    <a:srgbClr val="CCFF33"/>
    <a:srgbClr val="5F9127"/>
    <a:srgbClr val="CCCC00"/>
    <a:srgbClr val="CCECFF"/>
    <a:srgbClr val="FF6600"/>
    <a:srgbClr val="568424"/>
    <a:srgbClr val="99CCF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1" autoAdjust="0"/>
    <p:restoredTop sz="84007" autoAdjust="0"/>
  </p:normalViewPr>
  <p:slideViewPr>
    <p:cSldViewPr>
      <p:cViewPr varScale="1">
        <p:scale>
          <a:sx n="88" d="100"/>
          <a:sy n="88" d="100"/>
        </p:scale>
        <p:origin x="1502" y="67"/>
      </p:cViewPr>
      <p:guideLst>
        <p:guide orient="horz" pos="17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8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E6428A5-B21E-41F7-8E39-AA3B14C37485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FB47938-5E91-4F47-8BB9-24875DCB4EF2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508480"/>
            <a:ext cx="9144000" cy="95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6" name="Line 34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0" y="1461880"/>
            <a:ext cx="9142413" cy="12076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 userDrawn="1"/>
        </p:nvSpPr>
        <p:spPr bwMode="auto">
          <a:xfrm>
            <a:off x="2590800" y="4131400"/>
            <a:ext cx="3124200" cy="1066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82440"/>
            <a:ext cx="9144000" cy="146188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235" y="1221970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数据分析基础教程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gray">
          <a:xfrm>
            <a:off x="0" y="1905"/>
            <a:ext cx="9142730" cy="10947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5" y="1858010"/>
            <a:ext cx="3204210" cy="3845560"/>
          </a:xfrm>
          <a:prstGeom prst="rect">
            <a:avLst/>
          </a:prstGeom>
        </p:spPr>
      </p:pic>
      <p:sp>
        <p:nvSpPr>
          <p:cNvPr id="21" name="TextBox 16"/>
          <p:cNvSpPr txBox="1"/>
          <p:nvPr userDrawn="1"/>
        </p:nvSpPr>
        <p:spPr>
          <a:xfrm>
            <a:off x="3439160" y="4399915"/>
            <a:ext cx="534987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7620" y="51054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56842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solidFill>
                <a:srgbClr val="56842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8410575" y="159385"/>
            <a:ext cx="71374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</a:fld>
            <a:endParaRPr lang="zh-CN" altLang="en-US" sz="1050" dirty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56425" y="2796640"/>
            <a:ext cx="1654175" cy="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195888" y="2583450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873240" y="148344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2387473"/>
            <a:ext cx="623888" cy="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956022" y="211692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852805" y="3945255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2019.3.1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07910" y="5103495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699160"/>
            <a:ext cx="8001000" cy="432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27120"/>
            <a:ext cx="6096000" cy="31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16394" name="Group 31"/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269875" y="0"/>
            <a:ext cx="284163" cy="5746883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gray">
          <a:xfrm>
            <a:off x="-12700" y="0"/>
            <a:ext cx="330200" cy="5742911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gray">
          <a:xfrm>
            <a:off x="749300" y="19863"/>
            <a:ext cx="71438" cy="5732317"/>
          </a:xfrm>
          <a:prstGeom prst="rect">
            <a:avLst/>
          </a:prstGeom>
          <a:solidFill>
            <a:srgbClr val="4A9ACC">
              <a:alpha val="2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gray">
          <a:xfrm>
            <a:off x="508000" y="0"/>
            <a:ext cx="168275" cy="5727021"/>
          </a:xfrm>
          <a:prstGeom prst="rect">
            <a:avLst/>
          </a:prstGeom>
          <a:solidFill>
            <a:srgbClr val="4A9ACC">
              <a:alpha val="53999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gray">
          <a:xfrm>
            <a:off x="685800" y="0"/>
            <a:ext cx="114300" cy="5732318"/>
          </a:xfrm>
          <a:prstGeom prst="rect">
            <a:avLst/>
          </a:prstGeom>
          <a:solidFill>
            <a:srgbClr val="4A9ACC">
              <a:alpha val="37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7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85750" indent="-285750" algn="l" rtl="0" eaLnBrk="0" fontAlgn="base" hangingPunct="0">
        <a:spcBef>
          <a:spcPts val="80"/>
        </a:spcBef>
        <a:spcAft>
          <a:spcPct val="0"/>
        </a:spcAft>
        <a:buChar char="•"/>
        <a:defRPr sz="267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rtl="0" eaLnBrk="0" fontAlgn="base" hangingPunct="0">
        <a:spcBef>
          <a:spcPts val="80"/>
        </a:spcBef>
        <a:spcAft>
          <a:spcPct val="0"/>
        </a:spcAft>
        <a:buChar char="–"/>
        <a:defRPr sz="2335">
          <a:solidFill>
            <a:schemeClr val="tx1"/>
          </a:solidFill>
          <a:latin typeface="+mn-lt"/>
          <a:ea typeface="+mn-ea"/>
        </a:defRPr>
      </a:lvl2pPr>
      <a:lvl3pPr marL="953135" indent="-190500" algn="l" rtl="0" eaLnBrk="0" fontAlgn="base" hangingPunct="0">
        <a:spcBef>
          <a:spcPts val="8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34770" indent="-190500" algn="l" rtl="0" eaLnBrk="0" fontAlgn="base" hangingPunct="0">
        <a:spcBef>
          <a:spcPts val="80"/>
        </a:spcBef>
        <a:spcAft>
          <a:spcPct val="0"/>
        </a:spcAft>
        <a:buChar char="–"/>
        <a:defRPr sz="1670">
          <a:solidFill>
            <a:schemeClr val="tx1"/>
          </a:solidFill>
          <a:latin typeface="+mn-lt"/>
          <a:ea typeface="+mn-ea"/>
        </a:defRPr>
      </a:lvl4pPr>
      <a:lvl5pPr marL="1716405" indent="-190500" algn="l" rtl="0" eaLnBrk="0" fontAlgn="base" hangingPunct="0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5pPr>
      <a:lvl6pPr marL="209740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6pPr>
      <a:lvl7pPr marL="2479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7pPr>
      <a:lvl8pPr marL="2860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8pPr>
      <a:lvl9pPr marL="324167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261995" y="2548255"/>
            <a:ext cx="580453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sz="360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第3章  Python编程分析基础</a:t>
            </a:r>
            <a:endParaRPr sz="360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2392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3.1 Python数据类型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3.1.2  数据的基本类型说明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1461770"/>
            <a:ext cx="7915275" cy="1780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3242310"/>
            <a:ext cx="7932420" cy="1041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395" y="4350385"/>
            <a:ext cx="5657215" cy="131191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3.1 Python数据类型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3.1.3  标准数据类型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2086610"/>
            <a:ext cx="7799705" cy="145986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3.1 Python数据类型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3.1.3  标准数据类型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1" y="4206947"/>
            <a:ext cx="7391399" cy="675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05" y="1452880"/>
            <a:ext cx="7768590" cy="25577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3.1 Python数据类型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486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3.1.3  标准数据类型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209040"/>
            <a:ext cx="7545070" cy="311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45" y="3242310"/>
            <a:ext cx="7607935" cy="243522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3.1 Python数据类型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486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3.1.3  标准数据类型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1595120"/>
            <a:ext cx="7857490" cy="1958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" y="3752850"/>
            <a:ext cx="7827010" cy="12014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3.1 Python数据类型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486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3.1.3  标准数据类型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1306830"/>
            <a:ext cx="7733030" cy="1002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70" y="2390140"/>
            <a:ext cx="7756525" cy="262572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3.1 Python数据类型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486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3.1.3  标准数据类型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595" y="1189355"/>
            <a:ext cx="6883400" cy="3554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55" y="4779645"/>
            <a:ext cx="7785735" cy="84074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3.2  数值分析库numpy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26281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3.2.1  一维数组（向量）</a:t>
            </a:r>
            <a:endParaRPr lang="zh-CN" altLang="en-US" sz="2400" b="1" dirty="0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113" y="1205366"/>
            <a:ext cx="7982186" cy="22604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45681"/>
            <a:ext cx="8016471" cy="2073049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3.2  数值分析库numpy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3.2.2  二维数组（矩阵）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451722"/>
            <a:ext cx="7696200" cy="17223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93281"/>
            <a:ext cx="7696200" cy="1691473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3.2  数值分析库numpy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3.2.3  数组的操作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409959"/>
            <a:ext cx="7086600" cy="15400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47" y="3240881"/>
            <a:ext cx="8174753" cy="19050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90525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本章思维导图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677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355" y="645160"/>
            <a:ext cx="6735445" cy="506857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3.2  数值分析库numpy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3.2.3  数组的操作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199" y="1391035"/>
            <a:ext cx="6705601" cy="2091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3511981"/>
            <a:ext cx="6716797" cy="2207782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3.3.1  序列：Series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513840"/>
            <a:ext cx="8124356" cy="18794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3545681"/>
            <a:ext cx="3779291" cy="12746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63" y="1896994"/>
            <a:ext cx="4331637" cy="3706087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43699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3.3.1  序列：Series</a:t>
            </a:r>
            <a:endParaRPr lang="zh-CN" altLang="en-US" sz="2400" b="1" dirty="0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131" y="1335881"/>
            <a:ext cx="4405604" cy="43940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31" y="1335881"/>
            <a:ext cx="3193643" cy="3127794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3.3.2  数据框：DataFrame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640681"/>
            <a:ext cx="8167255" cy="22860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3.3.2  数据框：DataFrame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564481"/>
            <a:ext cx="7447146" cy="23622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3.3.2  数据框：DataFrame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589" y="1391035"/>
            <a:ext cx="8097806" cy="3602446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3.3.2  数据框：DataFrame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80150"/>
            <a:ext cx="7010400" cy="34076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69" y="2963183"/>
            <a:ext cx="7958545" cy="274786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3.3.2  数据框：DataFrame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287" y="1564481"/>
            <a:ext cx="4533900" cy="2771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480" y="1564481"/>
            <a:ext cx="3353889" cy="2761464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3.3.2  数据框：DataFrame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287" y="1564481"/>
            <a:ext cx="4533900" cy="2771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480" y="1564481"/>
            <a:ext cx="3353889" cy="2761464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3.3.3  数据框的读写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380149"/>
            <a:ext cx="7902266" cy="19369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91363"/>
            <a:ext cx="7700853" cy="1502117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3.1 Python数据类型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3.1.1  Python对象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1361440"/>
            <a:ext cx="7501890" cy="1368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10" y="2867660"/>
            <a:ext cx="7467600" cy="1223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10" y="4229100"/>
            <a:ext cx="7416165" cy="13766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3.3.3.1  pandas读取数据集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456690"/>
            <a:ext cx="7324725" cy="628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180590"/>
            <a:ext cx="7917217" cy="27366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5065712"/>
            <a:ext cx="7010400" cy="33337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58939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3.3.3.1  pandas读取数据集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271290"/>
            <a:ext cx="7886277" cy="22825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3" y="3608320"/>
            <a:ext cx="7986680" cy="208661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58939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3.3.3.1  pandas读取数据集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2998" y="1439409"/>
            <a:ext cx="7696201" cy="1424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40" y="3012281"/>
            <a:ext cx="8144329" cy="2486818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3.3.3.2  pandas数据集的保存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229" y="1804352"/>
            <a:ext cx="7817379" cy="752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3050540"/>
            <a:ext cx="7810479" cy="1776254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3.3.4  数据框的操作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361440"/>
            <a:ext cx="7324725" cy="160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736" y="815181"/>
            <a:ext cx="5275493" cy="4711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18" y="803275"/>
            <a:ext cx="8238375" cy="4723606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3.3.4.1  基本信息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326" y="1361440"/>
            <a:ext cx="8319674" cy="1155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26" y="2546545"/>
            <a:ext cx="6638925" cy="115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014" y="3351181"/>
            <a:ext cx="6515100" cy="23622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26281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3.3.4.2  选取变量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183481"/>
            <a:ext cx="7419975" cy="205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1" y="3326606"/>
            <a:ext cx="3800475" cy="2276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72177"/>
            <a:ext cx="4572000" cy="2522483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26281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3.3.4.2  选取变量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799" y="1205365"/>
            <a:ext cx="7944985" cy="22641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56" y="650081"/>
            <a:ext cx="5410200" cy="5043772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802481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3.3.4.3  提取样品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143" y="1259681"/>
            <a:ext cx="5255807" cy="30862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42" y="3929729"/>
            <a:ext cx="8064000" cy="1767174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3.3.4.4  选取观测与变量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88281"/>
            <a:ext cx="7835762" cy="38862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3.1 Python数据类型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3.1.1  Python对象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387" y="3545681"/>
            <a:ext cx="7824470" cy="1397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88281"/>
            <a:ext cx="6760845" cy="1813456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3.3.4.5 条件选取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617" y="1507331"/>
            <a:ext cx="7981950" cy="1962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38" y="3755231"/>
            <a:ext cx="7886700" cy="100965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3.3.4.6  数据框的运算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564481"/>
            <a:ext cx="8086725" cy="332422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3.3 数据分析库pandas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3.3.4.6  数据框的运算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80150"/>
            <a:ext cx="7933243" cy="11096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43" y="2604316"/>
            <a:ext cx="5947957" cy="29225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632163"/>
            <a:ext cx="5688692" cy="3164682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3.4 Python编程运算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3.4.1  基本运算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488281"/>
            <a:ext cx="8082969" cy="35052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3.4 Python编程运算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3.4.2  控制语句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477554"/>
            <a:ext cx="7782956" cy="3754846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3.4 Python编程运算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3.4.2.1  循环语句for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799" y="1412081"/>
            <a:ext cx="4181383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631281"/>
            <a:ext cx="5768788" cy="25146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3.4 Python编程运算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3.4.2.2  条件语句if/else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361439"/>
            <a:ext cx="6899137" cy="2870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282510"/>
            <a:ext cx="6400800" cy="1381226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3.4 Python编程运算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3.4.3  函数定义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766" y="1445463"/>
            <a:ext cx="7965382" cy="23288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992562"/>
            <a:ext cx="5040356" cy="1305719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3.4 Python编程运算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3.4.3  函数定义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331" y="1564481"/>
            <a:ext cx="8239124" cy="27813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3.4 Python编程运算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3.4.3  函数定义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1412081"/>
            <a:ext cx="6733882" cy="8560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22216"/>
            <a:ext cx="6803674" cy="3333252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3.1 Python数据类型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3.1.2  数据的基本类型说明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564481"/>
            <a:ext cx="8079800" cy="3601561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570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3.1 Python数据类型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3.1.2  数据的基本类型说明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1513840"/>
            <a:ext cx="7812405" cy="39116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3.1 Python数据类型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3.1.2  数据的基本类型说明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1361440"/>
            <a:ext cx="7832090" cy="2267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70" y="3720466"/>
            <a:ext cx="7504430" cy="1857132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3.1 Python数据类型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3.1.2  数据的基本类型说明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1361440"/>
            <a:ext cx="7782560" cy="2295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90" y="3778885"/>
            <a:ext cx="7817485" cy="17373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542099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3.1 Python数据类型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3.1.2  数据的基本类型说明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4831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10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1000" b="1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分析编程基础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55" y="1452880"/>
            <a:ext cx="7857490" cy="397954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2169</Words>
  <Application>WPS 演示</Application>
  <PresentationFormat>自定义</PresentationFormat>
  <Paragraphs>487</Paragraphs>
  <Slides>50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</vt:lpstr>
      <vt:lpstr>宋体</vt:lpstr>
      <vt:lpstr>Wingdings</vt:lpstr>
      <vt:lpstr>华文中宋</vt:lpstr>
      <vt:lpstr>微软雅黑</vt:lpstr>
      <vt:lpstr>楷体</vt:lpstr>
      <vt:lpstr>华文隶书</vt:lpstr>
      <vt:lpstr>华文楷体</vt:lpstr>
      <vt:lpstr>华文新魏</vt:lpstr>
      <vt:lpstr>Calibri</vt:lpstr>
      <vt:lpstr>隶书</vt:lpstr>
      <vt:lpstr>Arial Unicode MS</vt:lpstr>
      <vt:lpstr>默认设计模板</vt:lpstr>
      <vt:lpstr>PowerPoint 演示文稿</vt:lpstr>
      <vt:lpstr>本章思维导图</vt:lpstr>
      <vt:lpstr>3.1 Python数据类型</vt:lpstr>
      <vt:lpstr>3.1 Python数据类型</vt:lpstr>
      <vt:lpstr>3.1 Python数据类型</vt:lpstr>
      <vt:lpstr>3.1 Python数据类型</vt:lpstr>
      <vt:lpstr>3.1 Python数据类型</vt:lpstr>
      <vt:lpstr>3.1 Python数据类型</vt:lpstr>
      <vt:lpstr>3.1 Python数据类型</vt:lpstr>
      <vt:lpstr>3.1 Python数据类型</vt:lpstr>
      <vt:lpstr>3.1 Python数据类型</vt:lpstr>
      <vt:lpstr>3.1 Python数据类型</vt:lpstr>
      <vt:lpstr>3.1 Python数据类型</vt:lpstr>
      <vt:lpstr>3.1 Python数据类型</vt:lpstr>
      <vt:lpstr>3.1 Python数据类型</vt:lpstr>
      <vt:lpstr>3.1 Python数据类型</vt:lpstr>
      <vt:lpstr>3.2  数值分析库numpy</vt:lpstr>
      <vt:lpstr>3.2  数值分析库numpy</vt:lpstr>
      <vt:lpstr>3.2  数值分析库numpy</vt:lpstr>
      <vt:lpstr>3.2  数值分析库numpy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3.3 数据分析库pandas</vt:lpstr>
      <vt:lpstr>3.4 Python编程运算</vt:lpstr>
      <vt:lpstr>3.4 Python编程运算</vt:lpstr>
      <vt:lpstr>3.4 Python编程运算</vt:lpstr>
      <vt:lpstr>3.4 Python编程运算</vt:lpstr>
      <vt:lpstr>3.4 Python编程运算</vt:lpstr>
      <vt:lpstr>3.4 Python编程运算</vt:lpstr>
      <vt:lpstr>3.4 Python编程运算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wbh</cp:lastModifiedBy>
  <cp:revision>950</cp:revision>
  <cp:lastPrinted>2113-01-01T00:00:00Z</cp:lastPrinted>
  <dcterms:created xsi:type="dcterms:W3CDTF">2113-01-01T00:00:00Z</dcterms:created>
  <dcterms:modified xsi:type="dcterms:W3CDTF">2019-02-23T03:02:10Z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2052-11.1.0.8214</vt:lpwstr>
  </property>
</Properties>
</file>