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256" r:id="rId3"/>
    <p:sldId id="266" r:id="rId5"/>
    <p:sldId id="579" r:id="rId6"/>
    <p:sldId id="594" r:id="rId7"/>
    <p:sldId id="580" r:id="rId8"/>
    <p:sldId id="581" r:id="rId9"/>
    <p:sldId id="595" r:id="rId10"/>
    <p:sldId id="596" r:id="rId11"/>
    <p:sldId id="597" r:id="rId12"/>
    <p:sldId id="598" r:id="rId13"/>
    <p:sldId id="599" r:id="rId14"/>
    <p:sldId id="600" r:id="rId15"/>
    <p:sldId id="601" r:id="rId16"/>
    <p:sldId id="629" r:id="rId17"/>
    <p:sldId id="602" r:id="rId18"/>
    <p:sldId id="582" r:id="rId19"/>
    <p:sldId id="603" r:id="rId20"/>
    <p:sldId id="604" r:id="rId21"/>
    <p:sldId id="605" r:id="rId22"/>
    <p:sldId id="606" r:id="rId23"/>
    <p:sldId id="607" r:id="rId24"/>
    <p:sldId id="608" r:id="rId25"/>
    <p:sldId id="583" r:id="rId26"/>
    <p:sldId id="609" r:id="rId27"/>
    <p:sldId id="610" r:id="rId28"/>
    <p:sldId id="584" r:id="rId29"/>
    <p:sldId id="611" r:id="rId30"/>
    <p:sldId id="586" r:id="rId31"/>
    <p:sldId id="587" r:id="rId32"/>
    <p:sldId id="588" r:id="rId33"/>
    <p:sldId id="627" r:id="rId34"/>
    <p:sldId id="589" r:id="rId35"/>
    <p:sldId id="628" r:id="rId36"/>
    <p:sldId id="590" r:id="rId37"/>
    <p:sldId id="591" r:id="rId38"/>
    <p:sldId id="592" r:id="rId39"/>
    <p:sldId id="593" r:id="rId40"/>
    <p:sldId id="364" r:id="rId41"/>
  </p:sldIdLst>
  <p:sldSz cx="9144000" cy="5719445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CCCC00"/>
    <a:srgbClr val="CCECFF"/>
    <a:srgbClr val="1D41D5"/>
    <a:srgbClr val="FF6600"/>
    <a:srgbClr val="568424"/>
    <a:srgbClr val="99CCFF"/>
    <a:srgbClr val="FF9900"/>
    <a:srgbClr val="008080"/>
    <a:srgbClr val="5F9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8" autoAdjust="0"/>
    <p:restoredTop sz="95309" autoAdjust="0"/>
  </p:normalViewPr>
  <p:slideViewPr>
    <p:cSldViewPr>
      <p:cViewPr varScale="1">
        <p:scale>
          <a:sx n="76" d="100"/>
          <a:sy n="76" d="100"/>
        </p:scale>
        <p:origin x="77" y="490"/>
      </p:cViewPr>
      <p:guideLst>
        <p:guide orient="horz" pos="1795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102"/>
      </p:cViewPr>
      <p:guideLst>
        <p:guide orient="horz" pos="2870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EBF045-6A40-41FB-8218-DF5B9FFE601D}" type="datetimeFigureOut">
              <a:rPr lang="zh-CN" altLang="en-US"/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2D72E6-3BBD-486C-8793-26C87F4058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390" y="685800"/>
            <a:ext cx="5481221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548B4C-CF44-4AEF-BAEE-C2A8AE0C7C4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508480"/>
            <a:ext cx="9144000" cy="95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6" name="Line 34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0" y="1461880"/>
            <a:ext cx="9142413" cy="12076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 userDrawn="1"/>
        </p:nvSpPr>
        <p:spPr bwMode="auto">
          <a:xfrm>
            <a:off x="2590800" y="4131400"/>
            <a:ext cx="3124200" cy="1066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gray">
          <a:xfrm>
            <a:off x="0" y="382440"/>
            <a:ext cx="9144000" cy="146188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3191D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235" y="1221970"/>
            <a:ext cx="86868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数据分析基础教程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gray">
          <a:xfrm>
            <a:off x="0" y="1905"/>
            <a:ext cx="9142730" cy="10947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5" y="1858010"/>
            <a:ext cx="3204210" cy="3845560"/>
          </a:xfrm>
          <a:prstGeom prst="rect">
            <a:avLst/>
          </a:prstGeom>
        </p:spPr>
      </p:pic>
      <p:sp>
        <p:nvSpPr>
          <p:cNvPr id="21" name="TextBox 16"/>
          <p:cNvSpPr txBox="1"/>
          <p:nvPr userDrawn="1"/>
        </p:nvSpPr>
        <p:spPr>
          <a:xfrm>
            <a:off x="3439160" y="4399915"/>
            <a:ext cx="534987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主讲  王斌会 教授</a:t>
            </a:r>
            <a:endParaRPr lang="zh-CN" altLang="en-US" sz="2800" b="1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TextBox 16"/>
          <p:cNvSpPr txBox="1"/>
          <p:nvPr userDrawn="1"/>
        </p:nvSpPr>
        <p:spPr>
          <a:xfrm>
            <a:off x="7620" y="510540"/>
            <a:ext cx="484568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56842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微软雅黑" panose="020B0503020204020204" charset="-122"/>
              </a:rPr>
              <a:t>数据科学与大数据技术系列之</a:t>
            </a:r>
            <a:endParaRPr lang="zh-CN" altLang="en-US" sz="2800" b="1" dirty="0">
              <a:solidFill>
                <a:srgbClr val="56842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8416925" y="165100"/>
            <a:ext cx="69469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5657293-E556-4977-86D7-51B0CF2739A3}" type="slidenum">
              <a:rPr lang="zh-CN" altLang="en-US" sz="1050" smtClean="0"/>
            </a:fld>
            <a:endParaRPr lang="zh-CN" altLang="en-US" sz="1050" dirty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 flipV="1">
            <a:off x="838200" y="610870"/>
            <a:ext cx="4792980" cy="120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l">
              <a:defRPr/>
            </a:pPr>
            <a:endParaRPr lang="zh-CN" altLang="en-US" sz="100">
              <a:ln>
                <a:solidFill>
                  <a:srgbClr val="0070C0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artplus_nature_naturalcity42_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56425" y="2796640"/>
            <a:ext cx="1654175" cy="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195888" y="2583450"/>
            <a:ext cx="2971800" cy="4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873240" y="1483448"/>
            <a:ext cx="1546225" cy="13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artplus_nature_naturalcity42_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626100" y="2387473"/>
            <a:ext cx="623888" cy="48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956022" y="2116920"/>
            <a:ext cx="4150995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本章就讲到这里！</a:t>
            </a:r>
            <a:endParaRPr lang="en-US" altLang="zh-CN" sz="3600" b="1" cap="none" spc="0" smtClean="0"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r>
              <a:rPr lang="en-US" altLang="zh-CN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~</a:t>
            </a:r>
            <a:endParaRPr lang="en-US" altLang="zh-CN" sz="36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852805" y="3945255"/>
            <a:ext cx="4031615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王斌会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2019.3.1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07910" y="5103495"/>
            <a:ext cx="1687830" cy="54356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 userDrawn="1"/>
        </p:nvSpPr>
        <p:spPr bwMode="gray">
          <a:xfrm>
            <a:off x="838200" y="572040"/>
            <a:ext cx="8305800" cy="463988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699160"/>
            <a:ext cx="8001000" cy="4322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gray">
          <a:xfrm>
            <a:off x="0" y="0"/>
            <a:ext cx="9144000" cy="57204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27120"/>
            <a:ext cx="6096000" cy="31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16394" name="Group 31"/>
          <p:cNvGrpSpPr/>
          <p:nvPr userDrawn="1"/>
        </p:nvGrpSpPr>
        <p:grpSpPr bwMode="auto">
          <a:xfrm rot="10800000">
            <a:off x="8382000" y="0"/>
            <a:ext cx="762000" cy="572040"/>
            <a:chOff x="5216" y="628"/>
            <a:chExt cx="546" cy="543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gray">
            <a:xfrm rot="-5400000">
              <a:off x="5221" y="630"/>
              <a:ext cx="166" cy="166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gray">
            <a:xfrm rot="-5400000">
              <a:off x="5411" y="630"/>
              <a:ext cx="166" cy="166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" name="Rectangle 16"/>
            <p:cNvSpPr>
              <a:spLocks noChangeArrowheads="1"/>
            </p:cNvSpPr>
            <p:nvPr userDrawn="1"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4" name="Rectangle 17"/>
            <p:cNvSpPr>
              <a:spLocks noChangeArrowheads="1"/>
            </p:cNvSpPr>
            <p:nvPr userDrawn="1"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gray">
            <a:xfrm rot="-5400000">
              <a:off x="5226" y="860"/>
              <a:ext cx="167" cy="165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 userDrawn="1"/>
          </p:nvSpPr>
          <p:spPr bwMode="gray">
            <a:xfrm rot="-5400000">
              <a:off x="5235" y="1058"/>
              <a:ext cx="167" cy="165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</p:grp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269875" y="0"/>
            <a:ext cx="284163" cy="5746883"/>
          </a:xfrm>
          <a:prstGeom prst="rect">
            <a:avLst/>
          </a:prstGeom>
          <a:solidFill>
            <a:srgbClr val="4A9ACC">
              <a:alpha val="8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gray">
          <a:xfrm>
            <a:off x="-12700" y="0"/>
            <a:ext cx="330200" cy="5742911"/>
          </a:xfrm>
          <a:prstGeom prst="rect">
            <a:avLst/>
          </a:prstGeom>
          <a:gradFill rotWithShape="1">
            <a:gsLst>
              <a:gs pos="0">
                <a:srgbClr val="4A9ACC">
                  <a:gamma/>
                  <a:shade val="28627"/>
                  <a:invGamma/>
                </a:srgbClr>
              </a:gs>
              <a:gs pos="100000">
                <a:srgbClr val="4A9ACC"/>
              </a:gs>
            </a:gsLst>
            <a:lin ang="189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gray">
          <a:xfrm>
            <a:off x="749300" y="19863"/>
            <a:ext cx="71438" cy="5732317"/>
          </a:xfrm>
          <a:prstGeom prst="rect">
            <a:avLst/>
          </a:prstGeom>
          <a:solidFill>
            <a:srgbClr val="4A9ACC">
              <a:alpha val="2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gray">
          <a:xfrm>
            <a:off x="508000" y="0"/>
            <a:ext cx="168275" cy="5727021"/>
          </a:xfrm>
          <a:prstGeom prst="rect">
            <a:avLst/>
          </a:prstGeom>
          <a:solidFill>
            <a:srgbClr val="4A9ACC">
              <a:alpha val="53999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 userDrawn="1"/>
        </p:nvSpPr>
        <p:spPr bwMode="gray">
          <a:xfrm>
            <a:off x="685800" y="0"/>
            <a:ext cx="114300" cy="5732318"/>
          </a:xfrm>
          <a:prstGeom prst="rect">
            <a:avLst/>
          </a:prstGeom>
          <a:solidFill>
            <a:srgbClr val="4A9ACC">
              <a:alpha val="37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7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85750" indent="-285750" algn="l" rtl="0" eaLnBrk="0" fontAlgn="base" hangingPunct="0">
        <a:spcBef>
          <a:spcPts val="80"/>
        </a:spcBef>
        <a:spcAft>
          <a:spcPct val="0"/>
        </a:spcAft>
        <a:buChar char="•"/>
        <a:defRPr sz="267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rtl="0" eaLnBrk="0" fontAlgn="base" hangingPunct="0">
        <a:spcBef>
          <a:spcPts val="80"/>
        </a:spcBef>
        <a:spcAft>
          <a:spcPct val="0"/>
        </a:spcAft>
        <a:buChar char="–"/>
        <a:defRPr sz="2335">
          <a:solidFill>
            <a:schemeClr val="tx1"/>
          </a:solidFill>
          <a:latin typeface="+mn-lt"/>
          <a:ea typeface="+mn-ea"/>
        </a:defRPr>
      </a:lvl2pPr>
      <a:lvl3pPr marL="953135" indent="-190500" algn="l" rtl="0" eaLnBrk="0" fontAlgn="base" hangingPunct="0">
        <a:spcBef>
          <a:spcPts val="8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34770" indent="-190500" algn="l" rtl="0" eaLnBrk="0" fontAlgn="base" hangingPunct="0">
        <a:spcBef>
          <a:spcPts val="80"/>
        </a:spcBef>
        <a:spcAft>
          <a:spcPct val="0"/>
        </a:spcAft>
        <a:buChar char="–"/>
        <a:defRPr sz="1670">
          <a:solidFill>
            <a:schemeClr val="tx1"/>
          </a:solidFill>
          <a:latin typeface="+mn-lt"/>
          <a:ea typeface="+mn-ea"/>
        </a:defRPr>
      </a:lvl4pPr>
      <a:lvl5pPr marL="1716405" indent="-190500" algn="l" rtl="0" eaLnBrk="0" fontAlgn="base" hangingPunct="0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5pPr>
      <a:lvl6pPr marL="209740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6pPr>
      <a:lvl7pPr marL="2479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7pPr>
      <a:lvl8pPr marL="2860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8pPr>
      <a:lvl9pPr marL="324167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3261995" y="2548255"/>
            <a:ext cx="580453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sz="360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第4章  数据的探索性分析</a:t>
            </a:r>
            <a:endParaRPr sz="3600">
              <a:solidFill>
                <a:schemeClr val="accent2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2392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4.1 数据的描述分析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4.1.3  计量数据汇总分析</a:t>
            </a:r>
            <a:endParaRPr lang="zh-CN" altLang="en-US" sz="2400" b="1" dirty="0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710" y="1564640"/>
            <a:ext cx="8040370" cy="1564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0" y="3270885"/>
            <a:ext cx="6417310" cy="98488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4.1 数据的描述分析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4.1.3  计量数据汇总分析</a:t>
            </a:r>
            <a:endParaRPr lang="zh-CN" altLang="en-US" sz="2400" b="1" dirty="0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1541525"/>
            <a:ext cx="7811198" cy="17969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05" y="3650174"/>
            <a:ext cx="7808745" cy="861342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4.1 数据的描述分析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4.1.3  计量数据汇总分析</a:t>
            </a:r>
            <a:endParaRPr lang="zh-CN" altLang="en-US" sz="2400" b="1" dirty="0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361440"/>
            <a:ext cx="7636174" cy="28700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460240"/>
            <a:ext cx="6774815" cy="9017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4.1 数据的描述分析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802481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4.1.3  计量数据汇总分析</a:t>
            </a:r>
            <a:endParaRPr lang="zh-CN" altLang="en-US" sz="2400" b="1" dirty="0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285240"/>
            <a:ext cx="7787420" cy="3314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660265"/>
            <a:ext cx="6208320" cy="907098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4.1 数据的描述分析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802481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4.1.3  计量数据汇总分析</a:t>
            </a:r>
            <a:endParaRPr lang="zh-CN" altLang="en-US" sz="2400" b="1" dirty="0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216" y="1294963"/>
            <a:ext cx="8143875" cy="2414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30" y="2589587"/>
            <a:ext cx="3477131" cy="3060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547" y="2621233"/>
            <a:ext cx="4195281" cy="3007938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4.1 数据的描述分析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802481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4.1.3  计量数据汇总分析</a:t>
            </a:r>
            <a:endParaRPr lang="zh-CN" altLang="en-US" sz="2400" b="1" dirty="0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072" y="1491955"/>
            <a:ext cx="3491073" cy="35776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576" y="1784764"/>
            <a:ext cx="4634925" cy="3140772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4.2  基本绘图命令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4.2.1  常用的绘图函数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488281"/>
            <a:ext cx="7230657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47" y="3469481"/>
            <a:ext cx="8033657" cy="1260794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4.2  基本绘图命令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4.2.1  常用的绘图函数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1410" y="726281"/>
            <a:ext cx="4220680" cy="8602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40681"/>
            <a:ext cx="5638800" cy="4026228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4.2  基本绘图命令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4.2.1  常用的绘图函数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1410" y="726281"/>
            <a:ext cx="4220680" cy="8602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132840"/>
            <a:ext cx="1981200" cy="4090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658" y="1793081"/>
            <a:ext cx="6664742" cy="3338207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4.2  基本绘图命令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4.2.1  常用的绘图函数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399" y="743743"/>
            <a:ext cx="3557479" cy="3635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99" y="1196287"/>
            <a:ext cx="1993176" cy="2919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918" y="1549193"/>
            <a:ext cx="6383170" cy="4020221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25552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思维导图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-5080" y="75565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460" y="908050"/>
            <a:ext cx="7343140" cy="432371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4.2  基本绘图命令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4.2.1  常用的绘图函数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5780" y="698225"/>
            <a:ext cx="3557479" cy="3635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90027"/>
            <a:ext cx="7603447" cy="41892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223" y="1097233"/>
            <a:ext cx="2185377" cy="355759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4.2  基本绘图命令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4.2.1  常用的绘图函数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5780" y="698225"/>
            <a:ext cx="3557479" cy="3635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097233"/>
            <a:ext cx="2185377" cy="3557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71338"/>
            <a:ext cx="6998480" cy="424842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4.2  基本绘图命令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4.2.1  常用的绘图函数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5780" y="698225"/>
            <a:ext cx="3557479" cy="3635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70" y="1111250"/>
            <a:ext cx="2473960" cy="408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19565"/>
            <a:ext cx="6645146" cy="4159716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4.2  基本绘图命令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878681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4.2.2  基于pandas的绘图</a:t>
            </a:r>
            <a:endParaRPr lang="zh-CN" altLang="en-US" sz="2400" b="1" dirty="0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1488281"/>
            <a:ext cx="5452958" cy="39624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4.2  基本绘图命令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8210" y="688816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4.2.2  基于pandas的绘图</a:t>
            </a:r>
            <a:endParaRPr lang="zh-CN" altLang="en-US" sz="2400" b="1" dirty="0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953" y="1161734"/>
            <a:ext cx="4368341" cy="13065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636520"/>
            <a:ext cx="3787140" cy="2827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90" y="6350"/>
            <a:ext cx="3946525" cy="2873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70" y="2855595"/>
            <a:ext cx="3837305" cy="286385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4.2  基本绘图命令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878681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4.2.2  基于pandas的绘图</a:t>
            </a:r>
            <a:endParaRPr lang="zh-CN" altLang="en-US" sz="2400" b="1" dirty="0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412080"/>
            <a:ext cx="6934200" cy="2014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70" y="3592195"/>
            <a:ext cx="3806190" cy="749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415" y="3175"/>
            <a:ext cx="3912235" cy="309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0" y="3036570"/>
            <a:ext cx="3667760" cy="267335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4.3 数据的分类分析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4.3.1  一维频数分析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0" y="1412240"/>
            <a:ext cx="4767580" cy="37795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4.3 数据的分类分析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4.3.1  一维频数分析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492" y="951864"/>
            <a:ext cx="3361864" cy="3587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386681"/>
            <a:ext cx="6905625" cy="4238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210" y="4208780"/>
            <a:ext cx="3742690" cy="1518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60" y="0"/>
            <a:ext cx="3290916" cy="5719763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4.3 数据的分类分析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5360" y="74866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4.3.1.2  计量数据频数分布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970" y="1285240"/>
            <a:ext cx="6442075" cy="42525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730250"/>
            <a:ext cx="7932420" cy="489204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4.3 数据的分类分析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4.3.2  二维集聚分析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1652905"/>
            <a:ext cx="7688580" cy="326898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4.1 数据的描述分析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4.1.1  基本描述统计量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1893093"/>
            <a:ext cx="7796332" cy="2185988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4.3 数据的分类分析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" y="1123315"/>
            <a:ext cx="8023860" cy="1411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2782570"/>
            <a:ext cx="8124825" cy="218503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4.3 数据的分类分析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540" y="690245"/>
            <a:ext cx="6309360" cy="4838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765" y="1738630"/>
            <a:ext cx="5516880" cy="39624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4.3 数据的分类分析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0445" y="65468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4.3.2.2  计量数据的集聚表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0035" y="1077595"/>
            <a:ext cx="7081520" cy="462407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4.3 数据的分类分析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0445" y="654685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4.3.2.2  计量数据的集聚表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1115060"/>
            <a:ext cx="6987540" cy="4274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695" y="3027680"/>
            <a:ext cx="6332220" cy="265938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4.3 数据的分类分析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20090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4.3.3  多维透视分析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905" y="1267460"/>
            <a:ext cx="8199120" cy="414528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4.3 数据的分类分析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5360" y="685800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4.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3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.3.1  计数数据透视分析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1110615"/>
            <a:ext cx="7773035" cy="457771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4.3 数据的分类分析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5360" y="736600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4.3.2.2  计量数据的集聚表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135" y="1450975"/>
            <a:ext cx="8303260" cy="37287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4.3 数据的分类分析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5360" y="736600"/>
            <a:ext cx="45161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4.3.3.3  复合数据透视分析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695" y="1196975"/>
            <a:ext cx="7932420" cy="3596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2792095"/>
            <a:ext cx="8254365" cy="288861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570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4.1 数据的描述分析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99306"/>
            <a:ext cx="337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4.1.1  基本描述统计量</a:t>
            </a:r>
            <a:endParaRPr lang="zh-CN" altLang="en-US" sz="2400" b="1" dirty="0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335881"/>
            <a:ext cx="7467600" cy="3086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20" y="3748722"/>
            <a:ext cx="7418970" cy="19050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4.1 数据的描述分析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4.1.2  计数数据汇总分析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999" y="1462881"/>
            <a:ext cx="7187483" cy="2006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115" y="3621881"/>
            <a:ext cx="7157136" cy="1661478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4.1 数据的描述分析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4.1.3  计量数据汇总分析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704263"/>
            <a:ext cx="7763373" cy="18794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50640"/>
            <a:ext cx="6059805" cy="93535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4.1 数据的描述分析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4.1.3  计量数据汇总分析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305" y="4231640"/>
            <a:ext cx="5827395" cy="9925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515745"/>
            <a:ext cx="8008620" cy="246888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4.1 数据的描述分析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4.1.3  计量数据汇总分析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3544180"/>
            <a:ext cx="7378179" cy="8371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15" y="1601311"/>
            <a:ext cx="7409843" cy="16002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499872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4.1 数据的描述分析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96520"/>
            <a:ext cx="641350" cy="5507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4</a:t>
            </a:r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数据的探索性分析</a:t>
            </a:r>
            <a:endParaRPr lang="en-US" alt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901065"/>
            <a:ext cx="40074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D41D5"/>
                </a:solidFill>
                <a:latin typeface="+mj-ea"/>
                <a:ea typeface="+mj-ea"/>
                <a:cs typeface="+mj-ea"/>
              </a:rPr>
              <a:t>4.1.3  计量数据汇总分析</a:t>
            </a:r>
            <a:endParaRPr lang="zh-CN" altLang="en-US" sz="2400" b="1" dirty="0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1488440"/>
            <a:ext cx="7846695" cy="1735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45840"/>
            <a:ext cx="6189345" cy="88773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1317</Words>
  <Application>WPS 演示</Application>
  <PresentationFormat>自定义</PresentationFormat>
  <Paragraphs>253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Arial</vt:lpstr>
      <vt:lpstr>宋体</vt:lpstr>
      <vt:lpstr>Wingdings</vt:lpstr>
      <vt:lpstr>华文中宋</vt:lpstr>
      <vt:lpstr>微软雅黑</vt:lpstr>
      <vt:lpstr>楷体</vt:lpstr>
      <vt:lpstr>华文隶书</vt:lpstr>
      <vt:lpstr>华文楷体</vt:lpstr>
      <vt:lpstr>华文新魏</vt:lpstr>
      <vt:lpstr>Calibri</vt:lpstr>
      <vt:lpstr>隶书</vt:lpstr>
      <vt:lpstr>Arial Unicode MS</vt:lpstr>
      <vt:lpstr>默认设计模板</vt:lpstr>
      <vt:lpstr>PowerPoint 演示文稿</vt:lpstr>
      <vt:lpstr>思维导图</vt:lpstr>
      <vt:lpstr>4.1 数据的描述分析</vt:lpstr>
      <vt:lpstr>4.1 数据的描述分析</vt:lpstr>
      <vt:lpstr>4.1 数据的描述分析</vt:lpstr>
      <vt:lpstr>4.1 数据的描述分析</vt:lpstr>
      <vt:lpstr>4.1 数据的描述分析</vt:lpstr>
      <vt:lpstr>4.1 数据的描述分析</vt:lpstr>
      <vt:lpstr>4.1 数据的描述分析</vt:lpstr>
      <vt:lpstr>4.1 数据的描述分析</vt:lpstr>
      <vt:lpstr>4.1 数据的描述分析</vt:lpstr>
      <vt:lpstr>4.1 数据的描述分析</vt:lpstr>
      <vt:lpstr>4.1 数据的描述分析</vt:lpstr>
      <vt:lpstr>4.1 数据的描述分析</vt:lpstr>
      <vt:lpstr>4.1 数据的描述分析</vt:lpstr>
      <vt:lpstr>4.2  基本绘图命令</vt:lpstr>
      <vt:lpstr>4.2  基本绘图命令</vt:lpstr>
      <vt:lpstr>4.2  基本绘图命令</vt:lpstr>
      <vt:lpstr>4.2  基本绘图命令</vt:lpstr>
      <vt:lpstr>4.2  基本绘图命令</vt:lpstr>
      <vt:lpstr>4.2  基本绘图命令</vt:lpstr>
      <vt:lpstr>4.2  基本绘图命令</vt:lpstr>
      <vt:lpstr>4.2  基本绘图命令</vt:lpstr>
      <vt:lpstr>4.2  基本绘图命令</vt:lpstr>
      <vt:lpstr>4.2  基本绘图命令</vt:lpstr>
      <vt:lpstr>4.3 数据的分类分析</vt:lpstr>
      <vt:lpstr>4.3 数据的分类分析</vt:lpstr>
      <vt:lpstr>4.3 数据的分类分析</vt:lpstr>
      <vt:lpstr>4.3 数据的分类分析</vt:lpstr>
      <vt:lpstr>4.3 数据的分类分析</vt:lpstr>
      <vt:lpstr>4.3 数据的分类分析</vt:lpstr>
      <vt:lpstr>4.3 数据的分类分析</vt:lpstr>
      <vt:lpstr>4.3 数据的分类分析</vt:lpstr>
      <vt:lpstr>4.3 数据的分类分析</vt:lpstr>
      <vt:lpstr>4.3 数据的分类分析</vt:lpstr>
      <vt:lpstr>4.3 数据的分类分析</vt:lpstr>
      <vt:lpstr>4.3 数据的分类分析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wbh</cp:lastModifiedBy>
  <cp:revision>946</cp:revision>
  <cp:lastPrinted>2113-01-01T00:00:00Z</cp:lastPrinted>
  <dcterms:created xsi:type="dcterms:W3CDTF">2113-01-01T00:00:00Z</dcterms:created>
  <dcterms:modified xsi:type="dcterms:W3CDTF">2019-04-14T13:46:52Z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RubyTemplateID">
    <vt:lpwstr>8</vt:lpwstr>
  </property>
  <property fmtid="{D5CDD505-2E9C-101B-9397-08002B2CF9AE}" pid="4" name="KSOProductBuildVer">
    <vt:lpwstr>2052-11.1.0.8597</vt:lpwstr>
  </property>
</Properties>
</file>