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519" r:id="rId5"/>
    <p:sldId id="586" r:id="rId6"/>
    <p:sldId id="587" r:id="rId7"/>
    <p:sldId id="619" r:id="rId8"/>
    <p:sldId id="620" r:id="rId9"/>
    <p:sldId id="621" r:id="rId10"/>
    <p:sldId id="622" r:id="rId11"/>
    <p:sldId id="623" r:id="rId12"/>
    <p:sldId id="624" r:id="rId13"/>
    <p:sldId id="625" r:id="rId14"/>
    <p:sldId id="626" r:id="rId15"/>
    <p:sldId id="627" r:id="rId16"/>
    <p:sldId id="628" r:id="rId17"/>
    <p:sldId id="629" r:id="rId18"/>
    <p:sldId id="630" r:id="rId19"/>
    <p:sldId id="631" r:id="rId20"/>
    <p:sldId id="364" r:id="rId21"/>
  </p:sldIdLst>
  <p:sldSz cx="9144000" cy="5719445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9FBF8"/>
    <a:srgbClr val="E3E489"/>
    <a:srgbClr val="CCFF33"/>
    <a:srgbClr val="FF9900"/>
    <a:srgbClr val="CCCC00"/>
    <a:srgbClr val="CCECFF"/>
    <a:srgbClr val="1D41D5"/>
    <a:srgbClr val="FF6600"/>
    <a:srgbClr val="568424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25" autoAdjust="0"/>
    <p:restoredTop sz="84007" autoAdjust="0"/>
  </p:normalViewPr>
  <p:slideViewPr>
    <p:cSldViewPr>
      <p:cViewPr>
        <p:scale>
          <a:sx n="90" d="100"/>
          <a:sy n="90" d="100"/>
        </p:scale>
        <p:origin x="-600" y="48"/>
      </p:cViewPr>
      <p:guideLst>
        <p:guide orient="horz" pos="1771"/>
        <p:guide pos="28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102"/>
      </p:cViewPr>
      <p:guideLst>
        <p:guide orient="horz" pos="2831"/>
        <p:guide pos="217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9EBF045-6A40-41FB-8218-DF5B9FFE601D}" type="datetimeFigureOut">
              <a:rPr lang="zh-CN" altLang="en-US"/>
            </a:fld>
            <a:endParaRPr lang="en-US" altLang="zh-CN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22D72E6-3BBD-486C-8793-26C87F40582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8390" y="685800"/>
            <a:ext cx="5481221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4548B4C-CF44-4AEF-BAEE-C2A8AE0C7C4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7"/>
          <p:cNvSpPr>
            <a:spLocks noChangeShapeType="1"/>
          </p:cNvSpPr>
          <p:nvPr userDrawn="1"/>
        </p:nvSpPr>
        <p:spPr bwMode="auto">
          <a:xfrm>
            <a:off x="0" y="216104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  <a:effectLst/>
        </p:spPr>
        <p:txBody>
          <a:bodyPr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508480"/>
            <a:ext cx="9144000" cy="95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6" name="Line 34"/>
          <p:cNvSpPr>
            <a:spLocks noChangeShapeType="1"/>
          </p:cNvSpPr>
          <p:nvPr userDrawn="1"/>
        </p:nvSpPr>
        <p:spPr bwMode="auto">
          <a:xfrm>
            <a:off x="0" y="216104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  <a:effectLst/>
        </p:spPr>
        <p:txBody>
          <a:bodyPr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8" name="Text Box 45"/>
          <p:cNvSpPr txBox="1">
            <a:spLocks noChangeArrowheads="1"/>
          </p:cNvSpPr>
          <p:nvPr userDrawn="1"/>
        </p:nvSpPr>
        <p:spPr bwMode="auto">
          <a:xfrm>
            <a:off x="2590800" y="4131400"/>
            <a:ext cx="3124200" cy="10668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 userDrawn="1"/>
        </p:nvSpPr>
        <p:spPr bwMode="gray">
          <a:xfrm>
            <a:off x="0" y="382440"/>
            <a:ext cx="9144000" cy="1461880"/>
          </a:xfrm>
          <a:prstGeom prst="rect">
            <a:avLst/>
          </a:prstGeom>
          <a:gradFill rotWithShape="1">
            <a:gsLst>
              <a:gs pos="0">
                <a:srgbClr val="3191D3"/>
              </a:gs>
              <a:gs pos="100000">
                <a:srgbClr val="3191D3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 dirty="0"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235" y="1187045"/>
            <a:ext cx="86868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数据挖掘方法及应用</a:t>
            </a:r>
            <a:endParaRPr lang="zh-CN" altLang="en-US" sz="32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9" name="Rectangle 29"/>
          <p:cNvSpPr>
            <a:spLocks noChangeArrowheads="1"/>
          </p:cNvSpPr>
          <p:nvPr userDrawn="1"/>
        </p:nvSpPr>
        <p:spPr bwMode="gray">
          <a:xfrm>
            <a:off x="0" y="1905"/>
            <a:ext cx="9142730" cy="1094740"/>
          </a:xfrm>
          <a:prstGeom prst="rect">
            <a:avLst/>
          </a:prstGeom>
          <a:gradFill rotWithShape="1">
            <a:gsLst>
              <a:gs pos="0">
                <a:srgbClr val="81CFEB">
                  <a:alpha val="19000"/>
                </a:srgb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21" name="TextBox 16"/>
          <p:cNvSpPr txBox="1"/>
          <p:nvPr userDrawn="1"/>
        </p:nvSpPr>
        <p:spPr>
          <a:xfrm>
            <a:off x="3439160" y="4399915"/>
            <a:ext cx="5349875" cy="52197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accent4"/>
                </a:solidFill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主讲  王斌会 教授</a:t>
            </a:r>
            <a:endParaRPr lang="zh-CN" altLang="en-US" sz="2800" b="1" dirty="0">
              <a:solidFill>
                <a:schemeClr val="accent4"/>
              </a:solidFill>
              <a:effectLst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2" name="TextBox 16"/>
          <p:cNvSpPr txBox="1"/>
          <p:nvPr userDrawn="1"/>
        </p:nvSpPr>
        <p:spPr>
          <a:xfrm>
            <a:off x="7620" y="510540"/>
            <a:ext cx="4845685" cy="52197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56842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charset="-122"/>
                <a:ea typeface="华文隶书" panose="02010800040101010101" charset="-122"/>
                <a:cs typeface="微软雅黑" panose="020B0503020204020204" charset="-122"/>
              </a:rPr>
              <a:t>数据科学与大数据技术系列之</a:t>
            </a:r>
            <a:endParaRPr lang="zh-CN" altLang="en-US" sz="2800" b="1" dirty="0">
              <a:solidFill>
                <a:srgbClr val="56842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charset="-122"/>
              <a:ea typeface="华文隶书" panose="02010800040101010101" charset="-122"/>
              <a:cs typeface="微软雅黑" panose="020B0503020204020204" charset="-122"/>
            </a:endParaRPr>
          </a:p>
        </p:txBody>
      </p:sp>
      <p:pic>
        <p:nvPicPr>
          <p:cNvPr id="3" name="图片 2" descr="封面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5" y="1837055"/>
            <a:ext cx="3152775" cy="3891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2860"/>
    </mc:Choice>
    <mc:Fallback>
      <p:transition advTm="4286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8537575" y="158115"/>
            <a:ext cx="62230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5657293-E556-4977-86D7-51B0CF2739A3}" type="slidenum">
              <a:rPr lang="zh-CN" altLang="en-US" sz="1050" smtClean="0"/>
            </a:fld>
            <a:r>
              <a:rPr lang="zh-CN" altLang="en-US" sz="1050" smtClean="0"/>
              <a:t> </a:t>
            </a:r>
            <a:fld id="{95657293-E556-4977-86D7-51B0CF2739A3}" type="slidenum">
              <a:rPr lang="en-US" altLang="zh-CN" sz="1050" smtClean="0"/>
            </a:fld>
            <a:r>
              <a:rPr lang="en-US" altLang="zh-CN" sz="1050" smtClean="0"/>
              <a:t> 7</a:t>
            </a:r>
            <a:endParaRPr lang="en-US" altLang="zh-CN" sz="1050" dirty="0" smtClean="0"/>
          </a:p>
        </p:txBody>
      </p:sp>
      <p:sp>
        <p:nvSpPr>
          <p:cNvPr id="5" name="Line 26"/>
          <p:cNvSpPr>
            <a:spLocks noChangeShapeType="1"/>
          </p:cNvSpPr>
          <p:nvPr userDrawn="1"/>
        </p:nvSpPr>
        <p:spPr bwMode="auto">
          <a:xfrm flipV="1">
            <a:off x="838200" y="610870"/>
            <a:ext cx="4792980" cy="1206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l">
              <a:defRPr/>
            </a:pPr>
            <a:endParaRPr lang="zh-CN" altLang="en-US" sz="100">
              <a:ln>
                <a:solidFill>
                  <a:srgbClr val="0070C0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 userDrawn="1"/>
        </p:nvSpPr>
        <p:spPr bwMode="auto">
          <a:xfrm>
            <a:off x="-6350" y="300355"/>
            <a:ext cx="641350" cy="52622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28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</a:t>
            </a:r>
            <a:r>
              <a:rPr lang="zh-CN" altLang="en-US" sz="28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 数据收集与分析软件</a:t>
            </a:r>
            <a:endParaRPr lang="zh-CN" altLang="en-US" sz="28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2860"/>
    </mc:Choice>
    <mc:Fallback>
      <p:transition advTm="4286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artplus_nature_naturalcity42_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6425" y="2796640"/>
            <a:ext cx="1654175" cy="73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9" descr="artplus_nature_naturalcity42_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5888" y="2583450"/>
            <a:ext cx="2971800" cy="4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artplus_nature_naturalcity42_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3240" y="1483448"/>
            <a:ext cx="1546225" cy="13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 descr="artplus_nature_naturalcity42_d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26100" y="2387473"/>
            <a:ext cx="623888" cy="48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>
          <a:xfrm>
            <a:off x="956022" y="2116920"/>
            <a:ext cx="4150995" cy="11988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本章就讲到这里！</a:t>
            </a:r>
            <a:endParaRPr lang="en-US" altLang="zh-CN" sz="3600" b="1" cap="none" spc="0" smtClean="0">
              <a:solidFill>
                <a:srgbClr val="00B0F0"/>
              </a:solidFill>
              <a:effectLst/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altLang="en-US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欢迎大家继续学习</a:t>
            </a:r>
            <a:r>
              <a:rPr lang="en-US" altLang="zh-CN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~</a:t>
            </a:r>
            <a:endParaRPr lang="en-US" altLang="zh-CN" sz="36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00B0F0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1" name="TextBox 16"/>
          <p:cNvSpPr txBox="1"/>
          <p:nvPr userDrawn="1"/>
        </p:nvSpPr>
        <p:spPr>
          <a:xfrm>
            <a:off x="852805" y="3945255"/>
            <a:ext cx="4031615" cy="4603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王斌会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2019.8.1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407910" y="5103495"/>
            <a:ext cx="1687830" cy="543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2860"/>
    </mc:Choice>
    <mc:Fallback>
      <p:transition advTm="4286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2860"/>
    </mc:Choice>
    <mc:Fallback>
      <p:transition advTm="4286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33"/>
          <p:cNvSpPr>
            <a:spLocks noChangeArrowheads="1"/>
          </p:cNvSpPr>
          <p:nvPr userDrawn="1"/>
        </p:nvSpPr>
        <p:spPr bwMode="gray">
          <a:xfrm>
            <a:off x="838200" y="572040"/>
            <a:ext cx="8305800" cy="4639880"/>
          </a:xfrm>
          <a:prstGeom prst="rect">
            <a:avLst/>
          </a:prstGeom>
          <a:gradFill rotWithShape="1">
            <a:gsLst>
              <a:gs pos="0">
                <a:srgbClr val="81CFEB">
                  <a:alpha val="19000"/>
                </a:srgb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699160"/>
            <a:ext cx="8001000" cy="4322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gray">
          <a:xfrm>
            <a:off x="0" y="0"/>
            <a:ext cx="9144000" cy="572040"/>
          </a:xfrm>
          <a:prstGeom prst="rect">
            <a:avLst/>
          </a:prstGeom>
          <a:gradFill rotWithShape="1">
            <a:gsLst>
              <a:gs pos="0">
                <a:srgbClr val="81CFEB"/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639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27120"/>
            <a:ext cx="6096000" cy="317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grpSp>
        <p:nvGrpSpPr>
          <p:cNvPr id="16394" name="Group 31"/>
          <p:cNvGrpSpPr/>
          <p:nvPr userDrawn="1"/>
        </p:nvGrpSpPr>
        <p:grpSpPr bwMode="auto">
          <a:xfrm rot="10800000">
            <a:off x="8382000" y="0"/>
            <a:ext cx="762000" cy="572040"/>
            <a:chOff x="5216" y="628"/>
            <a:chExt cx="546" cy="543"/>
          </a:xfrm>
        </p:grpSpPr>
        <p:sp>
          <p:nvSpPr>
            <p:cNvPr id="1038" name="Rectangle 14"/>
            <p:cNvSpPr>
              <a:spLocks noChangeArrowheads="1"/>
            </p:cNvSpPr>
            <p:nvPr userDrawn="1"/>
          </p:nvSpPr>
          <p:spPr bwMode="gray">
            <a:xfrm rot="-5400000">
              <a:off x="5221" y="630"/>
              <a:ext cx="166" cy="166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039" name="Rectangle 15"/>
            <p:cNvSpPr>
              <a:spLocks noChangeArrowheads="1"/>
            </p:cNvSpPr>
            <p:nvPr userDrawn="1"/>
          </p:nvSpPr>
          <p:spPr bwMode="gray">
            <a:xfrm rot="-5400000">
              <a:off x="5411" y="630"/>
              <a:ext cx="166" cy="166"/>
            </a:xfrm>
            <a:prstGeom prst="rect">
              <a:avLst/>
            </a:prstGeom>
            <a:solidFill>
              <a:srgbClr val="297CDD">
                <a:alpha val="60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3" name="Rectangle 16"/>
            <p:cNvSpPr>
              <a:spLocks noChangeArrowheads="1"/>
            </p:cNvSpPr>
            <p:nvPr userDrawn="1"/>
          </p:nvSpPr>
          <p:spPr bwMode="gray">
            <a:xfrm rot="-5400000">
              <a:off x="5595" y="627"/>
              <a:ext cx="165" cy="168"/>
            </a:xfrm>
            <a:prstGeom prst="rect">
              <a:avLst/>
            </a:prstGeom>
            <a:solidFill>
              <a:srgbClr val="297CDD">
                <a:alpha val="85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4" name="Rectangle 17"/>
            <p:cNvSpPr>
              <a:spLocks noChangeArrowheads="1"/>
            </p:cNvSpPr>
            <p:nvPr userDrawn="1"/>
          </p:nvSpPr>
          <p:spPr bwMode="gray">
            <a:xfrm rot="-5400000">
              <a:off x="5406" y="815"/>
              <a:ext cx="166" cy="168"/>
            </a:xfrm>
            <a:prstGeom prst="rect">
              <a:avLst/>
            </a:prstGeom>
            <a:solidFill>
              <a:srgbClr val="297CDD"/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 userDrawn="1"/>
          </p:nvSpPr>
          <p:spPr bwMode="gray">
            <a:xfrm rot="-5400000">
              <a:off x="5226" y="860"/>
              <a:ext cx="167" cy="165"/>
            </a:xfrm>
            <a:prstGeom prst="rect">
              <a:avLst/>
            </a:prstGeom>
            <a:solidFill>
              <a:srgbClr val="297CDD">
                <a:alpha val="60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043" name="Rectangle 19"/>
            <p:cNvSpPr>
              <a:spLocks noChangeArrowheads="1"/>
            </p:cNvSpPr>
            <p:nvPr userDrawn="1"/>
          </p:nvSpPr>
          <p:spPr bwMode="gray">
            <a:xfrm rot="-5400000">
              <a:off x="5235" y="1058"/>
              <a:ext cx="167" cy="165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</p:grpSp>
      <p:sp>
        <p:nvSpPr>
          <p:cNvPr id="1050" name="Rectangle 26"/>
          <p:cNvSpPr>
            <a:spLocks noChangeArrowheads="1"/>
          </p:cNvSpPr>
          <p:nvPr userDrawn="1"/>
        </p:nvSpPr>
        <p:spPr bwMode="gray">
          <a:xfrm>
            <a:off x="269875" y="0"/>
            <a:ext cx="284163" cy="5746883"/>
          </a:xfrm>
          <a:prstGeom prst="rect">
            <a:avLst/>
          </a:prstGeom>
          <a:solidFill>
            <a:srgbClr val="4A9ACC">
              <a:alpha val="80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1" name="Rectangle 27"/>
          <p:cNvSpPr>
            <a:spLocks noChangeArrowheads="1"/>
          </p:cNvSpPr>
          <p:nvPr userDrawn="1"/>
        </p:nvSpPr>
        <p:spPr bwMode="gray">
          <a:xfrm>
            <a:off x="-12700" y="0"/>
            <a:ext cx="330200" cy="5742911"/>
          </a:xfrm>
          <a:prstGeom prst="rect">
            <a:avLst/>
          </a:prstGeom>
          <a:gradFill rotWithShape="1">
            <a:gsLst>
              <a:gs pos="0">
                <a:srgbClr val="4A9ACC">
                  <a:gamma/>
                  <a:shade val="28627"/>
                  <a:invGamma/>
                </a:srgbClr>
              </a:gs>
              <a:gs pos="100000">
                <a:srgbClr val="4A9ACC"/>
              </a:gs>
            </a:gsLst>
            <a:lin ang="18900000" scaled="1"/>
          </a:gra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2" name="Rectangle 28"/>
          <p:cNvSpPr>
            <a:spLocks noChangeArrowheads="1"/>
          </p:cNvSpPr>
          <p:nvPr userDrawn="1"/>
        </p:nvSpPr>
        <p:spPr bwMode="gray">
          <a:xfrm>
            <a:off x="749300" y="19863"/>
            <a:ext cx="71438" cy="5732317"/>
          </a:xfrm>
          <a:prstGeom prst="rect">
            <a:avLst/>
          </a:prstGeom>
          <a:solidFill>
            <a:srgbClr val="4A9ACC">
              <a:alpha val="20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 userDrawn="1"/>
        </p:nvSpPr>
        <p:spPr bwMode="gray">
          <a:xfrm>
            <a:off x="508000" y="0"/>
            <a:ext cx="168275" cy="5727021"/>
          </a:xfrm>
          <a:prstGeom prst="rect">
            <a:avLst/>
          </a:prstGeom>
          <a:solidFill>
            <a:srgbClr val="4A9ACC">
              <a:alpha val="53999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4" name="Rectangle 30"/>
          <p:cNvSpPr>
            <a:spLocks noChangeArrowheads="1"/>
          </p:cNvSpPr>
          <p:nvPr userDrawn="1"/>
        </p:nvSpPr>
        <p:spPr bwMode="gray">
          <a:xfrm>
            <a:off x="685800" y="0"/>
            <a:ext cx="114300" cy="5732318"/>
          </a:xfrm>
          <a:prstGeom prst="rect">
            <a:avLst/>
          </a:prstGeom>
          <a:solidFill>
            <a:srgbClr val="4A9ACC">
              <a:alpha val="37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p14:dur="500" advTm="42860"/>
    </mc:Choice>
    <mc:Fallback>
      <p:transition advTm="42860"/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7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285750" indent="-285750" algn="l" rtl="0" eaLnBrk="0" fontAlgn="base" hangingPunct="0">
        <a:spcBef>
          <a:spcPts val="80"/>
        </a:spcBef>
        <a:spcAft>
          <a:spcPct val="0"/>
        </a:spcAft>
        <a:buChar char="•"/>
        <a:defRPr sz="2670">
          <a:solidFill>
            <a:schemeClr val="tx1"/>
          </a:solidFill>
          <a:latin typeface="+mn-lt"/>
          <a:ea typeface="+mn-ea"/>
          <a:cs typeface="+mn-cs"/>
        </a:defRPr>
      </a:lvl1pPr>
      <a:lvl2pPr marL="619760" indent="-238125" algn="l" rtl="0" eaLnBrk="0" fontAlgn="base" hangingPunct="0">
        <a:spcBef>
          <a:spcPts val="80"/>
        </a:spcBef>
        <a:spcAft>
          <a:spcPct val="0"/>
        </a:spcAft>
        <a:buChar char="–"/>
        <a:defRPr sz="2335">
          <a:solidFill>
            <a:schemeClr val="tx1"/>
          </a:solidFill>
          <a:latin typeface="+mn-lt"/>
          <a:ea typeface="+mn-ea"/>
        </a:defRPr>
      </a:lvl2pPr>
      <a:lvl3pPr marL="953135" indent="-190500" algn="l" rtl="0" eaLnBrk="0" fontAlgn="base" hangingPunct="0">
        <a:spcBef>
          <a:spcPts val="8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34770" indent="-190500" algn="l" rtl="0" eaLnBrk="0" fontAlgn="base" hangingPunct="0">
        <a:spcBef>
          <a:spcPts val="80"/>
        </a:spcBef>
        <a:spcAft>
          <a:spcPct val="0"/>
        </a:spcAft>
        <a:buChar char="–"/>
        <a:defRPr sz="1670">
          <a:solidFill>
            <a:schemeClr val="tx1"/>
          </a:solidFill>
          <a:latin typeface="+mn-lt"/>
          <a:ea typeface="+mn-ea"/>
        </a:defRPr>
      </a:lvl4pPr>
      <a:lvl5pPr marL="1716405" indent="-190500" algn="l" rtl="0" eaLnBrk="0" fontAlgn="base" hangingPunct="0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5pPr>
      <a:lvl6pPr marL="2097405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6pPr>
      <a:lvl7pPr marL="2479040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7pPr>
      <a:lvl8pPr marL="2860040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8pPr>
      <a:lvl9pPr marL="3241675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90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790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9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0.png"/><Relationship Id="rId7" Type="http://schemas.openxmlformats.org/officeDocument/2006/relationships/image" Target="../media/image69.png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8.png"/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image" Target="../media/image7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5.png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2.png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Relationship Id="rId3" Type="http://schemas.openxmlformats.org/officeDocument/2006/relationships/image" Target="../media/image93.png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3.png"/><Relationship Id="rId8" Type="http://schemas.openxmlformats.org/officeDocument/2006/relationships/image" Target="../media/image102.png"/><Relationship Id="rId7" Type="http://schemas.openxmlformats.org/officeDocument/2006/relationships/image" Target="../media/image101.png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1" Type="http://schemas.openxmlformats.org/officeDocument/2006/relationships/notesSlide" Target="../notesSlides/notesSlide16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8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image" Target="../media/image10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9" Type="http://schemas.openxmlformats.org/officeDocument/2006/relationships/notesSlide" Target="../notesSlides/notesSlide4.x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30.png"/><Relationship Id="rId16" Type="http://schemas.openxmlformats.org/officeDocument/2006/relationships/image" Target="../media/image29.png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3" Type="http://schemas.openxmlformats.org/officeDocument/2006/relationships/image" Target="../media/image26.png"/><Relationship Id="rId12" Type="http://schemas.openxmlformats.org/officeDocument/2006/relationships/image" Target="../media/image25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5.png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0" Type="http://schemas.openxmlformats.org/officeDocument/2006/relationships/notesSlide" Target="../notesSlides/notesSlide8.xml"/><Relationship Id="rId1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3.png"/><Relationship Id="rId8" Type="http://schemas.openxmlformats.org/officeDocument/2006/relationships/image" Target="../media/image62.png"/><Relationship Id="rId7" Type="http://schemas.openxmlformats.org/officeDocument/2006/relationships/image" Target="../media/image61.png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1" Type="http://schemas.openxmlformats.org/officeDocument/2006/relationships/notesSlide" Target="../notesSlides/notesSlide9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3329305" y="2548255"/>
            <a:ext cx="5567045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chemeClr val="accent2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600" dirty="0" smtClean="0">
                <a:solidFill>
                  <a:schemeClr val="accent2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2</a:t>
            </a:r>
            <a:r>
              <a:rPr lang="zh-CN" altLang="en-US" sz="3600" dirty="0" smtClean="0">
                <a:solidFill>
                  <a:schemeClr val="accent2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章数据挖掘的分析基础</a:t>
            </a:r>
            <a:endParaRPr lang="en-US" altLang="zh-CN" sz="3600" dirty="0">
              <a:solidFill>
                <a:schemeClr val="accent2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481584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.1</a:t>
            </a:r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数据的描述分析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360" y="837565"/>
            <a:ext cx="7415530" cy="23812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975360" y="1155700"/>
            <a:ext cx="6473190" cy="3773170"/>
            <a:chOff x="1536" y="1694"/>
            <a:chExt cx="14774" cy="800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6" y="1694"/>
              <a:ext cx="14775" cy="495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6" y="2189"/>
              <a:ext cx="10650" cy="7515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" y="1369060"/>
            <a:ext cx="7402830" cy="1122045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911860" y="2491105"/>
            <a:ext cx="7877810" cy="2686050"/>
            <a:chOff x="1436" y="3923"/>
            <a:chExt cx="12406" cy="423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36" y="3923"/>
              <a:ext cx="6570" cy="4230"/>
            </a:xfrm>
            <a:prstGeom prst="rect">
              <a:avLst/>
            </a:prstGeom>
          </p:spPr>
        </p:pic>
        <p:grpSp>
          <p:nvGrpSpPr>
            <p:cNvPr id="18" name="组合 17"/>
            <p:cNvGrpSpPr/>
            <p:nvPr/>
          </p:nvGrpSpPr>
          <p:grpSpPr>
            <a:xfrm>
              <a:off x="8006" y="3923"/>
              <a:ext cx="5837" cy="4230"/>
              <a:chOff x="2025" y="3701"/>
              <a:chExt cx="10530" cy="7309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25" y="3701"/>
                <a:ext cx="10350" cy="1605"/>
              </a:xfrm>
              <a:prstGeom prst="rect">
                <a:avLst/>
              </a:prstGeom>
            </p:spPr>
          </p:pic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25" y="5280"/>
                <a:ext cx="10530" cy="5730"/>
              </a:xfrm>
              <a:prstGeom prst="rect">
                <a:avLst/>
              </a:prstGeom>
            </p:spPr>
          </p:pic>
        </p:grp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2755" y="1466850"/>
            <a:ext cx="4907915" cy="421195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481584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.1</a:t>
            </a:r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数据的描述分析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360" y="812165"/>
            <a:ext cx="6915785" cy="2844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20" y="1515110"/>
            <a:ext cx="7604125" cy="259397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1051560" y="1200150"/>
            <a:ext cx="5337810" cy="4200525"/>
            <a:chOff x="1536" y="1890"/>
            <a:chExt cx="9230" cy="7187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6" y="1890"/>
              <a:ext cx="9231" cy="40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6" y="2295"/>
              <a:ext cx="5423" cy="6782"/>
            </a:xfrm>
            <a:prstGeom prst="rect">
              <a:avLst/>
            </a:prstGeom>
          </p:spPr>
        </p:pic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1025" y="1979295"/>
            <a:ext cx="5095875" cy="361632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481584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.1</a:t>
            </a:r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数据的描述分析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360" y="812165"/>
            <a:ext cx="6915785" cy="2844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1104900"/>
            <a:ext cx="6475095" cy="2552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1360170"/>
            <a:ext cx="6101080" cy="14300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765" y="1360170"/>
            <a:ext cx="4358005" cy="429387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481584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</a:t>
            </a:r>
            <a:r>
              <a:rPr 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数据的透视分析</a:t>
            </a:r>
            <a:endParaRPr lang="en-US" altLang="zh-CN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75360" y="875030"/>
            <a:ext cx="6813550" cy="628015"/>
            <a:chOff x="1536" y="1378"/>
            <a:chExt cx="11444" cy="98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36" y="1378"/>
              <a:ext cx="8250" cy="52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6" y="1903"/>
              <a:ext cx="11445" cy="465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975360" y="1746250"/>
            <a:ext cx="6731000" cy="1541780"/>
            <a:chOff x="1536" y="2750"/>
            <a:chExt cx="10600" cy="242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6" y="2750"/>
              <a:ext cx="10601" cy="2429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2040" y="3304"/>
              <a:ext cx="5520" cy="24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615" y="2216785"/>
            <a:ext cx="5220335" cy="32626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" y="3051810"/>
            <a:ext cx="4302760" cy="263969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7265" y="2488565"/>
            <a:ext cx="5621655" cy="148336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7265" y="3051810"/>
            <a:ext cx="4381500" cy="256921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481584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</a:t>
            </a:r>
            <a:r>
              <a:rPr 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数据的透视分析</a:t>
            </a:r>
            <a:endParaRPr lang="en-US" altLang="zh-CN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75360" y="882015"/>
            <a:ext cx="6155055" cy="488950"/>
            <a:chOff x="1536" y="1389"/>
            <a:chExt cx="12164" cy="85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36" y="1389"/>
              <a:ext cx="12165" cy="42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6" y="1809"/>
              <a:ext cx="11145" cy="435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975360" y="1371600"/>
            <a:ext cx="6084570" cy="2943860"/>
            <a:chOff x="1536" y="2160"/>
            <a:chExt cx="9582" cy="4636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6" y="2160"/>
              <a:ext cx="9582" cy="2058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6" y="4151"/>
              <a:ext cx="9582" cy="549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36" y="4700"/>
              <a:ext cx="9582" cy="2097"/>
            </a:xfrm>
            <a:prstGeom prst="rect">
              <a:avLst/>
            </a:prstGeom>
          </p:spPr>
        </p:pic>
      </p:grpSp>
      <p:grpSp>
        <p:nvGrpSpPr>
          <p:cNvPr id="21" name="组合 20"/>
          <p:cNvGrpSpPr/>
          <p:nvPr/>
        </p:nvGrpSpPr>
        <p:grpSpPr>
          <a:xfrm>
            <a:off x="4081780" y="1351280"/>
            <a:ext cx="4780810" cy="3689286"/>
            <a:chOff x="4334" y="2193"/>
            <a:chExt cx="9023" cy="6465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4" y="2193"/>
              <a:ext cx="4007" cy="363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34" y="2569"/>
              <a:ext cx="9023" cy="6089"/>
            </a:xfrm>
            <a:prstGeom prst="rect">
              <a:avLst/>
            </a:prstGeom>
          </p:spPr>
        </p:pic>
      </p:grpSp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481584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</a:t>
            </a:r>
            <a:r>
              <a:rPr 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数据的透视分析</a:t>
            </a:r>
            <a:endParaRPr lang="en-US" altLang="zh-CN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75360" y="882015"/>
            <a:ext cx="6155055" cy="488950"/>
            <a:chOff x="1536" y="1389"/>
            <a:chExt cx="12164" cy="85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36" y="1389"/>
              <a:ext cx="12165" cy="42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6" y="1809"/>
              <a:ext cx="11145" cy="435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975360" y="1528445"/>
            <a:ext cx="6353175" cy="3313430"/>
            <a:chOff x="1536" y="2310"/>
            <a:chExt cx="12254" cy="66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6" y="2310"/>
              <a:ext cx="12255" cy="42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6" y="2730"/>
              <a:ext cx="8595" cy="6180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6425" y="1739265"/>
            <a:ext cx="4575810" cy="316420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481584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</a:t>
            </a:r>
            <a:r>
              <a:rPr 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数据的透视分析</a:t>
            </a:r>
            <a:endParaRPr lang="en-US" altLang="zh-CN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360" y="882015"/>
            <a:ext cx="6155690" cy="240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1122680"/>
            <a:ext cx="5255260" cy="2311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1353820"/>
            <a:ext cx="3601085" cy="266700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975360" y="1613535"/>
            <a:ext cx="6339840" cy="1464310"/>
            <a:chOff x="1536" y="2541"/>
            <a:chExt cx="9984" cy="2306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6" y="2541"/>
              <a:ext cx="9984" cy="2306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2026" y="2944"/>
              <a:ext cx="8640" cy="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75360" y="1873250"/>
            <a:ext cx="6139180" cy="3671570"/>
            <a:chOff x="-847" y="4211"/>
            <a:chExt cx="16094" cy="9419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847" y="4211"/>
              <a:ext cx="16095" cy="585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847" y="4796"/>
              <a:ext cx="10125" cy="8835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2772410" y="1619885"/>
            <a:ext cx="6066790" cy="2067560"/>
            <a:chOff x="4223" y="2541"/>
            <a:chExt cx="9697" cy="2768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24" y="2541"/>
              <a:ext cx="9696" cy="2769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4223" y="2944"/>
              <a:ext cx="9697" cy="8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727960" y="1854200"/>
            <a:ext cx="5657850" cy="3335655"/>
            <a:chOff x="67" y="4188"/>
            <a:chExt cx="14264" cy="7801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" y="4188"/>
              <a:ext cx="14265" cy="63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" y="4819"/>
              <a:ext cx="12570" cy="7170"/>
            </a:xfrm>
            <a:prstGeom prst="rect">
              <a:avLst/>
            </a:prstGeom>
          </p:spPr>
        </p:pic>
      </p:grpSp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481584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</a:t>
            </a:r>
            <a:r>
              <a:rPr 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数据的透视分析</a:t>
            </a:r>
            <a:endParaRPr lang="en-US" altLang="zh-CN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75360" y="770255"/>
            <a:ext cx="7065645" cy="466090"/>
            <a:chOff x="1536" y="1342"/>
            <a:chExt cx="13605" cy="100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36" y="1342"/>
              <a:ext cx="13605" cy="585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6" y="1927"/>
              <a:ext cx="10120" cy="418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1322070"/>
            <a:ext cx="5515610" cy="4029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" y="1209040"/>
            <a:ext cx="7416800" cy="415925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991870" y="1435735"/>
            <a:ext cx="7217410" cy="4237355"/>
            <a:chOff x="1536" y="2345"/>
            <a:chExt cx="12420" cy="809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36" y="2345"/>
              <a:ext cx="12420" cy="435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36" y="2729"/>
              <a:ext cx="12315" cy="7710"/>
            </a:xfrm>
            <a:prstGeom prst="rect">
              <a:avLst/>
            </a:prstGeom>
          </p:spPr>
        </p:pic>
      </p:grpSp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481584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.1</a:t>
            </a:r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数据的描述分析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90600" y="802481"/>
            <a:ext cx="249518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259681"/>
            <a:ext cx="7139814" cy="17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164681"/>
            <a:ext cx="439876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3208982"/>
            <a:ext cx="4191000" cy="12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481584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.1</a:t>
            </a:r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数据的描述分析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90600" y="878681"/>
            <a:ext cx="3471862" cy="322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88281"/>
            <a:ext cx="7986712" cy="1507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9688" y="3393281"/>
            <a:ext cx="8005712" cy="152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481584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.1</a:t>
            </a:r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数据的描述分析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14400" y="954881"/>
            <a:ext cx="362465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3"/>
          <p:cNvGrpSpPr/>
          <p:nvPr/>
        </p:nvGrpSpPr>
        <p:grpSpPr>
          <a:xfrm>
            <a:off x="914400" y="1410970"/>
            <a:ext cx="6755130" cy="896620"/>
            <a:chOff x="1440" y="2250"/>
            <a:chExt cx="14520" cy="205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0" y="2250"/>
              <a:ext cx="11640" cy="54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0" y="2790"/>
              <a:ext cx="14520" cy="1515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873125" y="1646555"/>
            <a:ext cx="6662420" cy="937260"/>
            <a:chOff x="1417" y="4241"/>
            <a:chExt cx="13913" cy="196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17" y="4241"/>
              <a:ext cx="11565" cy="52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40" y="4766"/>
              <a:ext cx="13890" cy="1440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906145" y="1938655"/>
            <a:ext cx="6480175" cy="876300"/>
            <a:chOff x="1777" y="4248"/>
            <a:chExt cx="13514" cy="198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7" y="4248"/>
              <a:ext cx="10845" cy="51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77" y="4758"/>
              <a:ext cx="13515" cy="1470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73125" y="2172970"/>
            <a:ext cx="5324475" cy="876935"/>
            <a:chOff x="2032" y="4233"/>
            <a:chExt cx="10874" cy="199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32" y="4233"/>
              <a:ext cx="10335" cy="54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32" y="4773"/>
              <a:ext cx="10875" cy="1455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889635" y="2422525"/>
            <a:ext cx="6011545" cy="886460"/>
            <a:chOff x="2025" y="4211"/>
            <a:chExt cx="12134" cy="203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5" y="4211"/>
              <a:ext cx="10350" cy="585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25" y="4804"/>
              <a:ext cx="12135" cy="1440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873125" y="2711450"/>
            <a:ext cx="6880860" cy="830580"/>
            <a:chOff x="645" y="4256"/>
            <a:chExt cx="14160" cy="1965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45" y="4256"/>
              <a:ext cx="13110" cy="495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45" y="4751"/>
              <a:ext cx="14160" cy="1470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889635" y="2944495"/>
            <a:ext cx="6219825" cy="901065"/>
            <a:chOff x="570" y="4233"/>
            <a:chExt cx="13260" cy="1895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70" y="4233"/>
              <a:ext cx="13260" cy="540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70" y="4778"/>
              <a:ext cx="12795" cy="1350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889635" y="3171825"/>
            <a:ext cx="6880860" cy="991870"/>
            <a:chOff x="660" y="4211"/>
            <a:chExt cx="14414" cy="2009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60" y="4211"/>
              <a:ext cx="13080" cy="585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60" y="4796"/>
              <a:ext cx="14415" cy="1425"/>
            </a:xfrm>
            <a:prstGeom prst="rect">
              <a:avLst/>
            </a:prstGeom>
          </p:spPr>
        </p:pic>
      </p:grpSp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481584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.1</a:t>
            </a:r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数据的描述分析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38200" y="802481"/>
            <a:ext cx="362465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组合 27"/>
          <p:cNvGrpSpPr/>
          <p:nvPr/>
        </p:nvGrpSpPr>
        <p:grpSpPr>
          <a:xfrm>
            <a:off x="838200" y="1168400"/>
            <a:ext cx="7750810" cy="2338705"/>
            <a:chOff x="1320" y="1841"/>
            <a:chExt cx="18104" cy="5446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0" y="1841"/>
              <a:ext cx="13995" cy="495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0" y="2336"/>
              <a:ext cx="18090" cy="705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0" y="3013"/>
              <a:ext cx="18105" cy="4275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838200" y="1684020"/>
            <a:ext cx="7745095" cy="3014345"/>
            <a:chOff x="-1837" y="971"/>
            <a:chExt cx="18321" cy="7064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837" y="971"/>
              <a:ext cx="18075" cy="7065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28" y="971"/>
              <a:ext cx="9657" cy="6532"/>
            </a:xfrm>
            <a:prstGeom prst="rect">
              <a:avLst/>
            </a:prstGeom>
          </p:spPr>
        </p:pic>
      </p:grpSp>
      <p:grpSp>
        <p:nvGrpSpPr>
          <p:cNvPr id="35" name="组合 34"/>
          <p:cNvGrpSpPr/>
          <p:nvPr/>
        </p:nvGrpSpPr>
        <p:grpSpPr>
          <a:xfrm>
            <a:off x="838200" y="1951990"/>
            <a:ext cx="7859395" cy="3180080"/>
            <a:chOff x="-1860" y="701"/>
            <a:chExt cx="18886" cy="7604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860" y="701"/>
              <a:ext cx="18120" cy="7605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24" y="701"/>
              <a:ext cx="10202" cy="6984"/>
            </a:xfrm>
            <a:prstGeom prst="rect">
              <a:avLst/>
            </a:prstGeom>
          </p:spPr>
        </p:pic>
      </p:grpSp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481584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.1</a:t>
            </a:r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数据的描述分析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74090" y="796290"/>
            <a:ext cx="7415530" cy="518795"/>
            <a:chOff x="-90" y="4203"/>
            <a:chExt cx="16650" cy="111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90" y="4203"/>
              <a:ext cx="14580" cy="6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90" y="4803"/>
              <a:ext cx="16650" cy="510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445" y="3372485"/>
            <a:ext cx="7701280" cy="134239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299845" y="1475740"/>
            <a:ext cx="7158355" cy="1460500"/>
            <a:chOff x="-1110" y="2868"/>
            <a:chExt cx="16620" cy="277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110" y="3363"/>
              <a:ext cx="16620" cy="228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50" y="2868"/>
              <a:ext cx="2910" cy="495"/>
            </a:xfrm>
            <a:prstGeom prst="rect">
              <a:avLst/>
            </a:prstGeom>
          </p:spPr>
        </p:pic>
      </p:grpSp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481584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.1</a:t>
            </a:r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数据的描述分析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360" y="837565"/>
            <a:ext cx="7415530" cy="238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1075690"/>
            <a:ext cx="2971800" cy="25844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950595" y="1463675"/>
            <a:ext cx="7798435" cy="2767965"/>
            <a:chOff x="1536" y="2635"/>
            <a:chExt cx="18278" cy="641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6" y="2635"/>
              <a:ext cx="10710" cy="52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6" y="3160"/>
              <a:ext cx="12780" cy="174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20" y="3160"/>
              <a:ext cx="10695" cy="5895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975360" y="1717675"/>
            <a:ext cx="7560945" cy="2886710"/>
            <a:chOff x="1536" y="3848"/>
            <a:chExt cx="18120" cy="606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36" y="3848"/>
              <a:ext cx="18120" cy="54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36" y="4388"/>
              <a:ext cx="10050" cy="5520"/>
            </a:xfrm>
            <a:prstGeom prst="rect">
              <a:avLst/>
            </a:prstGeom>
          </p:spPr>
        </p:pic>
      </p:grpSp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481584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.1</a:t>
            </a:r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数据的描述分析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360" y="837565"/>
            <a:ext cx="7415530" cy="2381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1075690"/>
            <a:ext cx="3296285" cy="28130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91870" y="1398905"/>
            <a:ext cx="6934200" cy="3044825"/>
            <a:chOff x="1536" y="2487"/>
            <a:chExt cx="15464" cy="696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6" y="2487"/>
              <a:ext cx="15465" cy="54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6" y="3027"/>
              <a:ext cx="10665" cy="6420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983615" y="1624965"/>
            <a:ext cx="6631940" cy="3844290"/>
            <a:chOff x="-322" y="4173"/>
            <a:chExt cx="15540" cy="819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22" y="4173"/>
              <a:ext cx="15045" cy="66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322" y="4833"/>
              <a:ext cx="15540" cy="7530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975995" y="1904365"/>
            <a:ext cx="7414895" cy="3136265"/>
            <a:chOff x="-1231" y="4181"/>
            <a:chExt cx="16861" cy="6975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230" y="4181"/>
              <a:ext cx="16860" cy="645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231" y="4826"/>
              <a:ext cx="10725" cy="6330"/>
            </a:xfrm>
            <a:prstGeom prst="rect">
              <a:avLst/>
            </a:prstGeom>
          </p:spPr>
        </p:pic>
      </p:grpSp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481584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.1</a:t>
            </a:r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数据的描述分析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360" y="837565"/>
            <a:ext cx="7415530" cy="238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1075690"/>
            <a:ext cx="5549900" cy="24384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603885" y="1341755"/>
            <a:ext cx="6137910" cy="4166235"/>
            <a:chOff x="1536" y="2354"/>
            <a:chExt cx="14400" cy="968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6" y="2354"/>
              <a:ext cx="13485" cy="58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6" y="2939"/>
              <a:ext cx="14400" cy="9105"/>
            </a:xfrm>
            <a:prstGeom prst="rect">
              <a:avLst/>
            </a:prstGeom>
          </p:spPr>
        </p:pic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40" y="1576705"/>
            <a:ext cx="6580505" cy="379349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488950" y="1829435"/>
            <a:ext cx="7324725" cy="3782060"/>
            <a:chOff x="298" y="2881"/>
            <a:chExt cx="16680" cy="768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8" y="2881"/>
              <a:ext cx="16680" cy="525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8" y="3355"/>
              <a:ext cx="11250" cy="7215"/>
            </a:xfrm>
            <a:prstGeom prst="rect">
              <a:avLst/>
            </a:prstGeom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6620" y="1334135"/>
            <a:ext cx="5372735" cy="345821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6145" y="1560195"/>
            <a:ext cx="5659755" cy="308673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中宋"/>
        <a:cs typeface=""/>
      </a:majorFont>
      <a:minorFont>
        <a:latin typeface="Arial"/>
        <a:ea typeface="宋体"/>
        <a:cs typeface="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WPS 演示</Application>
  <PresentationFormat>自定义</PresentationFormat>
  <Paragraphs>34</Paragraphs>
  <Slides>18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华文中宋</vt:lpstr>
      <vt:lpstr>微软雅黑</vt:lpstr>
      <vt:lpstr>黑体</vt:lpstr>
      <vt:lpstr>楷体</vt:lpstr>
      <vt:lpstr>华文隶书</vt:lpstr>
      <vt:lpstr>华文新魏</vt:lpstr>
      <vt:lpstr>华文楷体</vt:lpstr>
      <vt:lpstr>Calibri</vt:lpstr>
      <vt:lpstr>隶书</vt:lpstr>
      <vt:lpstr>Arial Unicode MS</vt:lpstr>
      <vt:lpstr>1_默认设计模板</vt:lpstr>
      <vt:lpstr>PowerPoint 演示文稿</vt:lpstr>
      <vt:lpstr>2.1数据的描述分析</vt:lpstr>
      <vt:lpstr>2.1数据的描述分析</vt:lpstr>
      <vt:lpstr>2.1数据的描述分析</vt:lpstr>
      <vt:lpstr>2.1数据的描述分析</vt:lpstr>
      <vt:lpstr>2.1数据的描述分析</vt:lpstr>
      <vt:lpstr>2.1数据的描述分析</vt:lpstr>
      <vt:lpstr>2.1数据的描述分析</vt:lpstr>
      <vt:lpstr>2.1数据的描述分析</vt:lpstr>
      <vt:lpstr>2.1数据的描述分析</vt:lpstr>
      <vt:lpstr>2.1数据的描述分析</vt:lpstr>
      <vt:lpstr>2.1数据的描述分析</vt:lpstr>
      <vt:lpstr>2.2数据的透视分析</vt:lpstr>
      <vt:lpstr>2.2数据的透视分析</vt:lpstr>
      <vt:lpstr>2.2数据的透视分析</vt:lpstr>
      <vt:lpstr>2.2数据的透视分析</vt:lpstr>
      <vt:lpstr>2.2数据的透视分析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wbh</cp:lastModifiedBy>
  <cp:revision>948</cp:revision>
  <cp:lastPrinted>2113-01-01T00:00:00Z</cp:lastPrinted>
  <dcterms:created xsi:type="dcterms:W3CDTF">2113-01-01T00:00:00Z</dcterms:created>
  <dcterms:modified xsi:type="dcterms:W3CDTF">2019-08-27T04:52:27Z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RubyTemplateID">
    <vt:lpwstr>8</vt:lpwstr>
  </property>
  <property fmtid="{D5CDD505-2E9C-101B-9397-08002B2CF9AE}" pid="4" name="KSOProductBuildVer">
    <vt:lpwstr>2052-11.1.0.8976</vt:lpwstr>
  </property>
</Properties>
</file>