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8" r:id="rId48"/>
    <p:sldId id="304" r:id="rId49"/>
    <p:sldId id="306" r:id="rId50"/>
    <p:sldId id="307" r:id="rId51"/>
    <p:sldId id="305" r:id="rId52"/>
    <p:sldId id="309" r:id="rId53"/>
    <p:sldId id="310" r:id="rId54"/>
    <p:sldId id="311" r:id="rId55"/>
    <p:sldId id="313" r:id="rId56"/>
    <p:sldId id="314" r:id="rId57"/>
    <p:sldId id="316" r:id="rId58"/>
    <p:sldId id="312" r:id="rId59"/>
    <p:sldId id="315" r:id="rId60"/>
    <p:sldId id="317" r:id="rId61"/>
    <p:sldId id="268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28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108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image" Target="../media/image111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image" Target="../media/image1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image" Target="../media/image118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326130" y="2341245"/>
            <a:ext cx="56648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r>
              <a:rPr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第4章 多元数据的综合分析</a:t>
            </a:r>
            <a:endParaRPr sz="36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3820" y="82636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数据挖掘方法及应用</a:t>
            </a:r>
            <a:endParaRPr lang="zh-CN" altLang="en-US" sz="32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83820" y="15875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4312920" y="4723765"/>
            <a:ext cx="3691890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 descr="封面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" y="1881505"/>
            <a:ext cx="3382645" cy="4531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641985"/>
            <a:ext cx="7946390" cy="1699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586990"/>
            <a:ext cx="7777480" cy="2684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416560"/>
            <a:ext cx="9009380" cy="1711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2286635"/>
            <a:ext cx="6628130" cy="3654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1122680"/>
            <a:ext cx="8497570" cy="4613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257810"/>
            <a:ext cx="4792980" cy="1493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871980"/>
            <a:ext cx="4991100" cy="1798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3998595"/>
            <a:ext cx="5440680" cy="2087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25" y="3043555"/>
            <a:ext cx="5911215" cy="36957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668655"/>
            <a:ext cx="7763510" cy="3787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4655185"/>
            <a:ext cx="8006715" cy="193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" y="633730"/>
            <a:ext cx="8141970" cy="1591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287270"/>
            <a:ext cx="7551420" cy="2788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3920490"/>
            <a:ext cx="7528560" cy="2712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668655"/>
            <a:ext cx="7361555" cy="6141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045" y="582930"/>
            <a:ext cx="6774815" cy="6243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676910"/>
            <a:ext cx="6896100" cy="6080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676910"/>
            <a:ext cx="6896100" cy="6080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994410"/>
            <a:ext cx="8225790" cy="32696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596130"/>
            <a:ext cx="8232775" cy="7975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19100" y="12255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4.1.2.3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多元线性回归模型检验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683895"/>
            <a:ext cx="7086600" cy="6130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285750"/>
            <a:ext cx="7611110" cy="3202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1712595"/>
            <a:ext cx="6531610" cy="51060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785" y="568960"/>
            <a:ext cx="6381115" cy="2893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5" y="3975735"/>
            <a:ext cx="6397625" cy="8439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0480"/>
            <a:ext cx="7516495" cy="3362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3347720"/>
            <a:ext cx="7525385" cy="34486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729615"/>
            <a:ext cx="6837045" cy="1875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" y="3046730"/>
            <a:ext cx="7877810" cy="2989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648970"/>
            <a:ext cx="8046720" cy="2722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5" y="4137660"/>
            <a:ext cx="6628130" cy="18268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497205"/>
            <a:ext cx="8134350" cy="323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4139565"/>
            <a:ext cx="7459980" cy="871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751840"/>
            <a:ext cx="8029575" cy="3609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0" y="4816475"/>
            <a:ext cx="6702425" cy="974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70" y="208915"/>
            <a:ext cx="8048625" cy="3781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30" y="4591050"/>
            <a:ext cx="6579235" cy="1222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80340"/>
            <a:ext cx="6687185" cy="6490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96520"/>
            <a:ext cx="8061960" cy="1150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" y="1394460"/>
            <a:ext cx="8724900" cy="3131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" y="3776345"/>
            <a:ext cx="8657590" cy="30505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" y="436245"/>
            <a:ext cx="7124700" cy="2190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85" y="3236595"/>
            <a:ext cx="5124450" cy="1943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1244600"/>
            <a:ext cx="8172450" cy="4181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15" y="138430"/>
            <a:ext cx="7219950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909955"/>
            <a:ext cx="8235315" cy="4194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" y="2809875"/>
            <a:ext cx="8820150" cy="3895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197485"/>
            <a:ext cx="3667125" cy="1095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" y="1579245"/>
            <a:ext cx="5762625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924175"/>
            <a:ext cx="6000750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718685"/>
            <a:ext cx="7848600" cy="17049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42545"/>
            <a:ext cx="8791575" cy="4489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" y="2614295"/>
            <a:ext cx="8782050" cy="4192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39370"/>
            <a:ext cx="8029575" cy="3409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" y="2133600"/>
            <a:ext cx="5596890" cy="4605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5" y="2626360"/>
            <a:ext cx="5969635" cy="4110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206375"/>
            <a:ext cx="8134350" cy="15335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98855" y="193294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000" b="1">
                <a:latin typeface="宋体" panose="02010600030101010101" pitchFamily="2" charset="-122"/>
              </a:rPr>
              <a:t>① </a:t>
            </a:r>
            <a:r>
              <a:rPr lang="zh-CN" sz="2000" b="1">
                <a:ea typeface="宋体" panose="02010600030101010101" pitchFamily="2" charset="-122"/>
              </a:rPr>
              <a:t>德尔菲</a:t>
            </a:r>
            <a:r>
              <a:rPr lang="en-US" sz="2000" b="1">
                <a:latin typeface="宋体" panose="02010600030101010101" pitchFamily="2" charset="-122"/>
              </a:rPr>
              <a:t>(</a:t>
            </a:r>
            <a:r>
              <a:rPr lang="en-US" sz="2000" b="1">
                <a:latin typeface="Times New Roman" panose="02020603050405020304" charset="0"/>
              </a:rPr>
              <a:t>Delphi</a:t>
            </a:r>
            <a:r>
              <a:rPr lang="en-US" sz="2000" b="1">
                <a:latin typeface="宋体" panose="02010600030101010101" pitchFamily="2" charset="-122"/>
              </a:rPr>
              <a:t>)</a:t>
            </a:r>
            <a:r>
              <a:rPr lang="zh-CN" sz="2000" b="1">
                <a:ea typeface="宋体" panose="02010600030101010101" pitchFamily="2" charset="-122"/>
              </a:rPr>
              <a:t>法确定权重。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8855" y="249872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000" b="1">
                <a:latin typeface="宋体" panose="02010600030101010101" pitchFamily="2" charset="-122"/>
              </a:rPr>
              <a:t>② </a:t>
            </a:r>
            <a:r>
              <a:rPr lang="zh-CN" sz="2000" b="1">
                <a:ea typeface="宋体" panose="02010600030101010101" pitchFamily="2" charset="-122"/>
              </a:rPr>
              <a:t>层次分析法确定权重。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0600" y="309689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000" b="1">
                <a:latin typeface="宋体" panose="02010600030101010101" pitchFamily="2" charset="-122"/>
              </a:rPr>
              <a:t>③ </a:t>
            </a:r>
            <a:r>
              <a:rPr lang="zh-CN" sz="2000" b="1">
                <a:ea typeface="宋体" panose="02010600030101010101" pitchFamily="2" charset="-122"/>
              </a:rPr>
              <a:t>变异系数法确定权重。</a:t>
            </a:r>
            <a:endParaRPr lang="zh-CN" altLang="en-US" sz="2000" b="1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3881120"/>
            <a:ext cx="8067675" cy="2266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45" y="268605"/>
            <a:ext cx="6002020" cy="2957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90" y="3447415"/>
            <a:ext cx="5706745" cy="30460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38430"/>
            <a:ext cx="8039100" cy="2990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" y="3154045"/>
            <a:ext cx="7433945" cy="3552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100965"/>
            <a:ext cx="8410575" cy="2152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2780665"/>
            <a:ext cx="8010525" cy="2447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210185"/>
            <a:ext cx="7985760" cy="2865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3278505"/>
            <a:ext cx="8801100" cy="3177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146050"/>
            <a:ext cx="8105775" cy="3619500"/>
          </a:xfrm>
          <a:prstGeom prst="rect">
            <a:avLst/>
          </a:prstGeom>
        </p:spPr>
      </p:pic>
      <p:pic>
        <p:nvPicPr>
          <p:cNvPr id="1073748708" name="图片 1073748707" descr="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80" y="3469640"/>
            <a:ext cx="3323590" cy="30327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" y="4194810"/>
            <a:ext cx="4782185" cy="20154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374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374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96215"/>
            <a:ext cx="798195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830705"/>
            <a:ext cx="7934325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5" y="3088640"/>
            <a:ext cx="7839075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5" y="5246370"/>
            <a:ext cx="7877175" cy="1200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167005"/>
            <a:ext cx="8067675" cy="3152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" y="3517265"/>
            <a:ext cx="8124825" cy="2905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826135"/>
            <a:ext cx="8010525" cy="4554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125730"/>
            <a:ext cx="5153025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1614805"/>
            <a:ext cx="8534400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05" y="2966720"/>
            <a:ext cx="6248400" cy="3724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59055"/>
            <a:ext cx="8076565" cy="426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70" y="1922780"/>
            <a:ext cx="5553075" cy="476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11125"/>
            <a:ext cx="7600950" cy="2181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15" y="2419985"/>
            <a:ext cx="5661660" cy="4241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55245"/>
            <a:ext cx="6305550" cy="3429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631565"/>
            <a:ext cx="3114675" cy="3028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690" y="3565525"/>
            <a:ext cx="4486275" cy="3228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40005"/>
            <a:ext cx="7972425" cy="3000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" y="3175000"/>
            <a:ext cx="8001000" cy="1952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" y="5343525"/>
            <a:ext cx="7915275" cy="742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291465"/>
            <a:ext cx="8010525" cy="1162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1784350"/>
            <a:ext cx="8058150" cy="223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" y="4413250"/>
            <a:ext cx="8020050" cy="1181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224155"/>
            <a:ext cx="7932420" cy="1920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40" y="2514600"/>
            <a:ext cx="5836920" cy="1577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4427855"/>
            <a:ext cx="7818120" cy="1661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50800"/>
            <a:ext cx="7991475" cy="3267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" y="3549650"/>
            <a:ext cx="7962900" cy="3009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566420"/>
            <a:ext cx="8839200" cy="5724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1336675"/>
            <a:ext cx="7324725" cy="3829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25400"/>
            <a:ext cx="8201025" cy="3672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3705860"/>
            <a:ext cx="8048625" cy="3114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419225"/>
            <a:ext cx="8039100" cy="3629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29845"/>
            <a:ext cx="7362825" cy="3800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2889250"/>
            <a:ext cx="6480810" cy="3890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29845"/>
            <a:ext cx="6915150" cy="4210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2113280"/>
            <a:ext cx="7886700" cy="4343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70" y="45085"/>
            <a:ext cx="6905625" cy="4514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290195"/>
            <a:ext cx="8477250" cy="6276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1000125"/>
            <a:ext cx="9032240" cy="4857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FFFFF"/>
            </a:gs>
            <a:gs pos="100000">
              <a:srgbClr val="F0F0F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61573" y="3565795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640" y="217813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1044922" y="258301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2060575" y="5306060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2019.10.1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2745" y="425450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23495"/>
            <a:ext cx="8077200" cy="198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60" y="1995805"/>
            <a:ext cx="6050280" cy="1296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" y="3302000"/>
            <a:ext cx="7437120" cy="35534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82575" y="958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4.1.1.2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多元数据散点图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706120"/>
            <a:ext cx="7879080" cy="6004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51435"/>
            <a:ext cx="7528560" cy="3009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3079115"/>
            <a:ext cx="7175500" cy="3745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279400"/>
            <a:ext cx="8748395" cy="3608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4116705"/>
            <a:ext cx="8655685" cy="21596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宽屏</PresentationFormat>
  <Paragraphs>35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华文新魏</vt:lpstr>
      <vt:lpstr>黑体</vt:lpstr>
      <vt:lpstr>华文隶书</vt:lpstr>
      <vt:lpstr>楷体</vt:lpstr>
      <vt:lpstr>Arial Unicode MS</vt:lpstr>
      <vt:lpstr>华文楷体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shuwang</dc:creator>
  <cp:lastModifiedBy>wbh</cp:lastModifiedBy>
  <cp:revision>32</cp:revision>
  <dcterms:created xsi:type="dcterms:W3CDTF">2019-06-19T02:08:00Z</dcterms:created>
  <dcterms:modified xsi:type="dcterms:W3CDTF">2019-10-07T02:03:20Z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