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3" r:id="rId5"/>
  </p:sldMasterIdLst>
  <p:notesMasterIdLst>
    <p:notesMasterId r:id="rId7"/>
  </p:notesMasterIdLst>
  <p:sldIdLst>
    <p:sldId id="297" r:id="rId6"/>
    <p:sldId id="388" r:id="rId8"/>
    <p:sldId id="331" r:id="rId9"/>
    <p:sldId id="407" r:id="rId10"/>
    <p:sldId id="420" r:id="rId11"/>
    <p:sldId id="421" r:id="rId12"/>
    <p:sldId id="422" r:id="rId13"/>
    <p:sldId id="423" r:id="rId14"/>
    <p:sldId id="408" r:id="rId15"/>
    <p:sldId id="410" r:id="rId16"/>
    <p:sldId id="412" r:id="rId17"/>
    <p:sldId id="414" r:id="rId18"/>
    <p:sldId id="415" r:id="rId19"/>
    <p:sldId id="433" r:id="rId20"/>
    <p:sldId id="416" r:id="rId21"/>
    <p:sldId id="434" r:id="rId22"/>
    <p:sldId id="417" r:id="rId23"/>
    <p:sldId id="435" r:id="rId24"/>
    <p:sldId id="436" r:id="rId25"/>
    <p:sldId id="418" r:id="rId26"/>
    <p:sldId id="437" r:id="rId27"/>
    <p:sldId id="438" r:id="rId28"/>
    <p:sldId id="419" r:id="rId29"/>
  </p:sldIdLst>
  <p:sldSz cx="12192000" cy="6858000"/>
  <p:notesSz cx="9777095" cy="6646545"/>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extLst>
    <p:ext uri="{521415D9-36F7-43E2-AB2F-B90AF26B5E84}">
      <p14:sectionLst xmlns:p14="http://schemas.microsoft.com/office/powerpoint/2010/main">
        <p14:section name="默认节" id="{33DF3B17-A065-47B3-A172-DC5982F3E9F4}">
          <p14:sldIdLst>
            <p14:sldId id="297"/>
            <p14:sldId id="388"/>
            <p14:sldId id="331"/>
            <p14:sldId id="407"/>
            <p14:sldId id="420"/>
            <p14:sldId id="421"/>
            <p14:sldId id="422"/>
            <p14:sldId id="423"/>
            <p14:sldId id="408"/>
            <p14:sldId id="410"/>
            <p14:sldId id="412"/>
            <p14:sldId id="414"/>
            <p14:sldId id="415"/>
            <p14:sldId id="433"/>
            <p14:sldId id="416"/>
            <p14:sldId id="434"/>
            <p14:sldId id="417"/>
            <p14:sldId id="435"/>
            <p14:sldId id="436"/>
            <p14:sldId id="418"/>
            <p14:sldId id="437"/>
            <p14:sldId id="438"/>
          </p14:sldIdLst>
        </p14:section>
        <p14:section name="无标题节" id="{33F6ABA1-F5C6-4F78-97CC-498E8A87B3A1}">
          <p14:sldIdLst>
            <p14:sldId id="41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EC"/>
    <a:srgbClr val="33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howGuides="1">
      <p:cViewPr varScale="1">
        <p:scale>
          <a:sx n="78" d="100"/>
          <a:sy n="78" d="100"/>
        </p:scale>
        <p:origin x="43" y="514"/>
      </p:cViewPr>
      <p:guideLst>
        <p:guide orient="horz" pos="2166"/>
        <p:guide pos="397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37038" cy="3333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38788" y="0"/>
            <a:ext cx="4237037" cy="333375"/>
          </a:xfrm>
          <a:prstGeom prst="rect">
            <a:avLst/>
          </a:prstGeom>
        </p:spPr>
        <p:txBody>
          <a:bodyPr vert="horz" lIns="91440" tIns="45720" rIns="91440" bIns="45720" rtlCol="0"/>
          <a:lstStyle>
            <a:lvl1pPr algn="r">
              <a:defRPr sz="1200"/>
            </a:lvl1pPr>
          </a:lstStyle>
          <a:p>
            <a:fld id="{7139E5A6-56F5-40C0-9A8D-040E62CFB7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894013" y="830263"/>
            <a:ext cx="3989387" cy="22431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77900" y="3198813"/>
            <a:ext cx="7821613" cy="2617787"/>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313488"/>
            <a:ext cx="4237038" cy="3333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38788" y="6313488"/>
            <a:ext cx="4237037" cy="333375"/>
          </a:xfrm>
          <a:prstGeom prst="rect">
            <a:avLst/>
          </a:prstGeom>
        </p:spPr>
        <p:txBody>
          <a:bodyPr vert="horz" lIns="91440" tIns="45720" rIns="91440" bIns="45720" rtlCol="0" anchor="b"/>
          <a:lstStyle>
            <a:lvl1pPr algn="r">
              <a:defRPr sz="1200"/>
            </a:lvl1pPr>
          </a:lstStyle>
          <a:p>
            <a:fld id="{5CA7855A-C7E3-4517-8A77-2D1B39B259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2" Type="http://schemas.openxmlformats.org/officeDocument/2006/relationships/theme" Target="../theme/theme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2053"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2054"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3077"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3078"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scene3d>
              <a:camera prst="orthographicFront"/>
              <a:lightRig rig="threePt" dir="t"/>
            </a:scene3d>
          </a:bodyPr>
          <a:lstStyle/>
          <a:p>
            <a:pPr algn="ctr"/>
            <a:endParaRPr lang="zh-CN" altLang="en-US" sz="3600" i="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5124" name="矩形 7"/>
          <p:cNvSpPr/>
          <p:nvPr/>
        </p:nvSpPr>
        <p:spPr>
          <a:xfrm>
            <a:off x="1639570" y="2637790"/>
            <a:ext cx="9189085" cy="132207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algn="ctr">
              <a:spcBef>
                <a:spcPct val="0"/>
              </a:spcBef>
              <a:buNone/>
            </a:pP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数据统计分析及</a:t>
            </a:r>
            <a:r>
              <a:rPr lang="en-US" altLang="zh-CN" sz="44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44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编程</a:t>
            </a:r>
            <a:endPar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a:p>
            <a:pPr marL="0" lvl="0" indent="0" algn="ctr">
              <a:spcBef>
                <a:spcPct val="0"/>
              </a:spcBef>
              <a:buNone/>
            </a:pPr>
            <a:r>
              <a:rPr lang="zh-CN" altLang="en-US" sz="3600" b="1" dirty="0">
                <a:gradFill>
                  <a:gsLst>
                    <a:gs pos="21000">
                      <a:srgbClr val="53575C"/>
                    </a:gs>
                    <a:gs pos="88000">
                      <a:srgbClr val="C5C7CA"/>
                    </a:gs>
                  </a:gsLst>
                  <a:lin ang="5400000"/>
                </a:gradFill>
                <a:effectLst/>
                <a:latin typeface="微软雅黑" panose="020B0503020204020204" pitchFamily="2" charset="-122"/>
                <a:ea typeface="微软雅黑" panose="020B0503020204020204" pitchFamily="2" charset="-122"/>
                <a:sym typeface="微软雅黑" panose="020B0503020204020204" pitchFamily="2" charset="-122"/>
              </a:rPr>
              <a:t>（第二版）</a:t>
            </a:r>
            <a:endParaRPr lang="zh-CN" altLang="en-US" sz="3600" b="1" dirty="0">
              <a:gradFill>
                <a:gsLst>
                  <a:gs pos="21000">
                    <a:srgbClr val="53575C"/>
                  </a:gs>
                  <a:gs pos="88000">
                    <a:srgbClr val="C5C7CA"/>
                  </a:gs>
                </a:gsLst>
                <a:lin ang="5400000"/>
              </a:gradFill>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7" name="Rectangle 9"/>
          <p:cNvSpPr txBox="1"/>
          <p:nvPr/>
        </p:nvSpPr>
        <p:spPr>
          <a:xfrm>
            <a:off x="3767865" y="5878651"/>
            <a:ext cx="4931973" cy="630555"/>
          </a:xfrm>
        </p:spPr>
        <p:txBody>
          <a:bodyPr wrap="square" anchor="t"/>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b="1" dirty="0" smtClean="0">
                <a:latin typeface="微软雅黑" panose="020B0503020204020204" pitchFamily="2" charset="-122"/>
                <a:ea typeface="微软雅黑" panose="020B0503020204020204" pitchFamily="2" charset="-122"/>
                <a:sym typeface="微软雅黑" panose="020B0503020204020204" pitchFamily="2" charset="-122"/>
              </a:rPr>
              <a:t>王斌会 教授</a:t>
            </a:r>
            <a:endParaRPr lang="zh-CN" altLang="en-US" b="1" dirty="0" smtClean="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237990" y="4565650"/>
            <a:ext cx="4731385" cy="829945"/>
          </a:xfrm>
          <a:prstGeom prst="rect">
            <a:avLst/>
          </a:prstGeom>
          <a:noFill/>
        </p:spPr>
        <p:txBody>
          <a:bodyPr wrap="square" rtlCol="0" anchor="t">
            <a:spAutoFit/>
            <a:scene3d>
              <a:camera prst="orthographicFront"/>
              <a:lightRig rig="threePt" dir="t"/>
            </a:scene3d>
          </a:bodyPr>
          <a:p>
            <a:r>
              <a:rPr lang="en-US" altLang="zh-CN"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rPr>
              <a:t>  </a:t>
            </a:r>
            <a:r>
              <a:rPr lang="zh-CN" altLang="en-US"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rPr>
              <a:t>第</a:t>
            </a:r>
            <a:r>
              <a:rPr lang="en-US" altLang="zh-CN"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rPr>
              <a:t>1</a:t>
            </a:r>
            <a:r>
              <a:rPr lang="zh-CN" altLang="en-US"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rPr>
              <a:t>章  引言</a:t>
            </a:r>
            <a:endParaRPr lang="zh-CN" altLang="en-US"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1.2.3 数据分析工具的选择</a:t>
            </a:r>
            <a:endParaRPr lang="zh-CN" altLang="en-US" sz="3200" b="1">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237615" y="1984375"/>
            <a:ext cx="33115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一、首选 WPS+R</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6" name="文本框 5"/>
          <p:cNvSpPr txBox="1"/>
          <p:nvPr/>
        </p:nvSpPr>
        <p:spPr>
          <a:xfrm>
            <a:off x="1221105" y="3115945"/>
            <a:ext cx="466852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二、次选 Excel+R</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8" name="文本框 7"/>
          <p:cNvSpPr txBox="1"/>
          <p:nvPr/>
        </p:nvSpPr>
        <p:spPr>
          <a:xfrm>
            <a:off x="1237615" y="4188460"/>
            <a:ext cx="466852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三、差钱 SQL+R</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10" name="文本框 9"/>
          <p:cNvSpPr txBox="1"/>
          <p:nvPr/>
        </p:nvSpPr>
        <p:spPr>
          <a:xfrm>
            <a:off x="1237615" y="5313045"/>
            <a:ext cx="466852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四、专业 Oracle+R</a:t>
            </a:r>
            <a:endParaRPr lang="zh-CN" altLang="en-US" sz="2800" b="1">
              <a:solidFill>
                <a:srgbClr val="002060"/>
              </a:solidFill>
              <a:effectLst>
                <a:outerShdw blurRad="38100" dist="19050" dir="2700000" algn="tl" rotWithShape="0">
                  <a:schemeClr val="dk1">
                    <a:alpha val="40000"/>
                  </a:scheme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1.2.4 常用的数据分析软件</a:t>
            </a:r>
            <a:endParaRPr lang="zh-CN" altLang="en-US" sz="3200" b="1">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237615" y="1984375"/>
            <a:ext cx="588454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一、专业的数据分析软件 SAS</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6" name="文本框 5"/>
          <p:cNvSpPr txBox="1"/>
          <p:nvPr/>
        </p:nvSpPr>
        <p:spPr>
          <a:xfrm>
            <a:off x="1221105" y="3115945"/>
            <a:ext cx="659003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二、方便的数据分析软件 SPSS</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8" name="文本框 7"/>
          <p:cNvSpPr txBox="1"/>
          <p:nvPr/>
        </p:nvSpPr>
        <p:spPr>
          <a:xfrm>
            <a:off x="1221105" y="4216400"/>
            <a:ext cx="633857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三、强大的数值分析软件 Matlab</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10" name="文本框 9"/>
          <p:cNvSpPr txBox="1"/>
          <p:nvPr/>
        </p:nvSpPr>
        <p:spPr>
          <a:xfrm>
            <a:off x="1237615" y="5313045"/>
            <a:ext cx="55721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四、免费的数据分析软件 R语言</a:t>
            </a:r>
            <a:endParaRPr lang="zh-CN" altLang="en-US" sz="2800" b="1">
              <a:solidFill>
                <a:srgbClr val="002060"/>
              </a:solidFill>
              <a:effectLst>
                <a:outerShdw blurRad="38100" dist="19050" dir="2700000" algn="tl" rotWithShape="0">
                  <a:schemeClr val="dk1">
                    <a:alpha val="40000"/>
                  </a:scheme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1.2.4 常用的数据分析软件</a:t>
            </a:r>
            <a:endParaRPr lang="zh-CN" altLang="en-US" sz="3200" b="1">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237615" y="1984375"/>
            <a:ext cx="588454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一、专业的数据分析软件 SAS</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6" name="文本框 5"/>
          <p:cNvSpPr txBox="1"/>
          <p:nvPr/>
        </p:nvSpPr>
        <p:spPr>
          <a:xfrm>
            <a:off x="1221105" y="3115945"/>
            <a:ext cx="659003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二、方便的数据分析软件 SPSS</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8" name="文本框 7"/>
          <p:cNvSpPr txBox="1"/>
          <p:nvPr/>
        </p:nvSpPr>
        <p:spPr>
          <a:xfrm>
            <a:off x="1221105" y="4216400"/>
            <a:ext cx="633857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三、强大的数值分析软件 Matlab</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10" name="文本框 9"/>
          <p:cNvSpPr txBox="1"/>
          <p:nvPr/>
        </p:nvSpPr>
        <p:spPr>
          <a:xfrm>
            <a:off x="1237615" y="5313045"/>
            <a:ext cx="55721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四、免费的数据分析软件 R语言</a:t>
            </a:r>
            <a:endParaRPr lang="zh-CN" altLang="en-US" sz="2800" b="1">
              <a:solidFill>
                <a:srgbClr val="002060"/>
              </a:solidFill>
              <a:effectLst>
                <a:outerShdw blurRad="38100" dist="19050" dir="2700000" algn="tl" rotWithShape="0">
                  <a:schemeClr val="dk1">
                    <a:alpha val="40000"/>
                  </a:scheme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1.3.1 什么是R语言</a:t>
            </a:r>
            <a:endParaRPr lang="zh-CN" altLang="en-US" sz="3200" b="1">
              <a:ln w="22225">
                <a:solidFill>
                  <a:schemeClr val="accent2"/>
                </a:solidFill>
                <a:prstDash val="solid"/>
              </a:ln>
              <a:solidFill>
                <a:schemeClr val="accent2">
                  <a:lumMod val="40000"/>
                  <a:lumOff val="60000"/>
                </a:schemeClr>
              </a:solidFill>
              <a:effectLst/>
            </a:endParaRPr>
          </a:p>
        </p:txBody>
      </p:sp>
      <p:pic>
        <p:nvPicPr>
          <p:cNvPr id="5" name="图片 4"/>
          <p:cNvPicPr>
            <a:picLocks noChangeAspect="1"/>
          </p:cNvPicPr>
          <p:nvPr/>
        </p:nvPicPr>
        <p:blipFill>
          <a:blip r:embed="rId2"/>
          <a:stretch>
            <a:fillRect/>
          </a:stretch>
        </p:blipFill>
        <p:spPr>
          <a:xfrm>
            <a:off x="218440" y="2247900"/>
            <a:ext cx="11757660" cy="2361565"/>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079500"/>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1.3.1 什么是R语言</a:t>
            </a:r>
            <a:endParaRPr lang="zh-CN" altLang="en-US" sz="3200" b="1">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2"/>
          <a:stretch>
            <a:fillRect/>
          </a:stretch>
        </p:blipFill>
        <p:spPr>
          <a:xfrm>
            <a:off x="930910" y="1734820"/>
            <a:ext cx="10302240" cy="5074920"/>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1.3.2 为什么要用R语言</a:t>
            </a:r>
            <a:endParaRPr lang="zh-CN" altLang="en-US" sz="3200" b="1">
              <a:ln w="22225">
                <a:solidFill>
                  <a:schemeClr val="accent2"/>
                </a:solidFill>
                <a:prstDash val="solid"/>
              </a:ln>
              <a:solidFill>
                <a:schemeClr val="accent2">
                  <a:lumMod val="40000"/>
                  <a:lumOff val="60000"/>
                </a:schemeClr>
              </a:solidFill>
              <a:effectLst/>
            </a:endParaRPr>
          </a:p>
        </p:txBody>
      </p:sp>
      <p:pic>
        <p:nvPicPr>
          <p:cNvPr id="5" name="图片 4"/>
          <p:cNvPicPr>
            <a:picLocks noChangeAspect="1"/>
          </p:cNvPicPr>
          <p:nvPr/>
        </p:nvPicPr>
        <p:blipFill>
          <a:blip r:embed="rId2"/>
          <a:stretch>
            <a:fillRect/>
          </a:stretch>
        </p:blipFill>
        <p:spPr>
          <a:xfrm>
            <a:off x="280670" y="2261235"/>
            <a:ext cx="11630660" cy="2868295"/>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1.3.2 为什么要用R语言</a:t>
            </a:r>
            <a:endParaRPr lang="zh-CN" altLang="en-US" sz="3200" b="1">
              <a:ln w="22225">
                <a:solidFill>
                  <a:schemeClr val="accent2"/>
                </a:solidFill>
                <a:prstDash val="solid"/>
              </a:ln>
              <a:solidFill>
                <a:schemeClr val="accent2">
                  <a:lumMod val="40000"/>
                  <a:lumOff val="60000"/>
                </a:schemeClr>
              </a:solidFill>
            </a:endParaRPr>
          </a:p>
        </p:txBody>
      </p:sp>
      <p:sp>
        <p:nvSpPr>
          <p:cNvPr id="100" name="文本框 99"/>
          <p:cNvSpPr txBox="1"/>
          <p:nvPr/>
        </p:nvSpPr>
        <p:spPr>
          <a:xfrm>
            <a:off x="400685" y="2231390"/>
            <a:ext cx="3745230" cy="1322070"/>
          </a:xfrm>
          <a:prstGeom prst="rect">
            <a:avLst/>
          </a:prstGeom>
          <a:noFill/>
          <a:ln w="9525">
            <a:noFill/>
          </a:ln>
        </p:spPr>
        <p:txBody>
          <a:bodyPr wrap="square">
            <a:spAutoFit/>
          </a:bodyPr>
          <a:p>
            <a:r>
              <a:rPr lang="en-US" sz="2000" b="1">
                <a:latin typeface="Times New Roman" panose="02020603050405020304" charset="0"/>
                <a:ea typeface="宋体" panose="02010600030101010101" pitchFamily="2" charset="-122"/>
                <a:cs typeface="Times New Roman" panose="02020603050405020304" charset="0"/>
              </a:rPr>
              <a:t>R</a:t>
            </a:r>
            <a:r>
              <a:rPr lang="zh-CN" sz="2000" b="1">
                <a:latin typeface="Times New Roman" panose="02020603050405020304" charset="0"/>
                <a:ea typeface="宋体" panose="02010600030101010101" pitchFamily="2" charset="-122"/>
              </a:rPr>
              <a:t>语言最大也是其成为最流行的数据分析软件的特点就是其包含有很大的扩展包及拥有方便的二次开发功能。</a:t>
            </a:r>
            <a:endParaRPr lang="zh-CN" altLang="en-US" sz="2000" b="1">
              <a:latin typeface="Times New Roman" panose="02020603050405020304" charset="0"/>
              <a:ea typeface="宋体" panose="02010600030101010101" pitchFamily="2" charset="-122"/>
            </a:endParaRPr>
          </a:p>
        </p:txBody>
      </p:sp>
      <p:sp>
        <p:nvSpPr>
          <p:cNvPr id="6" name="文本框 5"/>
          <p:cNvSpPr txBox="1"/>
          <p:nvPr/>
        </p:nvSpPr>
        <p:spPr>
          <a:xfrm>
            <a:off x="410210" y="4155440"/>
            <a:ext cx="3736340" cy="1630045"/>
          </a:xfrm>
          <a:prstGeom prst="rect">
            <a:avLst/>
          </a:prstGeom>
          <a:noFill/>
          <a:ln w="9525">
            <a:noFill/>
          </a:ln>
        </p:spPr>
        <p:txBody>
          <a:bodyPr wrap="square">
            <a:spAutoFit/>
          </a:bodyPr>
          <a:p>
            <a:r>
              <a:rPr lang="zh-CN" sz="2000" b="1">
                <a:latin typeface="Times New Roman" panose="02020603050405020304" charset="0"/>
                <a:ea typeface="宋体" panose="02010600030101010101" pitchFamily="2" charset="-122"/>
              </a:rPr>
              <a:t>标准</a:t>
            </a:r>
            <a:r>
              <a:rPr lang="en-US" sz="2000" b="1">
                <a:latin typeface="Times New Roman" panose="02020603050405020304" charset="0"/>
                <a:ea typeface="宋体" panose="02010600030101010101" pitchFamily="2" charset="-122"/>
              </a:rPr>
              <a:t>(</a:t>
            </a:r>
            <a:r>
              <a:rPr lang="zh-CN" sz="2000" b="1">
                <a:ea typeface="宋体" panose="02010600030101010101" pitchFamily="2" charset="-122"/>
              </a:rPr>
              <a:t>基本</a:t>
            </a:r>
            <a:r>
              <a:rPr lang="en-US" sz="2000" b="1">
                <a:latin typeface="Times New Roman" panose="02020603050405020304" charset="0"/>
                <a:ea typeface="宋体" panose="02010600030101010101" pitchFamily="2" charset="-122"/>
              </a:rPr>
              <a:t>)</a:t>
            </a:r>
            <a:r>
              <a:rPr lang="zh-CN" sz="2000" b="1">
                <a:ea typeface="宋体" panose="02010600030101010101" pitchFamily="2" charset="-122"/>
              </a:rPr>
              <a:t>包构成 </a:t>
            </a:r>
            <a:r>
              <a:rPr lang="en-US" sz="2000" b="1">
                <a:latin typeface="Times New Roman" panose="02020603050405020304" charset="0"/>
                <a:ea typeface="宋体" panose="02010600030101010101" pitchFamily="2" charset="-122"/>
              </a:rPr>
              <a:t>R</a:t>
            </a:r>
            <a:r>
              <a:rPr lang="zh-CN" sz="2000" b="1">
                <a:latin typeface="Times New Roman" panose="02020603050405020304" charset="0"/>
                <a:ea typeface="宋体" panose="02010600030101010101" pitchFamily="2" charset="-122"/>
              </a:rPr>
              <a:t>源</a:t>
            </a:r>
            <a:r>
              <a:rPr lang="zh-CN" sz="2000" b="1">
                <a:ea typeface="宋体" panose="02010600030101010101" pitchFamily="2" charset="-122"/>
              </a:rPr>
              <a:t>代码的一个重要部分。它们包括允许</a:t>
            </a:r>
            <a:r>
              <a:rPr lang="en-US" sz="2000" b="1">
                <a:latin typeface="Times New Roman" panose="02020603050405020304" charset="0"/>
                <a:ea typeface="宋体" panose="02010600030101010101" pitchFamily="2" charset="-122"/>
              </a:rPr>
              <a:t>R</a:t>
            </a:r>
            <a:r>
              <a:rPr lang="zh-CN" sz="2000" b="1">
                <a:ea typeface="宋体" panose="02010600030101010101" pitchFamily="2" charset="-122"/>
              </a:rPr>
              <a:t>工作的的基本函数和本文档中描述的数据集，标准统计和图形工具。</a:t>
            </a:r>
            <a:endParaRPr lang="zh-CN" altLang="en-US" sz="2000" b="1">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4531995" y="1208405"/>
            <a:ext cx="7528560" cy="5455920"/>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1.3.3 R语言的优劣势</a:t>
            </a:r>
            <a:endParaRPr lang="zh-CN" altLang="en-US" sz="3200" b="1">
              <a:ln w="22225">
                <a:solidFill>
                  <a:schemeClr val="accent2"/>
                </a:solidFill>
                <a:prstDash val="solid"/>
              </a:ln>
              <a:solidFill>
                <a:schemeClr val="accent2">
                  <a:lumMod val="40000"/>
                  <a:lumOff val="60000"/>
                </a:schemeClr>
              </a:solidFill>
            </a:endParaRPr>
          </a:p>
        </p:txBody>
      </p:sp>
      <p:pic>
        <p:nvPicPr>
          <p:cNvPr id="5" name="图片 4"/>
          <p:cNvPicPr>
            <a:picLocks noChangeAspect="1"/>
          </p:cNvPicPr>
          <p:nvPr/>
        </p:nvPicPr>
        <p:blipFill>
          <a:blip r:embed="rId2"/>
          <a:stretch>
            <a:fillRect/>
          </a:stretch>
        </p:blipFill>
        <p:spPr>
          <a:xfrm>
            <a:off x="218440" y="2684145"/>
            <a:ext cx="11797030" cy="2927985"/>
          </a:xfrm>
          <a:prstGeom prst="rect">
            <a:avLst/>
          </a:prstGeom>
        </p:spPr>
      </p:pic>
      <p:sp>
        <p:nvSpPr>
          <p:cNvPr id="100" name="文本框 99"/>
          <p:cNvSpPr txBox="1"/>
          <p:nvPr/>
        </p:nvSpPr>
        <p:spPr>
          <a:xfrm>
            <a:off x="754380" y="1902460"/>
            <a:ext cx="5080000" cy="521970"/>
          </a:xfrm>
          <a:prstGeom prst="rect">
            <a:avLst/>
          </a:prstGeom>
          <a:noFill/>
          <a:ln w="9525">
            <a:noFill/>
          </a:ln>
        </p:spPr>
        <p:txBody>
          <a:bodyPr>
            <a:spAutoFit/>
          </a:bodyPr>
          <a:p>
            <a:r>
              <a:rPr sz="2800" b="1">
                <a:latin typeface="Times New Roman" panose="02020603050405020304" charset="0"/>
                <a:ea typeface="宋体" panose="02010600030101010101" pitchFamily="2" charset="-122"/>
              </a:rPr>
              <a:t>R语言具有以下优势：</a:t>
            </a:r>
            <a:endParaRPr lang="zh-CN" altLang="en-US" sz="2800" b="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1.3.3 R语言的优劣势</a:t>
            </a:r>
            <a:endParaRPr lang="zh-CN" altLang="en-US" sz="3200" b="1">
              <a:ln w="22225">
                <a:solidFill>
                  <a:schemeClr val="accent2"/>
                </a:solidFill>
                <a:prstDash val="solid"/>
              </a:ln>
              <a:solidFill>
                <a:schemeClr val="accent2">
                  <a:lumMod val="40000"/>
                  <a:lumOff val="60000"/>
                </a:schemeClr>
              </a:solidFill>
            </a:endParaRPr>
          </a:p>
        </p:txBody>
      </p:sp>
      <p:sp>
        <p:nvSpPr>
          <p:cNvPr id="100" name="文本框 99"/>
          <p:cNvSpPr txBox="1"/>
          <p:nvPr/>
        </p:nvSpPr>
        <p:spPr>
          <a:xfrm>
            <a:off x="754380" y="1902460"/>
            <a:ext cx="5080000" cy="521970"/>
          </a:xfrm>
          <a:prstGeom prst="rect">
            <a:avLst/>
          </a:prstGeom>
          <a:noFill/>
          <a:ln w="9525">
            <a:noFill/>
          </a:ln>
        </p:spPr>
        <p:txBody>
          <a:bodyPr>
            <a:spAutoFit/>
          </a:bodyPr>
          <a:p>
            <a:r>
              <a:rPr sz="2800" b="1">
                <a:latin typeface="Times New Roman" panose="02020603050405020304" charset="0"/>
                <a:ea typeface="宋体" panose="02010600030101010101" pitchFamily="2" charset="-122"/>
              </a:rPr>
              <a:t>R语言具有以下优势：</a:t>
            </a:r>
            <a:endParaRPr lang="zh-CN" altLang="en-US" sz="2800" b="1">
              <a:latin typeface="Times New Roman" panose="02020603050405020304"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454660" y="2575560"/>
            <a:ext cx="11518265" cy="3848735"/>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1.3.3 R语言的优劣势</a:t>
            </a:r>
            <a:endParaRPr lang="zh-CN" altLang="en-US" sz="3200" b="1">
              <a:ln w="22225">
                <a:solidFill>
                  <a:schemeClr val="accent2"/>
                </a:solidFill>
                <a:prstDash val="solid"/>
              </a:ln>
              <a:solidFill>
                <a:schemeClr val="accent2">
                  <a:lumMod val="40000"/>
                  <a:lumOff val="60000"/>
                </a:schemeClr>
              </a:solidFill>
            </a:endParaRPr>
          </a:p>
        </p:txBody>
      </p:sp>
      <p:sp>
        <p:nvSpPr>
          <p:cNvPr id="100" name="文本框 99"/>
          <p:cNvSpPr txBox="1"/>
          <p:nvPr/>
        </p:nvSpPr>
        <p:spPr>
          <a:xfrm>
            <a:off x="754380" y="1902460"/>
            <a:ext cx="5080000" cy="521970"/>
          </a:xfrm>
          <a:prstGeom prst="rect">
            <a:avLst/>
          </a:prstGeom>
          <a:noFill/>
          <a:ln w="9525">
            <a:noFill/>
          </a:ln>
        </p:spPr>
        <p:txBody>
          <a:bodyPr>
            <a:spAutoFit/>
          </a:bodyPr>
          <a:p>
            <a:r>
              <a:rPr sz="2800" b="1">
                <a:latin typeface="Times New Roman" panose="02020603050405020304" charset="0"/>
                <a:ea typeface="宋体" panose="02010600030101010101" pitchFamily="2" charset="-122"/>
              </a:rPr>
              <a:t>R语言具有以下劣势：</a:t>
            </a:r>
            <a:endParaRPr lang="zh-CN" altLang="en-US" sz="2800" b="1">
              <a:latin typeface="Times New Roman" panose="02020603050405020304" charset="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221615" y="3088005"/>
            <a:ext cx="11746230" cy="2355215"/>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1000"/>
          </a:schemeClr>
        </a:solidFill>
        <a:effectLst/>
      </p:bgPr>
    </p:bg>
    <p:spTree>
      <p:nvGrpSpPr>
        <p:cNvPr id="1" name=""/>
        <p:cNvGrpSpPr/>
        <p:nvPr/>
      </p:nvGrpSpPr>
      <p:grpSpPr>
        <a:xfrm>
          <a:off x="0" y="0"/>
          <a:ext cx="0" cy="0"/>
          <a:chOff x="0" y="0"/>
          <a:chExt cx="0" cy="0"/>
        </a:xfrm>
      </p:grpSpPr>
      <p:sp>
        <p:nvSpPr>
          <p:cNvPr id="8195" name="TextBox 28"/>
          <p:cNvSpPr/>
          <p:nvPr/>
        </p:nvSpPr>
        <p:spPr>
          <a:xfrm>
            <a:off x="137795" y="148590"/>
            <a:ext cx="5095240" cy="583565"/>
          </a:xfrm>
          <a:prstGeom prst="rect">
            <a:avLst/>
          </a:prstGeom>
          <a:noFill/>
          <a:ln w="9525">
            <a:noFill/>
          </a:ln>
        </p:spPr>
        <p:txBody>
          <a:bodyPr wrap="square">
            <a:spAutoFit/>
          </a:bodyPr>
          <a:lstStyle/>
          <a:p>
            <a:pPr lvl="0">
              <a:lnSpc>
                <a:spcPct val="100000"/>
              </a:lnSpc>
            </a:pPr>
            <a:r>
              <a:rPr lang="zh-CN" altLang="en-US" sz="32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数据统计分析及</a:t>
            </a:r>
            <a:r>
              <a:rPr lang="en-US" altLang="zh-CN"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编程</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3810"/>
            <a:ext cx="838835" cy="854710"/>
          </a:xfrm>
          <a:prstGeom prst="rect">
            <a:avLst/>
          </a:prstGeom>
        </p:spPr>
      </p:pic>
      <p:sp>
        <p:nvSpPr>
          <p:cNvPr id="9" name="TextBox 27"/>
          <p:cNvSpPr/>
          <p:nvPr/>
        </p:nvSpPr>
        <p:spPr>
          <a:xfrm>
            <a:off x="5707380" y="193675"/>
            <a:ext cx="5450205"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1630680" y="1870710"/>
            <a:ext cx="8920480" cy="376936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1.3.4 如何发挥R的优势</a:t>
            </a:r>
            <a:endParaRPr lang="zh-CN" altLang="en-US" sz="3200" b="1">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2"/>
          <a:stretch>
            <a:fillRect/>
          </a:stretch>
        </p:blipFill>
        <p:spPr>
          <a:xfrm>
            <a:off x="447675" y="2251710"/>
            <a:ext cx="11518265" cy="2973705"/>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1.3.4 如何发挥R的优势</a:t>
            </a:r>
            <a:endParaRPr lang="zh-CN" altLang="en-US" sz="3200" b="1">
              <a:ln w="22225">
                <a:solidFill>
                  <a:schemeClr val="accent2"/>
                </a:solidFill>
                <a:prstDash val="solid"/>
              </a:ln>
              <a:solidFill>
                <a:schemeClr val="accent2">
                  <a:lumMod val="40000"/>
                  <a:lumOff val="60000"/>
                </a:schemeClr>
              </a:solidFill>
              <a:effectLst/>
            </a:endParaRPr>
          </a:p>
        </p:txBody>
      </p:sp>
      <p:pic>
        <p:nvPicPr>
          <p:cNvPr id="5" name="图片 4"/>
          <p:cNvPicPr>
            <a:picLocks noChangeAspect="1"/>
          </p:cNvPicPr>
          <p:nvPr/>
        </p:nvPicPr>
        <p:blipFill>
          <a:blip r:embed="rId2"/>
          <a:stretch>
            <a:fillRect/>
          </a:stretch>
        </p:blipFill>
        <p:spPr>
          <a:xfrm>
            <a:off x="339090" y="1882140"/>
            <a:ext cx="11657965" cy="2301875"/>
          </a:xfrm>
          <a:prstGeom prst="rect">
            <a:avLst/>
          </a:prstGeom>
        </p:spPr>
      </p:pic>
      <p:pic>
        <p:nvPicPr>
          <p:cNvPr id="8" name="图片 7"/>
          <p:cNvPicPr>
            <a:picLocks noChangeAspect="1"/>
          </p:cNvPicPr>
          <p:nvPr/>
        </p:nvPicPr>
        <p:blipFill>
          <a:blip r:embed="rId3"/>
          <a:stretch>
            <a:fillRect/>
          </a:stretch>
        </p:blipFill>
        <p:spPr>
          <a:xfrm>
            <a:off x="3008630" y="41275"/>
            <a:ext cx="9105265" cy="6731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1.3 数据统计分析语言R简介</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1.3.4 如何发挥R的优势</a:t>
            </a:r>
            <a:endParaRPr lang="zh-CN" altLang="en-US" sz="3200" b="1">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2"/>
          <a:stretch>
            <a:fillRect/>
          </a:stretch>
        </p:blipFill>
        <p:spPr>
          <a:xfrm>
            <a:off x="342900" y="2636520"/>
            <a:ext cx="11645900" cy="2423160"/>
          </a:xfrm>
          <a:prstGeom prst="rect">
            <a:avLst/>
          </a:prstGeom>
        </p:spPr>
      </p:pic>
      <p:pic>
        <p:nvPicPr>
          <p:cNvPr id="17"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148330" y="74930"/>
            <a:ext cx="9076690" cy="673544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6" name="矩形 5"/>
          <p:cNvSpPr/>
          <p:nvPr/>
        </p:nvSpPr>
        <p:spPr>
          <a:xfrm>
            <a:off x="3195032" y="1916895"/>
            <a:ext cx="5710555" cy="3046095"/>
          </a:xfrm>
          <a:prstGeom prst="rect">
            <a:avLst/>
          </a:prstGeom>
          <a:noFill/>
        </p:spPr>
        <p:txBody>
          <a:bodyPr wrap="none" lIns="91440" tIns="45720" rIns="91440" bIns="45720">
            <a:spAutoFit/>
          </a:bodyPr>
          <a:lstStyle/>
          <a:p>
            <a:pPr algn="ctr"/>
            <a:r>
              <a:rPr lang="zh-CN" altLang="en-US" sz="4800" b="1" cap="none" spc="0" smtClean="0">
                <a:solidFill>
                  <a:schemeClr val="accent1"/>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cs typeface="华文新魏" panose="02010800040101010101" charset="-122"/>
              </a:rPr>
              <a:t>第</a:t>
            </a:r>
            <a:r>
              <a:rPr lang="en-US" altLang="zh-CN" sz="4800" b="1" cap="none" spc="0" smtClean="0">
                <a:solidFill>
                  <a:schemeClr val="accent1"/>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cs typeface="华文新魏" panose="02010800040101010101" charset="-122"/>
              </a:rPr>
              <a:t>1</a:t>
            </a:r>
            <a:r>
              <a:rPr lang="zh-CN" altLang="en-US" sz="4800" b="1" cap="none" spc="0" smtClean="0">
                <a:solidFill>
                  <a:schemeClr val="accent1"/>
                </a:solidFill>
                <a:effectLst>
                  <a:outerShdw blurRad="38100" dist="25400" dir="5400000" algn="ctr" rotWithShape="0">
                    <a:srgbClr val="6E747A">
                      <a:alpha val="43000"/>
                    </a:srgbClr>
                  </a:outerShdw>
                </a:effectLst>
                <a:latin typeface="华文新魏" panose="02010800040101010101" charset="-122"/>
                <a:ea typeface="华文新魏" panose="02010800040101010101" charset="-122"/>
                <a:cs typeface="华文新魏" panose="02010800040101010101" charset="-122"/>
              </a:rPr>
              <a:t>章 引言</a:t>
            </a:r>
            <a:endParaRPr lang="en-US" altLang="zh-CN" sz="5400" b="1" cap="none" spc="0" smtClean="0">
              <a:ln w="22225">
                <a:solidFill>
                  <a:schemeClr val="accent2"/>
                </a:solidFill>
                <a:prstDash val="solid"/>
              </a:ln>
              <a:solidFill>
                <a:srgbClr val="66CCFF"/>
              </a:solidFill>
              <a:effectLst/>
            </a:endParaRPr>
          </a:p>
          <a:p>
            <a:pPr algn="ctr"/>
            <a:r>
              <a:rPr lang="zh-CN" altLang="en-US" sz="4800" b="1" cap="none" spc="0" smtClean="0">
                <a:gradFill>
                  <a:gsLst>
                    <a:gs pos="21000">
                      <a:srgbClr val="53575C"/>
                    </a:gs>
                    <a:gs pos="88000">
                      <a:srgbClr val="C5C7CA"/>
                    </a:gs>
                  </a:gsLst>
                  <a:lin ang="5400000"/>
                </a:gradFill>
                <a:effectLst/>
                <a:latin typeface="华文楷体" panose="02010600040101010101" charset="-122"/>
                <a:ea typeface="华文楷体" panose="02010600040101010101" charset="-122"/>
              </a:rPr>
              <a:t>就讲到这里</a:t>
            </a:r>
            <a:endParaRPr lang="en-US" altLang="zh-CN" sz="4800" b="1" cap="none" spc="0" smtClean="0">
              <a:gradFill>
                <a:gsLst>
                  <a:gs pos="21000">
                    <a:srgbClr val="53575C"/>
                  </a:gs>
                  <a:gs pos="88000">
                    <a:srgbClr val="C5C7CA"/>
                  </a:gs>
                </a:gsLst>
                <a:lin ang="5400000"/>
              </a:gradFill>
              <a:effectLst/>
              <a:latin typeface="华文楷体" panose="02010600040101010101" charset="-122"/>
              <a:ea typeface="华文楷体" panose="02010600040101010101" charset="-122"/>
            </a:endParaRPr>
          </a:p>
          <a:p>
            <a:pPr algn="ctr"/>
            <a:r>
              <a:rPr lang="zh-CN" altLang="en-US" sz="4800" b="1" cap="none" spc="0" smtClean="0">
                <a:gradFill>
                  <a:gsLst>
                    <a:gs pos="21000">
                      <a:srgbClr val="53575C"/>
                    </a:gs>
                    <a:gs pos="88000">
                      <a:srgbClr val="C5C7CA"/>
                    </a:gs>
                  </a:gsLst>
                  <a:lin ang="5400000"/>
                </a:gradFill>
                <a:effectLst/>
                <a:latin typeface="华文楷体" panose="02010600040101010101" charset="-122"/>
                <a:ea typeface="华文楷体" panose="02010600040101010101" charset="-122"/>
              </a:rPr>
              <a:t>欢迎大家继续学习</a:t>
            </a:r>
            <a:endParaRPr lang="zh-CN" altLang="en-US" sz="5400" b="1" cap="none" spc="0" smtClean="0">
              <a:ln w="22225">
                <a:solidFill>
                  <a:schemeClr val="accent2"/>
                </a:solidFill>
                <a:prstDash val="solid"/>
              </a:ln>
              <a:solidFill>
                <a:srgbClr val="66CCFF"/>
              </a:solidFill>
              <a:effectLst/>
            </a:endParaRPr>
          </a:p>
          <a:p>
            <a:pPr algn="ctr"/>
            <a:r>
              <a:rPr lang="zh-CN" altLang="en-US"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sym typeface="+mn-ea"/>
              </a:rPr>
              <a:t>第</a:t>
            </a:r>
            <a:r>
              <a:rPr lang="en-US" altLang="zh-CN"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sym typeface="+mn-ea"/>
              </a:rPr>
              <a:t>2</a:t>
            </a:r>
            <a:r>
              <a:rPr lang="zh-CN" altLang="en-US" sz="4800" b="1">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sym typeface="+mn-ea"/>
              </a:rPr>
              <a:t>章  数据收集过程</a:t>
            </a:r>
            <a:endParaRPr lang="zh-CN" altLang="en-US" sz="4800" b="1" cap="none" spc="0">
              <a:ln w="22225">
                <a:solidFill>
                  <a:schemeClr val="accent2"/>
                </a:solidFill>
                <a:prstDash val="solid"/>
              </a:ln>
              <a:solidFill>
                <a:schemeClr val="accent2">
                  <a:lumMod val="40000"/>
                  <a:lumOff val="60000"/>
                </a:schemeClr>
              </a:solidFill>
              <a:effectLst/>
              <a:latin typeface="华文新魏" panose="02010800040101010101" charset="-122"/>
              <a:ea typeface="华文新魏" panose="02010800040101010101" charset="-122"/>
              <a:cs typeface="华文新魏" panose="02010800040101010101"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5450205" cy="583565"/>
          </a:xfrm>
          <a:prstGeom prst="rect">
            <a:avLst/>
          </a:prstGeom>
          <a:noFill/>
          <a:ln w="9525">
            <a:noFill/>
          </a:ln>
        </p:spPr>
        <p:txBody>
          <a:bodyPr wrap="square">
            <a:spAutoFit/>
            <a:scene3d>
              <a:camera prst="orthographicFront"/>
              <a:lightRig rig="threePt" dir="t"/>
            </a:scene3d>
          </a:bodyPr>
          <a:lstStyle/>
          <a:p>
            <a:pPr lvl="0">
              <a:lnSpc>
                <a:spcPct val="100000"/>
              </a:lnSpc>
            </a:pPr>
            <a:r>
              <a:rPr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1.1 数据分析的未来</a:t>
            </a:r>
            <a:endParaRPr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1.2.1 四大分析利器简介</a:t>
            </a:r>
            <a:endParaRPr lang="zh-CN" altLang="en-US" sz="3200" b="1">
              <a:ln w="22225">
                <a:solidFill>
                  <a:schemeClr val="accent2"/>
                </a:solidFill>
                <a:prstDash val="solid"/>
              </a:ln>
              <a:solidFill>
                <a:schemeClr val="accent2">
                  <a:lumMod val="40000"/>
                  <a:lumOff val="60000"/>
                </a:schemeClr>
              </a:solidFill>
            </a:endParaRPr>
          </a:p>
        </p:txBody>
      </p:sp>
      <p:sp>
        <p:nvSpPr>
          <p:cNvPr id="5" name="文本框 4"/>
          <p:cNvSpPr txBox="1"/>
          <p:nvPr/>
        </p:nvSpPr>
        <p:spPr>
          <a:xfrm>
            <a:off x="1237615" y="1984375"/>
            <a:ext cx="33115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一、数据管理工具</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100" name="文本框 99"/>
          <p:cNvSpPr txBox="1"/>
          <p:nvPr/>
        </p:nvSpPr>
        <p:spPr>
          <a:xfrm>
            <a:off x="2009775" y="2938780"/>
            <a:ext cx="9041130" cy="1198880"/>
          </a:xfrm>
          <a:prstGeom prst="rect">
            <a:avLst/>
          </a:prstGeom>
          <a:noFill/>
          <a:ln w="9525">
            <a:noFill/>
          </a:ln>
        </p:spPr>
        <p:txBody>
          <a:bodyPr wrap="square">
            <a:spAutoFit/>
          </a:bodyPr>
          <a:p>
            <a:pPr indent="266700"/>
            <a:r>
              <a:rPr lang="en-US" sz="2400" b="1">
                <a:latin typeface="Times New Roman" panose="02020603050405020304" charset="0"/>
                <a:ea typeface="宋体" panose="02010600030101010101" pitchFamily="2" charset="-122"/>
                <a:cs typeface="Times New Roman" panose="02020603050405020304" charset="0"/>
              </a:rPr>
              <a:t>1. </a:t>
            </a:r>
            <a:r>
              <a:rPr lang="zh-CN" sz="2400" b="1">
                <a:latin typeface="Times New Roman" panose="02020603050405020304" charset="0"/>
                <a:ea typeface="宋体" panose="02010600030101010101" pitchFamily="2" charset="-122"/>
              </a:rPr>
              <a:t>电子表格软件        这方面最为突出有微软</a:t>
            </a:r>
            <a:r>
              <a:rPr lang="en-US" sz="2400" b="1">
                <a:latin typeface="Times New Roman" panose="02020603050405020304" charset="0"/>
                <a:ea typeface="宋体" panose="02010600030101010101" pitchFamily="2" charset="-122"/>
                <a:cs typeface="Times New Roman" panose="02020603050405020304" charset="0"/>
              </a:rPr>
              <a:t>MS Office</a:t>
            </a:r>
            <a:r>
              <a:rPr lang="zh-CN" sz="2400" b="1">
                <a:latin typeface="Times New Roman" panose="02020603050405020304" charset="0"/>
                <a:ea typeface="宋体" panose="02010600030101010101" pitchFamily="2" charset="-122"/>
              </a:rPr>
              <a:t>的</a:t>
            </a:r>
            <a:r>
              <a:rPr lang="en-US" sz="2400" b="1">
                <a:latin typeface="Times New Roman" panose="02020603050405020304" charset="0"/>
                <a:ea typeface="宋体" panose="02010600030101010101" pitchFamily="2" charset="-122"/>
              </a:rPr>
              <a:t>Excel</a:t>
            </a:r>
            <a:r>
              <a:rPr lang="zh-CN" sz="2400" b="1">
                <a:latin typeface="Times New Roman" panose="02020603050405020304" charset="0"/>
                <a:ea typeface="宋体" panose="02010600030101010101" pitchFamily="2" charset="-122"/>
              </a:rPr>
              <a:t>，金山</a:t>
            </a:r>
            <a:r>
              <a:rPr lang="en-US" sz="2400" b="1">
                <a:latin typeface="Times New Roman" panose="02020603050405020304" charset="0"/>
                <a:ea typeface="宋体" panose="02010600030101010101" pitchFamily="2" charset="-122"/>
              </a:rPr>
              <a:t>WPS Office</a:t>
            </a:r>
            <a:r>
              <a:rPr lang="zh-CN" sz="2400" b="1">
                <a:latin typeface="Times New Roman" panose="02020603050405020304" charset="0"/>
                <a:ea typeface="宋体" panose="02010600030101010101" pitchFamily="2" charset="-122"/>
              </a:rPr>
              <a:t>的</a:t>
            </a:r>
            <a:r>
              <a:rPr lang="en-US" sz="2400" b="1">
                <a:latin typeface="Times New Roman" panose="02020603050405020304" charset="0"/>
                <a:ea typeface="宋体" panose="02010600030101010101" pitchFamily="2" charset="-122"/>
              </a:rPr>
              <a:t>ET</a:t>
            </a:r>
            <a:r>
              <a:rPr lang="zh-CN" sz="2400" b="1">
                <a:latin typeface="Times New Roman" panose="02020603050405020304" charset="0"/>
                <a:ea typeface="宋体" panose="02010600030101010101" pitchFamily="2" charset="-122"/>
              </a:rPr>
              <a:t>也是不错的选择。</a:t>
            </a:r>
            <a:endParaRPr lang="zh-CN" altLang="en-US" sz="2400" b="1">
              <a:latin typeface="Times New Roman" panose="02020603050405020304" charset="0"/>
              <a:ea typeface="宋体" panose="02010600030101010101" pitchFamily="2" charset="-122"/>
            </a:endParaRPr>
          </a:p>
        </p:txBody>
      </p:sp>
      <p:sp>
        <p:nvSpPr>
          <p:cNvPr id="12" name="文本框 11"/>
          <p:cNvSpPr txBox="1"/>
          <p:nvPr/>
        </p:nvSpPr>
        <p:spPr>
          <a:xfrm>
            <a:off x="2009775" y="4678680"/>
            <a:ext cx="8843645" cy="1198880"/>
          </a:xfrm>
          <a:prstGeom prst="rect">
            <a:avLst/>
          </a:prstGeom>
          <a:noFill/>
          <a:ln w="9525">
            <a:noFill/>
          </a:ln>
        </p:spPr>
        <p:txBody>
          <a:bodyPr wrap="square">
            <a:spAutoFit/>
          </a:bodyPr>
          <a:p>
            <a:pPr indent="266700"/>
            <a:r>
              <a:rPr lang="en-US" sz="2400" b="1">
                <a:latin typeface="Times New Roman" panose="02020603050405020304" charset="0"/>
                <a:ea typeface="宋体" panose="02010600030101010101" pitchFamily="2" charset="-122"/>
                <a:cs typeface="Times New Roman" panose="02020603050405020304" charset="0"/>
              </a:rPr>
              <a:t>2. </a:t>
            </a:r>
            <a:r>
              <a:rPr lang="zh-CN" sz="2400" b="1">
                <a:latin typeface="Times New Roman" panose="02020603050405020304" charset="0"/>
                <a:ea typeface="宋体" panose="02010600030101010101" pitchFamily="2" charset="-122"/>
              </a:rPr>
              <a:t>数据库管理软件       如常用的</a:t>
            </a:r>
            <a:r>
              <a:rPr lang="en-US" sz="2400" b="1">
                <a:latin typeface="Times New Roman" panose="02020603050405020304" charset="0"/>
                <a:ea typeface="宋体" panose="02010600030101010101" pitchFamily="2" charset="-122"/>
                <a:cs typeface="Times New Roman" panose="02020603050405020304" charset="0"/>
              </a:rPr>
              <a:t>Oracle</a:t>
            </a:r>
            <a:r>
              <a:rPr lang="zh-CN" sz="2400" b="1">
                <a:latin typeface="Times New Roman" panose="02020603050405020304" charset="0"/>
                <a:ea typeface="宋体" panose="02010600030101010101" pitchFamily="2" charset="-122"/>
              </a:rPr>
              <a:t>、</a:t>
            </a:r>
            <a:r>
              <a:rPr lang="en-US" sz="2400" b="1">
                <a:latin typeface="Times New Roman" panose="02020603050405020304" charset="0"/>
                <a:ea typeface="宋体" panose="02010600030101010101" pitchFamily="2" charset="-122"/>
              </a:rPr>
              <a:t>SQL Server</a:t>
            </a:r>
            <a:r>
              <a:rPr lang="zh-CN" sz="2400" b="1">
                <a:latin typeface="Times New Roman" panose="02020603050405020304" charset="0"/>
                <a:ea typeface="宋体" panose="02010600030101010101" pitchFamily="2" charset="-122"/>
              </a:rPr>
              <a:t>、</a:t>
            </a:r>
            <a:r>
              <a:rPr lang="en-US" sz="2400" b="1">
                <a:latin typeface="Times New Roman" panose="02020603050405020304" charset="0"/>
                <a:ea typeface="宋体" panose="02010600030101010101" pitchFamily="2" charset="-122"/>
              </a:rPr>
              <a:t>MySQL</a:t>
            </a:r>
            <a:r>
              <a:rPr lang="zh-CN" sz="2400" b="1">
                <a:latin typeface="Times New Roman" panose="02020603050405020304" charset="0"/>
                <a:ea typeface="宋体" panose="02010600030101010101" pitchFamily="2" charset="-122"/>
              </a:rPr>
              <a:t>等属于专门的数据库系统，本文不做介绍。</a:t>
            </a:r>
            <a:endParaRPr lang="zh-CN" altLang="en-US" sz="2400" b="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1.2.1 四大分析利器简介</a:t>
            </a:r>
            <a:endParaRPr lang="zh-CN" altLang="en-US" sz="3200" b="1">
              <a:ln w="22225">
                <a:solidFill>
                  <a:schemeClr val="accent2"/>
                </a:solidFill>
                <a:prstDash val="solid"/>
              </a:ln>
              <a:solidFill>
                <a:schemeClr val="accent2">
                  <a:lumMod val="40000"/>
                  <a:lumOff val="60000"/>
                </a:schemeClr>
              </a:solidFill>
            </a:endParaRPr>
          </a:p>
        </p:txBody>
      </p:sp>
      <p:sp>
        <p:nvSpPr>
          <p:cNvPr id="6" name="文本框 5"/>
          <p:cNvSpPr txBox="1"/>
          <p:nvPr/>
        </p:nvSpPr>
        <p:spPr>
          <a:xfrm>
            <a:off x="1237615" y="2038350"/>
            <a:ext cx="33115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二、报告撰写工具</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100" name="文本框 99"/>
          <p:cNvSpPr txBox="1"/>
          <p:nvPr/>
        </p:nvSpPr>
        <p:spPr>
          <a:xfrm>
            <a:off x="2109470" y="3221990"/>
            <a:ext cx="8930005" cy="1383665"/>
          </a:xfrm>
          <a:prstGeom prst="rect">
            <a:avLst/>
          </a:prstGeom>
          <a:noFill/>
          <a:ln w="9525">
            <a:noFill/>
          </a:ln>
        </p:spPr>
        <p:txBody>
          <a:bodyPr wrap="square">
            <a:spAutoFit/>
          </a:bodyPr>
          <a:p>
            <a:pPr>
              <a:lnSpc>
                <a:spcPct val="150000"/>
              </a:lnSpc>
            </a:pPr>
            <a:r>
              <a:rPr lang="zh-CN" sz="2800" b="1">
                <a:latin typeface="Times New Roman" panose="02020603050405020304" charset="0"/>
                <a:ea typeface="宋体" panose="02010600030101010101" pitchFamily="2" charset="-122"/>
              </a:rPr>
              <a:t>这方面最常用的当属微软</a:t>
            </a:r>
            <a:r>
              <a:rPr lang="en-US" sz="2800" b="1">
                <a:latin typeface="Times New Roman" panose="02020603050405020304" charset="0"/>
                <a:ea typeface="宋体" panose="02010600030101010101" pitchFamily="2" charset="-122"/>
                <a:cs typeface="Times New Roman" panose="02020603050405020304" charset="0"/>
              </a:rPr>
              <a:t>MS Office</a:t>
            </a:r>
            <a:r>
              <a:rPr lang="zh-CN" sz="2800" b="1">
                <a:latin typeface="Times New Roman" panose="02020603050405020304" charset="0"/>
                <a:ea typeface="宋体" panose="02010600030101010101" pitchFamily="2" charset="-122"/>
              </a:rPr>
              <a:t>的</a:t>
            </a:r>
            <a:r>
              <a:rPr lang="en-US" sz="2800" b="1">
                <a:latin typeface="Times New Roman" panose="02020603050405020304" charset="0"/>
                <a:ea typeface="宋体" panose="02010600030101010101" pitchFamily="2" charset="-122"/>
              </a:rPr>
              <a:t>Word</a:t>
            </a:r>
            <a:r>
              <a:rPr lang="zh-CN" sz="2800" b="1">
                <a:latin typeface="Times New Roman" panose="02020603050405020304" charset="0"/>
                <a:ea typeface="宋体" panose="02010600030101010101" pitchFamily="2" charset="-122"/>
              </a:rPr>
              <a:t>程序，</a:t>
            </a:r>
            <a:endParaRPr lang="zh-CN" sz="2800" b="1">
              <a:latin typeface="Times New Roman" panose="02020603050405020304" charset="0"/>
              <a:ea typeface="宋体" panose="02010600030101010101" pitchFamily="2" charset="-122"/>
            </a:endParaRPr>
          </a:p>
          <a:p>
            <a:pPr>
              <a:lnSpc>
                <a:spcPct val="150000"/>
              </a:lnSpc>
            </a:pPr>
            <a:r>
              <a:rPr lang="zh-CN" sz="2800" b="1">
                <a:latin typeface="Times New Roman" panose="02020603050405020304" charset="0"/>
                <a:ea typeface="宋体" panose="02010600030101010101" pitchFamily="2" charset="-122"/>
              </a:rPr>
              <a:t>金山</a:t>
            </a:r>
            <a:r>
              <a:rPr lang="en-US" sz="2800" b="1">
                <a:latin typeface="Times New Roman" panose="02020603050405020304" charset="0"/>
                <a:ea typeface="宋体" panose="02010600030101010101" pitchFamily="2" charset="-122"/>
              </a:rPr>
              <a:t>WPS Office</a:t>
            </a:r>
            <a:r>
              <a:rPr lang="zh-CN" sz="2800" b="1">
                <a:latin typeface="Times New Roman" panose="02020603050405020304" charset="0"/>
                <a:ea typeface="宋体" panose="02010600030101010101" pitchFamily="2" charset="-122"/>
              </a:rPr>
              <a:t>的</a:t>
            </a:r>
            <a:r>
              <a:rPr lang="en-US" sz="2800" b="1">
                <a:latin typeface="Times New Roman" panose="02020603050405020304" charset="0"/>
                <a:ea typeface="宋体" panose="02010600030101010101" pitchFamily="2" charset="-122"/>
              </a:rPr>
              <a:t>Writer</a:t>
            </a:r>
            <a:r>
              <a:rPr lang="zh-CN" sz="2800" b="1">
                <a:ea typeface="宋体" panose="02010600030101010101" pitchFamily="2" charset="-122"/>
              </a:rPr>
              <a:t>也是不错的选择</a:t>
            </a:r>
            <a:r>
              <a:rPr lang="zh-CN" sz="2800" b="1">
                <a:latin typeface="Times New Roman" panose="02020603050405020304" charset="0"/>
                <a:ea typeface="宋体" panose="02010600030101010101" pitchFamily="2" charset="-122"/>
              </a:rPr>
              <a:t>。</a:t>
            </a:r>
            <a:endParaRPr lang="zh-CN" altLang="en-US" sz="2800" b="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1.2.1 四大分析利器简介</a:t>
            </a:r>
            <a:endParaRPr lang="zh-CN" altLang="en-US" sz="3200" b="1">
              <a:ln w="22225">
                <a:solidFill>
                  <a:schemeClr val="accent2"/>
                </a:solidFill>
                <a:prstDash val="solid"/>
              </a:ln>
              <a:solidFill>
                <a:schemeClr val="accent2">
                  <a:lumMod val="40000"/>
                  <a:lumOff val="60000"/>
                </a:schemeClr>
              </a:solidFill>
            </a:endParaRPr>
          </a:p>
        </p:txBody>
      </p:sp>
      <p:sp>
        <p:nvSpPr>
          <p:cNvPr id="8" name="文本框 7"/>
          <p:cNvSpPr txBox="1"/>
          <p:nvPr/>
        </p:nvSpPr>
        <p:spPr>
          <a:xfrm>
            <a:off x="1236980" y="2070735"/>
            <a:ext cx="33115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三、结果展示工具</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100" name="文本框 99"/>
          <p:cNvSpPr txBox="1"/>
          <p:nvPr/>
        </p:nvSpPr>
        <p:spPr>
          <a:xfrm>
            <a:off x="2089785" y="3291840"/>
            <a:ext cx="9020175" cy="1383665"/>
          </a:xfrm>
          <a:prstGeom prst="rect">
            <a:avLst/>
          </a:prstGeom>
          <a:noFill/>
          <a:ln w="9525">
            <a:noFill/>
          </a:ln>
        </p:spPr>
        <p:txBody>
          <a:bodyPr wrap="square">
            <a:spAutoFit/>
          </a:bodyPr>
          <a:p>
            <a:pPr indent="266700">
              <a:lnSpc>
                <a:spcPct val="150000"/>
              </a:lnSpc>
            </a:pPr>
            <a:r>
              <a:rPr lang="zh-CN" sz="2800" b="1">
                <a:latin typeface="Times New Roman" panose="02020603050405020304" charset="0"/>
                <a:ea typeface="宋体" panose="02010600030101010101" pitchFamily="2" charset="-122"/>
              </a:rPr>
              <a:t>这方面最为好用的当属微软</a:t>
            </a:r>
            <a:r>
              <a:rPr lang="en-US" sz="2800" b="1">
                <a:latin typeface="Times New Roman" panose="02020603050405020304" charset="0"/>
                <a:ea typeface="宋体" panose="02010600030101010101" pitchFamily="2" charset="-122"/>
                <a:cs typeface="Times New Roman" panose="02020603050405020304" charset="0"/>
              </a:rPr>
              <a:t>MS Office</a:t>
            </a:r>
            <a:r>
              <a:rPr lang="zh-CN" sz="2800" b="1">
                <a:latin typeface="Times New Roman" panose="02020603050405020304" charset="0"/>
                <a:ea typeface="宋体" panose="02010600030101010101" pitchFamily="2" charset="-122"/>
              </a:rPr>
              <a:t>的</a:t>
            </a:r>
            <a:r>
              <a:rPr lang="en-US" sz="2800" b="1">
                <a:latin typeface="Times New Roman" panose="02020603050405020304" charset="0"/>
                <a:ea typeface="宋体" panose="02010600030101010101" pitchFamily="2" charset="-122"/>
              </a:rPr>
              <a:t>PowerPoint</a:t>
            </a:r>
            <a:r>
              <a:rPr lang="zh-CN" sz="2800" b="1">
                <a:latin typeface="Times New Roman" panose="02020603050405020304" charset="0"/>
                <a:ea typeface="宋体" panose="02010600030101010101" pitchFamily="2" charset="-122"/>
              </a:rPr>
              <a:t>，金山</a:t>
            </a:r>
            <a:r>
              <a:rPr lang="en-US" sz="2800" b="1">
                <a:latin typeface="Times New Roman" panose="02020603050405020304" charset="0"/>
                <a:ea typeface="宋体" panose="02010600030101010101" pitchFamily="2" charset="-122"/>
              </a:rPr>
              <a:t>WPS Office</a:t>
            </a:r>
            <a:r>
              <a:rPr lang="zh-CN" sz="2800" b="1">
                <a:latin typeface="Times New Roman" panose="02020603050405020304" charset="0"/>
                <a:ea typeface="宋体" panose="02010600030101010101" pitchFamily="2" charset="-122"/>
              </a:rPr>
              <a:t>的</a:t>
            </a:r>
            <a:r>
              <a:rPr lang="en-US" sz="2800" b="1">
                <a:latin typeface="Times New Roman" panose="02020603050405020304" charset="0"/>
                <a:ea typeface="宋体" panose="02010600030101010101" pitchFamily="2" charset="-122"/>
              </a:rPr>
              <a:t>Presentation</a:t>
            </a:r>
            <a:r>
              <a:rPr lang="zh-CN" sz="2800" b="1">
                <a:ea typeface="宋体" panose="02010600030101010101" pitchFamily="2" charset="-122"/>
              </a:rPr>
              <a:t>也是不错的演示工具</a:t>
            </a:r>
            <a:r>
              <a:rPr lang="zh-CN" sz="2800" b="1">
                <a:latin typeface="Times New Roman" panose="02020603050405020304" charset="0"/>
                <a:ea typeface="宋体" panose="02010600030101010101" pitchFamily="2" charset="-122"/>
              </a:rPr>
              <a:t>。</a:t>
            </a:r>
            <a:endParaRPr lang="zh-CN" altLang="en-US" sz="2800" b="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rPr>
              <a:t>1.2.1 四大分析利器简介</a:t>
            </a:r>
            <a:endParaRPr lang="zh-CN" altLang="en-US" sz="3200" b="1">
              <a:ln w="22225">
                <a:solidFill>
                  <a:schemeClr val="accent2"/>
                </a:solidFill>
                <a:prstDash val="solid"/>
              </a:ln>
              <a:solidFill>
                <a:schemeClr val="accent2">
                  <a:lumMod val="40000"/>
                  <a:lumOff val="60000"/>
                </a:schemeClr>
              </a:solidFill>
            </a:endParaRPr>
          </a:p>
        </p:txBody>
      </p:sp>
      <p:sp>
        <p:nvSpPr>
          <p:cNvPr id="10" name="文本框 9"/>
          <p:cNvSpPr txBox="1"/>
          <p:nvPr/>
        </p:nvSpPr>
        <p:spPr>
          <a:xfrm>
            <a:off x="1360805" y="2042160"/>
            <a:ext cx="33115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四、数据分析工具</a:t>
            </a:r>
            <a:endParaRPr lang="zh-CN" altLang="en-US" sz="2800" b="1">
              <a:solidFill>
                <a:srgbClr val="002060"/>
              </a:solidFill>
              <a:effectLst>
                <a:outerShdw blurRad="38100" dist="19050" dir="2700000" algn="tl" rotWithShape="0">
                  <a:schemeClr val="dk1">
                    <a:alpha val="40000"/>
                  </a:schemeClr>
                </a:outerShdw>
              </a:effectLst>
            </a:endParaRPr>
          </a:p>
        </p:txBody>
      </p:sp>
      <p:sp>
        <p:nvSpPr>
          <p:cNvPr id="100" name="文本框 99"/>
          <p:cNvSpPr txBox="1"/>
          <p:nvPr/>
        </p:nvSpPr>
        <p:spPr>
          <a:xfrm>
            <a:off x="2129790" y="3041015"/>
            <a:ext cx="8860790" cy="2676525"/>
          </a:xfrm>
          <a:prstGeom prst="rect">
            <a:avLst/>
          </a:prstGeom>
          <a:noFill/>
          <a:ln w="9525">
            <a:noFill/>
          </a:ln>
        </p:spPr>
        <p:txBody>
          <a:bodyPr wrap="square">
            <a:spAutoFit/>
          </a:bodyPr>
          <a:p>
            <a:pPr indent="266700">
              <a:lnSpc>
                <a:spcPct val="150000"/>
              </a:lnSpc>
            </a:pPr>
            <a:r>
              <a:rPr lang="zh-CN" sz="2800" b="1">
                <a:latin typeface="Times New Roman" panose="02020603050405020304" charset="0"/>
                <a:ea typeface="宋体" panose="02010600030101010101" pitchFamily="2" charset="-122"/>
              </a:rPr>
              <a:t>这方面的软件比较多，如常用的</a:t>
            </a:r>
            <a:r>
              <a:rPr lang="en-US" sz="2800" b="1">
                <a:latin typeface="Times New Roman" panose="02020603050405020304" charset="0"/>
                <a:ea typeface="宋体" panose="02010600030101010101" pitchFamily="2" charset="-122"/>
                <a:cs typeface="Times New Roman" panose="02020603050405020304" charset="0"/>
              </a:rPr>
              <a:t>SAS</a:t>
            </a:r>
            <a:r>
              <a:rPr lang="zh-CN" sz="2800" b="1">
                <a:latin typeface="Times New Roman" panose="02020603050405020304" charset="0"/>
                <a:ea typeface="宋体" panose="02010600030101010101" pitchFamily="2" charset="-122"/>
              </a:rPr>
              <a:t>、</a:t>
            </a:r>
            <a:r>
              <a:rPr lang="en-US" sz="2800" b="1">
                <a:latin typeface="Times New Roman" panose="02020603050405020304" charset="0"/>
                <a:ea typeface="宋体" panose="02010600030101010101" pitchFamily="2" charset="-122"/>
              </a:rPr>
              <a:t>SPSS</a:t>
            </a:r>
            <a:r>
              <a:rPr lang="zh-CN" sz="2800" b="1">
                <a:latin typeface="Times New Roman" panose="02020603050405020304" charset="0"/>
                <a:ea typeface="宋体" panose="02010600030101010101" pitchFamily="2" charset="-122"/>
              </a:rPr>
              <a:t>和</a:t>
            </a:r>
            <a:r>
              <a:rPr lang="en-US" sz="2800" b="1">
                <a:latin typeface="Times New Roman" panose="02020603050405020304" charset="0"/>
                <a:ea typeface="宋体" panose="02010600030101010101" pitchFamily="2" charset="-122"/>
              </a:rPr>
              <a:t>Matlab</a:t>
            </a:r>
            <a:r>
              <a:rPr lang="zh-CN" sz="2800" b="1">
                <a:latin typeface="Times New Roman" panose="02020603050405020304" charset="0"/>
                <a:ea typeface="宋体" panose="02010600030101010101" pitchFamily="2" charset="-122"/>
              </a:rPr>
              <a:t>等，后起之秀如</a:t>
            </a:r>
            <a:r>
              <a:rPr lang="en-US" sz="2800" b="1">
                <a:latin typeface="Times New Roman" panose="02020603050405020304" charset="0"/>
                <a:ea typeface="宋体" panose="02010600030101010101" pitchFamily="2" charset="-122"/>
              </a:rPr>
              <a:t>Stata</a:t>
            </a:r>
            <a:r>
              <a:rPr lang="zh-CN" sz="2800" b="1">
                <a:latin typeface="Times New Roman" panose="02020603050405020304" charset="0"/>
                <a:ea typeface="宋体" panose="02010600030101010101" pitchFamily="2" charset="-122"/>
              </a:rPr>
              <a:t>和</a:t>
            </a:r>
            <a:r>
              <a:rPr lang="en-US" sz="2800" b="1">
                <a:latin typeface="Times New Roman" panose="02020603050405020304" charset="0"/>
                <a:ea typeface="宋体" panose="02010600030101010101" pitchFamily="2" charset="-122"/>
              </a:rPr>
              <a:t>R</a:t>
            </a:r>
            <a:r>
              <a:rPr lang="zh-CN" sz="2800" b="1">
                <a:latin typeface="Times New Roman" panose="02020603050405020304" charset="0"/>
                <a:ea typeface="宋体" panose="02010600030101010101" pitchFamily="2" charset="-122"/>
              </a:rPr>
              <a:t>语言，这里除了</a:t>
            </a:r>
            <a:r>
              <a:rPr lang="en-US" sz="2800" b="1">
                <a:latin typeface="Times New Roman" panose="02020603050405020304" charset="0"/>
                <a:ea typeface="宋体" panose="02010600030101010101" pitchFamily="2" charset="-122"/>
              </a:rPr>
              <a:t>R</a:t>
            </a:r>
            <a:r>
              <a:rPr lang="zh-CN" sz="2800" b="1">
                <a:latin typeface="Times New Roman" panose="02020603050405020304" charset="0"/>
                <a:ea typeface="宋体" panose="02010600030101010101" pitchFamily="2" charset="-122"/>
              </a:rPr>
              <a:t>语言外，其他皆为收费软件，而且价格不菲，</a:t>
            </a:r>
            <a:r>
              <a:rPr lang="en-US" sz="2800" b="1">
                <a:latin typeface="Times New Roman" panose="02020603050405020304" charset="0"/>
                <a:ea typeface="宋体" panose="02010600030101010101" pitchFamily="2" charset="-122"/>
              </a:rPr>
              <a:t>R</a:t>
            </a:r>
            <a:r>
              <a:rPr lang="zh-CN" sz="2800" b="1">
                <a:latin typeface="Times New Roman" panose="02020603050405020304" charset="0"/>
                <a:ea typeface="宋体" panose="02010600030101010101" pitchFamily="2" charset="-122"/>
              </a:rPr>
              <a:t>语言不仅免费，而且开源，是一个跨平台系统。</a:t>
            </a:r>
            <a:endParaRPr lang="zh-CN" altLang="en-US" sz="2800" b="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1.2.2 四大分析利器的比较</a:t>
            </a:r>
            <a:endParaRPr lang="zh-CN" altLang="en-US" sz="3200" b="1">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237615" y="1984375"/>
            <a:ext cx="3311525"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一、办公软件比较</a:t>
            </a:r>
            <a:endParaRPr lang="zh-CN" altLang="en-US" sz="2800" b="1">
              <a:solidFill>
                <a:srgbClr val="002060"/>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2"/>
          <a:stretch>
            <a:fillRect/>
          </a:stretch>
        </p:blipFill>
        <p:spPr>
          <a:xfrm>
            <a:off x="1358265" y="3173095"/>
            <a:ext cx="10267950" cy="241744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接连接符 29"/>
          <p:cNvSpPr/>
          <p:nvPr/>
        </p:nvSpPr>
        <p:spPr>
          <a:xfrm flipV="1">
            <a:off x="68263"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7" name="TextBox 28"/>
          <p:cNvSpPr/>
          <p:nvPr/>
        </p:nvSpPr>
        <p:spPr>
          <a:xfrm>
            <a:off x="153035" y="171450"/>
            <a:ext cx="5095240" cy="583565"/>
          </a:xfrm>
          <a:prstGeom prst="rect">
            <a:avLst/>
          </a:prstGeom>
          <a:noFill/>
          <a:ln w="9525">
            <a:noFill/>
          </a:ln>
        </p:spPr>
        <p:txBody>
          <a:bodyPr wrap="square">
            <a:spAutoFit/>
          </a:bodyPr>
          <a:lstStyle/>
          <a:p>
            <a:pPr lvl="0">
              <a:lnSpc>
                <a:spcPct val="100000"/>
              </a:lnSpc>
            </a:pPr>
            <a:r>
              <a:rPr lang="en-US" altLang="zh-CN" sz="32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latin typeface="微软雅黑" panose="020B0503020204020204" pitchFamily="2" charset="-122"/>
                <a:ea typeface="微软雅黑" panose="020B0503020204020204" pitchFamily="2" charset="-122"/>
                <a:sym typeface="微软雅黑" panose="020B0503020204020204" pitchFamily="2" charset="-122"/>
              </a:rPr>
              <a:t> 引言</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2522220" y="160655"/>
            <a:ext cx="6137910" cy="645160"/>
          </a:xfrm>
          <a:prstGeom prst="rect">
            <a:avLst/>
          </a:prstGeom>
          <a:noFill/>
          <a:ln w="9525">
            <a:noFill/>
          </a:ln>
        </p:spPr>
        <p:txBody>
          <a:bodyPr wrap="square">
            <a:spAutoFit/>
            <a:scene3d>
              <a:camera prst="orthographicFront"/>
              <a:lightRig rig="threePt" dir="t"/>
            </a:scene3d>
          </a:bodyPr>
          <a:lstStyle/>
          <a:p>
            <a:pPr lvl="0">
              <a:lnSpc>
                <a:spcPct val="100000"/>
              </a:lnSpc>
            </a:pPr>
            <a:r>
              <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 工欲善其事必先利其器</a:t>
            </a:r>
            <a:endParaRPr sz="36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1826895" y="403225"/>
            <a:ext cx="504190" cy="1822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p:cNvSpPr txBox="1"/>
          <p:nvPr/>
        </p:nvSpPr>
        <p:spPr>
          <a:xfrm>
            <a:off x="218440" y="1151255"/>
            <a:ext cx="5349240" cy="583565"/>
          </a:xfrm>
          <a:prstGeom prst="rect">
            <a:avLst/>
          </a:prstGeom>
          <a:noFill/>
        </p:spPr>
        <p:txBody>
          <a:bodyPr wrap="square" rtlCol="0" anchor="t">
            <a:spAutoFit/>
            <a:scene3d>
              <a:camera prst="orthographicFront"/>
              <a:lightRig rig="threePt" dir="t"/>
            </a:scene3d>
          </a:bodyPr>
          <a:p>
            <a:r>
              <a:rPr lang="zh-CN" altLang="en-US" sz="3200" b="1">
                <a:ln w="22225">
                  <a:solidFill>
                    <a:schemeClr val="accent2"/>
                  </a:solidFill>
                  <a:prstDash val="solid"/>
                </a:ln>
                <a:solidFill>
                  <a:schemeClr val="accent2">
                    <a:lumMod val="40000"/>
                    <a:lumOff val="60000"/>
                  </a:schemeClr>
                </a:solidFill>
                <a:effectLst/>
              </a:rPr>
              <a:t>1.2.2 四大分析利器的比较</a:t>
            </a:r>
            <a:endParaRPr lang="zh-CN" altLang="en-US" sz="3200" b="1">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1290955" y="1988820"/>
            <a:ext cx="4668520" cy="737235"/>
          </a:xfrm>
          <a:prstGeom prst="rect">
            <a:avLst/>
          </a:prstGeom>
          <a:noFill/>
        </p:spPr>
        <p:txBody>
          <a:bodyPr wrap="square" rtlCol="0" anchor="t">
            <a:spAutoFit/>
            <a:scene3d>
              <a:camera prst="orthographicFront"/>
              <a:lightRig rig="threePt" dir="t"/>
            </a:scene3d>
          </a:bodyPr>
          <a:p>
            <a:pPr>
              <a:lnSpc>
                <a:spcPct val="150000"/>
              </a:lnSpc>
            </a:pPr>
            <a:r>
              <a:rPr lang="zh-CN" altLang="en-US" sz="2800" b="1">
                <a:solidFill>
                  <a:srgbClr val="002060"/>
                </a:solidFill>
                <a:effectLst>
                  <a:outerShdw blurRad="38100" dist="19050" dir="2700000" algn="tl" rotWithShape="0">
                    <a:schemeClr val="dk1">
                      <a:alpha val="40000"/>
                    </a:schemeClr>
                  </a:outerShdw>
                </a:effectLst>
              </a:rPr>
              <a:t>二、统计分析软件比较</a:t>
            </a:r>
            <a:endParaRPr lang="zh-CN" altLang="en-US" sz="2800" b="1">
              <a:solidFill>
                <a:srgbClr val="002060"/>
              </a:solidFill>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2"/>
          <a:stretch>
            <a:fillRect/>
          </a:stretch>
        </p:blipFill>
        <p:spPr>
          <a:xfrm>
            <a:off x="1400810" y="2875915"/>
            <a:ext cx="9745345" cy="36258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1415</Words>
  <Application>WPS 演示</Application>
  <PresentationFormat>宽屏</PresentationFormat>
  <Paragraphs>193</Paragraphs>
  <Slides>23</Slides>
  <Notes>11</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23</vt:i4>
      </vt:variant>
    </vt:vector>
  </HeadingPairs>
  <TitlesOfParts>
    <vt:vector size="37" baseType="lpstr">
      <vt:lpstr>Arial</vt:lpstr>
      <vt:lpstr>宋体</vt:lpstr>
      <vt:lpstr>Wingdings</vt:lpstr>
      <vt:lpstr>Calibri</vt:lpstr>
      <vt:lpstr>微软雅黑</vt:lpstr>
      <vt:lpstr>华文新魏</vt:lpstr>
      <vt:lpstr>Times New Roman</vt:lpstr>
      <vt:lpstr>Arial Unicode MS</vt:lpstr>
      <vt:lpstr>等线</vt:lpstr>
      <vt:lpstr>华文楷体</vt:lpstr>
      <vt:lpstr>自定义设计方案</vt:lpstr>
      <vt:lpstr>3_自定义设计方案</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你随便坐  我学学 做</dc:title>
  <dc:creator>David</dc:creator>
  <cp:lastModifiedBy>wbh</cp:lastModifiedBy>
  <cp:revision>154</cp:revision>
  <dcterms:created xsi:type="dcterms:W3CDTF">2015-05-24T15:13:00Z</dcterms:created>
  <dcterms:modified xsi:type="dcterms:W3CDTF">2019-02-11T03:32:58Z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