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388" r:id="rId8"/>
    <p:sldId id="442" r:id="rId9"/>
    <p:sldId id="331" r:id="rId10"/>
    <p:sldId id="443" r:id="rId11"/>
    <p:sldId id="427" r:id="rId12"/>
    <p:sldId id="444" r:id="rId13"/>
    <p:sldId id="445" r:id="rId14"/>
    <p:sldId id="446" r:id="rId15"/>
    <p:sldId id="447" r:id="rId16"/>
    <p:sldId id="448" r:id="rId17"/>
    <p:sldId id="428" r:id="rId18"/>
    <p:sldId id="450" r:id="rId19"/>
    <p:sldId id="449" r:id="rId20"/>
    <p:sldId id="451" r:id="rId21"/>
    <p:sldId id="452" r:id="rId22"/>
    <p:sldId id="419" r:id="rId23"/>
    <p:sldId id="455" r:id="rId24"/>
    <p:sldId id="429" r:id="rId25"/>
    <p:sldId id="453" r:id="rId26"/>
    <p:sldId id="454" r:id="rId27"/>
    <p:sldId id="430" r:id="rId28"/>
    <p:sldId id="431" r:id="rId29"/>
    <p:sldId id="432" r:id="rId30"/>
    <p:sldId id="433" r:id="rId31"/>
    <p:sldId id="457" r:id="rId32"/>
    <p:sldId id="434" r:id="rId33"/>
    <p:sldId id="458" r:id="rId34"/>
    <p:sldId id="459" r:id="rId35"/>
    <p:sldId id="436" r:id="rId36"/>
    <p:sldId id="461" r:id="rId37"/>
    <p:sldId id="462" r:id="rId38"/>
    <p:sldId id="437" r:id="rId39"/>
    <p:sldId id="464" r:id="rId40"/>
    <p:sldId id="438" r:id="rId41"/>
    <p:sldId id="465" r:id="rId42"/>
    <p:sldId id="468" r:id="rId43"/>
    <p:sldId id="441" r:id="rId44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388"/>
            <p14:sldId id="442"/>
            <p14:sldId id="331"/>
            <p14:sldId id="443"/>
            <p14:sldId id="427"/>
            <p14:sldId id="444"/>
            <p14:sldId id="445"/>
            <p14:sldId id="446"/>
            <p14:sldId id="447"/>
            <p14:sldId id="448"/>
            <p14:sldId id="428"/>
            <p14:sldId id="450"/>
            <p14:sldId id="449"/>
            <p14:sldId id="451"/>
            <p14:sldId id="452"/>
            <p14:sldId id="419"/>
            <p14:sldId id="455"/>
            <p14:sldId id="429"/>
            <p14:sldId id="453"/>
            <p14:sldId id="454"/>
            <p14:sldId id="430"/>
            <p14:sldId id="431"/>
            <p14:sldId id="432"/>
            <p14:sldId id="433"/>
            <p14:sldId id="457"/>
            <p14:sldId id="434"/>
            <p14:sldId id="458"/>
            <p14:sldId id="459"/>
            <p14:sldId id="436"/>
            <p14:sldId id="461"/>
            <p14:sldId id="462"/>
            <p14:sldId id="437"/>
            <p14:sldId id="464"/>
            <p14:sldId id="438"/>
            <p14:sldId id="465"/>
            <p14:sldId id="468"/>
            <p14:sldId id="441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EC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78" d="100"/>
          <a:sy n="78" d="100"/>
        </p:scale>
        <p:origin x="43" y="514"/>
      </p:cViewPr>
      <p:guideLst>
        <p:guide orient="horz" pos="2181"/>
        <p:guide pos="40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E5A6-56F5-40C0-9A8D-040E62CF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855A-C7E3-4517-8A77-2D1B39B259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sz="3600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30070" y="5858331"/>
            <a:ext cx="4931973" cy="630555"/>
          </a:xfrm>
        </p:spPr>
        <p:txBody>
          <a:bodyPr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b="1" dirty="0" smtClean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0260" y="4500245"/>
            <a:ext cx="6043930" cy="8299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 数据处理步骤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矩形 7"/>
          <p:cNvSpPr/>
          <p:nvPr/>
        </p:nvSpPr>
        <p:spPr>
          <a:xfrm>
            <a:off x="1639570" y="2781300"/>
            <a:ext cx="918908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36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（第二版）</a:t>
            </a:r>
            <a:endParaRPr lang="zh-CN" altLang="en-US" sz="36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3.1.2 自定义函数 function(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440" y="2528570"/>
            <a:ext cx="4749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3. 函数参数</a:t>
            </a:r>
            <a:endParaRPr lang="zh-CN" altLang="en-US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1663065"/>
            <a:ext cx="9740265" cy="51758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3.1.2 自定义函数 function(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930" y="1910080"/>
            <a:ext cx="47498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4. 函数体和函数返回值</a:t>
            </a: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1910080"/>
            <a:ext cx="11190605" cy="510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0" y="2486660"/>
            <a:ext cx="6529705" cy="36887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490" y="2486660"/>
            <a:ext cx="4157345" cy="39338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3.1.3 控制语句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734820"/>
            <a:ext cx="415163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一、循环语句 for(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424555"/>
            <a:ext cx="4579620" cy="2013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40" y="1453515"/>
            <a:ext cx="5922010" cy="52177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3.1.3 控制语句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200" y="1734820"/>
            <a:ext cx="415163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一、循环语句 for(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2739390"/>
            <a:ext cx="6396990" cy="2118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80" y="1090930"/>
            <a:ext cx="7411720" cy="56857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3.1.3 控制语句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110" y="1669415"/>
            <a:ext cx="416750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二、分支语句 if/else(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" y="2406650"/>
            <a:ext cx="4716780" cy="4391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20" y="3183890"/>
            <a:ext cx="4508500" cy="22771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84620" y="2406650"/>
            <a:ext cx="33680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if语句的简洁形式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3.2 数据选择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5"/>
          <p:cNvGrpSpPr/>
          <p:nvPr/>
        </p:nvGrpSpPr>
        <p:grpSpPr>
          <a:xfrm>
            <a:off x="3836988" y="2116138"/>
            <a:ext cx="4662487" cy="2650363"/>
            <a:chOff x="0" y="0"/>
            <a:chExt cx="4662264" cy="2650025"/>
          </a:xfrm>
        </p:grpSpPr>
        <p:sp>
          <p:nvSpPr>
            <p:cNvPr id="5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" y="1097280"/>
            <a:ext cx="11534775" cy="41592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" y="5256530"/>
            <a:ext cx="11600815" cy="15246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3.2 数据选择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5"/>
          <p:cNvGrpSpPr/>
          <p:nvPr/>
        </p:nvGrpSpPr>
        <p:grpSpPr>
          <a:xfrm>
            <a:off x="3836988" y="2116138"/>
            <a:ext cx="4662487" cy="2650363"/>
            <a:chOff x="0" y="0"/>
            <a:chExt cx="4662264" cy="2650025"/>
          </a:xfrm>
        </p:grpSpPr>
        <p:sp>
          <p:nvSpPr>
            <p:cNvPr id="5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063625"/>
            <a:ext cx="10260965" cy="28651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3928110"/>
            <a:ext cx="10259060" cy="28276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3.2 数据选择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3.2.1 选取观测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36988" y="2116138"/>
            <a:ext cx="4662487" cy="2650363"/>
            <a:chOff x="0" y="0"/>
            <a:chExt cx="4662264" cy="2650025"/>
          </a:xfrm>
        </p:grpSpPr>
        <p:sp>
          <p:nvSpPr>
            <p:cNvPr id="5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6870" y="1670050"/>
            <a:ext cx="634619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一、下标法 [ , ]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2915" y="4639310"/>
            <a:ext cx="706056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二、记号法 $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" y="2407285"/>
            <a:ext cx="11816080" cy="22294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" y="5474335"/>
            <a:ext cx="11711305" cy="1186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3.2 数据选择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3.2.1 选取观测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36988" y="2116138"/>
            <a:ext cx="4662487" cy="2650363"/>
            <a:chOff x="0" y="0"/>
            <a:chExt cx="4662264" cy="2650025"/>
          </a:xfrm>
        </p:grpSpPr>
        <p:sp>
          <p:nvSpPr>
            <p:cNvPr id="5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53060" y="1989455"/>
            <a:ext cx="66294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三、子集法 subset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3094990"/>
            <a:ext cx="11713845" cy="16370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3.2 数据选择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3.2.2 选取变量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870" y="1734820"/>
            <a:ext cx="634619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一、下标法 [ , ]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2846070"/>
            <a:ext cx="11360785" cy="21247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37795" y="14859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编程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27"/>
          <p:cNvSpPr/>
          <p:nvPr/>
        </p:nvSpPr>
        <p:spPr>
          <a:xfrm>
            <a:off x="5696585" y="21018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en-US" sz="28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4665" y="1729740"/>
            <a:ext cx="5639435" cy="43637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3.2 数据选择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3.2.2 选取变量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380" y="1988820"/>
            <a:ext cx="7060565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二、记号法 $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2875915"/>
            <a:ext cx="11516360" cy="26600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3.2 数据选择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3.2.2 选取变量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3220" y="1573530"/>
            <a:ext cx="6629400" cy="737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三、数据框绑定法 attach( )</a:t>
            </a:r>
            <a:endParaRPr lang="zh-CN" altLang="en-US" sz="28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2685" y="5803265"/>
            <a:ext cx="109181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0053EC"/>
                </a:solidFill>
              </a:rPr>
              <a:t>如果想用attach的方便性，建议attach()和detach()配合使用，</a:t>
            </a:r>
            <a:endParaRPr lang="zh-CN" altLang="en-US" sz="2800" b="1">
              <a:solidFill>
                <a:srgbClr val="0053EC"/>
              </a:solidFill>
            </a:endParaRPr>
          </a:p>
          <a:p>
            <a:r>
              <a:rPr lang="zh-CN" altLang="en-US" sz="2800" b="1">
                <a:solidFill>
                  <a:srgbClr val="0053EC"/>
                </a:solidFill>
              </a:rPr>
              <a:t>但很多人经常会忘记detach()命令。</a:t>
            </a:r>
            <a:endParaRPr lang="zh-CN" altLang="en-US" sz="2800" b="1">
              <a:solidFill>
                <a:srgbClr val="0053E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2292350"/>
            <a:ext cx="9537065" cy="35026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3.2 数据选择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3.2.3 选取观测与变量 subset(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645285"/>
            <a:ext cx="7681595" cy="51993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3.2 数据选择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3.2.4 剔除观测与变量 -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10" y="1863090"/>
            <a:ext cx="10534650" cy="4273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3.3 数据转换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3.3.1 修改变量名 names(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" y="1812925"/>
            <a:ext cx="11791950" cy="49161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3.3 数据转换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3.3.2 创建变量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2061210"/>
            <a:ext cx="11920855" cy="37630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3.3 数据转换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3.3.2 创建变量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" y="1697990"/>
            <a:ext cx="11278235" cy="3789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" y="5603240"/>
            <a:ext cx="11367770" cy="9588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3.3 数据转换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3.3.3 变量变换 as.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1924050"/>
            <a:ext cx="11261725" cy="41103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3.3 数据转换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3.3.3 变量变换 as.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1989455"/>
            <a:ext cx="11606530" cy="42398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3.3 数据转换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3.3.3 变量变换 as.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" y="1989455"/>
            <a:ext cx="11475720" cy="41757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099310"/>
            <a:ext cx="11946255" cy="24263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3.3 数据转换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3.3.5 重新编码 cut(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844675"/>
            <a:ext cx="11875135" cy="47669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3.3 数据转换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3.3.5 重新编码 cut(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" y="1989455"/>
            <a:ext cx="11947525" cy="4361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3.3 数据转换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3.3.5 重新编码 cut(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1806575"/>
            <a:ext cx="11884660" cy="47872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数据整理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3.4.1 数据集排序 order()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644650"/>
            <a:ext cx="10445115" cy="5212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数据整理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3.4.1 数据集排序 order()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634490"/>
            <a:ext cx="10532745" cy="52457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数据整理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3670" y="1080770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3.4.2 数据集合并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1585595"/>
            <a:ext cx="11623675" cy="180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30" y="3385820"/>
            <a:ext cx="3789045" cy="34524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90" y="3385820"/>
            <a:ext cx="4034155" cy="34524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数据整理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3.4.2 数据集合并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15" y="1734820"/>
            <a:ext cx="10148570" cy="50742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数据整理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707136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3.4.2 数据集合并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2487930"/>
            <a:ext cx="5347335" cy="2610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70" y="1068070"/>
            <a:ext cx="5431155" cy="57105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95032" y="1916895"/>
            <a:ext cx="5710555" cy="30460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数据处理步骤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就讲到这里</a:t>
            </a:r>
            <a:endParaRPr lang="en-US" altLang="zh-CN" sz="4800" b="1" cap="none" spc="0" smtClean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4800" b="1" cap="none" spc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endParaRPr lang="zh-CN" altLang="en-US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/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</a:t>
            </a:r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  数据处理步骤</a:t>
            </a:r>
            <a:endParaRPr lang="zh-CN" altLang="en-US" sz="4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3.1.1 基本函数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" y="4221480"/>
            <a:ext cx="11912600" cy="1435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" y="1989455"/>
            <a:ext cx="11797030" cy="1852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8600" y="107124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3.1.1 基本函数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4550410"/>
            <a:ext cx="10835005" cy="22244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654810"/>
            <a:ext cx="11184890" cy="2794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151255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3.1.2 自定义函数 function(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90" y="1845310"/>
            <a:ext cx="7627620" cy="3461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4950" y="5406390"/>
            <a:ext cx="54724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1. 函数名：任何合适的字符串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504950" y="6066790"/>
            <a:ext cx="3427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2. 关键词：function</a:t>
            </a:r>
            <a:endParaRPr lang="zh-CN" altLang="en-US" sz="28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3.1.2 自定义函数 function(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440" y="2528570"/>
            <a:ext cx="4749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3. 函数参数</a:t>
            </a:r>
            <a:endParaRPr lang="zh-CN" altLang="en-US" sz="28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" y="1762760"/>
            <a:ext cx="10912475" cy="1925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85" y="3824605"/>
            <a:ext cx="10856595" cy="29083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3.1.2 自定义函数 function(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440" y="2528570"/>
            <a:ext cx="4749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3. 函数参数</a:t>
            </a:r>
            <a:endParaRPr lang="zh-CN" altLang="en-US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1934845"/>
            <a:ext cx="11222355" cy="45319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7" name="TextBox 28"/>
          <p:cNvSpPr/>
          <p:nvPr/>
        </p:nvSpPr>
        <p:spPr>
          <a:xfrm>
            <a:off x="153035" y="17145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32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 数据处理步骤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4044950" y="171450"/>
            <a:ext cx="54502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基本方法</a:t>
            </a:r>
            <a:endParaRPr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77870" y="372110"/>
            <a:ext cx="504190" cy="1822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8440" y="1079500"/>
            <a:ext cx="5349240" cy="58356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3.1.2 自定义函数 function( )</a:t>
            </a:r>
            <a:endParaRPr lang="zh-CN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440" y="2528570"/>
            <a:ext cx="4749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3. 函数参数</a:t>
            </a: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40" y="1663065"/>
            <a:ext cx="10474325" cy="51549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WPS 演示</Application>
  <PresentationFormat>宽屏</PresentationFormat>
  <Paragraphs>257</Paragraphs>
  <Slides>38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微软雅黑</vt:lpstr>
      <vt:lpstr>华文新魏</vt:lpstr>
      <vt:lpstr>Arial Unicode MS</vt:lpstr>
      <vt:lpstr>等线</vt:lpstr>
      <vt:lpstr>华文楷体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157</cp:revision>
  <dcterms:created xsi:type="dcterms:W3CDTF">2015-05-24T15:13:00Z</dcterms:created>
  <dcterms:modified xsi:type="dcterms:W3CDTF">2019-02-11T03:37:53Z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