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461" r:id="rId9"/>
    <p:sldId id="462" r:id="rId10"/>
    <p:sldId id="331" r:id="rId11"/>
    <p:sldId id="463" r:id="rId12"/>
    <p:sldId id="464" r:id="rId13"/>
    <p:sldId id="407" r:id="rId14"/>
    <p:sldId id="465" r:id="rId15"/>
    <p:sldId id="409" r:id="rId16"/>
    <p:sldId id="466" r:id="rId17"/>
    <p:sldId id="467" r:id="rId18"/>
    <p:sldId id="472" r:id="rId19"/>
    <p:sldId id="470" r:id="rId20"/>
    <p:sldId id="473" r:id="rId21"/>
    <p:sldId id="471" r:id="rId22"/>
    <p:sldId id="474" r:id="rId23"/>
    <p:sldId id="475" r:id="rId24"/>
    <p:sldId id="411" r:id="rId25"/>
    <p:sldId id="478" r:id="rId26"/>
    <p:sldId id="477" r:id="rId27"/>
    <p:sldId id="479" r:id="rId28"/>
    <p:sldId id="480" r:id="rId29"/>
    <p:sldId id="476" r:id="rId30"/>
    <p:sldId id="414" r:id="rId31"/>
    <p:sldId id="482" r:id="rId32"/>
    <p:sldId id="483" r:id="rId33"/>
    <p:sldId id="484" r:id="rId34"/>
    <p:sldId id="485" r:id="rId35"/>
    <p:sldId id="486" r:id="rId36"/>
    <p:sldId id="481" r:id="rId37"/>
    <p:sldId id="487" r:id="rId38"/>
    <p:sldId id="417" r:id="rId39"/>
    <p:sldId id="489" r:id="rId40"/>
    <p:sldId id="488" r:id="rId41"/>
    <p:sldId id="420" r:id="rId42"/>
    <p:sldId id="490" r:id="rId43"/>
    <p:sldId id="421" r:id="rId44"/>
    <p:sldId id="491" r:id="rId45"/>
    <p:sldId id="492" r:id="rId46"/>
    <p:sldId id="426" r:id="rId47"/>
    <p:sldId id="494" r:id="rId48"/>
    <p:sldId id="493" r:id="rId49"/>
    <p:sldId id="460" r:id="rId50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8"/>
            <p14:sldId id="461"/>
            <p14:sldId id="462"/>
            <p14:sldId id="331"/>
            <p14:sldId id="463"/>
            <p14:sldId id="464"/>
            <p14:sldId id="407"/>
            <p14:sldId id="465"/>
            <p14:sldId id="409"/>
            <p14:sldId id="466"/>
            <p14:sldId id="467"/>
            <p14:sldId id="472"/>
            <p14:sldId id="470"/>
            <p14:sldId id="473"/>
            <p14:sldId id="471"/>
            <p14:sldId id="474"/>
            <p14:sldId id="475"/>
            <p14:sldId id="411"/>
            <p14:sldId id="478"/>
            <p14:sldId id="477"/>
            <p14:sldId id="479"/>
            <p14:sldId id="480"/>
            <p14:sldId id="476"/>
            <p14:sldId id="414"/>
            <p14:sldId id="482"/>
            <p14:sldId id="483"/>
            <p14:sldId id="484"/>
            <p14:sldId id="485"/>
            <p14:sldId id="486"/>
            <p14:sldId id="481"/>
            <p14:sldId id="487"/>
            <p14:sldId id="417"/>
            <p14:sldId id="489"/>
            <p14:sldId id="488"/>
            <p14:sldId id="420"/>
            <p14:sldId id="490"/>
            <p14:sldId id="421"/>
            <p14:sldId id="491"/>
            <p14:sldId id="492"/>
            <p14:sldId id="426"/>
            <p14:sldId id="494"/>
            <p14:sldId id="493"/>
            <p14:sldId id="460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95"/>
        <p:guide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767865" y="5918021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9955" y="4490085"/>
            <a:ext cx="5979795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基本统计描述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639570" y="2781300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绘图函数参数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71290" y="997585"/>
            <a:ext cx="491871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绘图参数的设置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2454910"/>
            <a:ext cx="11720195" cy="2426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绘图函数参数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095" y="997585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二、参数设置的用法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14195"/>
            <a:ext cx="10989310" cy="2334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85" y="4148455"/>
            <a:ext cx="6177915" cy="2556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绘图函数参数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095" y="997585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二、参数设置的用法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950720"/>
            <a:ext cx="11246485" cy="3464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5" y="1105535"/>
            <a:ext cx="8707120" cy="5502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3535" y="1121410"/>
            <a:ext cx="9224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表4-1  对变量(向量)运算常见统计函数表</a:t>
            </a:r>
            <a:endParaRPr lang="zh-CN" altLang="en-US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977390"/>
            <a:ext cx="5280025" cy="4271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1977390"/>
            <a:ext cx="5285105" cy="42710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750" y="1977390"/>
            <a:ext cx="56743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一、分类频数表table(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956560"/>
            <a:ext cx="11503660" cy="26898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00830" y="997585"/>
            <a:ext cx="6997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二、分类条图 barplot(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1657985"/>
            <a:ext cx="7689215" cy="51669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0830" y="1002665"/>
            <a:ext cx="6997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三、分类饼图 pie(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90" y="1706880"/>
            <a:ext cx="8308975" cy="5139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00830" y="997585"/>
            <a:ext cx="62096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一、集中趋势和离散程度 summary(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734820"/>
            <a:ext cx="3298190" cy="49968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0" y="1734820"/>
            <a:ext cx="6390005" cy="49110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00830" y="997585"/>
            <a:ext cx="331152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二、茎叶图 stem(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1835785"/>
            <a:ext cx="6351270" cy="45726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05" y="1835785"/>
            <a:ext cx="7246620" cy="4584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84015" y="997585"/>
            <a:ext cx="771525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三、数值分类函数 cut(</a:t>
            </a: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1734820"/>
            <a:ext cx="8563610" cy="2555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290695"/>
            <a:ext cx="8563610" cy="25577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3343" y="93789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1905" y="1955165"/>
            <a:ext cx="5917565" cy="294767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84015" y="925830"/>
            <a:ext cx="771525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三、数值分类函数 cut(</a:t>
            </a: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77670"/>
            <a:ext cx="8879840" cy="5178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9245" y="2194560"/>
            <a:ext cx="318643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四、直方图 hist( ) 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10" y="1223010"/>
            <a:ext cx="8378825" cy="5339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9250" y="1955800"/>
            <a:ext cx="334137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四、直方图 hist( ) 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099185"/>
            <a:ext cx="8432800" cy="56845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97960" y="997585"/>
            <a:ext cx="457581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五、正态概率图 qqnorm(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0" y="1734820"/>
            <a:ext cx="8512175" cy="5064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00830" y="997585"/>
            <a:ext cx="59156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六、箱式图 boxplot(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5" y="1734820"/>
            <a:ext cx="10257155" cy="51098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88435" y="1002665"/>
            <a:ext cx="56743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一、基本统计量 Stats(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1734820"/>
            <a:ext cx="10354945" cy="50857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88435" y="1002665"/>
            <a:ext cx="56743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一、基本统计量 Stats(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2366010"/>
            <a:ext cx="11696065" cy="31140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88435" y="1002665"/>
            <a:ext cx="56743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一、基本统计量 Stats(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993265"/>
            <a:ext cx="10543540" cy="38773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9090" y="1925320"/>
            <a:ext cx="3427095" cy="13836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二、探索性统计图 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EDA()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042670"/>
            <a:ext cx="7260590" cy="5817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9090" y="1925320"/>
            <a:ext cx="3427095" cy="13836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二、探索性统计图 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EDA()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55" y="1052830"/>
            <a:ext cx="7146925" cy="57772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语言中的高级绘图函数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585" y="1829435"/>
            <a:ext cx="503428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一、R中常用的高级函数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2566670"/>
            <a:ext cx="10816590" cy="42551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9090" y="1925320"/>
            <a:ext cx="3427095" cy="13836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二、探索性统计图 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EDA()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85" y="1015365"/>
            <a:ext cx="7179945" cy="5824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0830" y="997585"/>
            <a:ext cx="894207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三、频数表构造函数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" y="1846580"/>
            <a:ext cx="5483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1. 构造计数频数表函数 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Ftab( ) </a:t>
            </a:r>
            <a:endParaRPr lang="zh-CN" altLang="en-US" sz="28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2623820"/>
            <a:ext cx="5703570" cy="3396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2378710"/>
            <a:ext cx="5322570" cy="41046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分析函数构建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单变量（向量）数据分析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0830" y="997585"/>
            <a:ext cx="894207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三、频数表构造函数 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" y="1846580"/>
            <a:ext cx="5703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2. 构造计量频数表函数 </a:t>
            </a:r>
            <a:r>
              <a:rPr lang="en-US" altLang="zh-CN" sz="2800" b="1"/>
              <a:t>Freq( )</a:t>
            </a:r>
            <a:endParaRPr lang="en-US" altLang="zh-CN" sz="2800" b="1"/>
          </a:p>
        </p:txBody>
      </p:sp>
      <p:pic>
        <p:nvPicPr>
          <p:cNvPr id="48" name="Picture 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8135" y="2508250"/>
            <a:ext cx="5294630" cy="428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2567940"/>
            <a:ext cx="5353050" cy="3716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1037590"/>
            <a:ext cx="6214110" cy="52597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计数类数据分析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5180" y="99758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一、列联表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997075"/>
            <a:ext cx="4860925" cy="1743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1997075"/>
            <a:ext cx="4955540" cy="17233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4027805"/>
            <a:ext cx="4860925" cy="17360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55" y="4027805"/>
            <a:ext cx="4949190" cy="1735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计数类数据分析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64075" y="99758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二、复杂条图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barplot()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734820"/>
            <a:ext cx="10196195" cy="50793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计量类数据分析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94225" y="100266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一、双变量散点图 plot(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1664970"/>
            <a:ext cx="7489190" cy="5175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计量类数据分析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8440" y="2384425"/>
            <a:ext cx="3248025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二、多变量散点图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pairs(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plot( 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840" y="-8255"/>
            <a:ext cx="8508365" cy="68935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计数对计量数据分析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37810" y="99758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一、分组函数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2233930"/>
            <a:ext cx="5044440" cy="3656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60" y="1875155"/>
            <a:ext cx="5190490" cy="46443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计数对计量数据分析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51780" y="997585"/>
            <a:ext cx="540385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二、点带图函数 stripchart(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743075"/>
            <a:ext cx="10958830" cy="4965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965" y="108204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语言中的高级绘图函数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425" y="1593850"/>
            <a:ext cx="503428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一、R中常用的高级函数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2266950"/>
            <a:ext cx="10460990" cy="45389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计数对计量数据分析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48275" y="997585"/>
            <a:ext cx="540385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三、分组散点图 coplot(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892935"/>
            <a:ext cx="10666095" cy="47694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应用类函数的应用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9025" y="948055"/>
            <a:ext cx="674433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矩阵应用函数 apply( )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000" y="2014855"/>
            <a:ext cx="105111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    </a:t>
            </a:r>
            <a:r>
              <a:rPr lang="zh-CN" altLang="en-US" sz="2800" b="1"/>
              <a:t>apply()函数的处理对象是数据框(矩阵)或数组，它逐行或逐列的处理数据，其输出的结果将是一个向量或是矩阵。下面的例子是对数据框UG的每一列求均值。</a:t>
            </a:r>
            <a:endParaRPr lang="zh-CN" altLang="en-US" sz="28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3528060"/>
            <a:ext cx="9389745" cy="23742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应用类函数的应用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72660" y="997585"/>
            <a:ext cx="676084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二、列表应用函数 lapply( )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sapply( 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1836420"/>
            <a:ext cx="11383010" cy="570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5" y="2638425"/>
            <a:ext cx="3135630" cy="3979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15" y="2686050"/>
            <a:ext cx="3528695" cy="39649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30" y="2686050"/>
            <a:ext cx="6286500" cy="18872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90260" y="4792980"/>
            <a:ext cx="5952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3EC"/>
                </a:solidFill>
              </a:rPr>
              <a:t>sapply()可能是使用最为频繁的向量化函数</a:t>
            </a:r>
            <a:r>
              <a:rPr lang="en-US" altLang="zh-CN" sz="2400" b="1">
                <a:solidFill>
                  <a:srgbClr val="0053EC"/>
                </a:solidFill>
              </a:rPr>
              <a:t>,它和lapply()是非常相似的，但其输出格式则是较为友好的矩阵格式。</a:t>
            </a:r>
            <a:endParaRPr lang="en-US" altLang="zh-CN" sz="24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应用类函数的应用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多变量（数据框）数据分析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5995" y="997585"/>
            <a:ext cx="66421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三、分组应用函数 tapply(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2249805"/>
            <a:ext cx="10296525" cy="3164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84797" y="1916895"/>
            <a:ext cx="693102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基本统计描述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随机变量及其分布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语言中的高级绘图函数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470" y="1663065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二、高级函数的主要参数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（1）基本参数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2576830"/>
            <a:ext cx="11572240" cy="3545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语言中的高级绘图函数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470" y="1663065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二、高级函数的主要参数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（1）基本参数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2746375"/>
            <a:ext cx="6663055" cy="2821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5" y="22225"/>
            <a:ext cx="7999730" cy="68345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5092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语言中的高级绘图函数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205" y="1409700"/>
            <a:ext cx="1141984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二、高级函数的主要参数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图形修饰：xlab，ylab，ylim，main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2074545"/>
            <a:ext cx="9615805" cy="4798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低级绘图函数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5495" y="6138545"/>
            <a:ext cx="10925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53EC"/>
                </a:solidFill>
              </a:rPr>
              <a:t>R里面有一套绘图函数是作用于现存的图形上的，称为低级作图命令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5" y="1593215"/>
            <a:ext cx="7252335" cy="4343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07950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低级绘图函数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基本统计描述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100830" y="160655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基本图形显示函数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61995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644015"/>
            <a:ext cx="10389235" cy="52190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WPS 演示</Application>
  <PresentationFormat>宽屏</PresentationFormat>
  <Paragraphs>349</Paragraphs>
  <Slides>44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157</cp:revision>
  <dcterms:created xsi:type="dcterms:W3CDTF">2015-05-24T15:13:00Z</dcterms:created>
  <dcterms:modified xsi:type="dcterms:W3CDTF">2019-02-11T03:41:33Z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