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1" r:id="rId4"/>
    <p:sldMasterId id="2147483683" r:id="rId5"/>
  </p:sldMasterIdLst>
  <p:notesMasterIdLst>
    <p:notesMasterId r:id="rId7"/>
  </p:notesMasterIdLst>
  <p:sldIdLst>
    <p:sldId id="297" r:id="rId6"/>
    <p:sldId id="388" r:id="rId8"/>
    <p:sldId id="407" r:id="rId9"/>
    <p:sldId id="428" r:id="rId10"/>
    <p:sldId id="419" r:id="rId11"/>
    <p:sldId id="429" r:id="rId12"/>
    <p:sldId id="420" r:id="rId13"/>
    <p:sldId id="430" r:id="rId14"/>
    <p:sldId id="421" r:id="rId15"/>
    <p:sldId id="432" r:id="rId16"/>
    <p:sldId id="431" r:id="rId17"/>
    <p:sldId id="436" r:id="rId18"/>
    <p:sldId id="438" r:id="rId19"/>
    <p:sldId id="437" r:id="rId20"/>
    <p:sldId id="410" r:id="rId21"/>
    <p:sldId id="423" r:id="rId22"/>
    <p:sldId id="439" r:id="rId23"/>
    <p:sldId id="427" r:id="rId24"/>
  </p:sldIdLst>
  <p:sldSz cx="12192000" cy="6858000"/>
  <p:notesSz cx="9777095" cy="6646545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9pPr>
  </p:defaultTextStyle>
  <p:extLst>
    <p:ext uri="{521415D9-36F7-43E2-AB2F-B90AF26B5E84}">
      <p14:sectionLst xmlns:p14="http://schemas.microsoft.com/office/powerpoint/2010/main">
        <p14:section name="默认节" id="{33DF3B17-A065-47B3-A172-DC5982F3E9F4}">
          <p14:sldIdLst>
            <p14:sldId id="297"/>
            <p14:sldId id="388"/>
            <p14:sldId id="407"/>
            <p14:sldId id="428"/>
            <p14:sldId id="419"/>
            <p14:sldId id="429"/>
            <p14:sldId id="420"/>
            <p14:sldId id="430"/>
            <p14:sldId id="421"/>
            <p14:sldId id="432"/>
            <p14:sldId id="431"/>
            <p14:sldId id="436"/>
            <p14:sldId id="438"/>
            <p14:sldId id="437"/>
            <p14:sldId id="410"/>
            <p14:sldId id="423"/>
            <p14:sldId id="439"/>
            <p14:sldId id="427"/>
          </p14:sldIdLst>
        </p14:section>
        <p14:section name="无标题节" id="{33F6ABA1-F5C6-4F78-97CC-498E8A87B3A1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EC"/>
    <a:srgbClr val="33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0" autoAdjust="0"/>
    <p:restoredTop sz="94660"/>
  </p:normalViewPr>
  <p:slideViewPr>
    <p:cSldViewPr showGuides="1">
      <p:cViewPr varScale="1">
        <p:scale>
          <a:sx n="55" d="100"/>
          <a:sy n="55" d="100"/>
        </p:scale>
        <p:origin x="-324" y="-96"/>
      </p:cViewPr>
      <p:guideLst>
        <p:guide orient="horz" pos="2195"/>
        <p:guide pos="39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3T11:31:55.013" idx="1">
    <p:pos x="8236" y="324"/>
    <p:text>vcbvc 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7038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38788" y="0"/>
            <a:ext cx="4237037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9E5A6-56F5-40C0-9A8D-040E62CFB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830263"/>
            <a:ext cx="3989387" cy="2243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77900" y="3198813"/>
            <a:ext cx="7821613" cy="261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313488"/>
            <a:ext cx="4237038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38788" y="6313488"/>
            <a:ext cx="4237037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7855A-C7E3-4517-8A77-2D1B39B259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205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205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07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307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WordArt 10"/>
          <p:cNvSpPr>
            <a:spLocks noTextEdit="1"/>
          </p:cNvSpPr>
          <p:nvPr/>
        </p:nvSpPr>
        <p:spPr>
          <a:xfrm>
            <a:off x="2797810" y="4220845"/>
            <a:ext cx="7213600" cy="73787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 sz="3600" i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125" name="Picture 6" descr="jnd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" y="0"/>
            <a:ext cx="12164060" cy="2369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9"/>
          <p:cNvSpPr txBox="1"/>
          <p:nvPr/>
        </p:nvSpPr>
        <p:spPr>
          <a:xfrm>
            <a:off x="3622450" y="5868491"/>
            <a:ext cx="4931973" cy="630555"/>
          </a:xfrm>
        </p:spPr>
        <p:txBody>
          <a:bodyPr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pPr marL="1905" indent="-344805" algn="ctr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王斌会 教授</a:t>
            </a:r>
            <a:endParaRPr lang="zh-CN" altLang="en-US" b="1" dirty="0" smtClean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08874" y="4464685"/>
            <a:ext cx="7715304" cy="82994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7</a:t>
            </a:r>
            <a:r>
              <a:rPr lang="zh-CN" alt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  基本统计分析模型</a:t>
            </a:r>
            <a:endParaRPr lang="zh-CN" alt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3" name="矩形 7"/>
          <p:cNvSpPr/>
          <p:nvPr/>
        </p:nvSpPr>
        <p:spPr>
          <a:xfrm>
            <a:off x="1639570" y="2709545"/>
            <a:ext cx="918908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数据统计分析及</a:t>
            </a:r>
            <a:r>
              <a:rPr lang="en-US" altLang="zh-CN" sz="44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编程</a:t>
            </a:r>
            <a:endParaRPr lang="zh-CN" altLang="en-US" sz="4400" b="1" dirty="0">
              <a:solidFill>
                <a:srgbClr val="1115C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36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（第二版）</a:t>
            </a:r>
            <a:endParaRPr lang="zh-CN" altLang="en-US" sz="36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7163444" cy="58477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7.2.1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一元线性回归模型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基本统计分析模型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760783" y="202229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线性相关分析模型</a:t>
            </a:r>
            <a:endParaRPr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4091612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4"/>
          <p:cNvSpPr txBox="1"/>
          <p:nvPr/>
        </p:nvSpPr>
        <p:spPr>
          <a:xfrm>
            <a:off x="4948555" y="997585"/>
            <a:ext cx="7072963" cy="738664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一、一元线性回归模型建立 </a:t>
            </a:r>
            <a:r>
              <a:rPr lang="en-US" altLang="zh-CN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lm( )</a:t>
            </a:r>
            <a:endParaRPr lang="zh-CN" altLang="en-US" sz="2800" b="1" dirty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520" y="2510155"/>
            <a:ext cx="3947160" cy="2870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520" y="1736090"/>
            <a:ext cx="5726430" cy="50539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63980" y="5730240"/>
            <a:ext cx="38220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Y = -70.981 + 0.8319 X</a:t>
            </a:r>
            <a:endParaRPr lang="zh-CN" altLang="en-US" sz="2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7163444" cy="58477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7.2.1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一元线性回归模型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基本统计分析模型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760783" y="202229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线性相关分析模型</a:t>
            </a:r>
            <a:endParaRPr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4091612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5"/>
          <p:cNvSpPr txBox="1"/>
          <p:nvPr/>
        </p:nvSpPr>
        <p:spPr>
          <a:xfrm>
            <a:off x="4999989" y="957580"/>
            <a:ext cx="7160911" cy="738664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二、一元线性回归模型检验 </a:t>
            </a:r>
            <a:r>
              <a:rPr lang="en-US" altLang="zh-CN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summary( )</a:t>
            </a:r>
            <a:endParaRPr lang="zh-CN" altLang="en-US" sz="2800" b="1" dirty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0" y="1736090"/>
            <a:ext cx="9328150" cy="51111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7163444" cy="58477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7.2.2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多元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线性回归模型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基本统计分析模型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760783" y="202229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线性相关分析模型</a:t>
            </a:r>
            <a:endParaRPr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4091612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4"/>
          <p:cNvSpPr txBox="1"/>
          <p:nvPr/>
        </p:nvSpPr>
        <p:spPr>
          <a:xfrm>
            <a:off x="4939665" y="997585"/>
            <a:ext cx="7072963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一、多元线性回归模型简介 </a:t>
            </a:r>
            <a:endParaRPr lang="zh-CN" altLang="en-US" sz="2800" b="1" dirty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1829435"/>
            <a:ext cx="10112375" cy="1144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090" y="3299460"/>
            <a:ext cx="8455660" cy="311086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7163444" cy="58477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7.2.2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多元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线性回归模型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基本统计分析模型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760783" y="202229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线性相关分析模型</a:t>
            </a:r>
            <a:endParaRPr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4091612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4"/>
          <p:cNvSpPr txBox="1"/>
          <p:nvPr/>
        </p:nvSpPr>
        <p:spPr>
          <a:xfrm>
            <a:off x="4939665" y="997585"/>
            <a:ext cx="7072963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一、多元线性回归模型 </a:t>
            </a:r>
            <a:r>
              <a:rPr lang="en-US" altLang="zh-CN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lm( )</a:t>
            </a:r>
            <a:endParaRPr lang="zh-CN" altLang="en-US" sz="2800" b="1" dirty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0" y="1971675"/>
            <a:ext cx="9872980" cy="31426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310" y="5410200"/>
            <a:ext cx="9269095" cy="10255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7163444" cy="58477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7.2.2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多元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线性回归模型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基本统计分析模型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760783" y="202229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线性相关分析模型</a:t>
            </a:r>
            <a:endParaRPr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4091612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5"/>
          <p:cNvSpPr txBox="1"/>
          <p:nvPr/>
        </p:nvSpPr>
        <p:spPr>
          <a:xfrm>
            <a:off x="4952999" y="997585"/>
            <a:ext cx="7160911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二、多元线性回归模型检验 </a:t>
            </a:r>
            <a:r>
              <a:rPr lang="en-US" altLang="zh-CN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summary( )</a:t>
            </a:r>
            <a:endParaRPr lang="zh-CN" altLang="en-US" sz="2800" b="1" dirty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70" y="1734820"/>
            <a:ext cx="10616565" cy="50196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38725" y="1002665"/>
            <a:ext cx="3786815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残差值 </a:t>
            </a:r>
            <a:r>
              <a:rPr lang="en-US" altLang="zh-CN" sz="2800" b="1" dirty="0" err="1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resid</a:t>
            </a:r>
            <a:r>
              <a:rPr lang="en-US" altLang="zh-CN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)</a:t>
            </a:r>
            <a:endParaRPr lang="zh-CN" altLang="en-US" sz="2800" b="1" dirty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3"/>
          <p:cNvSpPr txBox="1"/>
          <p:nvPr/>
        </p:nvSpPr>
        <p:spPr>
          <a:xfrm>
            <a:off x="218440" y="1151255"/>
            <a:ext cx="7163444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7.2.3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多元回归模型诊断：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6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基本统计分析模型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7" name="TextBox 27"/>
          <p:cNvSpPr/>
          <p:nvPr/>
        </p:nvSpPr>
        <p:spPr>
          <a:xfrm>
            <a:off x="4760783" y="202229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线性相关分析模型</a:t>
            </a:r>
            <a:endParaRPr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4091612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" y="1812925"/>
            <a:ext cx="10911840" cy="9499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260" y="3125470"/>
            <a:ext cx="4725035" cy="22034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845" y="2435860"/>
            <a:ext cx="4217670" cy="415036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7163444" cy="58477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7.2.4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分组多元回归模型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基本统计分析模型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760783" y="202229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线性相关分析模型</a:t>
            </a:r>
            <a:endParaRPr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4091612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0" y="1834515"/>
            <a:ext cx="11173460" cy="456755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7163444" cy="58477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7.2.4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分组多元回归模型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基本统计分析模型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760783" y="202229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线性相关分析模型</a:t>
            </a:r>
            <a:endParaRPr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4091612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35" y="1868805"/>
            <a:ext cx="10880090" cy="478663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84797" y="1916895"/>
            <a:ext cx="6931025" cy="30460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</a:t>
            </a:r>
            <a:r>
              <a:rPr lang="en-US" altLang="zh-CN" sz="4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7</a:t>
            </a:r>
            <a:r>
              <a:rPr lang="zh-CN" altLang="en-US" sz="4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  基本统计分析模型</a:t>
            </a:r>
            <a:endParaRPr lang="en-US" altLang="zh-CN" sz="5400" b="1" cap="none" spc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4800" b="1" cap="none" spc="0" smtClean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华文楷体" panose="02010600040101010101" charset="-122"/>
                <a:ea typeface="华文楷体" panose="02010600040101010101" charset="-122"/>
              </a:rPr>
              <a:t>就讲到这里</a:t>
            </a:r>
            <a:endParaRPr lang="en-US" altLang="zh-CN" sz="4800" b="1" cap="none" spc="0" smtClean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zh-CN" altLang="en-US" sz="4800" b="1" cap="none" spc="0" smtClean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华文楷体" panose="02010600040101010101" charset="-122"/>
                <a:ea typeface="华文楷体" panose="02010600040101010101" charset="-122"/>
              </a:rPr>
              <a:t>欢迎大家继续学习</a:t>
            </a:r>
            <a:endParaRPr lang="zh-CN" altLang="en-US" sz="54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66CCFF"/>
              </a:solidFill>
              <a:effectLst/>
            </a:endParaRPr>
          </a:p>
          <a:p>
            <a:pPr algn="ctr"/>
            <a:r>
              <a:rPr lang="zh-CN" alt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</a:t>
            </a:r>
            <a:r>
              <a:rPr lang="en-US" altLang="zh-CN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8</a:t>
            </a:r>
            <a:r>
              <a:rPr lang="zh-CN" alt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  </a:t>
            </a:r>
            <a:r>
              <a:rPr lang="en-US" altLang="zh-CN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R</a:t>
            </a:r>
            <a:r>
              <a:rPr lang="zh-CN" alt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语言的高级应用</a:t>
            </a:r>
            <a:endParaRPr lang="zh-CN" altLang="en-US" sz="48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37795" y="14859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数据统计分析及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编程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TextBox 27"/>
          <p:cNvSpPr/>
          <p:nvPr/>
        </p:nvSpPr>
        <p:spPr>
          <a:xfrm>
            <a:off x="5707380" y="193675"/>
            <a:ext cx="54502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基本统计分析模型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1585" y="2158365"/>
            <a:ext cx="5669915" cy="314007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079500"/>
            <a:ext cx="6520502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7.1.1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线性相关系数 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基本统计分析模型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760783" y="202229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.1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线性相关分析模型</a:t>
            </a:r>
            <a:endParaRPr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4091612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74445" y="1822450"/>
            <a:ext cx="1024255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/>
              <a:t>       </a:t>
            </a:r>
            <a:r>
              <a:rPr lang="zh-CN" altLang="en-US" sz="2400" b="1"/>
              <a:t>线性相关分析是用相关系数来表示两个变量间相互的线性关系，并判断其密切程度的统计方法。</a:t>
            </a:r>
            <a:endParaRPr lang="zh-CN" altLang="en-US" sz="2400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615" y="1663065"/>
            <a:ext cx="9823450" cy="515810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6520502" cy="58477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7.1.1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线性相关系数的计算 </a:t>
            </a:r>
            <a:r>
              <a:rPr lang="en-US" altLang="zh-CN" sz="32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cor</a:t>
            </a:r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( )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基本统计分析模型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760783" y="202229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.1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线性相关分析模型</a:t>
            </a:r>
            <a:endParaRPr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4091612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805" y="1889760"/>
            <a:ext cx="6402070" cy="15855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135" y="3759835"/>
            <a:ext cx="6106160" cy="2670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7163444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7.1.2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相关系数的假设检验</a:t>
            </a:r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基本统计分析模型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760783" y="202229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.1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线性相关分析模型</a:t>
            </a:r>
            <a:endParaRPr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4091612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70" y="1988185"/>
            <a:ext cx="11469370" cy="432879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7163444" cy="58477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7.1.2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相关系数的假设检验</a:t>
            </a:r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32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cor.test</a:t>
            </a:r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 )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基本统计分析模型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760783" y="202229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.1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线性相关分析模型</a:t>
            </a:r>
            <a:endParaRPr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4091612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125" y="1736090"/>
            <a:ext cx="9952990" cy="497649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7163444" cy="58477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7.1.3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分组数据的相关分析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基本统计分析模型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760783" y="202229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.1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线性相关分析模型</a:t>
            </a:r>
            <a:endParaRPr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4091612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315" y="1965325"/>
            <a:ext cx="10445750" cy="429196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7163444" cy="58477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7.1.3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分组数据的相关分析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基本统计分析模型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760783" y="202229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.1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线性相关分析模型</a:t>
            </a:r>
            <a:endParaRPr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4091612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315" y="1914525"/>
            <a:ext cx="9834245" cy="45148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7163444" cy="58477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7.2.1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一元线性回归模型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基本统计分析模型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760783" y="202229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线性相关分析模型</a:t>
            </a:r>
            <a:endParaRPr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4091612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" y="2879725"/>
            <a:ext cx="12076430" cy="3378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165" y="1736090"/>
            <a:ext cx="7618730" cy="302958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849</Words>
  <Application>WPS 演示</Application>
  <PresentationFormat>自定义</PresentationFormat>
  <Paragraphs>122</Paragraphs>
  <Slides>18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微软雅黑</vt:lpstr>
      <vt:lpstr>华文新魏</vt:lpstr>
      <vt:lpstr>Arial Unicode MS</vt:lpstr>
      <vt:lpstr>等线</vt:lpstr>
      <vt:lpstr>华文楷体</vt:lpstr>
      <vt:lpstr>自定义设计方案</vt:lpstr>
      <vt:lpstr>3_自定义设计方案</vt:lpstr>
      <vt:lpstr>2_自定义设计方案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你随便坐  我学学 做</dc:title>
  <dc:creator>David</dc:creator>
  <cp:lastModifiedBy>wbh</cp:lastModifiedBy>
  <cp:revision>158</cp:revision>
  <dcterms:created xsi:type="dcterms:W3CDTF">2015-05-24T15:13:00Z</dcterms:created>
  <dcterms:modified xsi:type="dcterms:W3CDTF">2019-02-11T03:46:53Z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