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96" r:id="rId9"/>
    <p:sldId id="331" r:id="rId10"/>
    <p:sldId id="401" r:id="rId11"/>
    <p:sldId id="400" r:id="rId12"/>
    <p:sldId id="397" r:id="rId13"/>
    <p:sldId id="402" r:id="rId14"/>
    <p:sldId id="403" r:id="rId15"/>
    <p:sldId id="404" r:id="rId16"/>
    <p:sldId id="405" r:id="rId17"/>
    <p:sldId id="414" r:id="rId18"/>
    <p:sldId id="406" r:id="rId19"/>
    <p:sldId id="407" r:id="rId20"/>
    <p:sldId id="408" r:id="rId21"/>
    <p:sldId id="409" r:id="rId22"/>
    <p:sldId id="413" r:id="rId23"/>
    <p:sldId id="410" r:id="rId24"/>
    <p:sldId id="412" r:id="rId25"/>
    <p:sldId id="417" r:id="rId26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96"/>
            <p14:sldId id="331"/>
            <p14:sldId id="401"/>
            <p14:sldId id="400"/>
            <p14:sldId id="397"/>
            <p14:sldId id="402"/>
            <p14:sldId id="403"/>
            <p14:sldId id="404"/>
            <p14:sldId id="405"/>
            <p14:sldId id="414"/>
            <p14:sldId id="406"/>
            <p14:sldId id="407"/>
            <p14:sldId id="408"/>
            <p14:sldId id="409"/>
            <p14:sldId id="413"/>
            <p14:sldId id="410"/>
            <p14:sldId id="412"/>
            <p14:sldId id="41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9682"/>
    <a:srgbClr val="0053EC"/>
    <a:srgbClr val="328596"/>
    <a:srgbClr val="B4F7FE"/>
    <a:srgbClr val="67EFFD"/>
    <a:srgbClr val="03B3C5"/>
    <a:srgbClr val="66FFCC"/>
    <a:srgbClr val="FFFF00"/>
    <a:srgbClr val="E9F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53" y="82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BC744-7DD1-4B80-B41C-237D0B6AD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273E-A7CA-44A1-BFD4-26503AC47D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298303" y="4149050"/>
            <a:ext cx="5533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99FF"/>
                </a:solidFill>
              </a:rPr>
              <a:t>第</a:t>
            </a:r>
            <a:r>
              <a:rPr lang="en-US" altLang="zh-CN" sz="3200" b="1">
                <a:solidFill>
                  <a:srgbClr val="3399FF"/>
                </a:solidFill>
              </a:rPr>
              <a:t>11</a:t>
            </a:r>
            <a:r>
              <a:rPr lang="zh-CN" altLang="en-US" sz="3200" b="1">
                <a:solidFill>
                  <a:srgbClr val="3399FF"/>
                </a:solidFill>
              </a:rPr>
              <a:t>章 典型相关分析及</a:t>
            </a:r>
            <a:r>
              <a:rPr lang="en-US" altLang="zh-CN" sz="3200" b="1">
                <a:solidFill>
                  <a:srgbClr val="3399FF"/>
                </a:solidFill>
              </a:rPr>
              <a:t>R</a:t>
            </a:r>
            <a:r>
              <a:rPr lang="zh-CN" altLang="en-US" sz="3200" b="1">
                <a:solidFill>
                  <a:srgbClr val="3399FF"/>
                </a:solidFill>
              </a:rPr>
              <a:t>使用</a:t>
            </a:r>
            <a:endParaRPr lang="zh-CN" altLang="en-US" sz="3200" b="1">
              <a:solidFill>
                <a:srgbClr val="3399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0084" y="5297805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/>
              <a:t>王斌会 教授</a:t>
            </a:r>
            <a:endParaRPr lang="zh-CN" alt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00" y="1854418"/>
            <a:ext cx="5286234" cy="9811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91" y="3236850"/>
            <a:ext cx="7377081" cy="11886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225" y="3429000"/>
            <a:ext cx="1650704" cy="62032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700" y="4935468"/>
            <a:ext cx="7241291" cy="89998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6" y="1124840"/>
            <a:ext cx="3667125" cy="164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070" y="4923023"/>
            <a:ext cx="1876425" cy="1285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00" y="1349999"/>
            <a:ext cx="3781425" cy="1190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571" y="3077895"/>
            <a:ext cx="4393430" cy="5971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571" y="3898122"/>
            <a:ext cx="4407715" cy="6005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7730" y="4863884"/>
            <a:ext cx="3248025" cy="533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594" y="5708882"/>
            <a:ext cx="3314700" cy="4953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85" y="1412860"/>
            <a:ext cx="1876425" cy="1285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21" y="3173354"/>
            <a:ext cx="10401300" cy="29432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83" y="1036036"/>
            <a:ext cx="9934575" cy="2152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44" y="3200347"/>
            <a:ext cx="4810125" cy="1362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880" y="4672535"/>
            <a:ext cx="4810125" cy="2095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95" y="4688437"/>
            <a:ext cx="4819650" cy="2057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典型变量的性质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99660" y="1484865"/>
            <a:ext cx="104407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8605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每一对典型变量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=1,2,…,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）的标准差为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53EC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任意两个典型变量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=1,2,…,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）彼此不相关，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53EC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任意两个典型变量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=1,2,…,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）彼此不相关，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53EC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且当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及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也彼此不相关。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53EC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lvl="0">
              <a:lnSpc>
                <a:spcPct val="150000"/>
              </a:lnSpc>
              <a:buClrTx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各典型变量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3200" b="1" i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="1" i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3200" b="1" smtClean="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相关系数</a:t>
            </a:r>
            <a:r>
              <a:rPr lang="zh-CN" altLang="en-US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200" b="1" i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=1,2,…,</a:t>
            </a:r>
            <a:r>
              <a:rPr lang="en-US" altLang="zh-CN" sz="28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endParaRPr lang="zh-CN" altLang="en-US" sz="2400" b="1">
              <a:solidFill>
                <a:srgbClr val="0053EC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lvl="0" indent="478155">
              <a:lnSpc>
                <a:spcPct val="150000"/>
              </a:lnSpc>
              <a:buClrTx/>
            </a:pPr>
            <a:r>
              <a:rPr lang="zh-CN" altLang="en-US" sz="3200" b="1" smtClean="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典型相关系数</a:t>
            </a:r>
            <a:r>
              <a:rPr lang="zh-CN" altLang="en-US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满足关系式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</a:t>
            </a:r>
            <a:r>
              <a:rPr lang="en-US" altLang="zh-CN" sz="3200" b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200" b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</a:t>
            </a:r>
            <a:r>
              <a:rPr lang="en-US" altLang="zh-CN" sz="3200" b="1" i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 b="1" smtClean="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200" b="1">
              <a:solidFill>
                <a:srgbClr val="0053E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典型相关的检验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95" y="1408842"/>
            <a:ext cx="3806859" cy="5921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55" y="3486126"/>
            <a:ext cx="9273954" cy="6988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55" y="2397122"/>
            <a:ext cx="8593532" cy="5765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18515" y="4581080"/>
            <a:ext cx="921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    对</a:t>
            </a:r>
            <a:r>
              <a:rPr lang="zh-CN" altLang="en-US" sz="2800">
                <a:solidFill>
                  <a:srgbClr val="0053EC"/>
                </a:solidFill>
              </a:rPr>
              <a:t>典型相关系数</a:t>
            </a:r>
            <a:r>
              <a:rPr lang="zh-CN" altLang="en-US" sz="2800" smtClean="0">
                <a:solidFill>
                  <a:srgbClr val="0053EC"/>
                </a:solidFill>
              </a:rPr>
              <a:t>进行检验，以确定</a:t>
            </a:r>
            <a:r>
              <a:rPr lang="zh-CN" altLang="en-US" sz="2800">
                <a:solidFill>
                  <a:srgbClr val="0053EC"/>
                </a:solidFill>
              </a:rPr>
              <a:t>相关系数的个数</a:t>
            </a:r>
            <a:r>
              <a:rPr lang="zh-CN" altLang="en-US" sz="2800" smtClean="0">
                <a:solidFill>
                  <a:srgbClr val="0053EC"/>
                </a:solidFill>
              </a:rPr>
              <a:t>，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然后根据显著的典型相关系数</a:t>
            </a:r>
            <a:r>
              <a:rPr lang="zh-CN" altLang="en-US" sz="2800">
                <a:solidFill>
                  <a:srgbClr val="0053EC"/>
                </a:solidFill>
              </a:rPr>
              <a:t>对资料进行典型相关分析。</a:t>
            </a:r>
            <a:endParaRPr lang="zh-CN" altLang="en-US" sz="28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79610" y="1362907"/>
            <a:ext cx="633230" cy="48320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计算典型相关系数及变量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9660" y="157407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9682"/>
                </a:solidFill>
              </a:rPr>
              <a:t>一、计算典型相关系数</a:t>
            </a:r>
            <a:endParaRPr lang="zh-CN" altLang="en-US" sz="2400">
              <a:solidFill>
                <a:srgbClr val="0096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2247" y="213291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9682"/>
                </a:solidFill>
              </a:rPr>
              <a:t>二、典型相关系数检验</a:t>
            </a:r>
            <a:endParaRPr lang="zh-CN" altLang="en-US" sz="2400">
              <a:solidFill>
                <a:srgbClr val="00968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9660" y="2664257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9682"/>
                </a:solidFill>
              </a:rPr>
              <a:t>三、计算典型相关变量</a:t>
            </a:r>
            <a:endParaRPr lang="zh-CN" altLang="en-US" sz="2400">
              <a:solidFill>
                <a:srgbClr val="009682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85" y="1052835"/>
            <a:ext cx="7704535" cy="2478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65" y="3772325"/>
            <a:ext cx="4880840" cy="2403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314" y="2664257"/>
            <a:ext cx="4377045" cy="41133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119584" y="68618"/>
            <a:ext cx="1108877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3200" b="1" smtClean="0">
                <a:solidFill>
                  <a:srgbClr val="009682"/>
                </a:solidFill>
              </a:rPr>
              <a:t>实证分析：</a:t>
            </a:r>
            <a:r>
              <a:rPr lang="zh-CN" altLang="zh-CN" sz="3200" b="1" smtClean="0">
                <a:solidFill>
                  <a:srgbClr val="009682"/>
                </a:solidFill>
              </a:rPr>
              <a:t>能源</a:t>
            </a:r>
            <a:r>
              <a:rPr lang="zh-CN" altLang="zh-CN" sz="3200" b="1">
                <a:solidFill>
                  <a:srgbClr val="009682"/>
                </a:solidFill>
              </a:rPr>
              <a:t>消费量与经济增长之间典型相关分析</a:t>
            </a:r>
            <a:endParaRPr lang="zh-CN" altLang="en-US" sz="3200" dirty="0">
              <a:solidFill>
                <a:srgbClr val="0096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70" y="3717020"/>
            <a:ext cx="11325225" cy="2971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22087" y="1194816"/>
            <a:ext cx="3600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能源</a:t>
            </a:r>
            <a:r>
              <a:rPr lang="zh-CN" altLang="en-US" sz="2400" b="1" smtClean="0">
                <a:solidFill>
                  <a:srgbClr val="3399FF"/>
                </a:solidFill>
              </a:rPr>
              <a:t>消费</a:t>
            </a:r>
            <a:endParaRPr lang="en-US" altLang="zh-CN" sz="2400" b="1" smtClean="0">
              <a:solidFill>
                <a:srgbClr val="3399FF"/>
              </a:solidFill>
            </a:endParaRPr>
          </a:p>
          <a:p>
            <a:r>
              <a:rPr lang="en-US" altLang="zh-CN" sz="2400" b="1" smtClean="0">
                <a:solidFill>
                  <a:srgbClr val="3399FF"/>
                </a:solidFill>
              </a:rPr>
              <a:t>X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12943" y="1213174"/>
            <a:ext cx="4099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经济</a:t>
            </a:r>
            <a:r>
              <a:rPr lang="zh-CN" altLang="en-US" sz="2400" b="1" smtClean="0">
                <a:solidFill>
                  <a:srgbClr val="3399FF"/>
                </a:solidFill>
              </a:rPr>
              <a:t>增长</a:t>
            </a:r>
            <a:endParaRPr lang="en-US" altLang="zh-CN" sz="2400" b="1" smtClean="0">
              <a:solidFill>
                <a:srgbClr val="3399FF"/>
              </a:solidFill>
            </a:endParaRPr>
          </a:p>
          <a:p>
            <a:r>
              <a:rPr lang="en-US" altLang="zh-CN" sz="2400" b="1" smtClean="0">
                <a:solidFill>
                  <a:srgbClr val="3399FF"/>
                </a:solidFill>
              </a:rPr>
              <a:t>Y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94" y="1124840"/>
            <a:ext cx="2714625" cy="1924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53" y="706425"/>
            <a:ext cx="3686175" cy="28860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191590" y="1700880"/>
            <a:ext cx="633230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典型相关的实证分析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922" y="1916895"/>
            <a:ext cx="5514001" cy="1728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40" y="4369343"/>
            <a:ext cx="7919820" cy="172384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0" y="258535"/>
            <a:ext cx="7125300" cy="81602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10" y="1173832"/>
            <a:ext cx="4009260" cy="254318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119585" y="1700880"/>
            <a:ext cx="633230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典型相关的实证分析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054" y="3691060"/>
            <a:ext cx="10729341" cy="1034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71" y="5567385"/>
            <a:ext cx="10762713" cy="9578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27655" y="297778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smtClean="0">
                <a:solidFill>
                  <a:srgbClr val="3399FF"/>
                </a:solidFill>
              </a:rPr>
              <a:t>CR1=0.9990</a:t>
            </a:r>
            <a:endParaRPr lang="en-US" altLang="zh-CN" sz="2800">
              <a:solidFill>
                <a:srgbClr val="3399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9755" y="4921920"/>
            <a:ext cx="2215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rgbClr val="3399FF"/>
                </a:solidFill>
              </a:rPr>
              <a:t>CR2=0.9549</a:t>
            </a:r>
            <a:endParaRPr lang="en-US" altLang="zh-CN" sz="2800">
              <a:solidFill>
                <a:srgbClr val="3399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81" y="44766"/>
            <a:ext cx="4344139" cy="3690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66" y="556751"/>
            <a:ext cx="2347669" cy="166396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83645" y="600149"/>
            <a:ext cx="360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能源</a:t>
            </a:r>
            <a:r>
              <a:rPr lang="zh-CN" altLang="en-US" sz="2400" b="1" smtClean="0">
                <a:solidFill>
                  <a:srgbClr val="3399FF"/>
                </a:solidFill>
              </a:rPr>
              <a:t>消费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5641" y="684348"/>
            <a:ext cx="4099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经济</a:t>
            </a:r>
            <a:r>
              <a:rPr lang="zh-CN" altLang="en-US" sz="2400" b="1" smtClean="0">
                <a:solidFill>
                  <a:srgbClr val="3399FF"/>
                </a:solidFill>
              </a:rPr>
              <a:t>增长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793" y="260780"/>
            <a:ext cx="2892069" cy="237197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6672040" y="404790"/>
            <a:ext cx="181384" cy="201614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10" y="1023640"/>
            <a:ext cx="8807393" cy="574484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3030126" y="2946914"/>
            <a:ext cx="611777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章就讲到这里</a:t>
            </a:r>
            <a:endParaRPr lang="zh-CN" altLang="en-US" sz="5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769035" y="4558811"/>
            <a:ext cx="6639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3399FF"/>
                </a:solidFill>
              </a:rPr>
              <a:t>欢迎大家继续学习下章内容</a:t>
            </a:r>
            <a:r>
              <a:rPr lang="en-US" altLang="zh-CN" sz="4000" b="1" smtClean="0">
                <a:solidFill>
                  <a:srgbClr val="3399FF"/>
                </a:solidFill>
              </a:rPr>
              <a:t>~</a:t>
            </a:r>
            <a:endParaRPr lang="zh-CN" altLang="en-US" sz="40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84666"/>
            <a:ext cx="791812" cy="730674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482204" y="1196845"/>
            <a:ext cx="7748042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主要</a:t>
            </a:r>
            <a:r>
              <a:rPr lang="zh-CN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53EC"/>
                </a:solidFill>
              </a:rPr>
              <a:t>	</a:t>
            </a:r>
            <a:r>
              <a:rPr lang="zh-CN" altLang="zh-CN" sz="3200" smtClean="0">
                <a:solidFill>
                  <a:srgbClr val="0053EC"/>
                </a:solidFill>
              </a:rPr>
              <a:t>典型相关分析</a:t>
            </a:r>
            <a:r>
              <a:rPr lang="zh-CN" altLang="zh-CN" sz="3200">
                <a:solidFill>
                  <a:srgbClr val="0053EC"/>
                </a:solidFill>
              </a:rPr>
              <a:t>的目的和基本</a:t>
            </a:r>
            <a:r>
              <a:rPr lang="zh-CN" altLang="zh-CN" sz="3200" smtClean="0">
                <a:solidFill>
                  <a:srgbClr val="0053EC"/>
                </a:solidFill>
              </a:rPr>
              <a:t>思想</a:t>
            </a:r>
            <a:endParaRPr lang="en-US" altLang="zh-CN" sz="32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53EC"/>
                </a:solidFill>
              </a:rPr>
              <a:t>	</a:t>
            </a:r>
            <a:r>
              <a:rPr lang="zh-CN" altLang="zh-CN" sz="3200" smtClean="0">
                <a:solidFill>
                  <a:srgbClr val="0053EC"/>
                </a:solidFill>
              </a:rPr>
              <a:t>典型相关分析</a:t>
            </a:r>
            <a:r>
              <a:rPr lang="zh-CN" altLang="zh-CN" sz="3200">
                <a:solidFill>
                  <a:srgbClr val="0053EC"/>
                </a:solidFill>
              </a:rPr>
              <a:t>的</a:t>
            </a:r>
            <a:r>
              <a:rPr lang="zh-CN" altLang="zh-CN" sz="3200" smtClean="0">
                <a:solidFill>
                  <a:srgbClr val="0053EC"/>
                </a:solidFill>
              </a:rPr>
              <a:t>数学模型</a:t>
            </a:r>
            <a:endParaRPr lang="en-US" altLang="zh-CN" sz="32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53EC"/>
                </a:solidFill>
              </a:rPr>
              <a:t>	</a:t>
            </a:r>
            <a:r>
              <a:rPr lang="zh-CN" altLang="zh-CN" sz="3200" smtClean="0">
                <a:solidFill>
                  <a:srgbClr val="0053EC"/>
                </a:solidFill>
              </a:rPr>
              <a:t>典型相关系数</a:t>
            </a:r>
            <a:r>
              <a:rPr lang="zh-CN" altLang="zh-CN" sz="3200">
                <a:solidFill>
                  <a:srgbClr val="0053EC"/>
                </a:solidFill>
              </a:rPr>
              <a:t>以及典型变量的</a:t>
            </a:r>
            <a:r>
              <a:rPr lang="zh-CN" altLang="zh-CN" sz="3200" smtClean="0">
                <a:solidFill>
                  <a:srgbClr val="0053EC"/>
                </a:solidFill>
              </a:rPr>
              <a:t>计算</a:t>
            </a:r>
            <a:endParaRPr lang="en-US" altLang="zh-CN" sz="32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53EC"/>
                </a:solidFill>
              </a:rPr>
              <a:t>	</a:t>
            </a:r>
            <a:r>
              <a:rPr lang="zh-CN" altLang="zh-CN" sz="3200" smtClean="0">
                <a:solidFill>
                  <a:srgbClr val="0053EC"/>
                </a:solidFill>
              </a:rPr>
              <a:t>典型相关系数</a:t>
            </a:r>
            <a:r>
              <a:rPr lang="zh-CN" altLang="zh-CN" sz="3200">
                <a:solidFill>
                  <a:srgbClr val="0053EC"/>
                </a:solidFill>
              </a:rPr>
              <a:t>的</a:t>
            </a:r>
            <a:r>
              <a:rPr lang="zh-CN" altLang="zh-CN" sz="3200" smtClean="0">
                <a:solidFill>
                  <a:srgbClr val="0053EC"/>
                </a:solidFill>
              </a:rPr>
              <a:t>假设检验</a:t>
            </a:r>
            <a:endParaRPr lang="zh-CN" altLang="zh-CN" sz="3200">
              <a:solidFill>
                <a:srgbClr val="0053EC"/>
              </a:solidFill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455620" y="1268850"/>
            <a:ext cx="9858890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典型相关分析的目的和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基本思想</a:t>
            </a:r>
            <a:endParaRPr lang="en-US" altLang="zh-CN" sz="3200" smtClean="0">
              <a:solidFill>
                <a:srgbClr val="00206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了解典型相关分析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的实际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3200" smtClean="0">
              <a:solidFill>
                <a:srgbClr val="00206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</a:t>
            </a: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语言中典型相关分析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基本步骤</a:t>
            </a:r>
            <a:endParaRPr lang="en-US" altLang="zh-CN" sz="3200" smtClean="0">
              <a:solidFill>
                <a:srgbClr val="00206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能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运用</a:t>
            </a:r>
            <a:r>
              <a:rPr lang="en-US" altLang="zh-CN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语言进行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 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引言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238491" y="1332120"/>
            <a:ext cx="146520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smtClean="0">
                <a:solidFill>
                  <a:srgbClr val="FF0000"/>
                </a:solidFill>
              </a:rPr>
              <a:t>概念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595" y="2049720"/>
            <a:ext cx="53632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    探讨</a:t>
            </a:r>
            <a:r>
              <a:rPr lang="zh-CN" altLang="en-US" sz="2800">
                <a:solidFill>
                  <a:srgbClr val="0053EC"/>
                </a:solidFill>
              </a:rPr>
              <a:t>一组变量与另一组变量</a:t>
            </a:r>
            <a:r>
              <a:rPr lang="zh-CN" altLang="en-US" sz="2800" smtClean="0">
                <a:solidFill>
                  <a:srgbClr val="0053EC"/>
                </a:solidFill>
              </a:rPr>
              <a:t>间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的相互关系即是典型相关分析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53EC"/>
                </a:solidFill>
              </a:rPr>
              <a:t>(</a:t>
            </a:r>
            <a:r>
              <a:rPr lang="en-US" altLang="zh-CN" sz="2800">
                <a:solidFill>
                  <a:srgbClr val="0053EC"/>
                </a:solidFill>
              </a:rPr>
              <a:t>Canonical Correlation Analysis)</a:t>
            </a:r>
            <a:r>
              <a:rPr lang="zh-CN" altLang="en-US" sz="2800" smtClean="0">
                <a:solidFill>
                  <a:srgbClr val="0053EC"/>
                </a:solidFill>
              </a:rPr>
              <a:t>，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是</a:t>
            </a:r>
            <a:r>
              <a:rPr lang="zh-CN" altLang="en-US" sz="2800">
                <a:solidFill>
                  <a:srgbClr val="0053EC"/>
                </a:solidFill>
              </a:rPr>
              <a:t>简单相关和多元</a:t>
            </a:r>
            <a:r>
              <a:rPr lang="zh-CN" altLang="en-US" sz="2800" smtClean="0">
                <a:solidFill>
                  <a:srgbClr val="0053EC"/>
                </a:solidFill>
              </a:rPr>
              <a:t>相关的</a:t>
            </a:r>
            <a:r>
              <a:rPr lang="zh-CN" altLang="en-US" sz="2800">
                <a:solidFill>
                  <a:srgbClr val="0053EC"/>
                </a:solidFill>
              </a:rPr>
              <a:t>延伸。</a:t>
            </a:r>
            <a:endParaRPr lang="zh-CN" altLang="en-US" sz="2800">
              <a:solidFill>
                <a:srgbClr val="0053EC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97" y="1124840"/>
            <a:ext cx="6714967" cy="54934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119585" y="68618"/>
            <a:ext cx="885661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3200" b="1" smtClean="0">
                <a:solidFill>
                  <a:srgbClr val="328596"/>
                </a:solidFill>
              </a:rPr>
              <a:t>举例：</a:t>
            </a:r>
            <a:r>
              <a:rPr lang="zh-CN" altLang="zh-CN" sz="3200" b="1" smtClean="0">
                <a:solidFill>
                  <a:srgbClr val="328596"/>
                </a:solidFill>
              </a:rPr>
              <a:t>能源</a:t>
            </a:r>
            <a:r>
              <a:rPr lang="zh-CN" altLang="zh-CN" sz="3200" b="1">
                <a:solidFill>
                  <a:srgbClr val="328596"/>
                </a:solidFill>
              </a:rPr>
              <a:t>消费量与经济增长之间典型相关分析</a:t>
            </a:r>
            <a:endParaRPr lang="zh-CN" altLang="en-US" sz="3200" dirty="0">
              <a:solidFill>
                <a:srgbClr val="32859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2087" y="1283300"/>
            <a:ext cx="6111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rgbClr val="3399FF"/>
                </a:solidFill>
              </a:rPr>
              <a:t>能源消费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60945" y="1283300"/>
            <a:ext cx="4099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经济</a:t>
            </a:r>
            <a:r>
              <a:rPr lang="zh-CN" altLang="en-US" sz="2400" b="1" smtClean="0">
                <a:solidFill>
                  <a:srgbClr val="3399FF"/>
                </a:solidFill>
              </a:rPr>
              <a:t>增长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194" y="1124840"/>
            <a:ext cx="2714625" cy="1924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55" y="706425"/>
            <a:ext cx="3686175" cy="28860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8323" y="1837297"/>
            <a:ext cx="61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3399FF"/>
                </a:solidFill>
              </a:rPr>
              <a:t>X</a:t>
            </a:r>
            <a:r>
              <a:rPr lang="zh-CN" altLang="en-US" sz="2400" b="1" smtClean="0">
                <a:solidFill>
                  <a:srgbClr val="3399FF"/>
                </a:solidFill>
              </a:rPr>
              <a:t>：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4031" y="1837297"/>
            <a:ext cx="61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3399FF"/>
                </a:solidFill>
              </a:rPr>
              <a:t>Y</a:t>
            </a:r>
            <a:r>
              <a:rPr lang="zh-CN" altLang="en-US" sz="2400" b="1" smtClean="0">
                <a:solidFill>
                  <a:srgbClr val="3399FF"/>
                </a:solidFill>
              </a:rPr>
              <a:t>：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5" y="3717020"/>
            <a:ext cx="4743450" cy="273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70" y="3717020"/>
            <a:ext cx="6372225" cy="27527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11.2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相关分析基本架构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350415" y="1268850"/>
            <a:ext cx="35134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一、简单相关分析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871" y="1181779"/>
            <a:ext cx="4464310" cy="77818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5600" y="335699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二、多变量相关分析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37" y="2276920"/>
            <a:ext cx="4993104" cy="194771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35600" y="558915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三、典型相关分析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75" y="4581080"/>
            <a:ext cx="5972075" cy="210658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267805" y="260780"/>
            <a:ext cx="35134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一、简单相关分析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0415" y="450907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二、多变量相关分析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665" y="116769"/>
            <a:ext cx="6959886" cy="3672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65" y="3861030"/>
            <a:ext cx="5572125" cy="2724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26359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52" y="1471451"/>
            <a:ext cx="2951740" cy="430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86" y="1458058"/>
            <a:ext cx="2746613" cy="392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670" y="2194553"/>
            <a:ext cx="5619750" cy="1171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70" y="5202312"/>
            <a:ext cx="7648575" cy="1219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804" y="3548714"/>
            <a:ext cx="5370651" cy="139239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670" y="3831191"/>
            <a:ext cx="5219700" cy="857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演示</Application>
  <PresentationFormat>宽屏</PresentationFormat>
  <Paragraphs>157</Paragraphs>
  <Slides>20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楷体</vt:lpstr>
      <vt:lpstr>Times New Roman</vt:lpstr>
      <vt:lpstr>Symbol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229</cp:revision>
  <dcterms:created xsi:type="dcterms:W3CDTF">2015-05-24T15:13:00Z</dcterms:created>
  <dcterms:modified xsi:type="dcterms:W3CDTF">2017-08-27T09:47:59Z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