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1" r:id="rId3"/>
    <p:sldMasterId id="2147483683" r:id="rId4"/>
  </p:sldMasterIdLst>
  <p:notesMasterIdLst>
    <p:notesMasterId r:id="rId25"/>
  </p:notesMasterIdLst>
  <p:sldIdLst>
    <p:sldId id="349" r:id="rId5"/>
    <p:sldId id="297" r:id="rId6"/>
    <p:sldId id="264" r:id="rId7"/>
    <p:sldId id="331" r:id="rId8"/>
    <p:sldId id="369" r:id="rId9"/>
    <p:sldId id="393" r:id="rId10"/>
    <p:sldId id="370" r:id="rId11"/>
    <p:sldId id="382" r:id="rId12"/>
    <p:sldId id="383" r:id="rId13"/>
    <p:sldId id="391" r:id="rId14"/>
    <p:sldId id="394" r:id="rId15"/>
    <p:sldId id="395" r:id="rId16"/>
    <p:sldId id="384" r:id="rId17"/>
    <p:sldId id="389" r:id="rId18"/>
    <p:sldId id="390" r:id="rId19"/>
    <p:sldId id="381" r:id="rId20"/>
    <p:sldId id="385" r:id="rId21"/>
    <p:sldId id="386" r:id="rId22"/>
    <p:sldId id="387" r:id="rId23"/>
    <p:sldId id="388" r:id="rId24"/>
  </p:sldIdLst>
  <p:sldSz cx="12192000" cy="6858000"/>
  <p:notesSz cx="9777413" cy="6646863"/>
  <p:defaultTextStyle>
    <a:defPPr>
      <a:defRPr lang="zh-CN"/>
    </a:defPPr>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9pPr>
  </p:defaultTextStyle>
  <p:extLst>
    <p:ext uri="{521415D9-36F7-43E2-AB2F-B90AF26B5E84}">
      <p14:sectionLst xmlns:p14="http://schemas.microsoft.com/office/powerpoint/2010/main">
        <p14:section name="默认节" id="{33DF3B17-A065-47B3-A172-DC5982F3E9F4}">
          <p14:sldIdLst>
            <p14:sldId id="349"/>
            <p14:sldId id="297"/>
            <p14:sldId id="264"/>
            <p14:sldId id="331"/>
            <p14:sldId id="369"/>
            <p14:sldId id="393"/>
            <p14:sldId id="370"/>
            <p14:sldId id="382"/>
            <p14:sldId id="383"/>
            <p14:sldId id="391"/>
            <p14:sldId id="394"/>
            <p14:sldId id="395"/>
            <p14:sldId id="384"/>
            <p14:sldId id="389"/>
            <p14:sldId id="390"/>
            <p14:sldId id="381"/>
            <p14:sldId id="385"/>
            <p14:sldId id="386"/>
            <p14:sldId id="387"/>
            <p14:sldId id="38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F7FE"/>
    <a:srgbClr val="67EFFD"/>
    <a:srgbClr val="03B3C5"/>
    <a:srgbClr val="328596"/>
    <a:srgbClr val="009682"/>
    <a:srgbClr val="66FFCC"/>
    <a:srgbClr val="FFFF00"/>
    <a:srgbClr val="E9F3DF"/>
    <a:srgbClr val="0053E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2" d="100"/>
          <a:sy n="62" d="100"/>
        </p:scale>
        <p:origin x="-912" y="-84"/>
      </p:cViewPr>
      <p:guideLst>
        <p:guide orient="horz" pos="2158"/>
        <p:guide pos="3839"/>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13T11:31:55.013" idx="1">
    <p:pos x="8236" y="324"/>
    <p:text>vcbvc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37038" cy="331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38788" y="0"/>
            <a:ext cx="4237037" cy="331788"/>
          </a:xfrm>
          <a:prstGeom prst="rect">
            <a:avLst/>
          </a:prstGeom>
        </p:spPr>
        <p:txBody>
          <a:bodyPr vert="horz" lIns="91440" tIns="45720" rIns="91440" bIns="45720" rtlCol="0"/>
          <a:lstStyle>
            <a:lvl1pPr algn="r">
              <a:defRPr sz="1200"/>
            </a:lvl1pPr>
          </a:lstStyle>
          <a:p>
            <a:fld id="{1FBBC744-7DD1-4B80-B41C-237D0B6ADA6B}" type="datetimeFigureOut">
              <a:rPr lang="zh-CN" altLang="en-US" smtClean="0"/>
              <a:t>2016/9/22</a:t>
            </a:fld>
            <a:endParaRPr lang="zh-CN" altLang="en-US"/>
          </a:p>
        </p:txBody>
      </p:sp>
      <p:sp>
        <p:nvSpPr>
          <p:cNvPr id="4" name="幻灯片图像占位符 3"/>
          <p:cNvSpPr>
            <a:spLocks noGrp="1" noRot="1" noChangeAspect="1"/>
          </p:cNvSpPr>
          <p:nvPr>
            <p:ph type="sldImg" idx="2"/>
          </p:nvPr>
        </p:nvSpPr>
        <p:spPr>
          <a:xfrm>
            <a:off x="2673350" y="498475"/>
            <a:ext cx="4432300" cy="24923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77900" y="3157538"/>
            <a:ext cx="7821613" cy="29908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313488"/>
            <a:ext cx="4237038" cy="331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38788" y="6313488"/>
            <a:ext cx="4237037" cy="331787"/>
          </a:xfrm>
          <a:prstGeom prst="rect">
            <a:avLst/>
          </a:prstGeom>
        </p:spPr>
        <p:txBody>
          <a:bodyPr vert="horz" lIns="91440" tIns="45720" rIns="91440" bIns="45720" rtlCol="0" anchor="b"/>
          <a:lstStyle>
            <a:lvl1pPr algn="r">
              <a:defRPr sz="1200"/>
            </a:lvl1pPr>
          </a:lstStyle>
          <a:p>
            <a:fld id="{25B3273E-A7CA-44A1-BFD4-26503AC47D87}" type="slidenum">
              <a:rPr lang="zh-CN" altLang="en-US" smtClean="0"/>
              <a:t>‹#›</a:t>
            </a:fld>
            <a:endParaRPr lang="zh-CN" altLang="en-US"/>
          </a:p>
        </p:txBody>
      </p:sp>
    </p:spTree>
    <p:extLst>
      <p:ext uri="{BB962C8B-B14F-4D97-AF65-F5344CB8AC3E}">
        <p14:creationId xmlns:p14="http://schemas.microsoft.com/office/powerpoint/2010/main" val="87002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10</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11</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12</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13</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14</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15</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16</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17</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18</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19</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2</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20</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3</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4</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5</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6</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7</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8</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9</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2016/9/22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2016/9/22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2016/9/22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2016/9/22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2016/9/22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2016/9/22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2016/9/22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2016/9/22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2016/9/22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2016/9/22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8" name="页脚占位符 7"/>
          <p:cNvSpPr>
            <a:spLocks noGrp="1"/>
          </p:cNvSpPr>
          <p:nvPr>
            <p:ph type="ftr" sz="quarter" idx="11"/>
          </p:nvPr>
        </p:nvSpPr>
        <p:spPr/>
        <p:txBody>
          <a:bodyPr/>
          <a:lstStyle/>
          <a:p>
            <a:pPr lvl="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4" name="页脚占位符 3"/>
          <p:cNvSpPr>
            <a:spLocks noGrp="1"/>
          </p:cNvSpPr>
          <p:nvPr>
            <p:ph type="ftr" sz="quarter" idx="11"/>
          </p:nvPr>
        </p:nvSpPr>
        <p:spPr/>
        <p:txBody>
          <a:bodyPr/>
          <a:lstStyle/>
          <a:p>
            <a:pPr lvl="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3" name="页脚占位符 2"/>
          <p:cNvSpPr>
            <a:spLocks noGrp="1"/>
          </p:cNvSpPr>
          <p:nvPr>
            <p:ph type="ftr" sz="quarter" idx="11"/>
          </p:nvPr>
        </p:nvSpPr>
        <p:spPr/>
        <p:txBody>
          <a:bodyPr/>
          <a:lstStyle/>
          <a:p>
            <a:pPr lvl="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8" name="页脚占位符 7"/>
          <p:cNvSpPr>
            <a:spLocks noGrp="1"/>
          </p:cNvSpPr>
          <p:nvPr>
            <p:ph type="ftr" sz="quarter" idx="11"/>
          </p:nvPr>
        </p:nvSpPr>
        <p:spPr/>
        <p:txBody>
          <a:bodyPr/>
          <a:lstStyle/>
          <a:p>
            <a:pPr lvl="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4" name="页脚占位符 3"/>
          <p:cNvSpPr>
            <a:spLocks noGrp="1"/>
          </p:cNvSpPr>
          <p:nvPr>
            <p:ph type="ftr" sz="quarter" idx="11"/>
          </p:nvPr>
        </p:nvSpPr>
        <p:spPr/>
        <p:txBody>
          <a:bodyPr/>
          <a:lstStyle/>
          <a:p>
            <a:pPr lvl="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3" name="页脚占位符 2"/>
          <p:cNvSpPr>
            <a:spLocks noGrp="1"/>
          </p:cNvSpPr>
          <p:nvPr>
            <p:ph type="ftr" sz="quarter" idx="11"/>
          </p:nvPr>
        </p:nvSpPr>
        <p:spPr/>
        <p:txBody>
          <a:bodyPr/>
          <a:lstStyle/>
          <a:p>
            <a:pPr lvl="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8" name="页脚占位符 7"/>
          <p:cNvSpPr>
            <a:spLocks noGrp="1"/>
          </p:cNvSpPr>
          <p:nvPr>
            <p:ph type="ftr" sz="quarter" idx="11"/>
          </p:nvPr>
        </p:nvSpPr>
        <p:spPr/>
        <p:txBody>
          <a:bodyPr/>
          <a:lstStyle/>
          <a:p>
            <a:pPr lvl="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4" name="页脚占位符 3"/>
          <p:cNvSpPr>
            <a:spLocks noGrp="1"/>
          </p:cNvSpPr>
          <p:nvPr>
            <p:ph type="ftr" sz="quarter" idx="11"/>
          </p:nvPr>
        </p:nvSpPr>
        <p:spPr/>
        <p:txBody>
          <a:bodyPr/>
          <a:lstStyle/>
          <a:p>
            <a:pPr lvl="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3" name="页脚占位符 2"/>
          <p:cNvSpPr>
            <a:spLocks noGrp="1"/>
          </p:cNvSpPr>
          <p:nvPr>
            <p:ph type="ftr" sz="quarter" idx="11"/>
          </p:nvPr>
        </p:nvSpPr>
        <p:spPr/>
        <p:txBody>
          <a:bodyPr/>
          <a:lstStyle/>
          <a:p>
            <a:pPr lvl="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t>2016/9/22</a:t>
            </a:fld>
            <a:endParaRPr lang="zh-CN" altLang="en-US" dirty="0"/>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lstStyle/>
          <a:p>
            <a:pPr lvl="0"/>
            <a:r>
              <a:rPr lang="zh-CN" altLang="en-US"/>
              <a:t>单击此处编辑母版标题样式</a:t>
            </a:r>
          </a:p>
        </p:txBody>
      </p:sp>
      <p:sp>
        <p:nvSpPr>
          <p:cNvPr id="1027"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t>2016/9/22</a:t>
            </a:fld>
            <a:endParaRPr lang="zh-CN" altLang="en-US" dirty="0"/>
          </a:p>
        </p:txBody>
      </p:sp>
      <p:sp>
        <p:nvSpPr>
          <p:cNvPr id="1029"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endParaRPr/>
          </a:p>
        </p:txBody>
      </p:sp>
      <p:sp>
        <p:nvSpPr>
          <p:cNvPr id="1030"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t>2016/9/22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lstStyle/>
          <a:p>
            <a:pPr lvl="0"/>
            <a:r>
              <a:rPr lang="zh-CN" altLang="en-US"/>
              <a:t>单击此处编辑母版标题样式</a:t>
            </a:r>
          </a:p>
        </p:txBody>
      </p:sp>
      <p:sp>
        <p:nvSpPr>
          <p:cNvPr id="2051"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t>2016/9/22</a:t>
            </a:fld>
            <a:endParaRPr lang="zh-CN" altLang="en-US" dirty="0"/>
          </a:p>
        </p:txBody>
      </p:sp>
      <p:sp>
        <p:nvSpPr>
          <p:cNvPr id="2053"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endParaRPr/>
          </a:p>
        </p:txBody>
      </p:sp>
      <p:sp>
        <p:nvSpPr>
          <p:cNvPr id="2054"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lstStyle/>
          <a:p>
            <a:pPr lvl="0"/>
            <a:r>
              <a:rPr lang="zh-CN" altLang="en-US"/>
              <a:t>单击此处编辑母版标题样式</a:t>
            </a:r>
          </a:p>
        </p:txBody>
      </p:sp>
      <p:sp>
        <p:nvSpPr>
          <p:cNvPr id="3075"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t>2016/9/22</a:t>
            </a:fld>
            <a:endParaRPr lang="zh-CN" altLang="en-US" dirty="0"/>
          </a:p>
        </p:txBody>
      </p:sp>
      <p:sp>
        <p:nvSpPr>
          <p:cNvPr id="3077"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endParaRPr/>
          </a:p>
        </p:txBody>
      </p:sp>
      <p:sp>
        <p:nvSpPr>
          <p:cNvPr id="3078"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0.png"/><Relationship Id="rId5" Type="http://schemas.microsoft.com/office/2007/relationships/hdphoto" Target="../media/hdphoto1.wdp"/><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notesSlide" Target="../notesSlides/notesSlide20.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1.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4.jpe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jpeg"/><Relationship Id="rId7"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4.jpeg"/><Relationship Id="rId7" Type="http://schemas.openxmlformats.org/officeDocument/2006/relationships/image" Target="../media/image20.wmf"/><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62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4765" y="11430"/>
            <a:ext cx="12117705" cy="681609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6022975"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的古典解</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41275"/>
            <a:ext cx="838835" cy="774065"/>
          </a:xfrm>
          <a:prstGeom prst="rect">
            <a:avLst/>
          </a:prstGeom>
        </p:spPr>
      </p:pic>
      <p:sp>
        <p:nvSpPr>
          <p:cNvPr id="4" name="右箭头 3"/>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233679" y="1144786"/>
            <a:ext cx="11507787" cy="5713214"/>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12-3</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zh-CN" altLang="zh-CN" sz="2400" dirty="0">
                <a:latin typeface="微软雅黑" panose="020B0503020204020204" pitchFamily="34" charset="-122"/>
                <a:ea typeface="微软雅黑" panose="020B0503020204020204" pitchFamily="34" charset="-122"/>
              </a:rPr>
              <a:t>考虑例</a:t>
            </a:r>
            <a:r>
              <a:rPr lang="en-US" altLang="zh-CN" sz="2400" dirty="0">
                <a:latin typeface="微软雅黑" panose="020B0503020204020204" pitchFamily="34" charset="-122"/>
                <a:ea typeface="微软雅黑" panose="020B0503020204020204" pitchFamily="34" charset="-122"/>
              </a:rPr>
              <a:t>12.1</a:t>
            </a:r>
            <a:r>
              <a:rPr lang="zh-CN" altLang="zh-CN" sz="2400" dirty="0">
                <a:latin typeface="微软雅黑" panose="020B0503020204020204" pitchFamily="34" charset="-122"/>
                <a:ea typeface="微软雅黑" panose="020B0503020204020204" pitchFamily="34" charset="-122"/>
              </a:rPr>
              <a:t>中美国</a:t>
            </a:r>
            <a:r>
              <a:rPr lang="en-US" altLang="zh-CN" sz="2400" dirty="0">
                <a:latin typeface="微软雅黑" panose="020B0503020204020204" pitchFamily="34" charset="-122"/>
                <a:ea typeface="微软雅黑" panose="020B0503020204020204" pitchFamily="34" charset="-122"/>
              </a:rPr>
              <a:t>10</a:t>
            </a:r>
            <a:r>
              <a:rPr lang="zh-CN" altLang="zh-CN" sz="2400" dirty="0">
                <a:latin typeface="微软雅黑" panose="020B0503020204020204" pitchFamily="34" charset="-122"/>
                <a:ea typeface="微软雅黑" panose="020B0503020204020204" pitchFamily="34" charset="-122"/>
              </a:rPr>
              <a:t>个城市的距离阵，相应</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2400" dirty="0">
                <a:latin typeface="微软雅黑" panose="020B0503020204020204" pitchFamily="34" charset="-122"/>
                <a:ea typeface="微软雅黑" panose="020B0503020204020204" pitchFamily="34" charset="-122"/>
              </a:rPr>
              <a:t>的特征根如下</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gn="ctr">
              <a:lnSpc>
                <a:spcPct val="150000"/>
              </a:lnSpc>
            </a:pP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958214</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=168682</a:t>
            </a:r>
            <a:r>
              <a:rPr lang="zh-CN" altLang="zh-CN" sz="24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=8157</a:t>
            </a:r>
            <a:r>
              <a:rPr lang="zh-CN" altLang="zh-CN" sz="24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=1433</a:t>
            </a:r>
            <a:r>
              <a:rPr lang="zh-CN" altLang="zh-CN" sz="24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5</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509</a:t>
            </a:r>
            <a:endPar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6</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=25</a:t>
            </a:r>
            <a:r>
              <a:rPr lang="zh-CN" altLang="en-US" sz="2400" i="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7</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8</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-898</a:t>
            </a:r>
            <a:r>
              <a:rPr lang="zh-CN" altLang="zh-CN" sz="24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9</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=-5468</a:t>
            </a:r>
            <a:r>
              <a:rPr lang="zh-CN" altLang="zh-CN" sz="24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-35479</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最后</a:t>
            </a:r>
            <a:r>
              <a:rPr lang="zh-CN" altLang="zh-CN" sz="2400" dirty="0">
                <a:latin typeface="微软雅黑" panose="020B0503020204020204" pitchFamily="34" charset="-122"/>
                <a:ea typeface="微软雅黑" panose="020B0503020204020204" pitchFamily="34" charset="-122"/>
              </a:rPr>
              <a:t>三个特征根是负的，表明</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zh-CN" sz="2400" dirty="0">
                <a:latin typeface="微软雅黑" panose="020B0503020204020204" pitchFamily="34" charset="-122"/>
                <a:ea typeface="微软雅黑" panose="020B0503020204020204" pitchFamily="34" charset="-122"/>
              </a:rPr>
              <a:t>不是欧氏型的。当</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dirty="0">
                <a:latin typeface="微软雅黑" panose="020B0503020204020204" pitchFamily="34" charset="-122"/>
                <a:ea typeface="微软雅黑" panose="020B0503020204020204" pitchFamily="34" charset="-122"/>
              </a:rPr>
              <a:t>时，</a:t>
            </a:r>
          </a:p>
          <a:p>
            <a:pPr algn="ctr">
              <a:lnSpc>
                <a:spcPct val="150000"/>
              </a:lnSpc>
            </a:pP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1,2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=99.5%,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2,2</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=100.0%</a:t>
            </a:r>
          </a:p>
          <a:p>
            <a:pPr>
              <a:lnSpc>
                <a:spcPct val="150000"/>
              </a:lnSpc>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故</a:t>
            </a:r>
            <a:r>
              <a:rPr lang="zh-CN" altLang="zh-CN" sz="2400" dirty="0">
                <a:latin typeface="微软雅黑" panose="020B0503020204020204" pitchFamily="34" charset="-122"/>
                <a:ea typeface="微软雅黑" panose="020B0503020204020204" pitchFamily="34" charset="-122"/>
              </a:rPr>
              <a:t>取</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dirty="0">
                <a:latin typeface="微软雅黑" panose="020B0503020204020204" pitchFamily="34" charset="-122"/>
                <a:ea typeface="微软雅黑" panose="020B0503020204020204" pitchFamily="34" charset="-122"/>
              </a:rPr>
              <a:t>就可以了，前两个主成分相应的</a:t>
            </a:r>
            <a:r>
              <a:rPr lang="zh-CN" altLang="zh-CN" sz="2400" dirty="0" smtClean="0">
                <a:latin typeface="微软雅黑" panose="020B0503020204020204" pitchFamily="34" charset="-122"/>
                <a:ea typeface="微软雅黑" panose="020B0503020204020204" pitchFamily="34" charset="-122"/>
              </a:rPr>
              <a:t>特征向量为：</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-719</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-382</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482</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-161</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1204</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-1134</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-1072</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1421</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1342</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-980</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      x</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143</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-341</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-25</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573</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390</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582</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-519</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113</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-580</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-335</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于是</a:t>
            </a:r>
            <a:r>
              <a:rPr lang="zh-CN" altLang="zh-CN" sz="2400" dirty="0">
                <a:latin typeface="微软雅黑" panose="020B0503020204020204" pitchFamily="34" charset="-122"/>
                <a:ea typeface="微软雅黑" panose="020B0503020204020204" pitchFamily="34" charset="-122"/>
              </a:rPr>
              <a:t>可将</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dirty="0">
                <a:latin typeface="微软雅黑" panose="020B0503020204020204" pitchFamily="34" charset="-122"/>
                <a:ea typeface="微软雅黑" panose="020B0503020204020204" pitchFamily="34" charset="-122"/>
              </a:rPr>
              <a:t>相应的</a:t>
            </a:r>
            <a:r>
              <a:rPr lang="en-US" altLang="zh-CN" sz="2400" dirty="0">
                <a:latin typeface="微软雅黑" panose="020B0503020204020204" pitchFamily="34" charset="-122"/>
                <a:ea typeface="微软雅黑" panose="020B0503020204020204" pitchFamily="34" charset="-122"/>
              </a:rPr>
              <a:t>10</a:t>
            </a:r>
            <a:r>
              <a:rPr lang="zh-CN" altLang="zh-CN" sz="2400" dirty="0">
                <a:latin typeface="微软雅黑" panose="020B0503020204020204" pitchFamily="34" charset="-122"/>
                <a:ea typeface="微软雅黑" panose="020B0503020204020204" pitchFamily="34" charset="-122"/>
              </a:rPr>
              <a:t>个坐标点画在图上，就可以看到由古典解确定的</a:t>
            </a:r>
            <a:r>
              <a:rPr lang="en-US" altLang="zh-CN" sz="2400" dirty="0">
                <a:latin typeface="微软雅黑" panose="020B0503020204020204" pitchFamily="34" charset="-122"/>
                <a:ea typeface="微软雅黑" panose="020B0503020204020204" pitchFamily="34" charset="-122"/>
              </a:rPr>
              <a:t>10</a:t>
            </a:r>
            <a:r>
              <a:rPr lang="zh-CN" altLang="zh-CN" sz="2400" dirty="0">
                <a:latin typeface="微软雅黑" panose="020B0503020204020204" pitchFamily="34" charset="-122"/>
                <a:ea typeface="微软雅黑" panose="020B0503020204020204" pitchFamily="34" charset="-122"/>
              </a:rPr>
              <a:t>个城市的位置</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
        <p:nvSpPr>
          <p:cNvPr id="11"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多维标度法</a:t>
            </a: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200" b="1" dirty="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p>
        </p:txBody>
      </p:sp>
    </p:spTree>
    <p:extLst>
      <p:ext uri="{BB962C8B-B14F-4D97-AF65-F5344CB8AC3E}">
        <p14:creationId xmlns:p14="http://schemas.microsoft.com/office/powerpoint/2010/main" val="1017874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41275"/>
            <a:ext cx="838835" cy="774065"/>
          </a:xfrm>
          <a:prstGeom prst="rect">
            <a:avLst/>
          </a:prstGeom>
        </p:spPr>
      </p:pic>
      <p:sp>
        <p:nvSpPr>
          <p:cNvPr id="16" name="矩形 7"/>
          <p:cNvSpPr/>
          <p:nvPr/>
        </p:nvSpPr>
        <p:spPr>
          <a:xfrm>
            <a:off x="263595" y="1230050"/>
            <a:ext cx="6820505" cy="1384995"/>
          </a:xfrm>
          <a:prstGeom prst="rect">
            <a:avLst/>
          </a:prstGeom>
          <a:noFill/>
          <a:ln w="9525">
            <a:noFill/>
          </a:ln>
        </p:spPr>
        <p:txBody>
          <a:bodyPr wrap="square">
            <a:spAutoFit/>
          </a:bodyPr>
          <a:lstStyle/>
          <a:p>
            <a:pPr marL="457200" lvl="0" indent="-457200" algn="just">
              <a:lnSpc>
                <a:spcPct val="150000"/>
              </a:lnSpc>
              <a:buFont typeface="Wingdings" panose="05000000000000000000" pitchFamily="2" charset="2"/>
              <a:buChar char="Ø"/>
            </a:pPr>
            <a:r>
              <a:rPr lang="zh-CN" altLang="en-US"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计算</a:t>
            </a:r>
            <a:r>
              <a:rPr lang="zh-CN" altLang="en-US"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过程</a:t>
            </a:r>
            <a:r>
              <a:rPr lang="zh-CN" altLang="en-US"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a:p>
            <a:pPr algn="just">
              <a:lnSpc>
                <a:spcPct val="150000"/>
              </a:lnSpc>
            </a:pP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mvstats4.xls:d12.1</a:t>
            </a:r>
            <a:r>
              <a:rPr lang="zh-CN" altLang="zh-CN" sz="2400" dirty="0">
                <a:latin typeface="微软雅黑" panose="020B0503020204020204" pitchFamily="34" charset="-122"/>
                <a:ea typeface="微软雅黑" panose="020B0503020204020204" pitchFamily="34" charset="-122"/>
              </a:rPr>
              <a:t>中选取</a:t>
            </a:r>
            <a:r>
              <a:rPr lang="en-US" altLang="zh-CN" sz="2400" dirty="0" smtClean="0">
                <a:latin typeface="微软雅黑" panose="020B0503020204020204" pitchFamily="34" charset="-122"/>
                <a:ea typeface="微软雅黑" panose="020B0503020204020204" pitchFamily="34" charset="-122"/>
              </a:rPr>
              <a:t>A1:K11</a:t>
            </a:r>
            <a:r>
              <a:rPr lang="zh-CN" altLang="zh-CN" sz="2400" dirty="0" smtClean="0">
                <a:latin typeface="微软雅黑" panose="020B0503020204020204" pitchFamily="34" charset="-122"/>
                <a:ea typeface="微软雅黑" panose="020B0503020204020204" pitchFamily="34" charset="-122"/>
              </a:rPr>
              <a:t>，</a:t>
            </a:r>
            <a:r>
              <a:rPr lang="zh-CN" altLang="zh-CN" sz="2800" dirty="0" smtClean="0"/>
              <a:t>拷贝</a:t>
            </a:r>
            <a:endParaRPr lang="zh-CN" altLang="zh-CN" sz="2800" dirty="0"/>
          </a:p>
        </p:txBody>
      </p:sp>
      <p:sp>
        <p:nvSpPr>
          <p:cNvPr id="17"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多维标度法</a:t>
            </a: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200" b="1" dirty="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p>
        </p:txBody>
      </p:sp>
      <p:sp>
        <p:nvSpPr>
          <p:cNvPr id="18" name="右箭头 17"/>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11" name="直接连接符 10"/>
          <p:cNvSpPr/>
          <p:nvPr/>
        </p:nvSpPr>
        <p:spPr>
          <a:xfrm>
            <a:off x="6904140" y="2025439"/>
            <a:ext cx="1270" cy="4523253"/>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12" name="矩形 6"/>
          <p:cNvSpPr/>
          <p:nvPr/>
        </p:nvSpPr>
        <p:spPr>
          <a:xfrm>
            <a:off x="357930" y="2708950"/>
            <a:ext cx="5993210" cy="2797048"/>
          </a:xfrm>
          <a:prstGeom prst="rect">
            <a:avLst/>
          </a:prstGeom>
          <a:noFill/>
          <a:ln w="9525">
            <a:solidFill>
              <a:schemeClr val="accent1"/>
            </a:solidFill>
          </a:ln>
        </p:spPr>
        <p:txBody>
          <a:bodyPr wrap="square">
            <a:spAutoFit/>
          </a:bodyPr>
          <a:lstStyle/>
          <a:p>
            <a:pPr>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D=</a:t>
            </a:r>
            <a:r>
              <a:rPr lang="en-US" altLang="zh-CN" sz="2400" b="1" dirty="0" err="1">
                <a:solidFill>
                  <a:srgbClr val="0053EC"/>
                </a:solidFill>
                <a:latin typeface="微软雅黑" panose="020B0503020204020204" pitchFamily="2" charset="-122"/>
                <a:ea typeface="微软雅黑" panose="020B0503020204020204" pitchFamily="2" charset="-122"/>
              </a:rPr>
              <a:t>read.table</a:t>
            </a:r>
            <a:r>
              <a:rPr lang="en-US" altLang="zh-CN" sz="2400" b="1" dirty="0">
                <a:solidFill>
                  <a:srgbClr val="0053EC"/>
                </a:solidFill>
                <a:latin typeface="微软雅黑" panose="020B0503020204020204" pitchFamily="2" charset="-122"/>
                <a:ea typeface="微软雅黑" panose="020B0503020204020204" pitchFamily="2" charset="-122"/>
              </a:rPr>
              <a:t>("</a:t>
            </a:r>
            <a:r>
              <a:rPr lang="en-US" altLang="zh-CN" sz="2400" b="1" dirty="0" err="1">
                <a:solidFill>
                  <a:srgbClr val="0053EC"/>
                </a:solidFill>
                <a:latin typeface="微软雅黑" panose="020B0503020204020204" pitchFamily="2" charset="-122"/>
                <a:ea typeface="微软雅黑" panose="020B0503020204020204" pitchFamily="2" charset="-122"/>
              </a:rPr>
              <a:t>clipboard",header</a:t>
            </a:r>
            <a:r>
              <a:rPr lang="en-US" altLang="zh-CN" sz="2400" b="1" dirty="0">
                <a:solidFill>
                  <a:srgbClr val="0053EC"/>
                </a:solidFill>
                <a:latin typeface="微软雅黑" panose="020B0503020204020204" pitchFamily="2" charset="-122"/>
                <a:ea typeface="微软雅黑" panose="020B0503020204020204" pitchFamily="2" charset="-122"/>
              </a:rPr>
              <a:t>=T)</a:t>
            </a:r>
            <a:endParaRPr lang="zh-CN" altLang="zh-CN" sz="2400" b="1" dirty="0">
              <a:solidFill>
                <a:srgbClr val="0053EC"/>
              </a:solidFill>
              <a:latin typeface="微软雅黑" panose="020B0503020204020204" pitchFamily="2" charset="-122"/>
              <a:ea typeface="微软雅黑" panose="020B0503020204020204" pitchFamily="2" charset="-122"/>
            </a:endParaRPr>
          </a:p>
          <a:p>
            <a:pPr>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library(MASS)</a:t>
            </a:r>
            <a:endParaRPr lang="zh-CN" altLang="zh-CN" sz="2400" b="1" dirty="0">
              <a:solidFill>
                <a:srgbClr val="0053EC"/>
              </a:solidFill>
              <a:latin typeface="微软雅黑" panose="020B0503020204020204" pitchFamily="2" charset="-122"/>
              <a:ea typeface="微软雅黑" panose="020B0503020204020204" pitchFamily="2" charset="-122"/>
            </a:endParaRPr>
          </a:p>
          <a:p>
            <a:pPr>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D=</a:t>
            </a:r>
            <a:r>
              <a:rPr lang="en-US" altLang="zh-CN" sz="2400" b="1" dirty="0" err="1">
                <a:solidFill>
                  <a:srgbClr val="0053EC"/>
                </a:solidFill>
                <a:latin typeface="微软雅黑" panose="020B0503020204020204" pitchFamily="2" charset="-122"/>
                <a:ea typeface="微软雅黑" panose="020B0503020204020204" pitchFamily="2" charset="-122"/>
              </a:rPr>
              <a:t>as.matrix</a:t>
            </a:r>
            <a:r>
              <a:rPr lang="en-US" altLang="zh-CN" sz="2400" b="1" dirty="0">
                <a:solidFill>
                  <a:srgbClr val="0053EC"/>
                </a:solidFill>
                <a:latin typeface="微软雅黑" panose="020B0503020204020204" pitchFamily="2" charset="-122"/>
                <a:ea typeface="微软雅黑" panose="020B0503020204020204" pitchFamily="2" charset="-122"/>
              </a:rPr>
              <a:t>(D)     </a:t>
            </a:r>
            <a:endParaRPr lang="zh-CN" altLang="zh-CN" sz="2400" b="1" dirty="0">
              <a:solidFill>
                <a:srgbClr val="0053EC"/>
              </a:solidFill>
              <a:latin typeface="微软雅黑" panose="020B0503020204020204" pitchFamily="2" charset="-122"/>
              <a:ea typeface="微软雅黑" panose="020B0503020204020204" pitchFamily="2" charset="-122"/>
            </a:endParaRPr>
          </a:p>
          <a:p>
            <a:pPr>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fit=</a:t>
            </a:r>
            <a:r>
              <a:rPr lang="en-US" altLang="zh-CN" sz="2400" b="1" dirty="0" err="1">
                <a:solidFill>
                  <a:srgbClr val="0053EC"/>
                </a:solidFill>
                <a:latin typeface="微软雅黑" panose="020B0503020204020204" pitchFamily="2" charset="-122"/>
                <a:ea typeface="微软雅黑" panose="020B0503020204020204" pitchFamily="2" charset="-122"/>
              </a:rPr>
              <a:t>isoMDS</a:t>
            </a:r>
            <a:r>
              <a:rPr lang="en-US" altLang="zh-CN" sz="2400" b="1" dirty="0">
                <a:solidFill>
                  <a:srgbClr val="0053EC"/>
                </a:solidFill>
                <a:latin typeface="微软雅黑" panose="020B0503020204020204" pitchFamily="2" charset="-122"/>
                <a:ea typeface="微软雅黑" panose="020B0503020204020204" pitchFamily="2" charset="-122"/>
              </a:rPr>
              <a:t>(</a:t>
            </a:r>
            <a:r>
              <a:rPr lang="en-US" altLang="zh-CN" sz="2400" b="1" dirty="0" err="1">
                <a:solidFill>
                  <a:srgbClr val="0053EC"/>
                </a:solidFill>
                <a:latin typeface="微软雅黑" panose="020B0503020204020204" pitchFamily="2" charset="-122"/>
                <a:ea typeface="微软雅黑" panose="020B0503020204020204" pitchFamily="2" charset="-122"/>
              </a:rPr>
              <a:t>D,k</a:t>
            </a:r>
            <a:r>
              <a:rPr lang="en-US" altLang="zh-CN" sz="2400" b="1" dirty="0">
                <a:solidFill>
                  <a:srgbClr val="0053EC"/>
                </a:solidFill>
                <a:latin typeface="微软雅黑" panose="020B0503020204020204" pitchFamily="2" charset="-122"/>
                <a:ea typeface="微软雅黑" panose="020B0503020204020204" pitchFamily="2" charset="-122"/>
              </a:rPr>
              <a:t>=2)</a:t>
            </a:r>
            <a:endParaRPr lang="zh-CN" altLang="zh-CN" sz="2400" b="1" dirty="0">
              <a:solidFill>
                <a:srgbClr val="0053EC"/>
              </a:solidFill>
              <a:latin typeface="微软雅黑" panose="020B0503020204020204" pitchFamily="2" charset="-122"/>
              <a:ea typeface="微软雅黑" panose="020B0503020204020204" pitchFamily="2" charset="-122"/>
            </a:endParaRPr>
          </a:p>
          <a:p>
            <a:pPr>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fit</a:t>
            </a:r>
            <a:endParaRPr sz="2400" b="1" dirty="0">
              <a:solidFill>
                <a:srgbClr val="0053EC"/>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 name="TextBox 27"/>
          <p:cNvSpPr/>
          <p:nvPr/>
        </p:nvSpPr>
        <p:spPr>
          <a:xfrm>
            <a:off x="6022975"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的古典解</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8105" y="2130462"/>
            <a:ext cx="3017471" cy="431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31213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ppt_x"/>
                                          </p:val>
                                        </p:tav>
                                        <p:tav tm="100000">
                                          <p:val>
                                            <p:strVal val="#ppt_x"/>
                                          </p:val>
                                        </p:tav>
                                      </p:tavLst>
                                    </p:anim>
                                    <p:anim calcmode="lin" valueType="num">
                                      <p:cBhvr additive="base">
                                        <p:cTn id="14" dur="1000" fill="hold"/>
                                        <p:tgtEl>
                                          <p:spTgt spid="1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41275"/>
            <a:ext cx="838835" cy="774065"/>
          </a:xfrm>
          <a:prstGeom prst="rect">
            <a:avLst/>
          </a:prstGeom>
        </p:spPr>
      </p:pic>
      <p:sp>
        <p:nvSpPr>
          <p:cNvPr id="16" name="矩形 7"/>
          <p:cNvSpPr/>
          <p:nvPr/>
        </p:nvSpPr>
        <p:spPr>
          <a:xfrm>
            <a:off x="263595" y="1230050"/>
            <a:ext cx="6820505" cy="662554"/>
          </a:xfrm>
          <a:prstGeom prst="rect">
            <a:avLst/>
          </a:prstGeom>
          <a:noFill/>
          <a:ln w="9525">
            <a:noFill/>
          </a:ln>
        </p:spPr>
        <p:txBody>
          <a:bodyPr wrap="square">
            <a:spAutoFit/>
          </a:bodyPr>
          <a:lstStyle/>
          <a:p>
            <a:pPr marL="457200" lvl="0" indent="-457200" algn="just">
              <a:lnSpc>
                <a:spcPct val="150000"/>
              </a:lnSpc>
              <a:buFont typeface="Wingdings" panose="05000000000000000000" pitchFamily="2" charset="2"/>
              <a:buChar char="Ø"/>
            </a:pPr>
            <a:r>
              <a:rPr lang="zh-CN" altLang="en-US"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计算</a:t>
            </a:r>
            <a:r>
              <a:rPr lang="zh-CN" altLang="en-US"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过程</a:t>
            </a:r>
            <a:r>
              <a:rPr lang="zh-CN" altLang="en-US"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多维标度法</a:t>
            </a: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200" b="1" dirty="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p>
        </p:txBody>
      </p:sp>
      <p:sp>
        <p:nvSpPr>
          <p:cNvPr id="18" name="右箭头 17"/>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11" name="直接连接符 10"/>
          <p:cNvSpPr/>
          <p:nvPr/>
        </p:nvSpPr>
        <p:spPr>
          <a:xfrm>
            <a:off x="6240010" y="1986301"/>
            <a:ext cx="1270" cy="4523253"/>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12" name="矩形 6"/>
          <p:cNvSpPr/>
          <p:nvPr/>
        </p:nvSpPr>
        <p:spPr>
          <a:xfrm>
            <a:off x="357930" y="2708950"/>
            <a:ext cx="5326590" cy="2308324"/>
          </a:xfrm>
          <a:prstGeom prst="rect">
            <a:avLst/>
          </a:prstGeom>
          <a:noFill/>
          <a:ln w="9525">
            <a:solidFill>
              <a:schemeClr val="accent1"/>
            </a:solidFill>
          </a:ln>
        </p:spPr>
        <p:txBody>
          <a:bodyPr wrap="square">
            <a:spAutoFit/>
          </a:bodyPr>
          <a:lstStyle/>
          <a:p>
            <a:pPr>
              <a:lnSpc>
                <a:spcPct val="150000"/>
              </a:lnSpc>
            </a:pPr>
            <a:r>
              <a:rPr lang="en-US" altLang="zh-CN" sz="2400" b="1" dirty="0" smtClean="0">
                <a:solidFill>
                  <a:srgbClr val="0053EC"/>
                </a:solidFill>
                <a:latin typeface="微软雅黑" panose="020B0503020204020204" pitchFamily="2" charset="-122"/>
                <a:ea typeface="微软雅黑" panose="020B0503020204020204" pitchFamily="2" charset="-122"/>
              </a:rPr>
              <a:t>x=</a:t>
            </a:r>
            <a:r>
              <a:rPr lang="en-US" altLang="zh-CN" sz="2400" b="1" dirty="0" err="1" smtClean="0">
                <a:solidFill>
                  <a:srgbClr val="0053EC"/>
                </a:solidFill>
                <a:latin typeface="微软雅黑" panose="020B0503020204020204" pitchFamily="2" charset="-122"/>
                <a:ea typeface="微软雅黑" panose="020B0503020204020204" pitchFamily="2" charset="-122"/>
              </a:rPr>
              <a:t>fit$points</a:t>
            </a:r>
            <a:r>
              <a:rPr lang="en-US" altLang="zh-CN" sz="2400" b="1" dirty="0">
                <a:solidFill>
                  <a:srgbClr val="0053EC"/>
                </a:solidFill>
                <a:latin typeface="微软雅黑" panose="020B0503020204020204" pitchFamily="2" charset="-122"/>
                <a:ea typeface="微软雅黑" panose="020B0503020204020204" pitchFamily="2" charset="-122"/>
              </a:rPr>
              <a:t>[,1]</a:t>
            </a:r>
            <a:endParaRPr lang="zh-CN" altLang="zh-CN" sz="2400" b="1" dirty="0">
              <a:solidFill>
                <a:srgbClr val="0053EC"/>
              </a:solidFill>
              <a:latin typeface="微软雅黑" panose="020B0503020204020204" pitchFamily="2" charset="-122"/>
              <a:ea typeface="微软雅黑" panose="020B0503020204020204" pitchFamily="2" charset="-122"/>
            </a:endParaRPr>
          </a:p>
          <a:p>
            <a:pPr>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y=</a:t>
            </a:r>
            <a:r>
              <a:rPr lang="en-US" altLang="zh-CN" sz="2400" b="1" dirty="0" err="1">
                <a:solidFill>
                  <a:srgbClr val="0053EC"/>
                </a:solidFill>
                <a:latin typeface="微软雅黑" panose="020B0503020204020204" pitchFamily="2" charset="-122"/>
                <a:ea typeface="微软雅黑" panose="020B0503020204020204" pitchFamily="2" charset="-122"/>
              </a:rPr>
              <a:t>fit$points</a:t>
            </a:r>
            <a:r>
              <a:rPr lang="en-US" altLang="zh-CN" sz="2400" b="1" dirty="0">
                <a:solidFill>
                  <a:srgbClr val="0053EC"/>
                </a:solidFill>
                <a:latin typeface="微软雅黑" panose="020B0503020204020204" pitchFamily="2" charset="-122"/>
                <a:ea typeface="微软雅黑" panose="020B0503020204020204" pitchFamily="2" charset="-122"/>
              </a:rPr>
              <a:t>[,2]</a:t>
            </a:r>
            <a:endParaRPr lang="zh-CN" altLang="zh-CN" sz="2400" b="1" dirty="0">
              <a:solidFill>
                <a:srgbClr val="0053EC"/>
              </a:solidFill>
              <a:latin typeface="微软雅黑" panose="020B0503020204020204" pitchFamily="2" charset="-122"/>
              <a:ea typeface="微软雅黑" panose="020B0503020204020204" pitchFamily="2" charset="-122"/>
            </a:endParaRPr>
          </a:p>
          <a:p>
            <a:pPr>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plot(</a:t>
            </a:r>
            <a:r>
              <a:rPr lang="en-US" altLang="zh-CN" sz="2400" b="1" dirty="0" err="1">
                <a:solidFill>
                  <a:srgbClr val="0053EC"/>
                </a:solidFill>
                <a:latin typeface="微软雅黑" panose="020B0503020204020204" pitchFamily="2" charset="-122"/>
                <a:ea typeface="微软雅黑" panose="020B0503020204020204" pitchFamily="2" charset="-122"/>
              </a:rPr>
              <a:t>x,y,type</a:t>
            </a:r>
            <a:r>
              <a:rPr lang="en-US" altLang="zh-CN" sz="2400" b="1" dirty="0">
                <a:solidFill>
                  <a:srgbClr val="0053EC"/>
                </a:solidFill>
                <a:latin typeface="微软雅黑" panose="020B0503020204020204" pitchFamily="2" charset="-122"/>
                <a:ea typeface="微软雅黑" panose="020B0503020204020204" pitchFamily="2" charset="-122"/>
              </a:rPr>
              <a:t>="n")</a:t>
            </a:r>
            <a:endParaRPr lang="zh-CN" altLang="zh-CN" sz="2400" b="1" dirty="0">
              <a:solidFill>
                <a:srgbClr val="0053EC"/>
              </a:solidFill>
              <a:latin typeface="微软雅黑" panose="020B0503020204020204" pitchFamily="2" charset="-122"/>
              <a:ea typeface="微软雅黑" panose="020B0503020204020204" pitchFamily="2" charset="-122"/>
            </a:endParaRPr>
          </a:p>
          <a:p>
            <a:pPr>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text(</a:t>
            </a:r>
            <a:r>
              <a:rPr lang="en-US" altLang="zh-CN" sz="2400" b="1" dirty="0" err="1">
                <a:solidFill>
                  <a:srgbClr val="0053EC"/>
                </a:solidFill>
                <a:latin typeface="微软雅黑" panose="020B0503020204020204" pitchFamily="2" charset="-122"/>
                <a:ea typeface="微软雅黑" panose="020B0503020204020204" pitchFamily="2" charset="-122"/>
              </a:rPr>
              <a:t>x,y,labels</a:t>
            </a:r>
            <a:r>
              <a:rPr lang="en-US" altLang="zh-CN" sz="2400" b="1" dirty="0">
                <a:solidFill>
                  <a:srgbClr val="0053EC"/>
                </a:solidFill>
                <a:latin typeface="微软雅黑" panose="020B0503020204020204" pitchFamily="2" charset="-122"/>
                <a:ea typeface="微软雅黑" panose="020B0503020204020204" pitchFamily="2" charset="-122"/>
              </a:rPr>
              <a:t>=</a:t>
            </a:r>
            <a:r>
              <a:rPr lang="en-US" altLang="zh-CN" sz="2400" b="1" dirty="0" err="1">
                <a:solidFill>
                  <a:srgbClr val="0053EC"/>
                </a:solidFill>
                <a:latin typeface="微软雅黑" panose="020B0503020204020204" pitchFamily="2" charset="-122"/>
                <a:ea typeface="微软雅黑" panose="020B0503020204020204" pitchFamily="2" charset="-122"/>
              </a:rPr>
              <a:t>row.names</a:t>
            </a:r>
            <a:r>
              <a:rPr lang="en-US" altLang="zh-CN" sz="2400" b="1" dirty="0">
                <a:solidFill>
                  <a:srgbClr val="0053EC"/>
                </a:solidFill>
                <a:latin typeface="微软雅黑" panose="020B0503020204020204" pitchFamily="2" charset="-122"/>
                <a:ea typeface="微软雅黑" panose="020B0503020204020204" pitchFamily="2" charset="-122"/>
              </a:rPr>
              <a:t>(D))</a:t>
            </a:r>
            <a:endParaRPr sz="2400" b="1" dirty="0">
              <a:solidFill>
                <a:srgbClr val="0053EC"/>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 name="TextBox 27"/>
          <p:cNvSpPr/>
          <p:nvPr/>
        </p:nvSpPr>
        <p:spPr>
          <a:xfrm>
            <a:off x="6022975"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的古典解</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142" y="1899454"/>
            <a:ext cx="5124450" cy="461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00451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ppt_x"/>
                                          </p:val>
                                        </p:tav>
                                        <p:tav tm="100000">
                                          <p:val>
                                            <p:strVal val="#ppt_x"/>
                                          </p:val>
                                        </p:tav>
                                      </p:tavLst>
                                    </p:anim>
                                    <p:anim calcmode="lin" valueType="num">
                                      <p:cBhvr additive="base">
                                        <p:cTn id="14" dur="1000" fill="hold"/>
                                        <p:tgtEl>
                                          <p:spTgt spid="1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6022975"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的古典解</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41275"/>
            <a:ext cx="838835" cy="774065"/>
          </a:xfrm>
          <a:prstGeom prst="rect">
            <a:avLst/>
          </a:prstGeom>
        </p:spPr>
      </p:pic>
      <p:sp>
        <p:nvSpPr>
          <p:cNvPr id="4" name="右箭头 3"/>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233680" y="1352550"/>
            <a:ext cx="11334700" cy="4801314"/>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古典解的优良性</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zh-CN" altLang="en-US" sz="28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 </a:t>
            </a:r>
            <a:endParaRPr lang="en-US" altLang="zh-CN" sz="28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algn="just">
              <a:lnSpc>
                <a:spcPct val="150000"/>
              </a:lnSpc>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设</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400" dirty="0">
                <a:latin typeface="微软雅黑" panose="020B0503020204020204" pitchFamily="34" charset="-122"/>
                <a:ea typeface="微软雅黑" panose="020B0503020204020204" pitchFamily="34" charset="-122"/>
              </a:rPr>
              <a:t>是一个</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p</a:t>
            </a:r>
            <a:r>
              <a:rPr lang="zh-CN" altLang="zh-CN" sz="2400" dirty="0">
                <a:latin typeface="微软雅黑" panose="020B0503020204020204" pitchFamily="34" charset="-122"/>
                <a:ea typeface="微软雅黑" panose="020B0503020204020204" pitchFamily="34" charset="-122"/>
              </a:rPr>
              <a:t>矩阵，令</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A=X</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Symbol"/>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HX</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1</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Symbol"/>
              </a:rPr>
              <a:t></a:t>
            </a:r>
            <a:r>
              <a:rPr lang="zh-CN" altLang="zh-CN" sz="2400" dirty="0">
                <a:latin typeface="微软雅黑" panose="020B0503020204020204" pitchFamily="34" charset="-122"/>
                <a:ea typeface="微软雅黑" panose="020B0503020204020204" pitchFamily="34" charset="-122"/>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400" dirty="0">
                <a:latin typeface="微软雅黑" panose="020B0503020204020204" pitchFamily="34" charset="-122"/>
                <a:ea typeface="微软雅黑" panose="020B0503020204020204" pitchFamily="34" charset="-122"/>
              </a:rPr>
              <a:t>的特征根记作</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aseline="-25000"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为简单起见，</a:t>
            </a:r>
            <a:r>
              <a:rPr lang="zh-CN" altLang="zh-CN" sz="2400" dirty="0" smtClean="0">
                <a:latin typeface="微软雅黑" panose="020B0503020204020204" pitchFamily="34" charset="-122"/>
                <a:ea typeface="微软雅黑" panose="020B0503020204020204" pitchFamily="34" charset="-122"/>
              </a:rPr>
              <a:t>设</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&gt;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2400" dirty="0" smtClean="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可见</a:t>
            </a:r>
            <a:r>
              <a:rPr lang="zh-CN" altLang="zh-CN" sz="2400" dirty="0" smtClean="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aseline="-25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p</a:t>
            </a:r>
            <a:r>
              <a:rPr lang="zh-CN" altLang="zh-CN" sz="2400" dirty="0" smtClean="0">
                <a:latin typeface="微软雅黑" panose="020B0503020204020204" pitchFamily="34" charset="-122"/>
                <a:ea typeface="微软雅黑" panose="020B0503020204020204" pitchFamily="34" charset="-122"/>
              </a:rPr>
              <a:t>也</a:t>
            </a:r>
            <a:r>
              <a:rPr lang="zh-CN" altLang="zh-CN" sz="2400" dirty="0">
                <a:latin typeface="微软雅黑" panose="020B0503020204020204" pitchFamily="34" charset="-122"/>
                <a:ea typeface="微软雅黑" panose="020B0503020204020204" pitchFamily="34" charset="-122"/>
              </a:rPr>
              <a:t>为</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B=HXX</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Symbol"/>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H</a:t>
            </a:r>
            <a:r>
              <a:rPr lang="zh-CN" altLang="zh-CN" sz="2400" dirty="0">
                <a:latin typeface="微软雅黑" panose="020B0503020204020204" pitchFamily="34" charset="-122"/>
                <a:ea typeface="微软雅黑" panose="020B0503020204020204" pitchFamily="34" charset="-122"/>
              </a:rPr>
              <a:t>的非零特征根。由于</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HX</a:t>
            </a:r>
            <a:r>
              <a:rPr lang="zh-CN" altLang="zh-CN" sz="2400" dirty="0">
                <a:latin typeface="微软雅黑" panose="020B0503020204020204" pitchFamily="34" charset="-122"/>
                <a:ea typeface="微软雅黑" panose="020B0503020204020204" pitchFamily="34" charset="-122"/>
              </a:rPr>
              <a:t>的行是</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400" dirty="0">
                <a:latin typeface="微软雅黑" panose="020B0503020204020204" pitchFamily="34" charset="-122"/>
                <a:ea typeface="微软雅黑" panose="020B0503020204020204" pitchFamily="34" charset="-122"/>
              </a:rPr>
              <a:t>行的中心化，因此</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latin typeface="微软雅黑" panose="020B0503020204020204" pitchFamily="34" charset="-122"/>
                <a:ea typeface="微软雅黑" panose="020B0503020204020204" pitchFamily="34" charset="-122"/>
              </a:rPr>
              <a:t>中的元素可表示为</a:t>
            </a:r>
            <a:r>
              <a:rPr lang="zh-CN" altLang="zh-CN" sz="2400" dirty="0" smtClean="0">
                <a:latin typeface="微软雅黑" panose="020B0503020204020204" pitchFamily="34" charset="-122"/>
                <a:ea typeface="微软雅黑" panose="020B0503020204020204" pitchFamily="34" charset="-122"/>
              </a:rPr>
              <a:t>：</a:t>
            </a:r>
            <a:r>
              <a:rPr lang="en-US" altLang="zh-CN" sz="2400" i="1" dirty="0" err="1">
                <a:latin typeface="Times New Roman" panose="02020603050405020304" pitchFamily="18" charset="0"/>
                <a:cs typeface="Times New Roman" panose="02020603050405020304" pitchFamily="18" charset="0"/>
              </a:rPr>
              <a:t>b</a:t>
            </a:r>
            <a:r>
              <a:rPr lang="en-US" altLang="zh-CN" sz="2400" i="1" baseline="-25000" dirty="0" err="1">
                <a:latin typeface="Times New Roman" panose="02020603050405020304" pitchFamily="18" charset="0"/>
                <a:cs typeface="Times New Roman" panose="02020603050405020304" pitchFamily="18" charset="0"/>
              </a:rPr>
              <a:t>ij</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x</a:t>
            </a:r>
            <a:r>
              <a:rPr lang="en-US" altLang="zh-CN" sz="2400" baseline="-25000" dirty="0" err="1">
                <a:latin typeface="Times New Roman" panose="02020603050405020304" pitchFamily="18" charset="0"/>
                <a:cs typeface="Times New Roman" panose="02020603050405020304" pitchFamily="18" charset="0"/>
              </a:rPr>
              <a:t>j</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a:rPr>
              <a:t></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x</a:t>
            </a:r>
            <a:r>
              <a:rPr lang="en-US" altLang="zh-CN" sz="2400" baseline="-25000" dirty="0" err="1">
                <a:latin typeface="Times New Roman" panose="02020603050405020304" pitchFamily="18" charset="0"/>
                <a:cs typeface="Times New Roman" panose="02020603050405020304" pitchFamily="18" charset="0"/>
              </a:rPr>
              <a:t>j</a:t>
            </a:r>
            <a:r>
              <a:rPr lang="en-US"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微软雅黑" panose="020B0503020204020204" pitchFamily="34" charset="-122"/>
              <a:ea typeface="微软雅黑" panose="020B0503020204020204" pitchFamily="34" charset="-122"/>
            </a:endParaRPr>
          </a:p>
          <a:p>
            <a:pPr algn="just">
              <a:lnSpc>
                <a:spcPct val="150000"/>
              </a:lnSpc>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记</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latin typeface="微软雅黑" panose="020B0503020204020204" pitchFamily="34" charset="-122"/>
                <a:ea typeface="微软雅黑" panose="020B0503020204020204" pitchFamily="34" charset="-122"/>
              </a:rPr>
              <a:t>为</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2400" dirty="0">
                <a:latin typeface="微软雅黑" panose="020B0503020204020204" pitchFamily="34" charset="-122"/>
                <a:ea typeface="微软雅黑" panose="020B0503020204020204" pitchFamily="34" charset="-122"/>
              </a:rPr>
              <a:t>对应于</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400" dirty="0">
                <a:latin typeface="微软雅黑" panose="020B0503020204020204" pitchFamily="34" charset="-122"/>
                <a:ea typeface="微软雅黑" panose="020B0503020204020204" pitchFamily="34" charset="-122"/>
              </a:rPr>
              <a:t>的特征向量，且</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Symbol"/>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 v</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4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1,2</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zh-CN" sz="2400" dirty="0">
                <a:latin typeface="微软雅黑" panose="020B0503020204020204" pitchFamily="34" charset="-122"/>
                <a:ea typeface="微软雅黑" panose="020B0503020204020204" pitchFamily="34" charset="-122"/>
              </a:rPr>
              <a:t>，此</a:t>
            </a:r>
            <a:r>
              <a:rPr lang="zh-CN" altLang="zh-CN" sz="2400" dirty="0" smtClean="0">
                <a:latin typeface="微软雅黑" panose="020B0503020204020204" pitchFamily="34" charset="-122"/>
                <a:ea typeface="微软雅黑" panose="020B0503020204020204" pitchFamily="34" charset="-122"/>
              </a:rPr>
              <a:t>时令</a:t>
            </a:r>
            <a:endParaRPr lang="en-US" altLang="zh-CN" sz="2400" dirty="0" smtClean="0">
              <a:latin typeface="微软雅黑" panose="020B0503020204020204" pitchFamily="34" charset="-122"/>
              <a:ea typeface="微软雅黑" panose="020B0503020204020204" pitchFamily="34" charset="-122"/>
            </a:endParaRPr>
          </a:p>
          <a:p>
            <a:pPr algn="ctr">
              <a:lnSpc>
                <a:spcPct val="150000"/>
              </a:lnSpc>
            </a:pPr>
            <a:r>
              <a:rPr lang="en-US" altLang="zh-CN" sz="2400" i="1" dirty="0">
                <a:latin typeface="Times New Roman" panose="02020603050405020304" pitchFamily="18" charset="0"/>
                <a:cs typeface="Times New Roman" panose="02020603050405020304" pitchFamily="18" charset="0"/>
              </a:rPr>
              <a:t>V</a:t>
            </a:r>
            <a:r>
              <a:rPr lang="en-US" altLang="zh-CN" sz="2400" i="1" baseline="-25000" dirty="0">
                <a:latin typeface="Times New Roman" panose="02020603050405020304" pitchFamily="18" charset="0"/>
                <a:cs typeface="Times New Roman" panose="02020603050405020304" pitchFamily="18" charset="0"/>
              </a:rPr>
              <a:t>(k)</a:t>
            </a:r>
            <a:r>
              <a:rPr lang="en-US" altLang="zh-CN" sz="2400" i="1" dirty="0">
                <a:latin typeface="Times New Roman" panose="02020603050405020304" pitchFamily="18" charset="0"/>
                <a:cs typeface="Times New Roman" panose="02020603050405020304" pitchFamily="18" charset="0"/>
              </a:rPr>
              <a:t>=(v</a:t>
            </a:r>
            <a:r>
              <a:rPr lang="en-US" altLang="zh-CN" sz="2400" i="1" baseline="-25000" dirty="0">
                <a:latin typeface="Times New Roman" panose="02020603050405020304" pitchFamily="18" charset="0"/>
                <a:cs typeface="Times New Roman" panose="02020603050405020304" pitchFamily="18" charset="0"/>
              </a:rPr>
              <a:t>(1), </a:t>
            </a:r>
            <a:r>
              <a:rPr lang="en-US" altLang="zh-CN" sz="2400" i="1" dirty="0">
                <a:latin typeface="Times New Roman" panose="02020603050405020304" pitchFamily="18" charset="0"/>
                <a:cs typeface="Times New Roman" panose="02020603050405020304" pitchFamily="18" charset="0"/>
              </a:rPr>
              <a:t>v</a:t>
            </a:r>
            <a:r>
              <a:rPr lang="en-US" altLang="zh-CN" sz="2400" i="1" baseline="-25000" dirty="0">
                <a:latin typeface="Times New Roman" panose="02020603050405020304" pitchFamily="18" charset="0"/>
                <a:cs typeface="Times New Roman" panose="02020603050405020304" pitchFamily="18" charset="0"/>
              </a:rPr>
              <a:t>(2), …, </a:t>
            </a:r>
            <a:r>
              <a:rPr lang="en-US" altLang="zh-CN" sz="2400" i="1" dirty="0">
                <a:latin typeface="Times New Roman" panose="02020603050405020304" pitchFamily="18" charset="0"/>
                <a:cs typeface="Times New Roman" panose="02020603050405020304" pitchFamily="18" charset="0"/>
              </a:rPr>
              <a:t>v</a:t>
            </a:r>
            <a:r>
              <a:rPr lang="en-US" altLang="zh-CN" sz="2400" i="1" baseline="-25000" dirty="0">
                <a:latin typeface="Times New Roman" panose="02020603050405020304" pitchFamily="18" charset="0"/>
                <a:cs typeface="Times New Roman" panose="02020603050405020304" pitchFamily="18" charset="0"/>
              </a:rPr>
              <a:t>(k)</a:t>
            </a:r>
            <a:r>
              <a:rPr lang="en-US" altLang="zh-CN" sz="2400" i="1" dirty="0">
                <a:latin typeface="Times New Roman" panose="02020603050405020304" pitchFamily="18" charset="0"/>
                <a:cs typeface="Times New Roman" panose="02020603050405020304" pitchFamily="18" charset="0"/>
              </a:rPr>
              <a:t>)=(v</a:t>
            </a:r>
            <a:r>
              <a:rPr lang="en-US" altLang="zh-CN" sz="2400" i="1" baseline="-25000" dirty="0">
                <a:latin typeface="Times New Roman" panose="02020603050405020304" pitchFamily="18" charset="0"/>
                <a:cs typeface="Times New Roman" panose="02020603050405020304" pitchFamily="18" charset="0"/>
              </a:rPr>
              <a:t>1, </a:t>
            </a:r>
            <a:r>
              <a:rPr lang="en-US" altLang="zh-CN" sz="2400" i="1" dirty="0">
                <a:latin typeface="Times New Roman" panose="02020603050405020304" pitchFamily="18" charset="0"/>
                <a:cs typeface="Times New Roman" panose="02020603050405020304" pitchFamily="18" charset="0"/>
              </a:rPr>
              <a:t>v</a:t>
            </a:r>
            <a:r>
              <a:rPr lang="en-US" altLang="zh-CN" sz="2400" i="1" baseline="-25000" dirty="0">
                <a:latin typeface="Times New Roman" panose="02020603050405020304" pitchFamily="18" charset="0"/>
                <a:cs typeface="Times New Roman" panose="02020603050405020304" pitchFamily="18" charset="0"/>
              </a:rPr>
              <a:t>2, …, </a:t>
            </a:r>
            <a:r>
              <a:rPr lang="en-US" altLang="zh-CN" sz="2400" i="1" dirty="0" err="1">
                <a:latin typeface="Times New Roman" panose="02020603050405020304" pitchFamily="18" charset="0"/>
                <a:cs typeface="Times New Roman" panose="02020603050405020304" pitchFamily="18" charset="0"/>
              </a:rPr>
              <a:t>v</a:t>
            </a:r>
            <a:r>
              <a:rPr lang="en-US" altLang="zh-CN" sz="2400" i="1" baseline="-25000" dirty="0" err="1">
                <a:latin typeface="Times New Roman" panose="02020603050405020304" pitchFamily="18" charset="0"/>
                <a:cs typeface="Times New Roman" panose="02020603050405020304" pitchFamily="18" charset="0"/>
              </a:rPr>
              <a:t>n</a:t>
            </a:r>
            <a:r>
              <a:rPr lang="en-US" altLang="zh-CN" sz="2400" i="1" dirty="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sym typeface="Symbol"/>
              </a:rPr>
              <a:t></a:t>
            </a:r>
          </a:p>
          <a:p>
            <a:pPr>
              <a:lnSpc>
                <a:spcPct val="150000"/>
              </a:lnSpc>
            </a:pPr>
            <a:r>
              <a:rPr lang="en-US" altLang="zh-CN" sz="2400" dirty="0" smtClean="0"/>
              <a:t>     </a:t>
            </a:r>
            <a:r>
              <a:rPr lang="zh-CN" altLang="zh-CN" sz="2400" dirty="0" smtClean="0">
                <a:latin typeface="微软雅黑" panose="020B0503020204020204" pitchFamily="34" charset="-122"/>
                <a:ea typeface="微软雅黑" panose="020B0503020204020204" pitchFamily="34" charset="-122"/>
              </a:rPr>
              <a:t>则</a:t>
            </a:r>
            <a:r>
              <a:rPr lang="zh-CN" altLang="zh-CN" sz="2400" dirty="0">
                <a:latin typeface="微软雅黑" panose="020B0503020204020204" pitchFamily="34" charset="-122"/>
                <a:ea typeface="微软雅黑" panose="020B0503020204020204" pitchFamily="34" charset="-122"/>
              </a:rPr>
              <a:t>称</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latin typeface="微软雅黑" panose="020B0503020204020204" pitchFamily="34" charset="-122"/>
                <a:ea typeface="微软雅黑" panose="020B0503020204020204" pitchFamily="34" charset="-122"/>
              </a:rPr>
              <a:t>为</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400" dirty="0">
                <a:latin typeface="微软雅黑" panose="020B0503020204020204" pitchFamily="34" charset="-122"/>
                <a:ea typeface="微软雅黑" panose="020B0503020204020204" pitchFamily="34" charset="-122"/>
              </a:rPr>
              <a:t>的</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zh-CN" sz="2400" dirty="0">
                <a:latin typeface="微软雅黑" panose="020B0503020204020204" pitchFamily="34" charset="-122"/>
                <a:ea typeface="微软雅黑" panose="020B0503020204020204" pitchFamily="34" charset="-122"/>
              </a:rPr>
              <a:t>维主坐标</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200000"/>
              </a:lnSpc>
            </a:pP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400" b="1" dirty="0" smtClean="0">
                <a:latin typeface="微软雅黑" panose="020B0503020204020204" pitchFamily="34" charset="-122"/>
                <a:ea typeface="微软雅黑" panose="020B0503020204020204" pitchFamily="34" charset="-122"/>
                <a:cs typeface="Times New Roman" panose="02020603050405020304" pitchFamily="18" charset="0"/>
              </a:rPr>
              <a:t>12.2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400" dirty="0">
                <a:latin typeface="微软雅黑" panose="020B0503020204020204" pitchFamily="34" charset="-122"/>
                <a:ea typeface="微软雅黑" panose="020B0503020204020204" pitchFamily="34" charset="-122"/>
              </a:rPr>
              <a:t>的</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zh-CN" sz="2400" dirty="0">
                <a:latin typeface="微软雅黑" panose="020B0503020204020204" pitchFamily="34" charset="-122"/>
                <a:ea typeface="微软雅黑" panose="020B0503020204020204" pitchFamily="34" charset="-122"/>
              </a:rPr>
              <a:t>维主坐标是将</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400" dirty="0">
                <a:latin typeface="微软雅黑" panose="020B0503020204020204" pitchFamily="34" charset="-122"/>
                <a:ea typeface="微软雅黑" panose="020B0503020204020204" pitchFamily="34" charset="-122"/>
              </a:rPr>
              <a:t>中心化后</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dirty="0">
                <a:latin typeface="微软雅黑" panose="020B0503020204020204" pitchFamily="34" charset="-122"/>
                <a:ea typeface="微软雅黑" panose="020B0503020204020204" pitchFamily="34" charset="-122"/>
              </a:rPr>
              <a:t>个样本的前</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zh-CN" sz="2400" dirty="0">
                <a:latin typeface="微软雅黑" panose="020B0503020204020204" pitchFamily="34" charset="-122"/>
                <a:ea typeface="微软雅黑" panose="020B0503020204020204" pitchFamily="34" charset="-122"/>
              </a:rPr>
              <a:t>个主成分的值。</a:t>
            </a:r>
          </a:p>
        </p:txBody>
      </p:sp>
      <p:sp>
        <p:nvSpPr>
          <p:cNvPr id="11"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多维标度法</a:t>
            </a: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200" b="1" dirty="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p>
        </p:txBody>
      </p:sp>
    </p:spTree>
    <p:extLst>
      <p:ext uri="{BB962C8B-B14F-4D97-AF65-F5344CB8AC3E}">
        <p14:creationId xmlns:p14="http://schemas.microsoft.com/office/powerpoint/2010/main" val="214456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6022975"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3</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非度量方法</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41275"/>
            <a:ext cx="838835" cy="774065"/>
          </a:xfrm>
          <a:prstGeom prst="rect">
            <a:avLst/>
          </a:prstGeom>
        </p:spPr>
      </p:pic>
      <p:sp>
        <p:nvSpPr>
          <p:cNvPr id="4" name="右箭头 3"/>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233680" y="1103931"/>
            <a:ext cx="5916295" cy="662554"/>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28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Shepard-</a:t>
            </a:r>
            <a:r>
              <a:rPr lang="en-US" altLang="zh-CN" sz="2800" dirty="0" err="1"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Kruskal</a:t>
            </a:r>
            <a:r>
              <a:rPr lang="en-US" altLang="zh-CN" sz="28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算法</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多维标度法</a:t>
            </a: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200" b="1" dirty="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p>
        </p:txBody>
      </p:sp>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015" y="1772885"/>
            <a:ext cx="10154510" cy="4720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9721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6022975"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3</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非度量方法</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41275"/>
            <a:ext cx="838835" cy="774065"/>
          </a:xfrm>
          <a:prstGeom prst="rect">
            <a:avLst/>
          </a:prstGeom>
        </p:spPr>
      </p:pic>
      <p:sp>
        <p:nvSpPr>
          <p:cNvPr id="4" name="右箭头 3"/>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11"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多维标度法</a:t>
            </a: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200" b="1" dirty="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80" y="1988900"/>
            <a:ext cx="9585410" cy="3237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6"/>
          <p:cNvSpPr/>
          <p:nvPr/>
        </p:nvSpPr>
        <p:spPr>
          <a:xfrm>
            <a:off x="233680" y="1103931"/>
            <a:ext cx="5916295" cy="662554"/>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28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Shepard-</a:t>
            </a:r>
            <a:r>
              <a:rPr lang="en-US" altLang="zh-CN" sz="2800" dirty="0" err="1"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Kruskal</a:t>
            </a:r>
            <a:r>
              <a:rPr lang="en-US" altLang="zh-CN" sz="28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算法</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Tree>
    <p:extLst>
      <p:ext uri="{BB962C8B-B14F-4D97-AF65-F5344CB8AC3E}">
        <p14:creationId xmlns:p14="http://schemas.microsoft.com/office/powerpoint/2010/main" val="12747599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AutoShape 5"/>
          <p:cNvSpPr>
            <a:spLocks noChangeArrowheads="1"/>
          </p:cNvSpPr>
          <p:nvPr/>
        </p:nvSpPr>
        <p:spPr bwMode="ltGray">
          <a:xfrm rot="5400000">
            <a:off x="-2412207" y="1479966"/>
            <a:ext cx="4824413" cy="470957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808080">
                  <a:gamma/>
                  <a:tint val="45490"/>
                  <a:invGamma/>
                </a:srgbClr>
              </a:gs>
              <a:gs pos="50000">
                <a:srgbClr val="808080"/>
              </a:gs>
              <a:gs pos="100000">
                <a:srgbClr val="808080">
                  <a:gamma/>
                  <a:tint val="45490"/>
                  <a:invGamma/>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rot="10800000" vert="eaVert" wrap="none" anchor="ctr"/>
          <a:lstStyle/>
          <a:p>
            <a:pPr algn="ctr" fontAlgn="auto">
              <a:spcBef>
                <a:spcPts val="0"/>
              </a:spcBef>
              <a:spcAft>
                <a:spcPts val="0"/>
              </a:spcAft>
              <a:defRPr/>
            </a:pPr>
            <a:endParaRPr lang="zh-CN" altLang="en-US" kern="0">
              <a:solidFill>
                <a:srgbClr val="000000"/>
              </a:solidFill>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41275"/>
            <a:ext cx="838835" cy="774065"/>
          </a:xfrm>
          <a:prstGeom prst="rect">
            <a:avLst/>
          </a:prstGeom>
        </p:spPr>
      </p:pic>
      <p:sp>
        <p:nvSpPr>
          <p:cNvPr id="17"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多维标度法</a:t>
            </a: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200" b="1" dirty="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p>
        </p:txBody>
      </p:sp>
      <p:sp>
        <p:nvSpPr>
          <p:cNvPr id="18" name="右箭头 17"/>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19" name="TextBox 27"/>
          <p:cNvSpPr/>
          <p:nvPr/>
        </p:nvSpPr>
        <p:spPr>
          <a:xfrm>
            <a:off x="6022975" y="201295"/>
            <a:ext cx="475335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4</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多维标度法的计算过程</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47" name="组合 9"/>
          <p:cNvGrpSpPr>
            <a:grpSpLocks/>
          </p:cNvGrpSpPr>
          <p:nvPr/>
        </p:nvGrpSpPr>
        <p:grpSpPr bwMode="auto">
          <a:xfrm>
            <a:off x="1569740" y="4776806"/>
            <a:ext cx="6324857" cy="650875"/>
            <a:chOff x="736576" y="3188469"/>
            <a:chExt cx="13016564" cy="1338084"/>
          </a:xfrm>
        </p:grpSpPr>
        <p:sp>
          <p:nvSpPr>
            <p:cNvPr id="48" name="圆角矩形 47"/>
            <p:cNvSpPr/>
            <p:nvPr/>
          </p:nvSpPr>
          <p:spPr>
            <a:xfrm flipH="1">
              <a:off x="1406322" y="3265161"/>
              <a:ext cx="12346818" cy="1184695"/>
            </a:xfrm>
            <a:prstGeom prst="roundRect">
              <a:avLst>
                <a:gd name="adj" fmla="val 50000"/>
              </a:avLst>
            </a:prstGeom>
            <a:gradFill flip="none" rotWithShape="1">
              <a:gsLst>
                <a:gs pos="0">
                  <a:srgbClr val="C1B7A0"/>
                </a:gs>
                <a:gs pos="100000">
                  <a:srgbClr val="E0E0E0"/>
                </a:gs>
              </a:gsLst>
              <a:lin ang="5400000" scaled="1"/>
              <a:tileRect/>
            </a:gradFill>
            <a:ln>
              <a:noFill/>
            </a:ln>
            <a:effectLst>
              <a:outerShdw dist="254000" dir="8100000" sx="1000" sy="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smtClean="0"/>
                <a:t>    </a:t>
              </a:r>
              <a:endParaRPr lang="zh-CN" altLang="en-US" sz="2400" dirty="0">
                <a:solidFill>
                  <a:schemeClr val="tx1"/>
                </a:solidFill>
                <a:latin typeface="微软雅黑" panose="020B0503020204020204" pitchFamily="34" charset="-122"/>
                <a:ea typeface="微软雅黑" panose="020B0503020204020204" pitchFamily="34" charset="-122"/>
              </a:endParaRPr>
            </a:p>
          </p:txBody>
        </p:sp>
        <p:grpSp>
          <p:nvGrpSpPr>
            <p:cNvPr id="49" name="组合 6"/>
            <p:cNvGrpSpPr>
              <a:grpSpLocks/>
            </p:cNvGrpSpPr>
            <p:nvPr/>
          </p:nvGrpSpPr>
          <p:grpSpPr bwMode="auto">
            <a:xfrm>
              <a:off x="736576" y="3188469"/>
              <a:ext cx="1339502" cy="1338084"/>
              <a:chOff x="3567746" y="3971974"/>
              <a:chExt cx="1339502" cy="1338084"/>
            </a:xfrm>
          </p:grpSpPr>
          <p:grpSp>
            <p:nvGrpSpPr>
              <p:cNvPr id="50" name="组合 4"/>
              <p:cNvGrpSpPr>
                <a:grpSpLocks/>
              </p:cNvGrpSpPr>
              <p:nvPr/>
            </p:nvGrpSpPr>
            <p:grpSpPr bwMode="auto">
              <a:xfrm>
                <a:off x="3567746" y="3971974"/>
                <a:ext cx="1339502" cy="1338084"/>
                <a:chOff x="5213600" y="2517129"/>
                <a:chExt cx="2025816" cy="2023672"/>
              </a:xfrm>
            </p:grpSpPr>
            <p:sp>
              <p:nvSpPr>
                <p:cNvPr id="52" name="椭圆 51"/>
                <p:cNvSpPr/>
                <p:nvPr/>
              </p:nvSpPr>
              <p:spPr>
                <a:xfrm>
                  <a:off x="5213600" y="2517129"/>
                  <a:ext cx="2025816" cy="2023672"/>
                </a:xfrm>
                <a:prstGeom prst="ellipse">
                  <a:avLst/>
                </a:prstGeom>
                <a:gradFill flip="none" rotWithShape="1">
                  <a:gsLst>
                    <a:gs pos="0">
                      <a:schemeClr val="bg1"/>
                    </a:gs>
                    <a:gs pos="100000">
                      <a:srgbClr val="E0E0E0"/>
                    </a:gs>
                  </a:gsLst>
                  <a:lin ang="5400000" scaled="1"/>
                  <a:tileRect/>
                </a:gradFill>
                <a:ln>
                  <a:noFill/>
                </a:ln>
                <a:effectLst>
                  <a:outerShdw dist="254000" sx="1000" sy="1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椭圆 52"/>
                <p:cNvSpPr/>
                <p:nvPr/>
              </p:nvSpPr>
              <p:spPr>
                <a:xfrm>
                  <a:off x="5263007" y="2566486"/>
                  <a:ext cx="1926995" cy="1924955"/>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1" name="椭圆 50"/>
              <p:cNvSpPr/>
              <p:nvPr/>
            </p:nvSpPr>
            <p:spPr>
              <a:xfrm>
                <a:off x="3695021" y="4099252"/>
                <a:ext cx="1083528" cy="1083528"/>
              </a:xfrm>
              <a:prstGeom prst="ellipse">
                <a:avLst/>
              </a:prstGeom>
              <a:solidFill>
                <a:schemeClr val="tx2">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400" dirty="0" smtClean="0"/>
                  <a:t>5</a:t>
                </a:r>
                <a:endParaRPr lang="zh-CN" altLang="en-US" sz="2400" dirty="0"/>
              </a:p>
            </p:txBody>
          </p:sp>
        </p:grpSp>
      </p:grpSp>
      <p:grpSp>
        <p:nvGrpSpPr>
          <p:cNvPr id="62" name="组合 9"/>
          <p:cNvGrpSpPr>
            <a:grpSpLocks/>
          </p:cNvGrpSpPr>
          <p:nvPr/>
        </p:nvGrpSpPr>
        <p:grpSpPr bwMode="auto">
          <a:xfrm>
            <a:off x="1890463" y="3042396"/>
            <a:ext cx="6396086" cy="650875"/>
            <a:chOff x="736576" y="3188469"/>
            <a:chExt cx="13163155" cy="1338084"/>
          </a:xfrm>
        </p:grpSpPr>
        <p:sp>
          <p:nvSpPr>
            <p:cNvPr id="63" name="圆角矩形 62"/>
            <p:cNvSpPr/>
            <p:nvPr/>
          </p:nvSpPr>
          <p:spPr>
            <a:xfrm flipH="1">
              <a:off x="1406322" y="3265161"/>
              <a:ext cx="12493409" cy="1228755"/>
            </a:xfrm>
            <a:prstGeom prst="roundRect">
              <a:avLst>
                <a:gd name="adj" fmla="val 50000"/>
              </a:avLst>
            </a:prstGeom>
            <a:gradFill flip="none" rotWithShape="1">
              <a:gsLst>
                <a:gs pos="0">
                  <a:srgbClr val="C1B7A0"/>
                </a:gs>
                <a:gs pos="100000">
                  <a:srgbClr val="E0E0E0"/>
                </a:gs>
              </a:gsLst>
              <a:lin ang="5400000" scaled="1"/>
              <a:tileRect/>
            </a:gradFill>
            <a:ln>
              <a:noFill/>
            </a:ln>
            <a:effectLst>
              <a:outerShdw dist="254000" dir="8100000" sx="1000" sy="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600" dirty="0" smtClean="0">
                  <a:solidFill>
                    <a:schemeClr val="tx1"/>
                  </a:solidFill>
                  <a:latin typeface="微软雅黑" panose="020B0503020204020204" pitchFamily="34" charset="-122"/>
                  <a:ea typeface="微软雅黑" panose="020B0503020204020204" pitchFamily="34" charset="-122"/>
                </a:rPr>
                <a:t>  </a:t>
              </a:r>
              <a:r>
                <a:rPr lang="zh-CN" altLang="zh-CN" sz="2400" dirty="0" smtClean="0">
                  <a:solidFill>
                    <a:schemeClr val="tx1"/>
                  </a:solidFill>
                  <a:latin typeface="微软雅黑" panose="020B0503020204020204" pitchFamily="34" charset="-122"/>
                  <a:ea typeface="微软雅黑" panose="020B0503020204020204" pitchFamily="34" charset="-122"/>
                </a:rPr>
                <a:t>计算</a:t>
              </a:r>
              <a:r>
                <a:rPr lang="zh-CN" altLang="zh-CN" sz="2400" dirty="0">
                  <a:solidFill>
                    <a:schemeClr val="tx1"/>
                  </a:solidFill>
                  <a:latin typeface="微软雅黑" panose="020B0503020204020204" pitchFamily="34" charset="-122"/>
                  <a:ea typeface="微软雅黑" panose="020B0503020204020204" pitchFamily="34" charset="-122"/>
                </a:rPr>
                <a:t>样品间的距离矩阵</a:t>
              </a:r>
              <a:endParaRPr lang="zh-CN" altLang="en-US" sz="2400" dirty="0">
                <a:solidFill>
                  <a:schemeClr val="tx1"/>
                </a:solidFill>
                <a:latin typeface="微软雅黑" panose="020B0503020204020204" pitchFamily="34" charset="-122"/>
                <a:ea typeface="微软雅黑" panose="020B0503020204020204" pitchFamily="34" charset="-122"/>
              </a:endParaRPr>
            </a:p>
          </p:txBody>
        </p:sp>
        <p:grpSp>
          <p:nvGrpSpPr>
            <p:cNvPr id="64" name="组合 6"/>
            <p:cNvGrpSpPr>
              <a:grpSpLocks/>
            </p:cNvGrpSpPr>
            <p:nvPr/>
          </p:nvGrpSpPr>
          <p:grpSpPr bwMode="auto">
            <a:xfrm>
              <a:off x="736576" y="3188469"/>
              <a:ext cx="1339502" cy="1338084"/>
              <a:chOff x="3567746" y="3971974"/>
              <a:chExt cx="1339502" cy="1338084"/>
            </a:xfrm>
          </p:grpSpPr>
          <p:grpSp>
            <p:nvGrpSpPr>
              <p:cNvPr id="65" name="组合 4"/>
              <p:cNvGrpSpPr>
                <a:grpSpLocks/>
              </p:cNvGrpSpPr>
              <p:nvPr/>
            </p:nvGrpSpPr>
            <p:grpSpPr bwMode="auto">
              <a:xfrm>
                <a:off x="3567746" y="3971974"/>
                <a:ext cx="1339502" cy="1338084"/>
                <a:chOff x="5213600" y="2517129"/>
                <a:chExt cx="2025816" cy="2023672"/>
              </a:xfrm>
            </p:grpSpPr>
            <p:sp>
              <p:nvSpPr>
                <p:cNvPr id="67" name="椭圆 66"/>
                <p:cNvSpPr/>
                <p:nvPr/>
              </p:nvSpPr>
              <p:spPr>
                <a:xfrm>
                  <a:off x="5213600" y="2517129"/>
                  <a:ext cx="2025816" cy="2023672"/>
                </a:xfrm>
                <a:prstGeom prst="ellipse">
                  <a:avLst/>
                </a:prstGeom>
                <a:gradFill flip="none" rotWithShape="1">
                  <a:gsLst>
                    <a:gs pos="0">
                      <a:schemeClr val="bg1"/>
                    </a:gs>
                    <a:gs pos="100000">
                      <a:srgbClr val="E0E0E0"/>
                    </a:gs>
                  </a:gsLst>
                  <a:lin ang="5400000" scaled="1"/>
                  <a:tileRect/>
                </a:gradFill>
                <a:ln>
                  <a:noFill/>
                </a:ln>
                <a:effectLst>
                  <a:outerShdw dist="254000" sx="1000" sy="1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 name="椭圆 67"/>
                <p:cNvSpPr/>
                <p:nvPr/>
              </p:nvSpPr>
              <p:spPr>
                <a:xfrm>
                  <a:off x="5263007" y="2566486"/>
                  <a:ext cx="1926995" cy="1924955"/>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66" name="椭圆 65"/>
              <p:cNvSpPr/>
              <p:nvPr/>
            </p:nvSpPr>
            <p:spPr>
              <a:xfrm>
                <a:off x="3695022" y="4099252"/>
                <a:ext cx="1083528" cy="1083528"/>
              </a:xfrm>
              <a:prstGeom prst="ellipse">
                <a:avLst/>
              </a:prstGeom>
              <a:solidFill>
                <a:schemeClr val="tx2">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400" dirty="0"/>
                  <a:t>3</a:t>
                </a:r>
                <a:endParaRPr lang="zh-CN" altLang="en-US" sz="2400" dirty="0"/>
              </a:p>
            </p:txBody>
          </p:sp>
        </p:grpSp>
      </p:grpSp>
      <p:grpSp>
        <p:nvGrpSpPr>
          <p:cNvPr id="76" name="组合 9"/>
          <p:cNvGrpSpPr>
            <a:grpSpLocks/>
          </p:cNvGrpSpPr>
          <p:nvPr/>
        </p:nvGrpSpPr>
        <p:grpSpPr bwMode="auto">
          <a:xfrm>
            <a:off x="1540341" y="2214278"/>
            <a:ext cx="6429137" cy="650875"/>
            <a:chOff x="736576" y="3188469"/>
            <a:chExt cx="13231173" cy="1338084"/>
          </a:xfrm>
        </p:grpSpPr>
        <p:sp>
          <p:nvSpPr>
            <p:cNvPr id="77" name="圆角矩形 76"/>
            <p:cNvSpPr/>
            <p:nvPr/>
          </p:nvSpPr>
          <p:spPr>
            <a:xfrm flipH="1">
              <a:off x="1406320" y="3265161"/>
              <a:ext cx="12561429" cy="1134113"/>
            </a:xfrm>
            <a:prstGeom prst="roundRect">
              <a:avLst>
                <a:gd name="adj" fmla="val 50000"/>
              </a:avLst>
            </a:prstGeom>
            <a:gradFill flip="none" rotWithShape="1">
              <a:gsLst>
                <a:gs pos="0">
                  <a:srgbClr val="C1B7A0"/>
                </a:gs>
                <a:gs pos="100000">
                  <a:srgbClr val="E0E0E0"/>
                </a:gs>
              </a:gsLst>
              <a:lin ang="5400000" scaled="1"/>
              <a:tileRect/>
            </a:gradFill>
            <a:ln>
              <a:noFill/>
            </a:ln>
            <a:effectLst>
              <a:outerShdw dist="254000" dir="8100000" sx="1000" sy="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zh-CN" sz="2400" dirty="0" smtClean="0">
                  <a:solidFill>
                    <a:schemeClr val="tx1"/>
                  </a:solidFill>
                  <a:latin typeface="微软雅黑" panose="020B0503020204020204" pitchFamily="34" charset="-122"/>
                  <a:ea typeface="微软雅黑" panose="020B0503020204020204" pitchFamily="34" charset="-122"/>
                </a:rPr>
                <a:t>选择样品</a:t>
              </a:r>
              <a:r>
                <a:rPr lang="zh-CN" altLang="zh-CN" sz="2400" dirty="0">
                  <a:solidFill>
                    <a:schemeClr val="tx1"/>
                  </a:solidFill>
                  <a:latin typeface="微软雅黑" panose="020B0503020204020204" pitchFamily="34" charset="-122"/>
                  <a:ea typeface="微软雅黑" panose="020B0503020204020204" pitchFamily="34" charset="-122"/>
                </a:rPr>
                <a:t>和变量</a:t>
              </a:r>
              <a:endParaRPr lang="zh-CN" altLang="en-US" sz="2400" dirty="0">
                <a:solidFill>
                  <a:schemeClr val="tx1"/>
                </a:solidFill>
                <a:latin typeface="微软雅黑" panose="020B0503020204020204" pitchFamily="34" charset="-122"/>
                <a:ea typeface="微软雅黑" panose="020B0503020204020204" pitchFamily="34" charset="-122"/>
              </a:endParaRPr>
            </a:p>
          </p:txBody>
        </p:sp>
        <p:grpSp>
          <p:nvGrpSpPr>
            <p:cNvPr id="78" name="组合 6"/>
            <p:cNvGrpSpPr>
              <a:grpSpLocks/>
            </p:cNvGrpSpPr>
            <p:nvPr/>
          </p:nvGrpSpPr>
          <p:grpSpPr bwMode="auto">
            <a:xfrm>
              <a:off x="736576" y="3188469"/>
              <a:ext cx="1339502" cy="1338084"/>
              <a:chOff x="3567746" y="3971974"/>
              <a:chExt cx="1339502" cy="1338084"/>
            </a:xfrm>
          </p:grpSpPr>
          <p:grpSp>
            <p:nvGrpSpPr>
              <p:cNvPr id="79" name="组合 4"/>
              <p:cNvGrpSpPr>
                <a:grpSpLocks/>
              </p:cNvGrpSpPr>
              <p:nvPr/>
            </p:nvGrpSpPr>
            <p:grpSpPr bwMode="auto">
              <a:xfrm>
                <a:off x="3567746" y="3971974"/>
                <a:ext cx="1339502" cy="1338084"/>
                <a:chOff x="5213600" y="2517129"/>
                <a:chExt cx="2025816" cy="2023672"/>
              </a:xfrm>
            </p:grpSpPr>
            <p:sp>
              <p:nvSpPr>
                <p:cNvPr id="81" name="椭圆 80"/>
                <p:cNvSpPr/>
                <p:nvPr/>
              </p:nvSpPr>
              <p:spPr>
                <a:xfrm>
                  <a:off x="5213600" y="2517129"/>
                  <a:ext cx="2025816" cy="2023672"/>
                </a:xfrm>
                <a:prstGeom prst="ellipse">
                  <a:avLst/>
                </a:prstGeom>
                <a:gradFill flip="none" rotWithShape="1">
                  <a:gsLst>
                    <a:gs pos="0">
                      <a:schemeClr val="bg1"/>
                    </a:gs>
                    <a:gs pos="100000">
                      <a:srgbClr val="E0E0E0"/>
                    </a:gs>
                  </a:gsLst>
                  <a:lin ang="5400000" scaled="1"/>
                  <a:tileRect/>
                </a:gradFill>
                <a:ln>
                  <a:noFill/>
                </a:ln>
                <a:effectLst>
                  <a:outerShdw dist="254000" sx="1000" sy="1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2" name="椭圆 81"/>
                <p:cNvSpPr/>
                <p:nvPr/>
              </p:nvSpPr>
              <p:spPr>
                <a:xfrm>
                  <a:off x="5263007" y="2566486"/>
                  <a:ext cx="1926995" cy="1924955"/>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0" name="椭圆 79"/>
              <p:cNvSpPr/>
              <p:nvPr/>
            </p:nvSpPr>
            <p:spPr>
              <a:xfrm>
                <a:off x="3695022" y="4099252"/>
                <a:ext cx="1083528" cy="1083528"/>
              </a:xfrm>
              <a:prstGeom prst="ellipse">
                <a:avLst/>
              </a:prstGeom>
              <a:solidFill>
                <a:schemeClr val="tx2">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400" dirty="0"/>
                  <a:t>2</a:t>
                </a:r>
                <a:endParaRPr lang="zh-CN" altLang="en-US" sz="2400" dirty="0"/>
              </a:p>
            </p:txBody>
          </p:sp>
        </p:grpSp>
      </p:grpSp>
      <p:sp>
        <p:nvSpPr>
          <p:cNvPr id="105" name="矩形 104"/>
          <p:cNvSpPr/>
          <p:nvPr/>
        </p:nvSpPr>
        <p:spPr>
          <a:xfrm>
            <a:off x="3426087" y="4933321"/>
            <a:ext cx="2954655" cy="461665"/>
          </a:xfrm>
          <a:prstGeom prst="rect">
            <a:avLst/>
          </a:prstGeom>
        </p:spPr>
        <p:txBody>
          <a:bodyPr wrap="none">
            <a:spAutoFit/>
          </a:bodyPr>
          <a:lstStyle/>
          <a:p>
            <a:pPr algn="ctr"/>
            <a:r>
              <a:rPr lang="zh-CN" altLang="en-US" sz="2400" dirty="0">
                <a:latin typeface="微软雅黑" panose="020B0503020204020204" pitchFamily="34" charset="-122"/>
                <a:ea typeface="微软雅黑" panose="020B0503020204020204" pitchFamily="34" charset="-122"/>
              </a:rPr>
              <a:t>计算</a:t>
            </a:r>
            <a:r>
              <a:rPr lang="zh-CN" altLang="zh-CN" sz="2400" dirty="0" smtClean="0">
                <a:latin typeface="微软雅黑" panose="020B0503020204020204" pitchFamily="34" charset="-122"/>
                <a:ea typeface="微软雅黑" panose="020B0503020204020204" pitchFamily="34" charset="-122"/>
              </a:rPr>
              <a:t>距离</a:t>
            </a:r>
            <a:r>
              <a:rPr lang="zh-CN" altLang="zh-CN" sz="2400" dirty="0">
                <a:latin typeface="微软雅黑" panose="020B0503020204020204" pitchFamily="34" charset="-122"/>
                <a:ea typeface="微软雅黑" panose="020B0503020204020204" pitchFamily="34" charset="-122"/>
              </a:rPr>
              <a:t>阵的古典解</a:t>
            </a:r>
            <a:endParaRPr lang="zh-CN" altLang="en-US" sz="2400" dirty="0">
              <a:latin typeface="微软雅黑" panose="020B0503020204020204" pitchFamily="34" charset="-122"/>
              <a:ea typeface="微软雅黑" panose="020B0503020204020204" pitchFamily="34" charset="-122"/>
            </a:endParaRPr>
          </a:p>
        </p:txBody>
      </p:sp>
      <p:grpSp>
        <p:nvGrpSpPr>
          <p:cNvPr id="107" name="组合 9"/>
          <p:cNvGrpSpPr>
            <a:grpSpLocks/>
          </p:cNvGrpSpPr>
          <p:nvPr/>
        </p:nvGrpSpPr>
        <p:grpSpPr bwMode="auto">
          <a:xfrm>
            <a:off x="1921402" y="3917631"/>
            <a:ext cx="6277280" cy="650875"/>
            <a:chOff x="736576" y="3188469"/>
            <a:chExt cx="12918652" cy="1338084"/>
          </a:xfrm>
        </p:grpSpPr>
        <p:sp>
          <p:nvSpPr>
            <p:cNvPr id="108" name="圆角矩形 107"/>
            <p:cNvSpPr/>
            <p:nvPr/>
          </p:nvSpPr>
          <p:spPr>
            <a:xfrm flipH="1">
              <a:off x="1406324" y="3265161"/>
              <a:ext cx="12248904" cy="1228755"/>
            </a:xfrm>
            <a:prstGeom prst="roundRect">
              <a:avLst>
                <a:gd name="adj" fmla="val 50000"/>
              </a:avLst>
            </a:prstGeom>
            <a:gradFill flip="none" rotWithShape="1">
              <a:gsLst>
                <a:gs pos="0">
                  <a:srgbClr val="C1B7A0"/>
                </a:gs>
                <a:gs pos="100000">
                  <a:srgbClr val="E0E0E0"/>
                </a:gs>
              </a:gsLst>
              <a:lin ang="5400000" scaled="1"/>
              <a:tileRect/>
            </a:gradFill>
            <a:ln>
              <a:noFill/>
            </a:ln>
            <a:effectLst>
              <a:outerShdw dist="254000" dir="8100000" sx="1000" sy="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600" dirty="0" smtClean="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分析</a:t>
              </a:r>
              <a:r>
                <a:rPr lang="zh-CN" altLang="zh-CN" sz="2400" dirty="0" smtClean="0">
                  <a:solidFill>
                    <a:schemeClr val="tx1"/>
                  </a:solidFill>
                  <a:latin typeface="微软雅黑" panose="020B0503020204020204" pitchFamily="34" charset="-122"/>
                  <a:ea typeface="微软雅黑" panose="020B0503020204020204" pitchFamily="34" charset="-122"/>
                </a:rPr>
                <a:t>样品</a:t>
              </a:r>
              <a:r>
                <a:rPr lang="zh-CN" altLang="zh-CN" sz="2400" dirty="0">
                  <a:solidFill>
                    <a:schemeClr val="tx1"/>
                  </a:solidFill>
                  <a:latin typeface="微软雅黑" panose="020B0503020204020204" pitchFamily="34" charset="-122"/>
                  <a:ea typeface="微软雅黑" panose="020B0503020204020204" pitchFamily="34" charset="-122"/>
                </a:rPr>
                <a:t>间的距离矩阵</a:t>
              </a:r>
              <a:endParaRPr lang="zh-CN" altLang="en-US" sz="2400" dirty="0">
                <a:solidFill>
                  <a:schemeClr val="tx1"/>
                </a:solidFill>
                <a:latin typeface="微软雅黑" panose="020B0503020204020204" pitchFamily="34" charset="-122"/>
                <a:ea typeface="微软雅黑" panose="020B0503020204020204" pitchFamily="34" charset="-122"/>
              </a:endParaRPr>
            </a:p>
          </p:txBody>
        </p:sp>
        <p:grpSp>
          <p:nvGrpSpPr>
            <p:cNvPr id="109" name="组合 6"/>
            <p:cNvGrpSpPr>
              <a:grpSpLocks/>
            </p:cNvGrpSpPr>
            <p:nvPr/>
          </p:nvGrpSpPr>
          <p:grpSpPr bwMode="auto">
            <a:xfrm>
              <a:off x="736576" y="3188469"/>
              <a:ext cx="1339502" cy="1338084"/>
              <a:chOff x="3567746" y="3971974"/>
              <a:chExt cx="1339502" cy="1338084"/>
            </a:xfrm>
          </p:grpSpPr>
          <p:grpSp>
            <p:nvGrpSpPr>
              <p:cNvPr id="110" name="组合 4"/>
              <p:cNvGrpSpPr>
                <a:grpSpLocks/>
              </p:cNvGrpSpPr>
              <p:nvPr/>
            </p:nvGrpSpPr>
            <p:grpSpPr bwMode="auto">
              <a:xfrm>
                <a:off x="3567746" y="3971974"/>
                <a:ext cx="1339502" cy="1338084"/>
                <a:chOff x="5213600" y="2517129"/>
                <a:chExt cx="2025816" cy="2023672"/>
              </a:xfrm>
            </p:grpSpPr>
            <p:sp>
              <p:nvSpPr>
                <p:cNvPr id="112" name="椭圆 111"/>
                <p:cNvSpPr/>
                <p:nvPr/>
              </p:nvSpPr>
              <p:spPr>
                <a:xfrm>
                  <a:off x="5213600" y="2517129"/>
                  <a:ext cx="2025816" cy="2023672"/>
                </a:xfrm>
                <a:prstGeom prst="ellipse">
                  <a:avLst/>
                </a:prstGeom>
                <a:gradFill flip="none" rotWithShape="1">
                  <a:gsLst>
                    <a:gs pos="0">
                      <a:schemeClr val="bg1"/>
                    </a:gs>
                    <a:gs pos="100000">
                      <a:srgbClr val="E0E0E0"/>
                    </a:gs>
                  </a:gsLst>
                  <a:lin ang="5400000" scaled="1"/>
                  <a:tileRect/>
                </a:gradFill>
                <a:ln>
                  <a:noFill/>
                </a:ln>
                <a:effectLst>
                  <a:outerShdw dist="254000" sx="1000" sy="1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3" name="椭圆 112"/>
                <p:cNvSpPr/>
                <p:nvPr/>
              </p:nvSpPr>
              <p:spPr>
                <a:xfrm>
                  <a:off x="5263007" y="2566486"/>
                  <a:ext cx="1926995" cy="1924955"/>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11" name="椭圆 110"/>
              <p:cNvSpPr/>
              <p:nvPr/>
            </p:nvSpPr>
            <p:spPr>
              <a:xfrm>
                <a:off x="3695022" y="4099252"/>
                <a:ext cx="1083528" cy="1083528"/>
              </a:xfrm>
              <a:prstGeom prst="ellipse">
                <a:avLst/>
              </a:prstGeom>
              <a:solidFill>
                <a:schemeClr val="tx2">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400" dirty="0" smtClean="0"/>
                  <a:t>4</a:t>
                </a:r>
                <a:endParaRPr lang="zh-CN" altLang="en-US" sz="2400" dirty="0"/>
              </a:p>
            </p:txBody>
          </p:sp>
        </p:grpSp>
      </p:grpSp>
      <p:grpSp>
        <p:nvGrpSpPr>
          <p:cNvPr id="114" name="组合 9"/>
          <p:cNvGrpSpPr>
            <a:grpSpLocks/>
          </p:cNvGrpSpPr>
          <p:nvPr/>
        </p:nvGrpSpPr>
        <p:grpSpPr bwMode="auto">
          <a:xfrm>
            <a:off x="790116" y="1382056"/>
            <a:ext cx="6641814" cy="650875"/>
            <a:chOff x="736576" y="3188469"/>
            <a:chExt cx="13668862" cy="1338084"/>
          </a:xfrm>
        </p:grpSpPr>
        <p:sp>
          <p:nvSpPr>
            <p:cNvPr id="115" name="圆角矩形 114"/>
            <p:cNvSpPr/>
            <p:nvPr/>
          </p:nvSpPr>
          <p:spPr>
            <a:xfrm flipH="1">
              <a:off x="1406320" y="3265161"/>
              <a:ext cx="12999118" cy="1134113"/>
            </a:xfrm>
            <a:prstGeom prst="roundRect">
              <a:avLst>
                <a:gd name="adj" fmla="val 50000"/>
              </a:avLst>
            </a:prstGeom>
            <a:gradFill flip="none" rotWithShape="1">
              <a:gsLst>
                <a:gs pos="0">
                  <a:srgbClr val="C1B7A0"/>
                </a:gs>
                <a:gs pos="100000">
                  <a:srgbClr val="E0E0E0"/>
                </a:gs>
              </a:gsLst>
              <a:lin ang="5400000" scaled="1"/>
              <a:tileRect/>
            </a:gradFill>
            <a:ln>
              <a:noFill/>
            </a:ln>
            <a:effectLst>
              <a:outerShdw dist="254000" dir="8100000" sx="1000" sy="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smtClean="0"/>
                <a:t>    </a:t>
              </a:r>
              <a:r>
                <a:rPr lang="zh-CN" altLang="en-US" sz="2400" dirty="0" smtClean="0">
                  <a:solidFill>
                    <a:schemeClr val="tx1"/>
                  </a:solidFill>
                  <a:latin typeface="微软雅黑" panose="020B0503020204020204" pitchFamily="34" charset="-122"/>
                  <a:ea typeface="微软雅黑" panose="020B0503020204020204" pitchFamily="34" charset="-122"/>
                </a:rPr>
                <a:t>确定研究的目的</a:t>
              </a:r>
              <a:endParaRPr lang="zh-CN" altLang="en-US" sz="2400" dirty="0">
                <a:solidFill>
                  <a:schemeClr val="tx1"/>
                </a:solidFill>
                <a:latin typeface="微软雅黑" panose="020B0503020204020204" pitchFamily="34" charset="-122"/>
                <a:ea typeface="微软雅黑" panose="020B0503020204020204" pitchFamily="34" charset="-122"/>
              </a:endParaRPr>
            </a:p>
          </p:txBody>
        </p:sp>
        <p:grpSp>
          <p:nvGrpSpPr>
            <p:cNvPr id="116" name="组合 6"/>
            <p:cNvGrpSpPr>
              <a:grpSpLocks/>
            </p:cNvGrpSpPr>
            <p:nvPr/>
          </p:nvGrpSpPr>
          <p:grpSpPr bwMode="auto">
            <a:xfrm>
              <a:off x="736576" y="3188469"/>
              <a:ext cx="1339502" cy="1338084"/>
              <a:chOff x="3567746" y="3971974"/>
              <a:chExt cx="1339502" cy="1338084"/>
            </a:xfrm>
          </p:grpSpPr>
          <p:grpSp>
            <p:nvGrpSpPr>
              <p:cNvPr id="117" name="组合 4"/>
              <p:cNvGrpSpPr>
                <a:grpSpLocks/>
              </p:cNvGrpSpPr>
              <p:nvPr/>
            </p:nvGrpSpPr>
            <p:grpSpPr bwMode="auto">
              <a:xfrm>
                <a:off x="3567746" y="3971974"/>
                <a:ext cx="1339502" cy="1338084"/>
                <a:chOff x="5213600" y="2517129"/>
                <a:chExt cx="2025816" cy="2023672"/>
              </a:xfrm>
            </p:grpSpPr>
            <p:sp>
              <p:nvSpPr>
                <p:cNvPr id="119" name="椭圆 118"/>
                <p:cNvSpPr/>
                <p:nvPr/>
              </p:nvSpPr>
              <p:spPr>
                <a:xfrm>
                  <a:off x="5213600" y="2517129"/>
                  <a:ext cx="2025816" cy="2023672"/>
                </a:xfrm>
                <a:prstGeom prst="ellipse">
                  <a:avLst/>
                </a:prstGeom>
                <a:gradFill flip="none" rotWithShape="1">
                  <a:gsLst>
                    <a:gs pos="0">
                      <a:schemeClr val="bg1"/>
                    </a:gs>
                    <a:gs pos="100000">
                      <a:srgbClr val="E0E0E0"/>
                    </a:gs>
                  </a:gsLst>
                  <a:lin ang="5400000" scaled="1"/>
                  <a:tileRect/>
                </a:gradFill>
                <a:ln>
                  <a:noFill/>
                </a:ln>
                <a:effectLst>
                  <a:outerShdw dist="254000" sx="1000" sy="1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0" name="椭圆 119"/>
                <p:cNvSpPr/>
                <p:nvPr/>
              </p:nvSpPr>
              <p:spPr>
                <a:xfrm>
                  <a:off x="5263007" y="2566486"/>
                  <a:ext cx="1926995" cy="1924955"/>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18" name="椭圆 117"/>
              <p:cNvSpPr/>
              <p:nvPr/>
            </p:nvSpPr>
            <p:spPr>
              <a:xfrm>
                <a:off x="3695021" y="4099252"/>
                <a:ext cx="1083528" cy="1083528"/>
              </a:xfrm>
              <a:prstGeom prst="ellipse">
                <a:avLst/>
              </a:prstGeom>
              <a:solidFill>
                <a:schemeClr val="tx2">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400" dirty="0" smtClean="0"/>
                  <a:t>1</a:t>
                </a:r>
                <a:endParaRPr lang="zh-CN" altLang="en-US" sz="2400" dirty="0"/>
              </a:p>
            </p:txBody>
          </p:sp>
        </p:grpSp>
      </p:grpSp>
      <p:grpSp>
        <p:nvGrpSpPr>
          <p:cNvPr id="121" name="组合 9"/>
          <p:cNvGrpSpPr>
            <a:grpSpLocks/>
          </p:cNvGrpSpPr>
          <p:nvPr/>
        </p:nvGrpSpPr>
        <p:grpSpPr bwMode="auto">
          <a:xfrm>
            <a:off x="851960" y="5589267"/>
            <a:ext cx="6513956" cy="650875"/>
            <a:chOff x="736576" y="3188469"/>
            <a:chExt cx="13405730" cy="1338084"/>
          </a:xfrm>
        </p:grpSpPr>
        <p:sp>
          <p:nvSpPr>
            <p:cNvPr id="122" name="圆角矩形 121"/>
            <p:cNvSpPr/>
            <p:nvPr/>
          </p:nvSpPr>
          <p:spPr>
            <a:xfrm flipH="1">
              <a:off x="1406322" y="3265161"/>
              <a:ext cx="12735984" cy="1134113"/>
            </a:xfrm>
            <a:prstGeom prst="roundRect">
              <a:avLst>
                <a:gd name="adj" fmla="val 50000"/>
              </a:avLst>
            </a:prstGeom>
            <a:gradFill flip="none" rotWithShape="1">
              <a:gsLst>
                <a:gs pos="0">
                  <a:srgbClr val="C1B7A0"/>
                </a:gs>
                <a:gs pos="100000">
                  <a:srgbClr val="E0E0E0"/>
                </a:gs>
              </a:gsLst>
              <a:lin ang="5400000" scaled="1"/>
              <a:tileRect/>
            </a:gradFill>
            <a:ln>
              <a:noFill/>
            </a:ln>
            <a:effectLst>
              <a:outerShdw dist="254000" dir="8100000" sx="1000" sy="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smtClean="0">
                  <a:solidFill>
                    <a:schemeClr val="tx1"/>
                  </a:solidFill>
                  <a:latin typeface="微软雅黑" panose="020B0503020204020204" pitchFamily="34" charset="-122"/>
                  <a:ea typeface="微软雅黑" panose="020B0503020204020204" pitchFamily="34" charset="-122"/>
                </a:rPr>
                <a:t>   检验模型的拟合效果</a:t>
              </a:r>
              <a:endParaRPr lang="zh-CN" altLang="en-US" sz="2400" dirty="0">
                <a:solidFill>
                  <a:schemeClr val="tx1"/>
                </a:solidFill>
                <a:latin typeface="微软雅黑" panose="020B0503020204020204" pitchFamily="34" charset="-122"/>
                <a:ea typeface="微软雅黑" panose="020B0503020204020204" pitchFamily="34" charset="-122"/>
              </a:endParaRPr>
            </a:p>
          </p:txBody>
        </p:sp>
        <p:grpSp>
          <p:nvGrpSpPr>
            <p:cNvPr id="123" name="组合 6"/>
            <p:cNvGrpSpPr>
              <a:grpSpLocks/>
            </p:cNvGrpSpPr>
            <p:nvPr/>
          </p:nvGrpSpPr>
          <p:grpSpPr bwMode="auto">
            <a:xfrm>
              <a:off x="736576" y="3188469"/>
              <a:ext cx="1339502" cy="1338084"/>
              <a:chOff x="3567746" y="3971974"/>
              <a:chExt cx="1339502" cy="1338084"/>
            </a:xfrm>
          </p:grpSpPr>
          <p:grpSp>
            <p:nvGrpSpPr>
              <p:cNvPr id="124" name="组合 4"/>
              <p:cNvGrpSpPr>
                <a:grpSpLocks/>
              </p:cNvGrpSpPr>
              <p:nvPr/>
            </p:nvGrpSpPr>
            <p:grpSpPr bwMode="auto">
              <a:xfrm>
                <a:off x="3567746" y="3971974"/>
                <a:ext cx="1339502" cy="1338084"/>
                <a:chOff x="5213600" y="2517129"/>
                <a:chExt cx="2025816" cy="2023672"/>
              </a:xfrm>
            </p:grpSpPr>
            <p:sp>
              <p:nvSpPr>
                <p:cNvPr id="126" name="椭圆 125"/>
                <p:cNvSpPr/>
                <p:nvPr/>
              </p:nvSpPr>
              <p:spPr>
                <a:xfrm>
                  <a:off x="5213600" y="2517129"/>
                  <a:ext cx="2025816" cy="2023672"/>
                </a:xfrm>
                <a:prstGeom prst="ellipse">
                  <a:avLst/>
                </a:prstGeom>
                <a:gradFill flip="none" rotWithShape="1">
                  <a:gsLst>
                    <a:gs pos="0">
                      <a:schemeClr val="bg1"/>
                    </a:gs>
                    <a:gs pos="100000">
                      <a:srgbClr val="E0E0E0"/>
                    </a:gs>
                  </a:gsLst>
                  <a:lin ang="5400000" scaled="1"/>
                  <a:tileRect/>
                </a:gradFill>
                <a:ln>
                  <a:noFill/>
                </a:ln>
                <a:effectLst>
                  <a:outerShdw dist="254000" sx="1000" sy="1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7" name="椭圆 126"/>
                <p:cNvSpPr/>
                <p:nvPr/>
              </p:nvSpPr>
              <p:spPr>
                <a:xfrm>
                  <a:off x="5263007" y="2566486"/>
                  <a:ext cx="1926995" cy="1924955"/>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25" name="椭圆 124"/>
              <p:cNvSpPr/>
              <p:nvPr/>
            </p:nvSpPr>
            <p:spPr>
              <a:xfrm>
                <a:off x="3695021" y="4099252"/>
                <a:ext cx="1083528" cy="1083528"/>
              </a:xfrm>
              <a:prstGeom prst="ellipse">
                <a:avLst/>
              </a:prstGeom>
              <a:solidFill>
                <a:schemeClr val="tx2">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2400" dirty="0"/>
                  <a:t>6</a:t>
                </a:r>
                <a:endParaRPr lang="zh-CN" altLang="en-US" sz="2400" dirty="0"/>
              </a:p>
            </p:txBody>
          </p:sp>
        </p:grpSp>
      </p:grpSp>
      <p:sp>
        <p:nvSpPr>
          <p:cNvPr id="128" name="AutoShape 6"/>
          <p:cNvSpPr>
            <a:spLocks noChangeArrowheads="1"/>
          </p:cNvSpPr>
          <p:nvPr/>
        </p:nvSpPr>
        <p:spPr bwMode="ltGray">
          <a:xfrm rot="5400000" flipH="1">
            <a:off x="-2016125" y="1803400"/>
            <a:ext cx="4032250" cy="3929063"/>
          </a:xfrm>
          <a:custGeom>
            <a:avLst/>
            <a:gdLst>
              <a:gd name="T0" fmla="*/ 1270 w 21600"/>
              <a:gd name="T1" fmla="*/ 0 h 21600"/>
              <a:gd name="T2" fmla="*/ 632 w 21600"/>
              <a:gd name="T3" fmla="*/ 1238 h 21600"/>
              <a:gd name="T4" fmla="*/ 1270 w 21600"/>
              <a:gd name="T5" fmla="*/ 1231 h 21600"/>
              <a:gd name="T6" fmla="*/ 1908 w 21600"/>
              <a:gd name="T7" fmla="*/ 1238 h 21600"/>
              <a:gd name="T8" fmla="*/ 0 60000 65536"/>
              <a:gd name="T9" fmla="*/ 0 60000 65536"/>
              <a:gd name="T10" fmla="*/ 0 60000 65536"/>
              <a:gd name="T11" fmla="*/ 0 60000 65536"/>
              <a:gd name="T12" fmla="*/ 0 w 21600"/>
              <a:gd name="T13" fmla="*/ 0 h 21600"/>
              <a:gd name="T14" fmla="*/ 21600 w 21600"/>
              <a:gd name="T15" fmla="*/ 7715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B4F7FE"/>
          </a:solidFill>
          <a:ln>
            <a:noFill/>
          </a:ln>
          <a:effectLst/>
          <a:extLst/>
        </p:spPr>
        <p:txBody>
          <a:bodyPr rot="10800000" vert="eaVert" wrap="none" anchor="ctr"/>
          <a:lstStyle/>
          <a:p>
            <a:pPr fontAlgn="auto">
              <a:spcBef>
                <a:spcPts val="0"/>
              </a:spcBef>
              <a:spcAft>
                <a:spcPts val="0"/>
              </a:spcAft>
              <a:defRPr/>
            </a:pPr>
            <a:endParaRPr lang="zh-CN" altLang="en-US" kern="0" dirty="0">
              <a:solidFill>
                <a:sysClr val="windowText" lastClr="000000"/>
              </a:solidFill>
            </a:endParaRPr>
          </a:p>
        </p:txBody>
      </p:sp>
      <p:sp>
        <p:nvSpPr>
          <p:cNvPr id="130" name="TextBox 129"/>
          <p:cNvSpPr txBox="1"/>
          <p:nvPr/>
        </p:nvSpPr>
        <p:spPr>
          <a:xfrm>
            <a:off x="180295" y="2440466"/>
            <a:ext cx="720050" cy="2601546"/>
          </a:xfrm>
          <a:prstGeom prst="rect">
            <a:avLst/>
          </a:prstGeom>
          <a:noFill/>
        </p:spPr>
        <p:txBody>
          <a:bodyPr wrap="square" rtlCol="0">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rPr>
              <a:t>计算步骤</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082323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41275"/>
            <a:ext cx="838835" cy="774065"/>
          </a:xfrm>
          <a:prstGeom prst="rect">
            <a:avLst/>
          </a:prstGeom>
        </p:spPr>
      </p:pic>
      <p:sp>
        <p:nvSpPr>
          <p:cNvPr id="16" name="矩形 7"/>
          <p:cNvSpPr/>
          <p:nvPr/>
        </p:nvSpPr>
        <p:spPr>
          <a:xfrm>
            <a:off x="263435" y="1224625"/>
            <a:ext cx="6820505" cy="1338828"/>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800" dirty="0">
                <a:ln/>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12-4</a:t>
            </a:r>
            <a:r>
              <a:rPr lang="zh-CN" altLang="en-US"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r>
              <a:rPr lang="en-US" altLang="zh-CN" sz="2600" b="1" dirty="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26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2600" dirty="0" smtClean="0">
                <a:ln/>
                <a:latin typeface="微软雅黑" panose="020B0503020204020204" pitchFamily="2" charset="-122"/>
                <a:ea typeface="微软雅黑" panose="020B0503020204020204" pitchFamily="2" charset="-122"/>
                <a:sym typeface="微软雅黑" panose="020B0503020204020204" pitchFamily="2" charset="-122"/>
              </a:rPr>
              <a:t>广东省各地区农村发展状况评价分析</a:t>
            </a:r>
            <a:endParaRPr lang="zh-CN" altLang="en-US" sz="2600" dirty="0">
              <a:ln/>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多维标度法</a:t>
            </a: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200" b="1" dirty="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p>
        </p:txBody>
      </p:sp>
      <p:sp>
        <p:nvSpPr>
          <p:cNvPr id="18" name="右箭头 17"/>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19" name="TextBox 27"/>
          <p:cNvSpPr/>
          <p:nvPr/>
        </p:nvSpPr>
        <p:spPr>
          <a:xfrm>
            <a:off x="6022975" y="201295"/>
            <a:ext cx="475335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4</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多维标度法的计算过程</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矩形 7"/>
          <p:cNvSpPr/>
          <p:nvPr/>
        </p:nvSpPr>
        <p:spPr>
          <a:xfrm>
            <a:off x="263437" y="2420930"/>
            <a:ext cx="6820505" cy="738664"/>
          </a:xfrm>
          <a:prstGeom prst="rect">
            <a:avLst/>
          </a:prstGeom>
          <a:noFill/>
          <a:ln w="9525">
            <a:noFill/>
          </a:ln>
        </p:spPr>
        <p:txBody>
          <a:bodyPr wrap="square">
            <a:spAutoFit/>
          </a:bodyPr>
          <a:lstStyle/>
          <a:p>
            <a:pPr marL="457200" lvl="0" indent="-457200" algn="just">
              <a:lnSpc>
                <a:spcPct val="150000"/>
              </a:lnSpc>
              <a:buFont typeface="Wingdings" panose="05000000000000000000" pitchFamily="2" charset="2"/>
              <a:buChar char="Ø"/>
            </a:pPr>
            <a:r>
              <a:rPr lang="zh-CN" altLang="en-US"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指标</a:t>
            </a:r>
            <a:r>
              <a:rPr lang="zh-CN" altLang="en-US"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074" name="Picture 2"/>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351740" y="2913071"/>
            <a:ext cx="2643900" cy="3242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0034" y="1846112"/>
            <a:ext cx="5337951" cy="4382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直接连接符 10"/>
          <p:cNvSpPr/>
          <p:nvPr/>
        </p:nvSpPr>
        <p:spPr>
          <a:xfrm>
            <a:off x="6435725" y="1518749"/>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Tree>
    <p:extLst>
      <p:ext uri="{BB962C8B-B14F-4D97-AF65-F5344CB8AC3E}">
        <p14:creationId xmlns:p14="http://schemas.microsoft.com/office/powerpoint/2010/main" val="1190968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ppt_x"/>
                                          </p:val>
                                        </p:tav>
                                        <p:tav tm="100000">
                                          <p:val>
                                            <p:strVal val="#ppt_x"/>
                                          </p:val>
                                        </p:tav>
                                      </p:tavLst>
                                    </p:anim>
                                    <p:anim calcmode="lin" valueType="num">
                                      <p:cBhvr additive="base">
                                        <p:cTn id="14"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41275"/>
            <a:ext cx="838835" cy="774065"/>
          </a:xfrm>
          <a:prstGeom prst="rect">
            <a:avLst/>
          </a:prstGeom>
        </p:spPr>
      </p:pic>
      <p:sp>
        <p:nvSpPr>
          <p:cNvPr id="16" name="矩形 7"/>
          <p:cNvSpPr/>
          <p:nvPr/>
        </p:nvSpPr>
        <p:spPr>
          <a:xfrm>
            <a:off x="263595" y="1230050"/>
            <a:ext cx="6820505" cy="1338828"/>
          </a:xfrm>
          <a:prstGeom prst="rect">
            <a:avLst/>
          </a:prstGeom>
          <a:noFill/>
          <a:ln w="9525">
            <a:noFill/>
          </a:ln>
        </p:spPr>
        <p:txBody>
          <a:bodyPr wrap="square">
            <a:spAutoFit/>
          </a:bodyPr>
          <a:lstStyle/>
          <a:p>
            <a:pPr marL="457200" lvl="0" indent="-457200" algn="just">
              <a:lnSpc>
                <a:spcPct val="150000"/>
              </a:lnSpc>
              <a:buFont typeface="Wingdings" panose="05000000000000000000" pitchFamily="2" charset="2"/>
              <a:buChar char="Ø"/>
            </a:pPr>
            <a:r>
              <a:rPr lang="zh-CN" altLang="en-US"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计算</a:t>
            </a:r>
            <a:r>
              <a:rPr lang="zh-CN" altLang="en-US"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过程：</a:t>
            </a:r>
            <a:endParaRPr lang="en-US" altLang="zh-CN"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en-US" altLang="zh-CN" sz="2600" b="1" dirty="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2400" dirty="0" smtClean="0"/>
              <a:t>#</a:t>
            </a:r>
            <a:r>
              <a:rPr lang="zh-CN" altLang="zh-CN" sz="2400" dirty="0"/>
              <a:t>在</a:t>
            </a:r>
            <a:r>
              <a:rPr lang="en-US" altLang="zh-CN" sz="2400" dirty="0"/>
              <a:t>mvstats.xls:d12.2</a:t>
            </a:r>
            <a:r>
              <a:rPr lang="zh-CN" altLang="zh-CN" sz="2400" dirty="0"/>
              <a:t>中选取</a:t>
            </a:r>
            <a:r>
              <a:rPr lang="en-US" altLang="zh-CN" sz="2400" dirty="0" smtClean="0"/>
              <a:t>A1:G22</a:t>
            </a:r>
            <a:r>
              <a:rPr lang="zh-CN" altLang="zh-CN" sz="2400" dirty="0" smtClean="0"/>
              <a:t>，拷贝</a:t>
            </a:r>
            <a:endParaRPr lang="zh-CN" altLang="zh-CN" sz="2400" dirty="0"/>
          </a:p>
        </p:txBody>
      </p:sp>
      <p:sp>
        <p:nvSpPr>
          <p:cNvPr id="17"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多维标度法</a:t>
            </a: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200" b="1" dirty="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p>
        </p:txBody>
      </p:sp>
      <p:sp>
        <p:nvSpPr>
          <p:cNvPr id="18" name="右箭头 17"/>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19" name="TextBox 27"/>
          <p:cNvSpPr/>
          <p:nvPr/>
        </p:nvSpPr>
        <p:spPr>
          <a:xfrm>
            <a:off x="6022975" y="201295"/>
            <a:ext cx="475335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4</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多维标度法的计算过程</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直接连接符 10"/>
          <p:cNvSpPr/>
          <p:nvPr/>
        </p:nvSpPr>
        <p:spPr>
          <a:xfrm>
            <a:off x="6816050" y="1549573"/>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12" name="矩形 6"/>
          <p:cNvSpPr/>
          <p:nvPr/>
        </p:nvSpPr>
        <p:spPr>
          <a:xfrm>
            <a:off x="341745" y="2780955"/>
            <a:ext cx="5993210" cy="2243050"/>
          </a:xfrm>
          <a:prstGeom prst="rect">
            <a:avLst/>
          </a:prstGeom>
          <a:noFill/>
          <a:ln w="9525">
            <a:solidFill>
              <a:schemeClr val="accent1"/>
            </a:solidFill>
          </a:ln>
        </p:spPr>
        <p:txBody>
          <a:bodyPr wrap="square">
            <a:spAutoFit/>
          </a:bodyPr>
          <a:lstStyle/>
          <a:p>
            <a:pPr>
              <a:lnSpc>
                <a:spcPct val="150000"/>
              </a:lnSpc>
            </a:pPr>
            <a:r>
              <a:rPr lang="en-US" altLang="zh-CN" sz="2400" b="1" dirty="0" smtClean="0">
                <a:solidFill>
                  <a:srgbClr val="0053EC"/>
                </a:solidFill>
                <a:latin typeface="微软雅黑" panose="020B0503020204020204" pitchFamily="2" charset="-122"/>
                <a:ea typeface="微软雅黑" panose="020B0503020204020204" pitchFamily="2" charset="-122"/>
              </a:rPr>
              <a:t>X=</a:t>
            </a:r>
            <a:r>
              <a:rPr lang="en-US" altLang="zh-CN" sz="2400" b="1" dirty="0" err="1" smtClean="0">
                <a:solidFill>
                  <a:srgbClr val="0053EC"/>
                </a:solidFill>
                <a:latin typeface="微软雅黑" panose="020B0503020204020204" pitchFamily="2" charset="-122"/>
                <a:ea typeface="微软雅黑" panose="020B0503020204020204" pitchFamily="2" charset="-122"/>
              </a:rPr>
              <a:t>read.table</a:t>
            </a:r>
            <a:r>
              <a:rPr lang="en-US" altLang="zh-CN" sz="2400" b="1" dirty="0" smtClean="0">
                <a:solidFill>
                  <a:srgbClr val="0053EC"/>
                </a:solidFill>
                <a:latin typeface="微软雅黑" panose="020B0503020204020204" pitchFamily="2" charset="-122"/>
                <a:ea typeface="微软雅黑" panose="020B0503020204020204" pitchFamily="2" charset="-122"/>
              </a:rPr>
              <a:t>("</a:t>
            </a:r>
            <a:r>
              <a:rPr lang="en-US" altLang="zh-CN" sz="2400" b="1" dirty="0" err="1" smtClean="0">
                <a:solidFill>
                  <a:srgbClr val="0053EC"/>
                </a:solidFill>
                <a:latin typeface="微软雅黑" panose="020B0503020204020204" pitchFamily="2" charset="-122"/>
                <a:ea typeface="微软雅黑" panose="020B0503020204020204" pitchFamily="2" charset="-122"/>
              </a:rPr>
              <a:t>clipboard",header</a:t>
            </a:r>
            <a:r>
              <a:rPr lang="en-US" altLang="zh-CN" sz="2400" b="1" dirty="0" smtClean="0">
                <a:solidFill>
                  <a:srgbClr val="0053EC"/>
                </a:solidFill>
                <a:latin typeface="微软雅黑" panose="020B0503020204020204" pitchFamily="2" charset="-122"/>
                <a:ea typeface="微软雅黑" panose="020B0503020204020204" pitchFamily="2" charset="-122"/>
              </a:rPr>
              <a:t>=T</a:t>
            </a:r>
            <a:r>
              <a:rPr lang="en-US" altLang="zh-CN" sz="2400" b="1" dirty="0">
                <a:solidFill>
                  <a:srgbClr val="0053EC"/>
                </a:solidFill>
                <a:latin typeface="微软雅黑" panose="020B0503020204020204" pitchFamily="2" charset="-122"/>
                <a:ea typeface="微软雅黑" panose="020B0503020204020204" pitchFamily="2" charset="-122"/>
              </a:rPr>
              <a:t>)</a:t>
            </a:r>
            <a:endParaRPr lang="zh-CN" altLang="zh-CN" sz="2400" b="1" dirty="0">
              <a:solidFill>
                <a:srgbClr val="0053EC"/>
              </a:solidFill>
              <a:latin typeface="微软雅黑" panose="020B0503020204020204" pitchFamily="2" charset="-122"/>
              <a:ea typeface="微软雅黑" panose="020B0503020204020204" pitchFamily="2" charset="-122"/>
            </a:endParaRPr>
          </a:p>
          <a:p>
            <a:pPr>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d=</a:t>
            </a:r>
            <a:r>
              <a:rPr lang="en-US" altLang="zh-CN" sz="2400" b="1" dirty="0" err="1">
                <a:solidFill>
                  <a:srgbClr val="0053EC"/>
                </a:solidFill>
                <a:latin typeface="微软雅黑" panose="020B0503020204020204" pitchFamily="2" charset="-122"/>
                <a:ea typeface="微软雅黑" panose="020B0503020204020204" pitchFamily="2" charset="-122"/>
              </a:rPr>
              <a:t>dist</a:t>
            </a:r>
            <a:r>
              <a:rPr lang="en-US" altLang="zh-CN" sz="2400" b="1" dirty="0">
                <a:solidFill>
                  <a:srgbClr val="0053EC"/>
                </a:solidFill>
                <a:latin typeface="微软雅黑" panose="020B0503020204020204" pitchFamily="2" charset="-122"/>
                <a:ea typeface="微软雅黑" panose="020B0503020204020204" pitchFamily="2" charset="-122"/>
              </a:rPr>
              <a:t>(X) </a:t>
            </a:r>
            <a:endParaRPr lang="zh-CN" altLang="zh-CN" sz="2400" b="1" dirty="0">
              <a:solidFill>
                <a:srgbClr val="0053EC"/>
              </a:solidFill>
              <a:latin typeface="微软雅黑" panose="020B0503020204020204" pitchFamily="2" charset="-122"/>
              <a:ea typeface="微软雅黑" panose="020B0503020204020204" pitchFamily="2" charset="-122"/>
            </a:endParaRPr>
          </a:p>
          <a:p>
            <a:pPr>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fit=</a:t>
            </a:r>
            <a:r>
              <a:rPr lang="en-US" altLang="zh-CN" sz="2400" b="1" dirty="0" err="1">
                <a:solidFill>
                  <a:srgbClr val="0053EC"/>
                </a:solidFill>
                <a:latin typeface="微软雅黑" panose="020B0503020204020204" pitchFamily="2" charset="-122"/>
                <a:ea typeface="微软雅黑" panose="020B0503020204020204" pitchFamily="2" charset="-122"/>
              </a:rPr>
              <a:t>isoMDS</a:t>
            </a:r>
            <a:r>
              <a:rPr lang="en-US" altLang="zh-CN" sz="2400" b="1" dirty="0">
                <a:solidFill>
                  <a:srgbClr val="0053EC"/>
                </a:solidFill>
                <a:latin typeface="微软雅黑" panose="020B0503020204020204" pitchFamily="2" charset="-122"/>
                <a:ea typeface="微软雅黑" panose="020B0503020204020204" pitchFamily="2" charset="-122"/>
              </a:rPr>
              <a:t>(</a:t>
            </a:r>
            <a:r>
              <a:rPr lang="en-US" altLang="zh-CN" sz="2400" b="1" dirty="0" err="1">
                <a:solidFill>
                  <a:srgbClr val="0053EC"/>
                </a:solidFill>
                <a:latin typeface="微软雅黑" panose="020B0503020204020204" pitchFamily="2" charset="-122"/>
                <a:ea typeface="微软雅黑" panose="020B0503020204020204" pitchFamily="2" charset="-122"/>
              </a:rPr>
              <a:t>d,k</a:t>
            </a:r>
            <a:r>
              <a:rPr lang="en-US" altLang="zh-CN" sz="2400" b="1" dirty="0">
                <a:solidFill>
                  <a:srgbClr val="0053EC"/>
                </a:solidFill>
                <a:latin typeface="微软雅黑" panose="020B0503020204020204" pitchFamily="2" charset="-122"/>
                <a:ea typeface="微软雅黑" panose="020B0503020204020204" pitchFamily="2" charset="-122"/>
              </a:rPr>
              <a:t>=2)</a:t>
            </a:r>
            <a:endParaRPr lang="zh-CN" altLang="zh-CN" sz="2400" b="1" dirty="0">
              <a:solidFill>
                <a:srgbClr val="0053EC"/>
              </a:solidFill>
              <a:latin typeface="微软雅黑" panose="020B0503020204020204" pitchFamily="2" charset="-122"/>
              <a:ea typeface="微软雅黑" panose="020B0503020204020204" pitchFamily="2" charset="-122"/>
            </a:endParaRPr>
          </a:p>
          <a:p>
            <a:pPr>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fit</a:t>
            </a:r>
            <a:endParaRPr sz="2400" b="1" dirty="0">
              <a:solidFill>
                <a:srgbClr val="0053EC"/>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5715" y="1488261"/>
            <a:ext cx="2537177" cy="5074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9521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ppt_x"/>
                                          </p:val>
                                        </p:tav>
                                        <p:tav tm="100000">
                                          <p:val>
                                            <p:strVal val="#ppt_x"/>
                                          </p:val>
                                        </p:tav>
                                      </p:tavLst>
                                    </p:anim>
                                    <p:anim calcmode="lin" valueType="num">
                                      <p:cBhvr additive="base">
                                        <p:cTn id="14" dur="1000" fill="hold"/>
                                        <p:tgtEl>
                                          <p:spTgt spid="1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41275"/>
            <a:ext cx="838835" cy="774065"/>
          </a:xfrm>
          <a:prstGeom prst="rect">
            <a:avLst/>
          </a:prstGeom>
        </p:spPr>
      </p:pic>
      <p:sp>
        <p:nvSpPr>
          <p:cNvPr id="16" name="矩形 7"/>
          <p:cNvSpPr/>
          <p:nvPr/>
        </p:nvSpPr>
        <p:spPr>
          <a:xfrm>
            <a:off x="263595" y="1230050"/>
            <a:ext cx="6820505" cy="738664"/>
          </a:xfrm>
          <a:prstGeom prst="rect">
            <a:avLst/>
          </a:prstGeom>
          <a:noFill/>
          <a:ln w="9525">
            <a:noFill/>
          </a:ln>
        </p:spPr>
        <p:txBody>
          <a:bodyPr wrap="square">
            <a:spAutoFit/>
          </a:bodyPr>
          <a:lstStyle/>
          <a:p>
            <a:pPr marL="457200" lvl="0" indent="-457200" algn="just">
              <a:lnSpc>
                <a:spcPct val="150000"/>
              </a:lnSpc>
              <a:buFont typeface="Wingdings" panose="05000000000000000000" pitchFamily="2" charset="2"/>
              <a:buChar char="Ø"/>
            </a:pPr>
            <a:r>
              <a:rPr lang="zh-CN" altLang="en-US"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计算</a:t>
            </a:r>
            <a:r>
              <a:rPr lang="zh-CN" altLang="en-US"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过程：</a:t>
            </a:r>
            <a:endParaRPr lang="en-US" altLang="zh-CN"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多维标度法</a:t>
            </a: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200" b="1" dirty="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p>
        </p:txBody>
      </p:sp>
      <p:sp>
        <p:nvSpPr>
          <p:cNvPr id="18" name="右箭头 17"/>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19" name="TextBox 27"/>
          <p:cNvSpPr/>
          <p:nvPr/>
        </p:nvSpPr>
        <p:spPr>
          <a:xfrm>
            <a:off x="6022975" y="201295"/>
            <a:ext cx="475335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4</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多维标度法的计算过程</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直接连接符 10"/>
          <p:cNvSpPr/>
          <p:nvPr/>
        </p:nvSpPr>
        <p:spPr>
          <a:xfrm>
            <a:off x="6600035" y="2038367"/>
            <a:ext cx="1270" cy="4523253"/>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12" name="矩形 6"/>
          <p:cNvSpPr/>
          <p:nvPr/>
        </p:nvSpPr>
        <p:spPr>
          <a:xfrm>
            <a:off x="354755" y="2564940"/>
            <a:ext cx="5993210" cy="2243050"/>
          </a:xfrm>
          <a:prstGeom prst="rect">
            <a:avLst/>
          </a:prstGeom>
          <a:noFill/>
          <a:ln w="9525">
            <a:solidFill>
              <a:schemeClr val="accent1"/>
            </a:solidFill>
          </a:ln>
        </p:spPr>
        <p:txBody>
          <a:bodyPr wrap="square">
            <a:spAutoFit/>
          </a:bodyPr>
          <a:lstStyle/>
          <a:p>
            <a:pPr>
              <a:lnSpc>
                <a:spcPct val="150000"/>
              </a:lnSpc>
            </a:pPr>
            <a:r>
              <a:rPr lang="en-US" altLang="zh-CN" sz="2400" b="1" dirty="0" smtClean="0">
                <a:solidFill>
                  <a:srgbClr val="0053EC"/>
                </a:solidFill>
                <a:latin typeface="微软雅黑" panose="020B0503020204020204" pitchFamily="2" charset="-122"/>
                <a:ea typeface="微软雅黑" panose="020B0503020204020204" pitchFamily="2" charset="-122"/>
              </a:rPr>
              <a:t>x=</a:t>
            </a:r>
            <a:r>
              <a:rPr lang="en-US" altLang="zh-CN" sz="2400" b="1" dirty="0" err="1" smtClean="0">
                <a:solidFill>
                  <a:srgbClr val="0053EC"/>
                </a:solidFill>
                <a:latin typeface="微软雅黑" panose="020B0503020204020204" pitchFamily="2" charset="-122"/>
                <a:ea typeface="微软雅黑" panose="020B0503020204020204" pitchFamily="2" charset="-122"/>
              </a:rPr>
              <a:t>fit$points</a:t>
            </a:r>
            <a:r>
              <a:rPr lang="en-US" altLang="zh-CN" sz="2400" b="1" dirty="0">
                <a:solidFill>
                  <a:srgbClr val="0053EC"/>
                </a:solidFill>
                <a:latin typeface="微软雅黑" panose="020B0503020204020204" pitchFamily="2" charset="-122"/>
                <a:ea typeface="微软雅黑" panose="020B0503020204020204" pitchFamily="2" charset="-122"/>
              </a:rPr>
              <a:t>[,1]</a:t>
            </a:r>
            <a:endParaRPr lang="zh-CN" altLang="zh-CN" sz="2400" b="1" dirty="0">
              <a:solidFill>
                <a:srgbClr val="0053EC"/>
              </a:solidFill>
              <a:latin typeface="微软雅黑" panose="020B0503020204020204" pitchFamily="2" charset="-122"/>
              <a:ea typeface="微软雅黑" panose="020B0503020204020204" pitchFamily="2" charset="-122"/>
            </a:endParaRPr>
          </a:p>
          <a:p>
            <a:pPr>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y=</a:t>
            </a:r>
            <a:r>
              <a:rPr lang="en-US" altLang="zh-CN" sz="2400" b="1" dirty="0" err="1">
                <a:solidFill>
                  <a:srgbClr val="0053EC"/>
                </a:solidFill>
                <a:latin typeface="微软雅黑" panose="020B0503020204020204" pitchFamily="2" charset="-122"/>
                <a:ea typeface="微软雅黑" panose="020B0503020204020204" pitchFamily="2" charset="-122"/>
              </a:rPr>
              <a:t>fit$points</a:t>
            </a:r>
            <a:r>
              <a:rPr lang="en-US" altLang="zh-CN" sz="2400" b="1" dirty="0">
                <a:solidFill>
                  <a:srgbClr val="0053EC"/>
                </a:solidFill>
                <a:latin typeface="微软雅黑" panose="020B0503020204020204" pitchFamily="2" charset="-122"/>
                <a:ea typeface="微软雅黑" panose="020B0503020204020204" pitchFamily="2" charset="-122"/>
              </a:rPr>
              <a:t>[,2]</a:t>
            </a:r>
            <a:endParaRPr lang="zh-CN" altLang="zh-CN" sz="2400" b="1" dirty="0">
              <a:solidFill>
                <a:srgbClr val="0053EC"/>
              </a:solidFill>
              <a:latin typeface="微软雅黑" panose="020B0503020204020204" pitchFamily="2" charset="-122"/>
              <a:ea typeface="微软雅黑" panose="020B0503020204020204" pitchFamily="2" charset="-122"/>
            </a:endParaRPr>
          </a:p>
          <a:p>
            <a:pPr>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plot(</a:t>
            </a:r>
            <a:r>
              <a:rPr lang="en-US" altLang="zh-CN" sz="2400" b="1" dirty="0" err="1">
                <a:solidFill>
                  <a:srgbClr val="0053EC"/>
                </a:solidFill>
                <a:latin typeface="微软雅黑" panose="020B0503020204020204" pitchFamily="2" charset="-122"/>
                <a:ea typeface="微软雅黑" panose="020B0503020204020204" pitchFamily="2" charset="-122"/>
              </a:rPr>
              <a:t>x,y</a:t>
            </a:r>
            <a:r>
              <a:rPr lang="en-US" altLang="zh-CN" sz="2400" b="1" dirty="0">
                <a:solidFill>
                  <a:srgbClr val="0053EC"/>
                </a:solidFill>
                <a:latin typeface="微软雅黑" panose="020B0503020204020204" pitchFamily="2" charset="-122"/>
                <a:ea typeface="微软雅黑" panose="020B0503020204020204" pitchFamily="2" charset="-122"/>
              </a:rPr>
              <a:t>);</a:t>
            </a:r>
            <a:r>
              <a:rPr lang="en-US" altLang="zh-CN" sz="2400" b="1" dirty="0" err="1">
                <a:solidFill>
                  <a:srgbClr val="0053EC"/>
                </a:solidFill>
                <a:latin typeface="微软雅黑" panose="020B0503020204020204" pitchFamily="2" charset="-122"/>
                <a:ea typeface="微软雅黑" panose="020B0503020204020204" pitchFamily="2" charset="-122"/>
              </a:rPr>
              <a:t>abline</a:t>
            </a:r>
            <a:r>
              <a:rPr lang="en-US" altLang="zh-CN" sz="2400" b="1" dirty="0">
                <a:solidFill>
                  <a:srgbClr val="0053EC"/>
                </a:solidFill>
                <a:latin typeface="微软雅黑" panose="020B0503020204020204" pitchFamily="2" charset="-122"/>
                <a:ea typeface="微软雅黑" panose="020B0503020204020204" pitchFamily="2" charset="-122"/>
              </a:rPr>
              <a:t>(v=0,h=0,lty=3)</a:t>
            </a:r>
            <a:endParaRPr lang="zh-CN" altLang="zh-CN" sz="2400" b="1" dirty="0">
              <a:solidFill>
                <a:srgbClr val="0053EC"/>
              </a:solidFill>
              <a:latin typeface="微软雅黑" panose="020B0503020204020204" pitchFamily="2" charset="-122"/>
              <a:ea typeface="微软雅黑" panose="020B0503020204020204" pitchFamily="2" charset="-122"/>
            </a:endParaRPr>
          </a:p>
          <a:p>
            <a:pPr>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text(</a:t>
            </a:r>
            <a:r>
              <a:rPr lang="en-US" altLang="zh-CN" sz="2400" b="1" dirty="0" err="1">
                <a:solidFill>
                  <a:srgbClr val="0053EC"/>
                </a:solidFill>
                <a:latin typeface="微软雅黑" panose="020B0503020204020204" pitchFamily="2" charset="-122"/>
                <a:ea typeface="微软雅黑" panose="020B0503020204020204" pitchFamily="2" charset="-122"/>
              </a:rPr>
              <a:t>x,y,labels</a:t>
            </a:r>
            <a:r>
              <a:rPr lang="en-US" altLang="zh-CN" sz="2400" b="1" dirty="0">
                <a:solidFill>
                  <a:srgbClr val="0053EC"/>
                </a:solidFill>
                <a:latin typeface="微软雅黑" panose="020B0503020204020204" pitchFamily="2" charset="-122"/>
                <a:ea typeface="微软雅黑" panose="020B0503020204020204" pitchFamily="2" charset="-122"/>
              </a:rPr>
              <a:t>=</a:t>
            </a:r>
            <a:r>
              <a:rPr lang="en-US" altLang="zh-CN" sz="2400" b="1" dirty="0" err="1">
                <a:solidFill>
                  <a:srgbClr val="0053EC"/>
                </a:solidFill>
                <a:latin typeface="微软雅黑" panose="020B0503020204020204" pitchFamily="2" charset="-122"/>
                <a:ea typeface="微软雅黑" panose="020B0503020204020204" pitchFamily="2" charset="-122"/>
              </a:rPr>
              <a:t>row.names</a:t>
            </a:r>
            <a:r>
              <a:rPr lang="en-US" altLang="zh-CN" sz="2400" b="1" dirty="0">
                <a:solidFill>
                  <a:srgbClr val="0053EC"/>
                </a:solidFill>
                <a:latin typeface="微软雅黑" panose="020B0503020204020204" pitchFamily="2" charset="-122"/>
                <a:ea typeface="微软雅黑" panose="020B0503020204020204" pitchFamily="2" charset="-122"/>
              </a:rPr>
              <a:t>(X))</a:t>
            </a:r>
            <a:endParaRPr sz="2400" b="1" dirty="0">
              <a:solidFill>
                <a:srgbClr val="0053EC"/>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8190" y="2038368"/>
            <a:ext cx="5218905" cy="3974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8666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ppt_x"/>
                                          </p:val>
                                        </p:tav>
                                        <p:tav tm="100000">
                                          <p:val>
                                            <p:strVal val="#ppt_x"/>
                                          </p:val>
                                        </p:tav>
                                      </p:tavLst>
                                    </p:anim>
                                    <p:anim calcmode="lin" valueType="num">
                                      <p:cBhvr additive="base">
                                        <p:cTn id="14" dur="1000" fill="hold"/>
                                        <p:tgtEl>
                                          <p:spTgt spid="1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62000"/>
          </a:schemeClr>
        </a:solidFill>
        <a:effectLst/>
      </p:bgPr>
    </p:bg>
    <p:spTree>
      <p:nvGrpSpPr>
        <p:cNvPr id="1" name=""/>
        <p:cNvGrpSpPr/>
        <p:nvPr/>
      </p:nvGrpSpPr>
      <p:grpSpPr>
        <a:xfrm>
          <a:off x="0" y="0"/>
          <a:ext cx="0" cy="0"/>
          <a:chOff x="0" y="0"/>
          <a:chExt cx="0" cy="0"/>
        </a:xfrm>
      </p:grpSpPr>
      <p:sp>
        <p:nvSpPr>
          <p:cNvPr id="5122" name="Rectangle 9"/>
          <p:cNvSpPr>
            <a:spLocks noGrp="1"/>
          </p:cNvSpPr>
          <p:nvPr>
            <p:ph type="subTitle"/>
          </p:nvPr>
        </p:nvSpPr>
        <p:spPr>
          <a:xfrm>
            <a:off x="3261995" y="4220845"/>
            <a:ext cx="5584825" cy="630555"/>
          </a:xfrm>
        </p:spPr>
        <p:txBody>
          <a:bodyPr wrap="square" anchor="t">
            <a:normAutofit fontScale="80000" lnSpcReduction="10000"/>
          </a:bodyPr>
          <a:lstStyle>
            <a:lvl1pPr lvl="0">
              <a:defRPr kern="1200"/>
            </a:lvl1pPr>
            <a:lvl2pPr lvl="1">
              <a:defRPr kern="1200"/>
            </a:lvl2pPr>
            <a:lvl3pPr lvl="2">
              <a:defRPr kern="1200"/>
            </a:lvl3pPr>
            <a:lvl4pPr lvl="3">
              <a:defRPr kern="1200"/>
            </a:lvl4pPr>
            <a:lvl5pPr lvl="4">
              <a:defRPr kern="1200"/>
            </a:lvl5pPr>
          </a:lstStyle>
          <a:p>
            <a:pPr marL="1905" lvl="0" indent="-344805">
              <a:lnSpc>
                <a:spcPct val="90000"/>
              </a:lnSpc>
              <a:spcBef>
                <a:spcPct val="50000"/>
              </a:spcBef>
              <a:buNone/>
            </a:pPr>
            <a:r>
              <a:rPr lang="zh-CN" altLang="en-US" sz="3600" b="1" dirty="0" smtClean="0">
                <a:latin typeface="微软雅黑" panose="020B0503020204020204" pitchFamily="2" charset="-122"/>
                <a:ea typeface="微软雅黑" panose="020B0503020204020204" pitchFamily="2" charset="-122"/>
                <a:sym typeface="微软雅黑" panose="020B0503020204020204" pitchFamily="2" charset="-122"/>
              </a:rPr>
              <a:t>第</a:t>
            </a:r>
            <a:r>
              <a:rPr lang="en-US" altLang="zh-CN" sz="3600" b="1" dirty="0" smtClean="0">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600" b="1" dirty="0" smtClean="0">
                <a:latin typeface="微软雅黑" panose="020B0503020204020204" pitchFamily="2" charset="-122"/>
                <a:ea typeface="微软雅黑" panose="020B0503020204020204" pitchFamily="2" charset="-122"/>
                <a:sym typeface="微软雅黑" panose="020B0503020204020204" pitchFamily="2" charset="-122"/>
              </a:rPr>
              <a:t>章 多维标度法</a:t>
            </a:r>
            <a:r>
              <a:rPr lang="en-US" altLang="zh-CN" sz="3600" b="1" dirty="0" smtClean="0">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600" b="1" dirty="0" smtClean="0">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600" b="1" dirty="0">
                <a:latin typeface="微软雅黑" panose="020B0503020204020204" pitchFamily="2" charset="-122"/>
                <a:ea typeface="微软雅黑" panose="020B0503020204020204" pitchFamily="2" charset="-122"/>
                <a:sym typeface="微软雅黑" panose="020B0503020204020204" pitchFamily="2" charset="-122"/>
              </a:rPr>
              <a:t>R使用</a:t>
            </a:r>
          </a:p>
          <a:p>
            <a:pPr marL="1905" lvl="0" indent="-1905">
              <a:lnSpc>
                <a:spcPct val="90000"/>
              </a:lnSpc>
              <a:spcBef>
                <a:spcPct val="50000"/>
              </a:spcBef>
            </a:pPr>
            <a:endParaRPr lang="zh-CN" altLang="en-US" sz="3600" b="1"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WordArt 10"/>
          <p:cNvSpPr>
            <a:spLocks noTextEdit="1"/>
          </p:cNvSpPr>
          <p:nvPr/>
        </p:nvSpPr>
        <p:spPr>
          <a:xfrm>
            <a:off x="2797810" y="4220845"/>
            <a:ext cx="7213600" cy="737870"/>
          </a:xfrm>
          <a:prstGeom prst="rect">
            <a:avLst/>
          </a:prstGeom>
        </p:spPr>
        <p:txBody>
          <a:bodyPr wrap="none" fromWordArt="1">
            <a:prstTxWarp prst="textPlain">
              <a:avLst>
                <a:gd name="adj" fmla="val 50000"/>
              </a:avLst>
            </a:prstTxWarp>
            <a:normAutofit/>
          </a:bodyPr>
          <a:lstStyle/>
          <a:p>
            <a:pPr algn="ctr"/>
            <a:endParaRPr lang="zh-CN" altLang="en-US" sz="3600" i="1">
              <a:noFill/>
              <a:latin typeface="宋体" panose="02010600030101010101" pitchFamily="2" charset="-122"/>
              <a:ea typeface="宋体" panose="02010600030101010101" pitchFamily="2" charset="-122"/>
            </a:endParaRPr>
          </a:p>
        </p:txBody>
      </p:sp>
      <p:sp>
        <p:nvSpPr>
          <p:cNvPr id="5124" name="矩形 7"/>
          <p:cNvSpPr/>
          <p:nvPr/>
        </p:nvSpPr>
        <p:spPr>
          <a:xfrm>
            <a:off x="2711450" y="2637155"/>
            <a:ext cx="6824345" cy="808990"/>
          </a:xfrm>
          <a:prstGeom prst="rect">
            <a:avLst/>
          </a:prstGeom>
          <a:noFill/>
          <a:ln w="9525">
            <a:noFill/>
          </a:ln>
        </p:spPr>
        <p:txBody>
          <a:bodyPr wrap="square">
            <a:spAutoFit/>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stStyle>
          <a:p>
            <a:pPr marL="0" lvl="0" indent="0" defTabSz="914400">
              <a:spcBef>
                <a:spcPct val="0"/>
              </a:spcBef>
              <a:buFont typeface="Arial" panose="020B0604020202020204" pitchFamily="34" charset="0"/>
              <a:buNone/>
            </a:pPr>
            <a:r>
              <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4400" b="1" dirty="0">
                <a:solidFill>
                  <a:srgbClr val="FF0000"/>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4400" b="1" dirty="0">
                <a:solidFill>
                  <a:srgbClr val="FF0000"/>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建模 </a:t>
            </a:r>
          </a:p>
        </p:txBody>
      </p:sp>
      <p:pic>
        <p:nvPicPr>
          <p:cNvPr id="5125" name="Picture 6" descr="jndx"/>
          <p:cNvPicPr>
            <a:picLocks noChangeAspect="1"/>
          </p:cNvPicPr>
          <p:nvPr/>
        </p:nvPicPr>
        <p:blipFill>
          <a:blip r:embed="rId3"/>
          <a:stretch>
            <a:fillRect/>
          </a:stretch>
        </p:blipFill>
        <p:spPr>
          <a:xfrm>
            <a:off x="6985" y="0"/>
            <a:ext cx="12164060" cy="2369185"/>
          </a:xfrm>
          <a:prstGeom prst="rect">
            <a:avLst/>
          </a:prstGeom>
          <a:noFill/>
          <a:ln w="9525">
            <a:noFill/>
          </a:ln>
        </p:spPr>
      </p:pic>
      <p:sp>
        <p:nvSpPr>
          <p:cNvPr id="5126" name="灯片编号占位符 1"/>
          <p:cNvSpPr txBox="1">
            <a:spLocks noGrp="1"/>
          </p:cNvSpPr>
          <p:nvPr/>
        </p:nvSpPr>
        <p:spPr>
          <a:xfrm>
            <a:off x="9767888" y="6597650"/>
            <a:ext cx="647700" cy="196850"/>
          </a:xfrm>
          <a:prstGeom prst="rect">
            <a:avLst/>
          </a:prstGeom>
          <a:noFill/>
          <a:ln w="9525">
            <a:noFill/>
          </a:ln>
        </p:spPr>
        <p: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stStyle>
          <a:p>
            <a:pPr marL="0" lvl="0" indent="0" defTabSz="914400">
              <a:spcBef>
                <a:spcPct val="0"/>
              </a:spcBef>
              <a:buFont typeface="Arial" panose="020B0604020202020204" pitchFamily="34" charset="0"/>
              <a:buNone/>
            </a:pPr>
            <a:r>
              <a:rPr lang="en-US" altLang="x-none" sz="1000" b="1" i="1" dirty="0"/>
              <a:t>-</a:t>
            </a:r>
            <a:r>
              <a:rPr lang="zh-CN" altLang="en-US" sz="1000" b="1" i="1" dirty="0"/>
              <a:t> </a:t>
            </a:r>
            <a:fld id="{9A0DB2DC-4C9A-4742-B13C-FB6460FD3503}" type="slidenum">
              <a:rPr lang="zh-CN" altLang="en-US" sz="1000" b="1" i="1" dirty="0"/>
              <a:t>2</a:t>
            </a:fld>
            <a:r>
              <a:rPr lang="en-US" altLang="x-none" sz="1000" b="1" i="1" dirty="0"/>
              <a:t>-</a:t>
            </a:r>
            <a:endParaRPr lang="en-US" altLang="x-none" sz="1800" i="1" dirty="0"/>
          </a:p>
        </p:txBody>
      </p:sp>
      <p:pic>
        <p:nvPicPr>
          <p:cNvPr id="4" name="图片 3"/>
          <p:cNvPicPr>
            <a:picLocks noChangeAspect="1"/>
          </p:cNvPicPr>
          <p:nvPr/>
        </p:nvPicPr>
        <p:blipFill>
          <a:blip r:embed="rId4"/>
          <a:stretch>
            <a:fillRect/>
          </a:stretch>
        </p:blipFill>
        <p:spPr>
          <a:xfrm>
            <a:off x="9450705" y="3744595"/>
            <a:ext cx="2522220" cy="253746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9"/>
          <a:stretch>
            <a:fillRect/>
          </a:stretch>
        </p:blipFill>
        <p:spPr>
          <a:xfrm>
            <a:off x="11322050" y="41275"/>
            <a:ext cx="838835" cy="774065"/>
          </a:xfrm>
          <a:prstGeom prst="rect">
            <a:avLst/>
          </a:prstGeom>
        </p:spPr>
      </p:pic>
      <p:sp>
        <p:nvSpPr>
          <p:cNvPr id="16" name="矩形 7"/>
          <p:cNvSpPr/>
          <p:nvPr/>
        </p:nvSpPr>
        <p:spPr>
          <a:xfrm>
            <a:off x="263595" y="1230050"/>
            <a:ext cx="6820505" cy="738664"/>
          </a:xfrm>
          <a:prstGeom prst="rect">
            <a:avLst/>
          </a:prstGeom>
          <a:noFill/>
          <a:ln w="9525">
            <a:noFill/>
          </a:ln>
        </p:spPr>
        <p:txBody>
          <a:bodyPr wrap="square">
            <a:spAutoFit/>
          </a:bodyPr>
          <a:lstStyle/>
          <a:p>
            <a:pPr marL="457200" lvl="0" indent="-457200" algn="just">
              <a:lnSpc>
                <a:spcPct val="150000"/>
              </a:lnSpc>
              <a:buFont typeface="Wingdings" panose="05000000000000000000" pitchFamily="2" charset="2"/>
              <a:buChar char="Ø"/>
            </a:pPr>
            <a:r>
              <a:rPr lang="zh-CN" altLang="en-US"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结果</a:t>
            </a:r>
            <a:r>
              <a:rPr lang="zh-CN" altLang="en-US"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分析：</a:t>
            </a:r>
            <a:endParaRPr lang="en-US" altLang="zh-CN" sz="2800" b="1" dirty="0" smtClean="0">
              <a:ln/>
              <a:solidFill>
                <a:schemeClr val="accent2"/>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多维标度法</a:t>
            </a: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200" b="1" dirty="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p>
        </p:txBody>
      </p:sp>
      <p:sp>
        <p:nvSpPr>
          <p:cNvPr id="18" name="右箭头 17"/>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19" name="TextBox 27"/>
          <p:cNvSpPr/>
          <p:nvPr/>
        </p:nvSpPr>
        <p:spPr>
          <a:xfrm>
            <a:off x="6022975" y="201295"/>
            <a:ext cx="475335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4</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多维标度法的计算过程</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13" name="组合 38"/>
          <p:cNvGrpSpPr>
            <a:grpSpLocks/>
          </p:cNvGrpSpPr>
          <p:nvPr/>
        </p:nvGrpSpPr>
        <p:grpSpPr bwMode="auto">
          <a:xfrm>
            <a:off x="1476359" y="2040538"/>
            <a:ext cx="9155956" cy="3785498"/>
            <a:chOff x="819728" y="2134416"/>
            <a:chExt cx="6538354" cy="3305566"/>
          </a:xfrm>
        </p:grpSpPr>
        <p:grpSp>
          <p:nvGrpSpPr>
            <p:cNvPr id="14" name="组合 28"/>
            <p:cNvGrpSpPr>
              <a:grpSpLocks/>
            </p:cNvGrpSpPr>
            <p:nvPr/>
          </p:nvGrpSpPr>
          <p:grpSpPr bwMode="auto">
            <a:xfrm>
              <a:off x="819728" y="2134832"/>
              <a:ext cx="3109511" cy="3305148"/>
              <a:chOff x="285720" y="1809275"/>
              <a:chExt cx="3540135" cy="3762865"/>
            </a:xfrm>
          </p:grpSpPr>
          <p:sp>
            <p:nvSpPr>
              <p:cNvPr id="28" name="MH_Other_1"/>
              <p:cNvSpPr/>
              <p:nvPr>
                <p:custDataLst>
                  <p:tags r:id="rId9"/>
                </p:custDataLst>
              </p:nvPr>
            </p:nvSpPr>
            <p:spPr>
              <a:xfrm>
                <a:off x="1815611" y="2319911"/>
                <a:ext cx="505028" cy="454029"/>
              </a:xfrm>
              <a:custGeom>
                <a:avLst/>
                <a:gdLst>
                  <a:gd name="connsiteX0" fmla="*/ 181098 w 387596"/>
                  <a:gd name="connsiteY0" fmla="*/ 66889 h 348240"/>
                  <a:gd name="connsiteX1" fmla="*/ 51899 w 387596"/>
                  <a:gd name="connsiteY1" fmla="*/ 174120 h 348240"/>
                  <a:gd name="connsiteX2" fmla="*/ 181098 w 387596"/>
                  <a:gd name="connsiteY2" fmla="*/ 281351 h 348240"/>
                  <a:gd name="connsiteX3" fmla="*/ 310297 w 387596"/>
                  <a:gd name="connsiteY3" fmla="*/ 174120 h 348240"/>
                  <a:gd name="connsiteX4" fmla="*/ 181098 w 387596"/>
                  <a:gd name="connsiteY4" fmla="*/ 66889 h 348240"/>
                  <a:gd name="connsiteX5" fmla="*/ 193798 w 387596"/>
                  <a:gd name="connsiteY5" fmla="*/ 0 h 348240"/>
                  <a:gd name="connsiteX6" fmla="*/ 387596 w 387596"/>
                  <a:gd name="connsiteY6" fmla="*/ 174120 h 348240"/>
                  <a:gd name="connsiteX7" fmla="*/ 193798 w 387596"/>
                  <a:gd name="connsiteY7" fmla="*/ 348240 h 348240"/>
                  <a:gd name="connsiteX8" fmla="*/ 0 w 387596"/>
                  <a:gd name="connsiteY8" fmla="*/ 174120 h 348240"/>
                  <a:gd name="connsiteX9" fmla="*/ 193798 w 387596"/>
                  <a:gd name="connsiteY9" fmla="*/ 0 h 34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7596" h="348240">
                    <a:moveTo>
                      <a:pt x="181098" y="66889"/>
                    </a:moveTo>
                    <a:cubicBezTo>
                      <a:pt x="109743" y="66889"/>
                      <a:pt x="51899" y="114898"/>
                      <a:pt x="51899" y="174120"/>
                    </a:cubicBezTo>
                    <a:cubicBezTo>
                      <a:pt x="51899" y="233342"/>
                      <a:pt x="109743" y="281351"/>
                      <a:pt x="181098" y="281351"/>
                    </a:cubicBezTo>
                    <a:cubicBezTo>
                      <a:pt x="252453" y="281351"/>
                      <a:pt x="310297" y="233342"/>
                      <a:pt x="310297" y="174120"/>
                    </a:cubicBezTo>
                    <a:cubicBezTo>
                      <a:pt x="310297" y="114898"/>
                      <a:pt x="252453" y="66889"/>
                      <a:pt x="181098" y="66889"/>
                    </a:cubicBezTo>
                    <a:close/>
                    <a:moveTo>
                      <a:pt x="193798" y="0"/>
                    </a:moveTo>
                    <a:cubicBezTo>
                      <a:pt x="300830" y="0"/>
                      <a:pt x="387596" y="77956"/>
                      <a:pt x="387596" y="174120"/>
                    </a:cubicBezTo>
                    <a:cubicBezTo>
                      <a:pt x="387596" y="270284"/>
                      <a:pt x="300830" y="348240"/>
                      <a:pt x="193798" y="348240"/>
                    </a:cubicBezTo>
                    <a:cubicBezTo>
                      <a:pt x="86766" y="348240"/>
                      <a:pt x="0" y="270284"/>
                      <a:pt x="0" y="174120"/>
                    </a:cubicBezTo>
                    <a:cubicBezTo>
                      <a:pt x="0" y="77956"/>
                      <a:pt x="86766" y="0"/>
                      <a:pt x="193798" y="0"/>
                    </a:cubicBezTo>
                    <a:close/>
                  </a:path>
                </a:pathLst>
              </a:custGeom>
              <a:solidFill>
                <a:schemeClr val="tx2">
                  <a:lumMod val="40000"/>
                  <a:lumOff val="6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MH_Other_2"/>
              <p:cNvSpPr/>
              <p:nvPr>
                <p:custDataLst>
                  <p:tags r:id="rId10"/>
                </p:custDataLst>
              </p:nvPr>
            </p:nvSpPr>
            <p:spPr>
              <a:xfrm>
                <a:off x="1973535" y="2425193"/>
                <a:ext cx="197405" cy="199049"/>
              </a:xfrm>
              <a:prstGeom prst="ellipse">
                <a:avLst/>
              </a:prstGeom>
              <a:solidFill>
                <a:srgbClr val="FFFFFF"/>
              </a:solidFill>
              <a:ln>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MH_Other_3"/>
              <p:cNvSpPr/>
              <p:nvPr>
                <p:custDataLst>
                  <p:tags r:id="rId11"/>
                </p:custDataLst>
              </p:nvPr>
            </p:nvSpPr>
            <p:spPr>
              <a:xfrm rot="5441149">
                <a:off x="1995744" y="2444111"/>
                <a:ext cx="144763" cy="123378"/>
              </a:xfrm>
              <a:prstGeom prst="ellipse">
                <a:avLst/>
              </a:prstGeom>
              <a:solidFill>
                <a:srgbClr val="0072B1"/>
              </a:solidFill>
              <a:ln w="1270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MH_Other_4"/>
              <p:cNvSpPr/>
              <p:nvPr>
                <p:custDataLst>
                  <p:tags r:id="rId12"/>
                </p:custDataLst>
              </p:nvPr>
            </p:nvSpPr>
            <p:spPr>
              <a:xfrm rot="5441149">
                <a:off x="1704234" y="2135839"/>
                <a:ext cx="727781" cy="74654"/>
              </a:xfrm>
              <a:prstGeom prst="rect">
                <a:avLst/>
              </a:prstGeom>
              <a:gradFill flip="none" rotWithShape="1">
                <a:gsLst>
                  <a:gs pos="51000">
                    <a:srgbClr val="C2C2C2"/>
                  </a:gs>
                  <a:gs pos="2000">
                    <a:srgbClr val="000000"/>
                  </a:gs>
                  <a:gs pos="98000">
                    <a:srgbClr val="000000"/>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MH_Other_5"/>
              <p:cNvSpPr/>
              <p:nvPr>
                <p:custDataLst>
                  <p:tags r:id="rId13"/>
                </p:custDataLst>
              </p:nvPr>
            </p:nvSpPr>
            <p:spPr>
              <a:xfrm>
                <a:off x="1892104" y="1809805"/>
                <a:ext cx="360264" cy="358617"/>
              </a:xfrm>
              <a:prstGeom prst="ellipse">
                <a:avLst/>
              </a:prstGeom>
              <a:solidFill>
                <a:srgbClr val="D9D9D9"/>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MH_Other_6"/>
              <p:cNvSpPr/>
              <p:nvPr>
                <p:custDataLst>
                  <p:tags r:id="rId14"/>
                </p:custDataLst>
              </p:nvPr>
            </p:nvSpPr>
            <p:spPr bwMode="auto">
              <a:xfrm>
                <a:off x="1935699" y="1857510"/>
                <a:ext cx="264853" cy="263205"/>
              </a:xfrm>
              <a:prstGeom prst="ellipse">
                <a:avLst/>
              </a:prstGeom>
              <a:solidFill>
                <a:schemeClr val="tx2">
                  <a:lumMod val="40000"/>
                  <a:lumOff val="60000"/>
                </a:schemeClr>
              </a:solidFill>
              <a:ln w="635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MH_Other_7"/>
              <p:cNvSpPr/>
              <p:nvPr>
                <p:custDataLst>
                  <p:tags r:id="rId15"/>
                </p:custDataLst>
              </p:nvPr>
            </p:nvSpPr>
            <p:spPr>
              <a:xfrm>
                <a:off x="285720" y="2647273"/>
                <a:ext cx="3540135" cy="2924867"/>
              </a:xfrm>
              <a:prstGeom prst="roundRect">
                <a:avLst>
                  <a:gd name="adj" fmla="val 6144"/>
                </a:avLst>
              </a:prstGeom>
              <a:solidFill>
                <a:schemeClr val="tx2">
                  <a:lumMod val="40000"/>
                  <a:lumOff val="60000"/>
                </a:schemeClr>
              </a:solidFill>
              <a:ln w="1905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MH_Text_1"/>
              <p:cNvSpPr/>
              <p:nvPr>
                <p:custDataLst>
                  <p:tags r:id="rId16"/>
                </p:custDataLst>
              </p:nvPr>
            </p:nvSpPr>
            <p:spPr>
              <a:xfrm>
                <a:off x="476545" y="2818356"/>
                <a:ext cx="3158485" cy="2615601"/>
              </a:xfrm>
              <a:prstGeom prst="roundRect">
                <a:avLst>
                  <a:gd name="adj" fmla="val 6144"/>
                </a:avLst>
              </a:prstGeom>
              <a:solidFill>
                <a:srgbClr val="FFFFFF"/>
              </a:solidFill>
              <a:ln w="19050">
                <a:noFill/>
              </a:ln>
              <a:effectLst>
                <a:outerShdw blurRad="508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40000"/>
                  </a:lnSpc>
                  <a:defRPr/>
                </a:pPr>
                <a:endParaRPr lang="en-US" altLang="zh-CN" sz="1600" dirty="0">
                  <a:solidFill>
                    <a:srgbClr val="3B3B3B"/>
                  </a:solidFill>
                </a:endParaRPr>
              </a:p>
            </p:txBody>
          </p:sp>
        </p:grpSp>
        <p:grpSp>
          <p:nvGrpSpPr>
            <p:cNvPr id="15" name="组合 29"/>
            <p:cNvGrpSpPr>
              <a:grpSpLocks/>
            </p:cNvGrpSpPr>
            <p:nvPr/>
          </p:nvGrpSpPr>
          <p:grpSpPr bwMode="auto">
            <a:xfrm>
              <a:off x="4248571" y="2134416"/>
              <a:ext cx="3109511" cy="3305566"/>
              <a:chOff x="285514" y="1808800"/>
              <a:chExt cx="3540135" cy="3763340"/>
            </a:xfrm>
          </p:grpSpPr>
          <p:sp>
            <p:nvSpPr>
              <p:cNvPr id="20" name="MH_Other_1"/>
              <p:cNvSpPr/>
              <p:nvPr>
                <p:custDataLst>
                  <p:tags r:id="rId1"/>
                </p:custDataLst>
              </p:nvPr>
            </p:nvSpPr>
            <p:spPr>
              <a:xfrm>
                <a:off x="1815405" y="2319911"/>
                <a:ext cx="505029" cy="454029"/>
              </a:xfrm>
              <a:custGeom>
                <a:avLst/>
                <a:gdLst>
                  <a:gd name="connsiteX0" fmla="*/ 181098 w 387596"/>
                  <a:gd name="connsiteY0" fmla="*/ 66889 h 348240"/>
                  <a:gd name="connsiteX1" fmla="*/ 51899 w 387596"/>
                  <a:gd name="connsiteY1" fmla="*/ 174120 h 348240"/>
                  <a:gd name="connsiteX2" fmla="*/ 181098 w 387596"/>
                  <a:gd name="connsiteY2" fmla="*/ 281351 h 348240"/>
                  <a:gd name="connsiteX3" fmla="*/ 310297 w 387596"/>
                  <a:gd name="connsiteY3" fmla="*/ 174120 h 348240"/>
                  <a:gd name="connsiteX4" fmla="*/ 181098 w 387596"/>
                  <a:gd name="connsiteY4" fmla="*/ 66889 h 348240"/>
                  <a:gd name="connsiteX5" fmla="*/ 193798 w 387596"/>
                  <a:gd name="connsiteY5" fmla="*/ 0 h 348240"/>
                  <a:gd name="connsiteX6" fmla="*/ 387596 w 387596"/>
                  <a:gd name="connsiteY6" fmla="*/ 174120 h 348240"/>
                  <a:gd name="connsiteX7" fmla="*/ 193798 w 387596"/>
                  <a:gd name="connsiteY7" fmla="*/ 348240 h 348240"/>
                  <a:gd name="connsiteX8" fmla="*/ 0 w 387596"/>
                  <a:gd name="connsiteY8" fmla="*/ 174120 h 348240"/>
                  <a:gd name="connsiteX9" fmla="*/ 193798 w 387596"/>
                  <a:gd name="connsiteY9" fmla="*/ 0 h 34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7596" h="348240">
                    <a:moveTo>
                      <a:pt x="181098" y="66889"/>
                    </a:moveTo>
                    <a:cubicBezTo>
                      <a:pt x="109743" y="66889"/>
                      <a:pt x="51899" y="114898"/>
                      <a:pt x="51899" y="174120"/>
                    </a:cubicBezTo>
                    <a:cubicBezTo>
                      <a:pt x="51899" y="233342"/>
                      <a:pt x="109743" y="281351"/>
                      <a:pt x="181098" y="281351"/>
                    </a:cubicBezTo>
                    <a:cubicBezTo>
                      <a:pt x="252453" y="281351"/>
                      <a:pt x="310297" y="233342"/>
                      <a:pt x="310297" y="174120"/>
                    </a:cubicBezTo>
                    <a:cubicBezTo>
                      <a:pt x="310297" y="114898"/>
                      <a:pt x="252453" y="66889"/>
                      <a:pt x="181098" y="66889"/>
                    </a:cubicBezTo>
                    <a:close/>
                    <a:moveTo>
                      <a:pt x="193798" y="0"/>
                    </a:moveTo>
                    <a:cubicBezTo>
                      <a:pt x="300830" y="0"/>
                      <a:pt x="387596" y="77956"/>
                      <a:pt x="387596" y="174120"/>
                    </a:cubicBezTo>
                    <a:cubicBezTo>
                      <a:pt x="387596" y="270284"/>
                      <a:pt x="300830" y="348240"/>
                      <a:pt x="193798" y="348240"/>
                    </a:cubicBezTo>
                    <a:cubicBezTo>
                      <a:pt x="86766" y="348240"/>
                      <a:pt x="0" y="270284"/>
                      <a:pt x="0" y="174120"/>
                    </a:cubicBezTo>
                    <a:cubicBezTo>
                      <a:pt x="0" y="77956"/>
                      <a:pt x="86766" y="0"/>
                      <a:pt x="193798" y="0"/>
                    </a:cubicBezTo>
                    <a:close/>
                  </a:path>
                </a:pathLst>
              </a:custGeom>
              <a:solidFill>
                <a:srgbClr val="C1B7A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MH_Other_2"/>
              <p:cNvSpPr/>
              <p:nvPr>
                <p:custDataLst>
                  <p:tags r:id="rId2"/>
                </p:custDataLst>
              </p:nvPr>
            </p:nvSpPr>
            <p:spPr>
              <a:xfrm>
                <a:off x="1973329" y="2425193"/>
                <a:ext cx="197405" cy="199049"/>
              </a:xfrm>
              <a:prstGeom prst="ellipse">
                <a:avLst/>
              </a:prstGeom>
              <a:solidFill>
                <a:srgbClr val="FFFFFF"/>
              </a:solidFill>
              <a:ln>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MH_Other_3"/>
              <p:cNvSpPr/>
              <p:nvPr>
                <p:custDataLst>
                  <p:tags r:id="rId3"/>
                </p:custDataLst>
              </p:nvPr>
            </p:nvSpPr>
            <p:spPr>
              <a:xfrm rot="5441149">
                <a:off x="1995539" y="2444110"/>
                <a:ext cx="144763" cy="123379"/>
              </a:xfrm>
              <a:prstGeom prst="ellipse">
                <a:avLst/>
              </a:prstGeom>
              <a:solidFill>
                <a:srgbClr val="C1B7A0"/>
              </a:solidFill>
              <a:ln w="1270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MH_Other_4"/>
              <p:cNvSpPr/>
              <p:nvPr>
                <p:custDataLst>
                  <p:tags r:id="rId4"/>
                </p:custDataLst>
              </p:nvPr>
            </p:nvSpPr>
            <p:spPr>
              <a:xfrm rot="5441149">
                <a:off x="1724592" y="2191002"/>
                <a:ext cx="651414" cy="40223"/>
              </a:xfrm>
              <a:prstGeom prst="rect">
                <a:avLst/>
              </a:prstGeom>
              <a:gradFill flip="none" rotWithShape="1">
                <a:gsLst>
                  <a:gs pos="51000">
                    <a:srgbClr val="C2C2C2"/>
                  </a:gs>
                  <a:gs pos="2000">
                    <a:srgbClr val="000000"/>
                  </a:gs>
                  <a:gs pos="98000">
                    <a:srgbClr val="000000"/>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MH_Other_5"/>
              <p:cNvSpPr/>
              <p:nvPr>
                <p:custDataLst>
                  <p:tags r:id="rId5"/>
                </p:custDataLst>
              </p:nvPr>
            </p:nvSpPr>
            <p:spPr>
              <a:xfrm>
                <a:off x="1875448" y="1808800"/>
                <a:ext cx="360265" cy="358617"/>
              </a:xfrm>
              <a:prstGeom prst="ellipse">
                <a:avLst/>
              </a:prstGeom>
              <a:solidFill>
                <a:srgbClr val="D9D9D9"/>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MH_Other_6"/>
              <p:cNvSpPr/>
              <p:nvPr>
                <p:custDataLst>
                  <p:tags r:id="rId6"/>
                </p:custDataLst>
              </p:nvPr>
            </p:nvSpPr>
            <p:spPr bwMode="auto">
              <a:xfrm>
                <a:off x="1935494" y="1857510"/>
                <a:ext cx="264852" cy="263205"/>
              </a:xfrm>
              <a:prstGeom prst="ellipse">
                <a:avLst/>
              </a:prstGeom>
              <a:solidFill>
                <a:srgbClr val="C1B7A0"/>
              </a:solidFill>
              <a:ln w="635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MH_Other_7"/>
              <p:cNvSpPr/>
              <p:nvPr>
                <p:custDataLst>
                  <p:tags r:id="rId7"/>
                </p:custDataLst>
              </p:nvPr>
            </p:nvSpPr>
            <p:spPr>
              <a:xfrm>
                <a:off x="285514" y="2647273"/>
                <a:ext cx="3540135" cy="2924867"/>
              </a:xfrm>
              <a:prstGeom prst="roundRect">
                <a:avLst>
                  <a:gd name="adj" fmla="val 6144"/>
                </a:avLst>
              </a:prstGeom>
              <a:solidFill>
                <a:srgbClr val="C1B7A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MH_Text_1"/>
              <p:cNvSpPr/>
              <p:nvPr>
                <p:custDataLst>
                  <p:tags r:id="rId8"/>
                </p:custDataLst>
              </p:nvPr>
            </p:nvSpPr>
            <p:spPr>
              <a:xfrm>
                <a:off x="476339" y="2818356"/>
                <a:ext cx="3158485" cy="2615601"/>
              </a:xfrm>
              <a:prstGeom prst="roundRect">
                <a:avLst>
                  <a:gd name="adj" fmla="val 6144"/>
                </a:avLst>
              </a:prstGeom>
              <a:solidFill>
                <a:srgbClr val="FFFFFF"/>
              </a:solidFill>
              <a:ln w="19050">
                <a:noFill/>
              </a:ln>
              <a:effectLst>
                <a:outerShdw blurRad="508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40000"/>
                  </a:lnSpc>
                  <a:defRPr/>
                </a:pPr>
                <a:endParaRPr lang="en-US" altLang="zh-CN" sz="1600" dirty="0">
                  <a:solidFill>
                    <a:srgbClr val="3B3B3B"/>
                  </a:solidFill>
                </a:endParaRPr>
              </a:p>
            </p:txBody>
          </p:sp>
        </p:grpSp>
      </p:grpSp>
      <p:sp>
        <p:nvSpPr>
          <p:cNvPr id="4" name="矩形 3"/>
          <p:cNvSpPr/>
          <p:nvPr/>
        </p:nvSpPr>
        <p:spPr>
          <a:xfrm>
            <a:off x="1883259" y="3148005"/>
            <a:ext cx="3549166" cy="2308324"/>
          </a:xfrm>
          <a:prstGeom prst="rect">
            <a:avLst/>
          </a:prstGeom>
        </p:spPr>
        <p:txBody>
          <a:bodyPr wrap="square">
            <a:spAutoFit/>
          </a:bodyPr>
          <a:lstStyle/>
          <a:p>
            <a:pPr>
              <a:lnSpc>
                <a:spcPct val="150000"/>
              </a:lnSpc>
            </a:pPr>
            <a:r>
              <a:rPr lang="zh-CN" altLang="zh-CN" sz="2400" dirty="0">
                <a:latin typeface="微软雅黑" panose="020B0503020204020204" pitchFamily="34" charset="-122"/>
                <a:ea typeface="微软雅黑" panose="020B0503020204020204" pitchFamily="34" charset="-122"/>
              </a:rPr>
              <a:t>在综合排名中，广州市处于排总排名的第一名，佛山市排在第二名</a:t>
            </a:r>
            <a:r>
              <a:rPr lang="zh-CN" altLang="zh-CN" sz="2400" dirty="0" smtClean="0">
                <a:latin typeface="微软雅黑" panose="020B0503020204020204" pitchFamily="34" charset="-122"/>
                <a:ea typeface="微软雅黑" panose="020B0503020204020204" pitchFamily="34" charset="-122"/>
              </a:rPr>
              <a:t>，而</a:t>
            </a:r>
            <a:r>
              <a:rPr lang="zh-CN" altLang="zh-CN" sz="2400" dirty="0">
                <a:latin typeface="微软雅黑" panose="020B0503020204020204" pitchFamily="34" charset="-122"/>
                <a:ea typeface="微软雅黑" panose="020B0503020204020204" pitchFamily="34" charset="-122"/>
              </a:rPr>
              <a:t>深圳市则明显大大落后。</a:t>
            </a:r>
          </a:p>
        </p:txBody>
      </p:sp>
      <p:sp>
        <p:nvSpPr>
          <p:cNvPr id="5" name="矩形 4"/>
          <p:cNvSpPr/>
          <p:nvPr/>
        </p:nvSpPr>
        <p:spPr>
          <a:xfrm>
            <a:off x="6645230" y="3163373"/>
            <a:ext cx="3606784" cy="1754326"/>
          </a:xfrm>
          <a:prstGeom prst="rect">
            <a:avLst/>
          </a:prstGeom>
        </p:spPr>
        <p:txBody>
          <a:bodyPr wrap="square">
            <a:spAutoFit/>
          </a:bodyPr>
          <a:lstStyle/>
          <a:p>
            <a:pPr>
              <a:lnSpc>
                <a:spcPct val="150000"/>
              </a:lnSpc>
            </a:pPr>
            <a:r>
              <a:rPr lang="zh-CN" altLang="zh-CN" sz="2400" dirty="0">
                <a:latin typeface="微软雅黑" panose="020B0503020204020204" pitchFamily="34" charset="-122"/>
                <a:ea typeface="微软雅黑" panose="020B0503020204020204" pitchFamily="34" charset="-122"/>
              </a:rPr>
              <a:t>茂名市、中山、珠海和江门市则在农、林、牧业产值中表现很</a:t>
            </a:r>
            <a:r>
              <a:rPr lang="zh-CN" altLang="zh-CN" sz="2400" dirty="0" smtClean="0">
                <a:latin typeface="微软雅黑" panose="020B0503020204020204" pitchFamily="34" charset="-122"/>
                <a:ea typeface="微软雅黑" panose="020B0503020204020204" pitchFamily="34" charset="-122"/>
              </a:rPr>
              <a:t>优越</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8211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91000"/>
          </a:schemeClr>
        </a:solidFill>
        <a:effectLst/>
      </p:bgPr>
    </p:bg>
    <p:spTree>
      <p:nvGrpSpPr>
        <p:cNvPr id="1" name=""/>
        <p:cNvGrpSpPr/>
        <p:nvPr/>
      </p:nvGrpSpPr>
      <p:grpSpPr>
        <a:xfrm>
          <a:off x="0" y="0"/>
          <a:ext cx="0" cy="0"/>
          <a:chOff x="0" y="0"/>
          <a:chExt cx="0" cy="0"/>
        </a:xfrm>
      </p:grpSpPr>
      <p:sp>
        <p:nvSpPr>
          <p:cNvPr id="8195" name="TextBox 28"/>
          <p:cNvSpPr/>
          <p:nvPr/>
        </p:nvSpPr>
        <p:spPr>
          <a:xfrm>
            <a:off x="153035" y="179070"/>
            <a:ext cx="5095240" cy="613410"/>
          </a:xfrm>
          <a:prstGeom prst="rect">
            <a:avLst/>
          </a:prstGeom>
          <a:noFill/>
          <a:ln w="9525">
            <a:noFill/>
          </a:ln>
        </p:spPr>
        <p:txBody>
          <a:bodyPr wrap="square">
            <a:spAutoFit/>
          </a:bodyPr>
          <a:lstStyle/>
          <a:p>
            <a:pPr lvl="0">
              <a:lnSpc>
                <a:spcPct val="100000"/>
              </a:lnSpc>
            </a:pP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建模</a:t>
            </a: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3810"/>
            <a:ext cx="838835" cy="854710"/>
          </a:xfrm>
          <a:prstGeom prst="rect">
            <a:avLst/>
          </a:prstGeom>
        </p:spPr>
      </p:pic>
      <p:grpSp>
        <p:nvGrpSpPr>
          <p:cNvPr id="6146" name="组合 9"/>
          <p:cNvGrpSpPr/>
          <p:nvPr/>
        </p:nvGrpSpPr>
        <p:grpSpPr>
          <a:xfrm>
            <a:off x="417194" y="1617345"/>
            <a:ext cx="2954449" cy="4105275"/>
            <a:chOff x="-119396" y="0"/>
            <a:chExt cx="2834220" cy="4023704"/>
          </a:xfrm>
        </p:grpSpPr>
        <p:grpSp>
          <p:nvGrpSpPr>
            <p:cNvPr id="6150" name="组合 13"/>
            <p:cNvGrpSpPr/>
            <p:nvPr/>
          </p:nvGrpSpPr>
          <p:grpSpPr>
            <a:xfrm>
              <a:off x="354807" y="928274"/>
              <a:ext cx="1947861" cy="1940713"/>
              <a:chOff x="0" y="0"/>
              <a:chExt cx="1590160" cy="1584325"/>
            </a:xfrm>
          </p:grpSpPr>
          <p:sp>
            <p:nvSpPr>
              <p:cNvPr id="6151" name="Freeform 6"/>
              <p:cNvSpPr/>
              <p:nvPr/>
            </p:nvSpPr>
            <p:spPr>
              <a:xfrm>
                <a:off x="0" y="0"/>
                <a:ext cx="1468102" cy="1467130"/>
              </a:xfrm>
              <a:custGeom>
                <a:avLst/>
                <a:gdLst>
                  <a:gd name="txL" fmla="*/ 0 w 1276"/>
                  <a:gd name="txT" fmla="*/ 0 h 1274"/>
                  <a:gd name="txR" fmla="*/ 1276 w 1276"/>
                  <a:gd name="txB" fmla="*/ 1274 h 1274"/>
                </a:gdLst>
                <a:ahLst/>
                <a:cxnLst>
                  <a:cxn ang="0">
                    <a:pos x="691" y="1168"/>
                  </a:cxn>
                  <a:cxn ang="0">
                    <a:pos x="662" y="1267"/>
                  </a:cxn>
                  <a:cxn ang="0">
                    <a:pos x="654" y="1273"/>
                  </a:cxn>
                  <a:cxn ang="0">
                    <a:pos x="643" y="1274"/>
                  </a:cxn>
                  <a:cxn ang="0">
                    <a:pos x="172" y="1274"/>
                  </a:cxn>
                  <a:cxn ang="0">
                    <a:pos x="81" y="1253"/>
                  </a:cxn>
                  <a:cxn ang="0">
                    <a:pos x="1" y="1113"/>
                  </a:cxn>
                  <a:cxn ang="0">
                    <a:pos x="0" y="892"/>
                  </a:cxn>
                  <a:cxn ang="0">
                    <a:pos x="0" y="170"/>
                  </a:cxn>
                  <a:cxn ang="0">
                    <a:pos x="170" y="0"/>
                  </a:cxn>
                  <a:cxn ang="0">
                    <a:pos x="1110" y="0"/>
                  </a:cxn>
                  <a:cxn ang="0">
                    <a:pos x="1273" y="131"/>
                  </a:cxn>
                  <a:cxn ang="0">
                    <a:pos x="1276" y="168"/>
                  </a:cxn>
                  <a:cxn ang="0">
                    <a:pos x="1276" y="629"/>
                  </a:cxn>
                  <a:cxn ang="0">
                    <a:pos x="1275" y="645"/>
                  </a:cxn>
                  <a:cxn ang="0">
                    <a:pos x="1171" y="659"/>
                  </a:cxn>
                  <a:cxn ang="0">
                    <a:pos x="1171" y="214"/>
                  </a:cxn>
                  <a:cxn ang="0">
                    <a:pos x="106" y="214"/>
                  </a:cxn>
                  <a:cxn ang="0">
                    <a:pos x="106" y="230"/>
                  </a:cxn>
                  <a:cxn ang="0">
                    <a:pos x="105" y="1102"/>
                  </a:cxn>
                  <a:cxn ang="0">
                    <a:pos x="171" y="1168"/>
                  </a:cxn>
                  <a:cxn ang="0">
                    <a:pos x="671" y="1168"/>
                  </a:cxn>
                  <a:cxn ang="0">
                    <a:pos x="691" y="1168"/>
                  </a:cxn>
                </a:cxnLst>
                <a:rect l="txL" t="txT" r="txR" b="tx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w="9525">
                <a:noFill/>
              </a:ln>
            </p:spPr>
            <p:txBody>
              <a:bodyPr vert="horz" wrap="square" anchor="t"/>
              <a:lstStyle/>
              <a:p>
                <a:pPr lvl="0">
                  <a:lnSpc>
                    <a:spcPct val="100000"/>
                  </a:lnSpc>
                </a:pPr>
                <a:endParaRPr b="1">
                  <a:solidFill>
                    <a:srgbClr val="000000"/>
                  </a:solidFill>
                  <a:latin typeface="Calibri" panose="020F0502020204030204" charset="0"/>
                  <a:ea typeface="Calibri" panose="020F0502020204030204" charset="0"/>
                  <a:sym typeface="Calibri" panose="020F0502020204030204" charset="0"/>
                </a:endParaRPr>
              </a:p>
            </p:txBody>
          </p:sp>
          <p:sp>
            <p:nvSpPr>
              <p:cNvPr id="6152" name="Freeform 7"/>
              <p:cNvSpPr>
                <a:spLocks noEditPoints="1"/>
              </p:cNvSpPr>
              <p:nvPr/>
            </p:nvSpPr>
            <p:spPr>
              <a:xfrm>
                <a:off x="861701" y="1016827"/>
                <a:ext cx="569443" cy="567498"/>
              </a:xfrm>
              <a:custGeom>
                <a:avLst/>
                <a:gdLst>
                  <a:gd name="txL" fmla="*/ 0 w 495"/>
                  <a:gd name="txT" fmla="*/ 0 h 493"/>
                  <a:gd name="txR" fmla="*/ 495 w 495"/>
                  <a:gd name="txB" fmla="*/ 493 h 493"/>
                </a:gdLst>
                <a:ahLst/>
                <a:cxnLst>
                  <a:cxn ang="0">
                    <a:pos x="328" y="1"/>
                  </a:cxn>
                  <a:cxn ang="0">
                    <a:pos x="495" y="167"/>
                  </a:cxn>
                  <a:cxn ang="0">
                    <a:pos x="427" y="236"/>
                  </a:cxn>
                  <a:cxn ang="0">
                    <a:pos x="240" y="421"/>
                  </a:cxn>
                  <a:cxn ang="0">
                    <a:pos x="216" y="436"/>
                  </a:cxn>
                  <a:cxn ang="0">
                    <a:pos x="40" y="488"/>
                  </a:cxn>
                  <a:cxn ang="0">
                    <a:pos x="9" y="484"/>
                  </a:cxn>
                  <a:cxn ang="0">
                    <a:pos x="6" y="454"/>
                  </a:cxn>
                  <a:cxn ang="0">
                    <a:pos x="58" y="276"/>
                  </a:cxn>
                  <a:cxn ang="0">
                    <a:pos x="67" y="259"/>
                  </a:cxn>
                  <a:cxn ang="0">
                    <a:pos x="327" y="1"/>
                  </a:cxn>
                  <a:cxn ang="0">
                    <a:pos x="328" y="1"/>
                  </a:cxn>
                  <a:cxn ang="0">
                    <a:pos x="102" y="292"/>
                  </a:cxn>
                  <a:cxn ang="0">
                    <a:pos x="72" y="396"/>
                  </a:cxn>
                  <a:cxn ang="0">
                    <a:pos x="74" y="405"/>
                  </a:cxn>
                  <a:cxn ang="0">
                    <a:pos x="113" y="418"/>
                  </a:cxn>
                  <a:cxn ang="0">
                    <a:pos x="148" y="408"/>
                  </a:cxn>
                  <a:cxn ang="0">
                    <a:pos x="200" y="393"/>
                  </a:cxn>
                  <a:cxn ang="0">
                    <a:pos x="185" y="316"/>
                  </a:cxn>
                  <a:cxn ang="0">
                    <a:pos x="178" y="308"/>
                  </a:cxn>
                  <a:cxn ang="0">
                    <a:pos x="102" y="292"/>
                  </a:cxn>
                </a:cxnLst>
                <a:rect l="txL" t="txT" r="txR" b="tx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w="9525">
                <a:noFill/>
              </a:ln>
            </p:spPr>
            <p:txBody>
              <a:bodyPr vert="horz" wrap="square" anchor="t"/>
              <a:lstStyle/>
              <a:p>
                <a:pPr lvl="0">
                  <a:lnSpc>
                    <a:spcPct val="100000"/>
                  </a:lnSpc>
                </a:pPr>
                <a:endParaRPr b="1">
                  <a:solidFill>
                    <a:srgbClr val="000000"/>
                  </a:solidFill>
                  <a:latin typeface="Calibri" panose="020F0502020204030204" charset="0"/>
                  <a:ea typeface="Calibri" panose="020F0502020204030204" charset="0"/>
                  <a:sym typeface="Calibri" panose="020F0502020204030204" charset="0"/>
                </a:endParaRPr>
              </a:p>
            </p:txBody>
          </p:sp>
          <p:sp>
            <p:nvSpPr>
              <p:cNvPr id="6153" name="Freeform 8"/>
              <p:cNvSpPr/>
              <p:nvPr/>
            </p:nvSpPr>
            <p:spPr>
              <a:xfrm>
                <a:off x="552423" y="734781"/>
                <a:ext cx="608346" cy="119627"/>
              </a:xfrm>
              <a:custGeom>
                <a:avLst/>
                <a:gdLst>
                  <a:gd name="txL" fmla="*/ 0 w 529"/>
                  <a:gd name="txT" fmla="*/ 0 h 104"/>
                  <a:gd name="txR" fmla="*/ 529 w 529"/>
                  <a:gd name="txB" fmla="*/ 104 h 104"/>
                </a:gdLst>
                <a:ahLst/>
                <a:cxnLst>
                  <a:cxn ang="0">
                    <a:pos x="0" y="104"/>
                  </a:cxn>
                  <a:cxn ang="0">
                    <a:pos x="0" y="0"/>
                  </a:cxn>
                  <a:cxn ang="0">
                    <a:pos x="529" y="0"/>
                  </a:cxn>
                  <a:cxn ang="0">
                    <a:pos x="529" y="104"/>
                  </a:cxn>
                  <a:cxn ang="0">
                    <a:pos x="0" y="104"/>
                  </a:cxn>
                </a:cxnLst>
                <a:rect l="txL" t="txT" r="txR" b="tx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w="9525">
                <a:noFill/>
              </a:ln>
            </p:spPr>
            <p:txBody>
              <a:bodyPr vert="horz" wrap="square" anchor="t"/>
              <a:lstStyle/>
              <a:p>
                <a:pPr lvl="0">
                  <a:lnSpc>
                    <a:spcPct val="100000"/>
                  </a:lnSpc>
                </a:pPr>
                <a:endParaRPr b="1">
                  <a:solidFill>
                    <a:srgbClr val="000000"/>
                  </a:solidFill>
                  <a:latin typeface="Calibri" panose="020F0502020204030204" charset="0"/>
                  <a:ea typeface="Calibri" panose="020F0502020204030204" charset="0"/>
                  <a:sym typeface="Calibri" panose="020F0502020204030204" charset="0"/>
                </a:endParaRPr>
              </a:p>
            </p:txBody>
          </p:sp>
          <p:sp>
            <p:nvSpPr>
              <p:cNvPr id="6154" name="Freeform 9"/>
              <p:cNvSpPr/>
              <p:nvPr/>
            </p:nvSpPr>
            <p:spPr>
              <a:xfrm>
                <a:off x="553395" y="490664"/>
                <a:ext cx="607373" cy="119627"/>
              </a:xfrm>
              <a:custGeom>
                <a:avLst/>
                <a:gdLst>
                  <a:gd name="txL" fmla="*/ 0 w 528"/>
                  <a:gd name="txT" fmla="*/ 0 h 104"/>
                  <a:gd name="txR" fmla="*/ 528 w 528"/>
                  <a:gd name="txB" fmla="*/ 104 h 104"/>
                </a:gdLst>
                <a:ahLst/>
                <a:cxnLst>
                  <a:cxn ang="0">
                    <a:pos x="528" y="0"/>
                  </a:cxn>
                  <a:cxn ang="0">
                    <a:pos x="528" y="104"/>
                  </a:cxn>
                  <a:cxn ang="0">
                    <a:pos x="0" y="104"/>
                  </a:cxn>
                  <a:cxn ang="0">
                    <a:pos x="0" y="0"/>
                  </a:cxn>
                  <a:cxn ang="0">
                    <a:pos x="528" y="0"/>
                  </a:cxn>
                </a:cxnLst>
                <a:rect l="txL" t="txT" r="txR" b="tx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w="9525">
                <a:noFill/>
              </a:ln>
            </p:spPr>
            <p:txBody>
              <a:bodyPr vert="horz" wrap="square" anchor="t"/>
              <a:lstStyle/>
              <a:p>
                <a:pPr lvl="0">
                  <a:lnSpc>
                    <a:spcPct val="100000"/>
                  </a:lnSpc>
                </a:pPr>
                <a:endParaRPr b="1">
                  <a:solidFill>
                    <a:srgbClr val="000000"/>
                  </a:solidFill>
                  <a:latin typeface="Calibri" panose="020F0502020204030204" charset="0"/>
                  <a:ea typeface="Calibri" panose="020F0502020204030204" charset="0"/>
                  <a:sym typeface="Calibri" panose="020F0502020204030204" charset="0"/>
                </a:endParaRPr>
              </a:p>
            </p:txBody>
          </p:sp>
          <p:sp>
            <p:nvSpPr>
              <p:cNvPr id="6155" name="Freeform 10"/>
              <p:cNvSpPr/>
              <p:nvPr/>
            </p:nvSpPr>
            <p:spPr>
              <a:xfrm>
                <a:off x="553395" y="978897"/>
                <a:ext cx="549991" cy="120599"/>
              </a:xfrm>
              <a:custGeom>
                <a:avLst/>
                <a:gdLst>
                  <a:gd name="txL" fmla="*/ 0 w 478"/>
                  <a:gd name="txT" fmla="*/ 0 h 105"/>
                  <a:gd name="txR" fmla="*/ 478 w 478"/>
                  <a:gd name="txB" fmla="*/ 105 h 105"/>
                </a:gdLst>
                <a:ahLst/>
                <a:cxnLst>
                  <a:cxn ang="0">
                    <a:pos x="0" y="0"/>
                  </a:cxn>
                  <a:cxn ang="0">
                    <a:pos x="478" y="0"/>
                  </a:cxn>
                  <a:cxn ang="0">
                    <a:pos x="472" y="8"/>
                  </a:cxn>
                  <a:cxn ang="0">
                    <a:pos x="383" y="97"/>
                  </a:cxn>
                  <a:cxn ang="0">
                    <a:pos x="366" y="104"/>
                  </a:cxn>
                  <a:cxn ang="0">
                    <a:pos x="8" y="105"/>
                  </a:cxn>
                  <a:cxn ang="0">
                    <a:pos x="0" y="104"/>
                  </a:cxn>
                  <a:cxn ang="0">
                    <a:pos x="0" y="0"/>
                  </a:cxn>
                </a:cxnLst>
                <a:rect l="txL" t="txT" r="txR" b="tx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w="9525">
                <a:noFill/>
              </a:ln>
            </p:spPr>
            <p:txBody>
              <a:bodyPr vert="horz" wrap="square" anchor="t"/>
              <a:lstStyle/>
              <a:p>
                <a:pPr lvl="0">
                  <a:lnSpc>
                    <a:spcPct val="100000"/>
                  </a:lnSpc>
                </a:pPr>
                <a:endParaRPr b="1">
                  <a:solidFill>
                    <a:srgbClr val="000000"/>
                  </a:solidFill>
                  <a:latin typeface="Calibri" panose="020F0502020204030204" charset="0"/>
                  <a:ea typeface="Calibri" panose="020F0502020204030204" charset="0"/>
                  <a:sym typeface="Calibri" panose="020F0502020204030204" charset="0"/>
                </a:endParaRPr>
              </a:p>
            </p:txBody>
          </p:sp>
          <p:sp>
            <p:nvSpPr>
              <p:cNvPr id="6156" name="Freeform 11"/>
              <p:cNvSpPr/>
              <p:nvPr/>
            </p:nvSpPr>
            <p:spPr>
              <a:xfrm>
                <a:off x="1307141" y="855380"/>
                <a:ext cx="283019" cy="281074"/>
              </a:xfrm>
              <a:custGeom>
                <a:avLst/>
                <a:gdLst>
                  <a:gd name="txL" fmla="*/ 0 w 246"/>
                  <a:gd name="txT" fmla="*/ 0 h 244"/>
                  <a:gd name="txR" fmla="*/ 246 w 246"/>
                  <a:gd name="txB" fmla="*/ 244 h 244"/>
                </a:gdLst>
                <a:ahLst/>
                <a:cxnLst>
                  <a:cxn ang="0">
                    <a:pos x="0" y="87"/>
                  </a:cxn>
                  <a:cxn ang="0">
                    <a:pos x="66" y="20"/>
                  </a:cxn>
                  <a:cxn ang="0">
                    <a:pos x="139" y="20"/>
                  </a:cxn>
                  <a:cxn ang="0">
                    <a:pos x="225" y="106"/>
                  </a:cxn>
                  <a:cxn ang="0">
                    <a:pos x="227" y="178"/>
                  </a:cxn>
                  <a:cxn ang="0">
                    <a:pos x="159" y="244"/>
                  </a:cxn>
                  <a:cxn ang="0">
                    <a:pos x="0" y="87"/>
                  </a:cxn>
                </a:cxnLst>
                <a:rect l="txL" t="txT" r="txR" b="tx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w="9525">
                <a:noFill/>
              </a:ln>
            </p:spPr>
            <p:txBody>
              <a:bodyPr vert="horz" wrap="square" anchor="t"/>
              <a:lstStyle/>
              <a:p>
                <a:pPr lvl="0">
                  <a:lnSpc>
                    <a:spcPct val="100000"/>
                  </a:lnSpc>
                </a:pPr>
                <a:endParaRPr b="1">
                  <a:solidFill>
                    <a:srgbClr val="000000"/>
                  </a:solidFill>
                  <a:latin typeface="Calibri" panose="020F0502020204030204" charset="0"/>
                  <a:ea typeface="Calibri" panose="020F0502020204030204" charset="0"/>
                  <a:sym typeface="Calibri" panose="020F0502020204030204" charset="0"/>
                </a:endParaRPr>
              </a:p>
            </p:txBody>
          </p:sp>
          <p:sp>
            <p:nvSpPr>
              <p:cNvPr id="6157" name="Freeform 12"/>
              <p:cNvSpPr/>
              <p:nvPr/>
            </p:nvSpPr>
            <p:spPr>
              <a:xfrm>
                <a:off x="307334" y="735753"/>
                <a:ext cx="119627" cy="117682"/>
              </a:xfrm>
              <a:custGeom>
                <a:avLst/>
                <a:gdLst>
                  <a:gd name="txL" fmla="*/ 0 w 104"/>
                  <a:gd name="txT" fmla="*/ 0 h 102"/>
                  <a:gd name="txR" fmla="*/ 104 w 104"/>
                  <a:gd name="txB" fmla="*/ 102 h 102"/>
                </a:gdLst>
                <a:ahLst/>
                <a:cxnLst>
                  <a:cxn ang="0">
                    <a:pos x="0" y="102"/>
                  </a:cxn>
                  <a:cxn ang="0">
                    <a:pos x="0" y="0"/>
                  </a:cxn>
                  <a:cxn ang="0">
                    <a:pos x="104" y="0"/>
                  </a:cxn>
                  <a:cxn ang="0">
                    <a:pos x="104" y="102"/>
                  </a:cxn>
                  <a:cxn ang="0">
                    <a:pos x="0" y="102"/>
                  </a:cxn>
                </a:cxnLst>
                <a:rect l="txL" t="txT" r="txR" b="tx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w="9525">
                <a:noFill/>
              </a:ln>
            </p:spPr>
            <p:txBody>
              <a:bodyPr vert="horz" wrap="square" anchor="t"/>
              <a:lstStyle/>
              <a:p>
                <a:pPr lvl="0">
                  <a:lnSpc>
                    <a:spcPct val="100000"/>
                  </a:lnSpc>
                </a:pPr>
                <a:endParaRPr b="1">
                  <a:solidFill>
                    <a:srgbClr val="000000"/>
                  </a:solidFill>
                  <a:latin typeface="Calibri" panose="020F0502020204030204" charset="0"/>
                  <a:ea typeface="Calibri" panose="020F0502020204030204" charset="0"/>
                  <a:sym typeface="Calibri" panose="020F0502020204030204" charset="0"/>
                </a:endParaRPr>
              </a:p>
            </p:txBody>
          </p:sp>
          <p:sp>
            <p:nvSpPr>
              <p:cNvPr id="6158" name="Freeform 13"/>
              <p:cNvSpPr/>
              <p:nvPr/>
            </p:nvSpPr>
            <p:spPr>
              <a:xfrm>
                <a:off x="308306" y="491637"/>
                <a:ext cx="118654" cy="118654"/>
              </a:xfrm>
              <a:custGeom>
                <a:avLst/>
                <a:gdLst>
                  <a:gd name="txL" fmla="*/ 0 w 103"/>
                  <a:gd name="txT" fmla="*/ 0 h 103"/>
                  <a:gd name="txR" fmla="*/ 103 w 103"/>
                  <a:gd name="txB" fmla="*/ 103 h 103"/>
                </a:gdLst>
                <a:ahLst/>
                <a:cxnLst>
                  <a:cxn ang="0">
                    <a:pos x="103" y="103"/>
                  </a:cxn>
                  <a:cxn ang="0">
                    <a:pos x="0" y="103"/>
                  </a:cxn>
                  <a:cxn ang="0">
                    <a:pos x="0" y="0"/>
                  </a:cxn>
                  <a:cxn ang="0">
                    <a:pos x="103" y="0"/>
                  </a:cxn>
                  <a:cxn ang="0">
                    <a:pos x="103" y="103"/>
                  </a:cxn>
                </a:cxnLst>
                <a:rect l="txL" t="txT" r="txR" b="tx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w="9525">
                <a:noFill/>
              </a:ln>
            </p:spPr>
            <p:txBody>
              <a:bodyPr vert="horz" wrap="square" anchor="t"/>
              <a:lstStyle/>
              <a:p>
                <a:pPr lvl="0">
                  <a:lnSpc>
                    <a:spcPct val="100000"/>
                  </a:lnSpc>
                </a:pPr>
                <a:endParaRPr b="1">
                  <a:solidFill>
                    <a:srgbClr val="000000"/>
                  </a:solidFill>
                  <a:latin typeface="Calibri" panose="020F0502020204030204" charset="0"/>
                  <a:ea typeface="Calibri" panose="020F0502020204030204" charset="0"/>
                  <a:sym typeface="Calibri" panose="020F0502020204030204" charset="0"/>
                </a:endParaRPr>
              </a:p>
            </p:txBody>
          </p:sp>
          <p:sp>
            <p:nvSpPr>
              <p:cNvPr id="6159" name="Freeform 14"/>
              <p:cNvSpPr/>
              <p:nvPr/>
            </p:nvSpPr>
            <p:spPr>
              <a:xfrm>
                <a:off x="308306" y="979870"/>
                <a:ext cx="118654" cy="118654"/>
              </a:xfrm>
              <a:custGeom>
                <a:avLst/>
                <a:gdLst>
                  <a:gd name="txL" fmla="*/ 0 w 103"/>
                  <a:gd name="txT" fmla="*/ 0 h 103"/>
                  <a:gd name="txR" fmla="*/ 103 w 103"/>
                  <a:gd name="txB" fmla="*/ 103 h 103"/>
                </a:gdLst>
                <a:ahLst/>
                <a:cxnLst>
                  <a:cxn ang="0">
                    <a:pos x="103" y="103"/>
                  </a:cxn>
                  <a:cxn ang="0">
                    <a:pos x="0" y="103"/>
                  </a:cxn>
                  <a:cxn ang="0">
                    <a:pos x="0" y="0"/>
                  </a:cxn>
                  <a:cxn ang="0">
                    <a:pos x="103" y="0"/>
                  </a:cxn>
                  <a:cxn ang="0">
                    <a:pos x="103" y="103"/>
                  </a:cxn>
                </a:cxnLst>
                <a:rect l="txL" t="txT" r="txR" b="tx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w="9525">
                <a:noFill/>
              </a:ln>
            </p:spPr>
            <p:txBody>
              <a:bodyPr vert="horz" wrap="square" anchor="t"/>
              <a:lstStyle/>
              <a:p>
                <a:pPr lvl="0">
                  <a:lnSpc>
                    <a:spcPct val="100000"/>
                  </a:lnSpc>
                </a:pPr>
                <a:endParaRPr b="1">
                  <a:solidFill>
                    <a:srgbClr val="000000"/>
                  </a:solidFill>
                  <a:latin typeface="Calibri" panose="020F0502020204030204" charset="0"/>
                  <a:ea typeface="Calibri" panose="020F0502020204030204" charset="0"/>
                  <a:sym typeface="Calibri" panose="020F0502020204030204" charset="0"/>
                </a:endParaRPr>
              </a:p>
            </p:txBody>
          </p:sp>
        </p:grpSp>
        <p:sp>
          <p:nvSpPr>
            <p:cNvPr id="6160" name="文本框 34"/>
            <p:cNvSpPr/>
            <p:nvPr/>
          </p:nvSpPr>
          <p:spPr>
            <a:xfrm>
              <a:off x="-119396" y="2887659"/>
              <a:ext cx="2657475" cy="537739"/>
            </a:xfrm>
            <a:prstGeom prst="rect">
              <a:avLst/>
            </a:prstGeom>
            <a:noFill/>
            <a:ln w="9525">
              <a:noFill/>
            </a:ln>
          </p:spPr>
          <p:txBody>
            <a:bodyPr wrap="square">
              <a:spAutoFit/>
            </a:bodyPr>
            <a:lstStyle/>
            <a:p>
              <a:pPr lvl="0" algn="ctr">
                <a:lnSpc>
                  <a:spcPct val="100000"/>
                </a:lnSpc>
              </a:pPr>
              <a:r>
                <a:rPr lang="zh-CN" altLang="en-US" sz="2800" b="1">
                  <a:solidFill>
                    <a:srgbClr val="0174AB"/>
                  </a:solidFill>
                  <a:latin typeface="微软雅黑" panose="020B0503020204020204" pitchFamily="2" charset="-122"/>
                  <a:ea typeface="微软雅黑" panose="020B0503020204020204" pitchFamily="2" charset="-122"/>
                  <a:sym typeface="微软雅黑" panose="020B0503020204020204" pitchFamily="2" charset="-122"/>
                </a:rPr>
                <a:t>本章内容</a:t>
              </a:r>
            </a:p>
          </p:txBody>
        </p:sp>
        <p:sp>
          <p:nvSpPr>
            <p:cNvPr id="6163" name="直接连接符 17"/>
            <p:cNvSpPr/>
            <p:nvPr/>
          </p:nvSpPr>
          <p:spPr>
            <a:xfrm>
              <a:off x="2714823" y="0"/>
              <a:ext cx="1" cy="4023704"/>
            </a:xfrm>
            <a:prstGeom prst="line">
              <a:avLst/>
            </a:prstGeom>
            <a:ln w="38100" cap="flat" cmpd="sng">
              <a:solidFill>
                <a:schemeClr val="accent1"/>
              </a:solidFill>
              <a:prstDash val="sysDot"/>
              <a:miter/>
              <a:headEnd type="none" w="med" len="med"/>
              <a:tailEnd type="none" w="med" len="med"/>
            </a:ln>
          </p:spPr>
          <p:txBody>
            <a:bodyPr/>
            <a:lstStyle/>
            <a:p>
              <a:endParaRPr lang="zh-CN" altLang="en-US"/>
            </a:p>
          </p:txBody>
        </p:sp>
      </p:gr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TextBox 27"/>
          <p:cNvSpPr/>
          <p:nvPr/>
        </p:nvSpPr>
        <p:spPr>
          <a:xfrm>
            <a:off x="5635625" y="193675"/>
            <a:ext cx="545020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第</a:t>
            </a: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章 多维标度法</a:t>
            </a: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2800" b="1" dirty="0">
                <a:latin typeface="微软雅黑" panose="020B0503020204020204" pitchFamily="2" charset="-122"/>
                <a:ea typeface="微软雅黑" panose="020B0503020204020204" pitchFamily="2" charset="-122"/>
                <a:sym typeface="微软雅黑" panose="020B0503020204020204" pitchFamily="2" charset="-122"/>
              </a:rPr>
              <a:t>R使用</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TextBox 1"/>
          <p:cNvSpPr/>
          <p:nvPr/>
        </p:nvSpPr>
        <p:spPr>
          <a:xfrm flipH="1">
            <a:off x="314643" y="2374265"/>
            <a:ext cx="800100" cy="2564130"/>
          </a:xfrm>
          <a:prstGeom prst="rect">
            <a:avLst/>
          </a:prstGeom>
          <a:noFill/>
          <a:ln w="9525">
            <a:noFill/>
          </a:ln>
        </p:spPr>
        <p:txBody>
          <a:bodyPr wrap="square">
            <a:spAutoFit/>
          </a:bodyPr>
          <a:lstStyle/>
          <a:p>
            <a:pPr lvl="0" algn="ctr">
              <a:lnSpc>
                <a:spcPct val="100000"/>
              </a:lnSpc>
            </a:pPr>
            <a:r>
              <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内容与要求</a:t>
            </a: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41275"/>
            <a:ext cx="838835" cy="774065"/>
          </a:xfrm>
          <a:prstGeom prst="rect">
            <a:avLst/>
          </a:prstGeom>
        </p:spPr>
      </p:pic>
      <p:sp>
        <p:nvSpPr>
          <p:cNvPr id="5" name="矩形 6"/>
          <p:cNvSpPr/>
          <p:nvPr/>
        </p:nvSpPr>
        <p:spPr>
          <a:xfrm>
            <a:off x="1537970" y="1155839"/>
            <a:ext cx="9832340" cy="2677656"/>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内容：</a:t>
            </a:r>
          </a:p>
          <a:p>
            <a:pPr lvl="0" algn="just">
              <a:lnSpc>
                <a:spcPct val="150000"/>
              </a:lnSpc>
              <a:buFont typeface="Wingdings" panose="05000000000000000000" pitchFamily="2" charset="2"/>
              <a:buNone/>
            </a:pPr>
            <a:r>
              <a:rPr sz="2800" dirty="0">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dirty="0">
                <a:latin typeface="微软雅黑" panose="020B0503020204020204" pitchFamily="2" charset="-122"/>
                <a:ea typeface="微软雅黑" panose="020B0503020204020204" pitchFamily="2" charset="-122"/>
                <a:sym typeface="微软雅黑" panose="020B0503020204020204" pitchFamily="2" charset="-122"/>
              </a:rPr>
              <a:t>包括</a:t>
            </a:r>
            <a:r>
              <a:rPr lang="zh-CN" altLang="en-US" sz="2800" dirty="0" smtClean="0">
                <a:latin typeface="微软雅黑" panose="020B0503020204020204" pitchFamily="2" charset="-122"/>
                <a:ea typeface="微软雅黑" panose="020B0503020204020204" pitchFamily="2" charset="-122"/>
                <a:sym typeface="微软雅黑" panose="020B0503020204020204" pitchFamily="2" charset="-122"/>
              </a:rPr>
              <a:t>多维</a:t>
            </a:r>
            <a:r>
              <a:rPr lang="zh-CN" altLang="en-US" sz="2800" dirty="0">
                <a:latin typeface="微软雅黑" panose="020B0503020204020204" pitchFamily="2" charset="-122"/>
                <a:ea typeface="微软雅黑" panose="020B0503020204020204" pitchFamily="2" charset="-122"/>
                <a:sym typeface="微软雅黑" panose="020B0503020204020204" pitchFamily="2" charset="-122"/>
              </a:rPr>
              <a:t>标度</a:t>
            </a:r>
            <a:r>
              <a:rPr lang="zh-CN" altLang="en-US" sz="2800" dirty="0" smtClean="0">
                <a:latin typeface="微软雅黑" panose="020B0503020204020204" pitchFamily="2" charset="-122"/>
                <a:ea typeface="微软雅黑" panose="020B0503020204020204" pitchFamily="2" charset="-122"/>
                <a:sym typeface="微软雅黑" panose="020B0503020204020204" pitchFamily="2" charset="-122"/>
              </a:rPr>
              <a:t>法的基本</a:t>
            </a:r>
            <a:r>
              <a:rPr lang="zh-CN" altLang="en-US" sz="2800" dirty="0">
                <a:latin typeface="微软雅黑" panose="020B0503020204020204" pitchFamily="2" charset="-122"/>
                <a:ea typeface="微软雅黑" panose="020B0503020204020204" pitchFamily="2" charset="-122"/>
                <a:sym typeface="微软雅黑" panose="020B0503020204020204" pitchFamily="2" charset="-122"/>
              </a:rPr>
              <a:t>理论</a:t>
            </a:r>
            <a:r>
              <a:rPr lang="zh-CN" altLang="en-US" sz="2800" dirty="0" smtClean="0">
                <a:latin typeface="微软雅黑" panose="020B0503020204020204" pitchFamily="2" charset="-122"/>
                <a:ea typeface="微软雅黑" panose="020B0503020204020204" pitchFamily="2" charset="-122"/>
                <a:sym typeface="微软雅黑" panose="020B0503020204020204" pitchFamily="2" charset="-122"/>
              </a:rPr>
              <a:t>、方法、古典解和非度量方法，</a:t>
            </a:r>
            <a:r>
              <a:rPr lang="zh-CN" altLang="zh-CN" sz="2800" dirty="0">
                <a:latin typeface="微软雅黑" panose="020B0503020204020204" pitchFamily="2" charset="-122"/>
                <a:ea typeface="微软雅黑" panose="020B0503020204020204" pitchFamily="2" charset="-122"/>
              </a:rPr>
              <a:t>计算程序中有关多维标度法的算法基础；多维标度法的基本步骤以及实证分析</a:t>
            </a:r>
            <a:r>
              <a:rPr lang="zh-CN" altLang="en-US" sz="2800" dirty="0">
                <a:latin typeface="微软雅黑" panose="020B0503020204020204" pitchFamily="2" charset="-122"/>
                <a:ea typeface="微软雅黑" panose="020B0503020204020204" pitchFamily="2" charset="-122"/>
                <a:sym typeface="微软雅黑" panose="020B0503020204020204" pitchFamily="2" charset="-122"/>
              </a:rPr>
              <a:t>。</a:t>
            </a:r>
          </a:p>
        </p:txBody>
      </p:sp>
      <p:sp>
        <p:nvSpPr>
          <p:cNvPr id="6" name="矩形 7"/>
          <p:cNvSpPr/>
          <p:nvPr/>
        </p:nvSpPr>
        <p:spPr>
          <a:xfrm>
            <a:off x="1511420" y="3820563"/>
            <a:ext cx="9858890" cy="2677656"/>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altLang="en-US"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要求：</a:t>
            </a:r>
          </a:p>
          <a:p>
            <a:pPr lvl="0" algn="just">
              <a:lnSpc>
                <a:spcPct val="150000"/>
              </a:lnSpc>
              <a:buFont typeface="Wingdings" panose="05000000000000000000" pitchFamily="2" charset="2"/>
              <a:buNone/>
            </a:pPr>
            <a:r>
              <a:rPr lang="zh-CN" altLang="en-US" sz="28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了解多维标度的基本思想和实际意义，</a:t>
            </a:r>
            <a:r>
              <a:rPr lang="zh-CN" altLang="zh-CN" sz="2800" dirty="0">
                <a:solidFill>
                  <a:schemeClr val="accent4"/>
                </a:solidFill>
                <a:latin typeface="微软雅黑" panose="020B0503020204020204" pitchFamily="2" charset="-122"/>
                <a:ea typeface="微软雅黑" panose="020B0503020204020204" pitchFamily="2" charset="-122"/>
              </a:rPr>
              <a:t>以及它的数学模型和二维空间上的几何</a:t>
            </a:r>
            <a:r>
              <a:rPr lang="zh-CN" altLang="zh-CN" sz="2800" dirty="0" smtClean="0">
                <a:solidFill>
                  <a:schemeClr val="accent4"/>
                </a:solidFill>
                <a:latin typeface="微软雅黑" panose="020B0503020204020204" pitchFamily="2" charset="-122"/>
                <a:ea typeface="微软雅黑" panose="020B0503020204020204" pitchFamily="2" charset="-122"/>
              </a:rPr>
              <a:t>意义</a:t>
            </a:r>
            <a:r>
              <a:rPr lang="zh-CN" altLang="en-US" sz="2800" dirty="0" smtClean="0">
                <a:solidFill>
                  <a:schemeClr val="accent4"/>
                </a:solidFill>
                <a:latin typeface="微软雅黑" panose="020B0503020204020204" pitchFamily="2" charset="-122"/>
                <a:ea typeface="微软雅黑" panose="020B0503020204020204" pitchFamily="2" charset="-122"/>
              </a:rPr>
              <a:t>；</a:t>
            </a:r>
            <a:r>
              <a:rPr lang="zh-CN" altLang="zh-CN" sz="2800" dirty="0" smtClean="0">
                <a:solidFill>
                  <a:schemeClr val="accent4"/>
                </a:solidFill>
                <a:latin typeface="微软雅黑" panose="020B0503020204020204" pitchFamily="2" charset="-122"/>
                <a:ea typeface="微软雅黑" panose="020B0503020204020204" pitchFamily="2" charset="-122"/>
              </a:rPr>
              <a:t>掌握</a:t>
            </a:r>
            <a:r>
              <a:rPr lang="zh-CN" altLang="zh-CN" sz="2800" dirty="0">
                <a:solidFill>
                  <a:schemeClr val="accent4"/>
                </a:solidFill>
                <a:latin typeface="微软雅黑" panose="020B0503020204020204" pitchFamily="2" charset="-122"/>
                <a:ea typeface="微软雅黑" panose="020B0503020204020204" pitchFamily="2" charset="-122"/>
              </a:rPr>
              <a:t>多维</a:t>
            </a:r>
            <a:r>
              <a:rPr lang="zh-CN" altLang="zh-CN" sz="2800" dirty="0" smtClean="0">
                <a:solidFill>
                  <a:schemeClr val="accent4"/>
                </a:solidFill>
                <a:latin typeface="微软雅黑" panose="020B0503020204020204" pitchFamily="2" charset="-122"/>
                <a:ea typeface="微软雅黑" panose="020B0503020204020204" pitchFamily="2" charset="-122"/>
              </a:rPr>
              <a:t>标度法</a:t>
            </a:r>
            <a:r>
              <a:rPr lang="zh-CN" altLang="zh-CN" sz="2800" dirty="0">
                <a:solidFill>
                  <a:schemeClr val="accent4"/>
                </a:solidFill>
                <a:latin typeface="微软雅黑" panose="020B0503020204020204" pitchFamily="2" charset="-122"/>
                <a:ea typeface="微软雅黑" panose="020B0503020204020204" pitchFamily="2" charset="-122"/>
              </a:rPr>
              <a:t>的基本</a:t>
            </a:r>
            <a:r>
              <a:rPr lang="zh-CN" altLang="zh-CN" sz="2800" dirty="0" smtClean="0">
                <a:solidFill>
                  <a:schemeClr val="accent4"/>
                </a:solidFill>
                <a:latin typeface="微软雅黑" panose="020B0503020204020204" pitchFamily="2" charset="-122"/>
                <a:ea typeface="微软雅黑" panose="020B0503020204020204" pitchFamily="2" charset="-122"/>
              </a:rPr>
              <a:t>性质</a:t>
            </a:r>
            <a:r>
              <a:rPr lang="zh-CN" altLang="en-US" sz="2800" dirty="0" smtClean="0">
                <a:solidFill>
                  <a:schemeClr val="accent4"/>
                </a:solidFill>
                <a:latin typeface="微软雅黑" panose="020B0503020204020204" pitchFamily="2" charset="-122"/>
                <a:ea typeface="微软雅黑" panose="020B0503020204020204" pitchFamily="2" charset="-122"/>
              </a:rPr>
              <a:t>；</a:t>
            </a:r>
            <a:r>
              <a:rPr lang="zh-CN" altLang="zh-CN" sz="2800" dirty="0" smtClean="0">
                <a:solidFill>
                  <a:schemeClr val="accent4"/>
                </a:solidFill>
                <a:latin typeface="微软雅黑" panose="020B0503020204020204" pitchFamily="2" charset="-122"/>
                <a:ea typeface="微软雅黑" panose="020B0503020204020204" pitchFamily="2" charset="-122"/>
              </a:rPr>
              <a:t>能够利用软件自己</a:t>
            </a:r>
            <a:r>
              <a:rPr lang="zh-CN" altLang="zh-CN" sz="2800" dirty="0">
                <a:solidFill>
                  <a:schemeClr val="accent4"/>
                </a:solidFill>
                <a:latin typeface="微软雅黑" panose="020B0503020204020204" pitchFamily="2" charset="-122"/>
                <a:ea typeface="微软雅黑" panose="020B0503020204020204" pitchFamily="2" charset="-122"/>
              </a:rPr>
              <a:t>编程解决实际</a:t>
            </a:r>
            <a:r>
              <a:rPr lang="zh-CN" altLang="zh-CN" sz="2800" dirty="0" smtClean="0">
                <a:solidFill>
                  <a:schemeClr val="accent4"/>
                </a:solidFill>
                <a:latin typeface="微软雅黑" panose="020B0503020204020204" pitchFamily="2" charset="-122"/>
                <a:ea typeface="微软雅黑" panose="020B0503020204020204" pitchFamily="2" charset="-122"/>
              </a:rPr>
              <a:t>问题</a:t>
            </a:r>
            <a:r>
              <a:rPr lang="zh-CN" altLang="en-US" sz="28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28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 name="TextBox 28"/>
          <p:cNvSpPr/>
          <p:nvPr/>
        </p:nvSpPr>
        <p:spPr>
          <a:xfrm>
            <a:off x="153035" y="179070"/>
            <a:ext cx="5095240" cy="613410"/>
          </a:xfrm>
          <a:prstGeom prst="rect">
            <a:avLst/>
          </a:prstGeom>
          <a:noFill/>
          <a:ln w="9525">
            <a:noFill/>
          </a:ln>
        </p:spPr>
        <p:txBody>
          <a:bodyPr wrap="square">
            <a:spAutoFit/>
          </a:bodyPr>
          <a:lstStyle/>
          <a:p>
            <a:pPr lvl="0">
              <a:lnSpc>
                <a:spcPct val="100000"/>
              </a:lnSpc>
            </a:pP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建模</a:t>
            </a:r>
          </a:p>
        </p:txBody>
      </p:sp>
      <p:sp>
        <p:nvSpPr>
          <p:cNvPr id="9" name="TextBox 27"/>
          <p:cNvSpPr/>
          <p:nvPr/>
        </p:nvSpPr>
        <p:spPr>
          <a:xfrm>
            <a:off x="5635625" y="193675"/>
            <a:ext cx="545020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第</a:t>
            </a: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章 多维标度法</a:t>
            </a: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2800" b="1" dirty="0">
                <a:latin typeface="微软雅黑" panose="020B0503020204020204" pitchFamily="2" charset="-122"/>
                <a:ea typeface="微软雅黑" panose="020B0503020204020204" pitchFamily="2" charset="-122"/>
                <a:sym typeface="微软雅黑" panose="020B0503020204020204" pitchFamily="2" charset="-122"/>
              </a:rPr>
              <a:t>R使用</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ppt_x"/>
                                          </p:val>
                                        </p:tav>
                                        <p:tav tm="100000">
                                          <p:val>
                                            <p:strVal val="#ppt_x"/>
                                          </p:val>
                                        </p:tav>
                                      </p:tavLst>
                                    </p:anim>
                                    <p:anim calcmode="lin" valueType="num">
                                      <p:cBhvr additive="base">
                                        <p:cTn id="14" dur="1000" fill="hold"/>
                                        <p:tgtEl>
                                          <p:spTgt spid="6"/>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6"/>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6022975" y="201295"/>
            <a:ext cx="482535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 </a:t>
            </a:r>
            <a:r>
              <a:rPr lang="en-US" altLang="zh-CN"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的基本理论和方法</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多维标度法</a:t>
            </a: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200" b="1" dirty="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41275"/>
            <a:ext cx="838835" cy="774065"/>
          </a:xfrm>
          <a:prstGeom prst="rect">
            <a:avLst/>
          </a:prstGeom>
        </p:spPr>
      </p:pic>
      <p:sp>
        <p:nvSpPr>
          <p:cNvPr id="4" name="右箭头 3"/>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415675" y="912808"/>
            <a:ext cx="10009828" cy="1938992"/>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说明：</a:t>
            </a:r>
          </a:p>
          <a:p>
            <a:pPr lvl="0" algn="just">
              <a:lnSpc>
                <a:spcPct val="150000"/>
              </a:lnSpc>
              <a:buFont typeface="Wingdings" panose="05000000000000000000" pitchFamily="2" charset="2"/>
              <a:buNone/>
            </a:pPr>
            <a:r>
              <a:rPr sz="2800" dirty="0">
                <a:latin typeface="微软雅黑" panose="020B0503020204020204" pitchFamily="2" charset="-122"/>
                <a:ea typeface="微软雅黑" panose="020B0503020204020204" pitchFamily="2" charset="-122"/>
                <a:sym typeface="微软雅黑" panose="020B0503020204020204" pitchFamily="2" charset="-122"/>
              </a:rPr>
              <a:t>       </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多维标度法是</a:t>
            </a:r>
            <a:r>
              <a:rPr lang="zh-CN" altLang="zh-CN" sz="2400" dirty="0">
                <a:latin typeface="微软雅黑" panose="020B0503020204020204" pitchFamily="2" charset="-122"/>
                <a:ea typeface="微软雅黑" panose="020B0503020204020204" pitchFamily="2" charset="-122"/>
              </a:rPr>
              <a:t>一种利用客体间的相似性数据去揭示它们之间的空间关系的统计分析方法</a:t>
            </a:r>
            <a:r>
              <a:rPr sz="2400" dirty="0" smtClean="0">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2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直接连接符 10"/>
          <p:cNvSpPr/>
          <p:nvPr/>
        </p:nvSpPr>
        <p:spPr>
          <a:xfrm>
            <a:off x="1243330" y="1124840"/>
            <a:ext cx="0" cy="518452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9" name="TextBox 1"/>
          <p:cNvSpPr/>
          <p:nvPr/>
        </p:nvSpPr>
        <p:spPr>
          <a:xfrm flipH="1">
            <a:off x="314643" y="2374265"/>
            <a:ext cx="800100" cy="2564130"/>
          </a:xfrm>
          <a:prstGeom prst="rect">
            <a:avLst/>
          </a:prstGeom>
          <a:noFill/>
          <a:ln w="9525">
            <a:noFill/>
          </a:ln>
        </p:spPr>
        <p:txBody>
          <a:bodyPr wrap="square">
            <a:spAutoFit/>
          </a:bodyPr>
          <a:lstStyle/>
          <a:p>
            <a:pPr lvl="0" algn="ctr">
              <a:lnSpc>
                <a:spcPct val="100000"/>
              </a:lnSpc>
            </a:pPr>
            <a:r>
              <a:rPr lang="zh-CN" altLang="en-US" sz="3200" dirty="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说明与举例</a:t>
            </a:r>
          </a:p>
        </p:txBody>
      </p:sp>
      <p:sp>
        <p:nvSpPr>
          <p:cNvPr id="10" name="矩形 6"/>
          <p:cNvSpPr/>
          <p:nvPr/>
        </p:nvSpPr>
        <p:spPr>
          <a:xfrm>
            <a:off x="1417640" y="2948468"/>
            <a:ext cx="5916295" cy="3139321"/>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12-1</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200000"/>
              </a:lnSpc>
            </a:pPr>
            <a:r>
              <a:rPr lang="zh-CN" altLang="en-US" sz="2400" dirty="0" smtClean="0">
                <a:latin typeface="微软雅黑" panose="020B0503020204020204" pitchFamily="34" charset="-122"/>
                <a:ea typeface="微软雅黑" panose="020B0503020204020204" pitchFamily="34" charset="-122"/>
              </a:rPr>
              <a:t>    右表</a:t>
            </a:r>
            <a:r>
              <a:rPr lang="zh-CN" altLang="zh-CN" sz="2400" dirty="0" smtClean="0">
                <a:latin typeface="微软雅黑" panose="020B0503020204020204" pitchFamily="34" charset="-122"/>
                <a:ea typeface="微软雅黑" panose="020B0503020204020204" pitchFamily="34" charset="-122"/>
              </a:rPr>
              <a:t>列出了美国</a:t>
            </a:r>
            <a:r>
              <a:rPr lang="en-US" altLang="zh-CN" sz="2400" dirty="0" smtClean="0">
                <a:latin typeface="微软雅黑" panose="020B0503020204020204" pitchFamily="34" charset="-122"/>
                <a:ea typeface="微软雅黑" panose="020B0503020204020204" pitchFamily="34" charset="-122"/>
              </a:rPr>
              <a:t>10</a:t>
            </a:r>
            <a:r>
              <a:rPr lang="zh-CN" altLang="zh-CN" sz="2400" dirty="0" smtClean="0">
                <a:latin typeface="微软雅黑" panose="020B0503020204020204" pitchFamily="34" charset="-122"/>
                <a:ea typeface="微软雅黑" panose="020B0503020204020204" pitchFamily="34" charset="-122"/>
              </a:rPr>
              <a:t>个城市间公路的距离</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gn="just">
              <a:lnSpc>
                <a:spcPct val="150000"/>
              </a:lnSpc>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如果</a:t>
            </a:r>
            <a:r>
              <a:rPr lang="zh-CN" altLang="zh-CN" sz="2400" dirty="0">
                <a:latin typeface="微软雅黑" panose="020B0503020204020204" pitchFamily="34" charset="-122"/>
                <a:ea typeface="微软雅黑" panose="020B0503020204020204" pitchFamily="34" charset="-122"/>
              </a:rPr>
              <a:t>用</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ij</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latin typeface="微软雅黑" panose="020B0503020204020204" pitchFamily="34" charset="-122"/>
                <a:ea typeface="微软雅黑" panose="020B0503020204020204" pitchFamily="34" charset="-122"/>
              </a:rPr>
              <a:t>表</a:t>
            </a:r>
            <a:r>
              <a:rPr lang="zh-CN" altLang="en-US" sz="2400" dirty="0">
                <a:latin typeface="微软雅黑" panose="020B0503020204020204" pitchFamily="34" charset="-122"/>
                <a:ea typeface="微软雅黑" panose="020B0503020204020204" pitchFamily="34" charset="-122"/>
              </a:rPr>
              <a:t>中</a:t>
            </a:r>
            <a:r>
              <a:rPr lang="zh-CN" altLang="zh-CN" sz="2400" dirty="0">
                <a:latin typeface="微软雅黑" panose="020B0503020204020204" pitchFamily="34" charset="-122"/>
                <a:ea typeface="微软雅黑" panose="020B0503020204020204" pitchFamily="34" charset="-122"/>
              </a:rPr>
              <a:t>的矩阵，它名义上是距离阵，但并不一定是</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dirty="0">
                <a:latin typeface="微软雅黑" panose="020B0503020204020204" pitchFamily="34" charset="-122"/>
                <a:ea typeface="微软雅黑" panose="020B0503020204020204" pitchFamily="34" charset="-122"/>
              </a:rPr>
              <a:t>个点的距离，即不是我们通常所理解的距离阵</a:t>
            </a:r>
            <a:r>
              <a:rPr lang="zh-CN" altLang="zh-CN" sz="2400" dirty="0" smtClean="0">
                <a:latin typeface="微软雅黑" panose="020B0503020204020204" pitchFamily="34" charset="-122"/>
                <a:ea typeface="微软雅黑" panose="020B0503020204020204" pitchFamily="34" charset="-122"/>
              </a:rPr>
              <a:t>。</a:t>
            </a:r>
            <a:endParaRPr lang="zh-CN" altLang="en-US" sz="2400" dirty="0">
              <a:solidFill>
                <a:schemeClr val="accent4"/>
              </a:solidFill>
              <a:latin typeface="微软雅黑" panose="020B0503020204020204" pitchFamily="34" charset="-122"/>
              <a:ea typeface="微软雅黑" panose="020B0503020204020204" pitchFamily="34" charset="-122"/>
              <a:sym typeface="微软雅黑" panose="020B0503020204020204" pitchFamily="2" charset="-122"/>
            </a:endParaRP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8632" y="3140980"/>
            <a:ext cx="4663368" cy="3168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直接连接符 10"/>
          <p:cNvSpPr/>
          <p:nvPr/>
        </p:nvSpPr>
        <p:spPr>
          <a:xfrm>
            <a:off x="7484360" y="3140980"/>
            <a:ext cx="0" cy="3332658"/>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ppt_x"/>
                                          </p:val>
                                        </p:tav>
                                        <p:tav tm="100000">
                                          <p:val>
                                            <p:strVal val="#ppt_x"/>
                                          </p:val>
                                        </p:tav>
                                      </p:tavLst>
                                    </p:anim>
                                    <p:anim calcmode="lin" valueType="num">
                                      <p:cBhvr additive="base">
                                        <p:cTn id="14" dur="10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6022975" y="201295"/>
            <a:ext cx="482535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 </a:t>
            </a:r>
            <a:r>
              <a:rPr lang="en-US" altLang="zh-CN"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的基本理论和方法</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多维标度法</a:t>
            </a: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200" b="1" dirty="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41275"/>
            <a:ext cx="838835" cy="774065"/>
          </a:xfrm>
          <a:prstGeom prst="rect">
            <a:avLst/>
          </a:prstGeom>
        </p:spPr>
      </p:pic>
      <p:sp>
        <p:nvSpPr>
          <p:cNvPr id="4" name="右箭头 3"/>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601209" y="1252216"/>
            <a:ext cx="10400906" cy="1292662"/>
          </a:xfrm>
          <a:prstGeom prst="rect">
            <a:avLst/>
          </a:prstGeom>
          <a:noFill/>
          <a:ln w="9525">
            <a:noFill/>
          </a:ln>
        </p:spPr>
        <p:txBody>
          <a:bodyPr wrap="square">
            <a:spAutoFit/>
          </a:bodyPr>
          <a:lstStyle/>
          <a:p>
            <a:pPr algn="just">
              <a:lnSpc>
                <a:spcPct val="150000"/>
              </a:lnSpc>
            </a:pPr>
            <a:r>
              <a:rPr sz="2800" dirty="0" smtClean="0">
                <a:latin typeface="微软雅黑" panose="020B0503020204020204" pitchFamily="2" charset="-122"/>
                <a:ea typeface="微软雅黑" panose="020B0503020204020204" pitchFamily="2" charset="-122"/>
                <a:sym typeface="微软雅黑" panose="020B0503020204020204" pitchFamily="2" charset="-122"/>
              </a:rPr>
              <a:t>     </a:t>
            </a:r>
            <a:r>
              <a:rPr lang="en-US" sz="2800" dirty="0" smtClean="0">
                <a:latin typeface="微软雅黑" panose="020B0503020204020204" pitchFamily="2" charset="-122"/>
                <a:ea typeface="微软雅黑" panose="020B0503020204020204" pitchFamily="2" charset="-122"/>
                <a:sym typeface="微软雅黑" panose="020B0503020204020204" pitchFamily="2" charset="-122"/>
              </a:rPr>
              <a:t> </a:t>
            </a:r>
            <a:r>
              <a:rPr lang="zh-CN" altLang="en-US" sz="2400" b="1" dirty="0" smtClean="0">
                <a:latin typeface="微软雅黑" panose="020B0503020204020204" pitchFamily="2" charset="-122"/>
                <a:ea typeface="微软雅黑" panose="020B0503020204020204" pitchFamily="2" charset="-122"/>
                <a:sym typeface="微软雅黑" panose="020B0503020204020204" pitchFamily="2" charset="-122"/>
              </a:rPr>
              <a:t>定义</a:t>
            </a:r>
            <a:r>
              <a:rPr lang="en-US" altLang="zh-CN" sz="2400" b="1" dirty="0" smtClean="0">
                <a:latin typeface="微软雅黑" panose="020B0503020204020204" pitchFamily="2" charset="-122"/>
                <a:ea typeface="微软雅黑" panose="020B0503020204020204" pitchFamily="2" charset="-122"/>
                <a:sym typeface="微软雅黑" panose="020B0503020204020204" pitchFamily="2" charset="-122"/>
              </a:rPr>
              <a:t>12.1  </a:t>
            </a:r>
            <a:r>
              <a:rPr lang="zh-CN" altLang="zh-CN" sz="2400" dirty="0" smtClean="0">
                <a:latin typeface="微软雅黑" panose="020B0503020204020204" pitchFamily="34" charset="-122"/>
                <a:ea typeface="微软雅黑" panose="020B0503020204020204" pitchFamily="34" charset="-122"/>
              </a:rPr>
              <a:t>一</a:t>
            </a:r>
            <a:r>
              <a:rPr lang="zh-CN" altLang="zh-CN" sz="2400" dirty="0">
                <a:latin typeface="微软雅黑" panose="020B0503020204020204" pitchFamily="34" charset="-122"/>
                <a:ea typeface="微软雅黑" panose="020B0503020204020204" pitchFamily="34" charset="-122"/>
              </a:rPr>
              <a:t>个</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dirty="0" smtClean="0">
                <a:latin typeface="微软雅黑" panose="020B0503020204020204" pitchFamily="34" charset="-122"/>
                <a:ea typeface="微软雅黑" panose="020B0503020204020204" pitchFamily="34" charset="-122"/>
              </a:rPr>
              <a:t>矩阵</a:t>
            </a:r>
            <a:r>
              <a:rPr lang="en-US" altLang="zh-CN" sz="2400" dirty="0" smtClean="0">
                <a:latin typeface="微软雅黑" panose="020B0503020204020204" pitchFamily="34" charset="-122"/>
                <a:ea typeface="微软雅黑" panose="020B0503020204020204" pitchFamily="34" charset="-122"/>
              </a:rPr>
              <a:t>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2" charset="-122"/>
              </a:rPr>
              <a:t>D</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2" charset="-122"/>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2" charset="-122"/>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ij</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2" charset="-122"/>
              </a:rPr>
              <a:t>）</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2" charset="-122"/>
              </a:rPr>
              <a:t>，</a:t>
            </a:r>
            <a:r>
              <a:rPr lang="zh-CN" altLang="zh-CN" sz="2400" dirty="0">
                <a:latin typeface="微软雅黑" panose="020B0503020204020204" pitchFamily="34" charset="-122"/>
                <a:ea typeface="微软雅黑" panose="020B0503020204020204" pitchFamily="34" charset="-122"/>
              </a:rPr>
              <a:t>若</a:t>
            </a:r>
            <a:r>
              <a:rPr lang="zh-CN" altLang="zh-CN" sz="2400" dirty="0" smtClean="0">
                <a:latin typeface="微软雅黑" panose="020B0503020204020204" pitchFamily="34" charset="-122"/>
                <a:ea typeface="微软雅黑" panose="020B0503020204020204" pitchFamily="34" charset="-122"/>
              </a:rPr>
              <a:t>满足</a:t>
            </a:r>
            <a:r>
              <a:rPr lang="en-US" altLang="zh-CN" sz="2400" dirty="0" smtClean="0">
                <a:latin typeface="微软雅黑" panose="020B0503020204020204" pitchFamily="34" charset="-122"/>
                <a:ea typeface="微软雅黑" panose="020B0503020204020204" pitchFamily="34" charset="-122"/>
              </a:rPr>
              <a:t>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2" charset="-122"/>
              </a:rPr>
              <a:t>D</a:t>
            </a:r>
            <a:r>
              <a:rPr lang="zh-CN" altLang="en-US" sz="2400" i="1"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2" charset="-122"/>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2" charset="-122"/>
              </a:rPr>
              <a:t>=</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2" charset="-122"/>
              </a:rPr>
              <a:t>D</a:t>
            </a:r>
            <a:r>
              <a:rPr lang="zh-CN" altLang="zh-CN" sz="2400" dirty="0" smtClean="0">
                <a:latin typeface="微软雅黑" panose="020B0503020204020204" pitchFamily="34" charset="-122"/>
                <a:ea typeface="微软雅黑" panose="020B0503020204020204" pitchFamily="34" charset="-122"/>
              </a:rPr>
              <a:t>，</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ii</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smtClean="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smtClean="0">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=1,2, </a:t>
            </a:r>
            <a:r>
              <a:rPr lang="zh-CN" altLang="zh-CN" sz="2400" dirty="0" smtClean="0"/>
              <a:t>…</a:t>
            </a:r>
            <a:r>
              <a:rPr lang="en-US" altLang="zh-CN" sz="2400" dirty="0" smtClean="0"/>
              <a:t>,</a:t>
            </a:r>
            <a:r>
              <a:rPr lang="en-US" altLang="zh-CN" sz="2400" i="1" dirty="0" smtClean="0">
                <a:latin typeface="Times New Roman" panose="02020603050405020304" pitchFamily="18" charset="0"/>
                <a:cs typeface="Times New Roman" panose="02020603050405020304" pitchFamily="18" charset="0"/>
              </a:rPr>
              <a:t>n </a:t>
            </a:r>
            <a:r>
              <a:rPr lang="en-US" altLang="zh-CN" sz="2400" dirty="0" smtClean="0">
                <a:latin typeface="Times New Roman" panose="02020603050405020304" pitchFamily="18" charset="0"/>
                <a:cs typeface="Times New Roman" panose="02020603050405020304" pitchFamily="18" charset="0"/>
              </a:rPr>
              <a:t>; </a:t>
            </a:r>
            <a:r>
              <a:rPr lang="en-US" altLang="zh-CN" sz="2400" i="1" dirty="0" err="1" smtClean="0">
                <a:latin typeface="Times New Roman" panose="02020603050405020304" pitchFamily="18" charset="0"/>
                <a:cs typeface="Times New Roman" panose="02020603050405020304" pitchFamily="18" charset="0"/>
              </a:rPr>
              <a:t>i</a:t>
            </a:r>
            <a:r>
              <a:rPr lang="zh-CN" altLang="zh-CN" sz="2400" i="1"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j</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smtClean="0">
                <a:latin typeface="微软雅黑" panose="020B0503020204020204" pitchFamily="34" charset="-122"/>
                <a:ea typeface="微软雅黑" panose="020B0503020204020204" pitchFamily="34" charset="-122"/>
              </a:rPr>
              <a:t>则称</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zh-CN" sz="2400" dirty="0">
                <a:latin typeface="微软雅黑" panose="020B0503020204020204" pitchFamily="34" charset="-122"/>
                <a:ea typeface="微软雅黑" panose="020B0503020204020204" pitchFamily="34" charset="-122"/>
              </a:rPr>
              <a:t>为距离阵</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
        <p:nvSpPr>
          <p:cNvPr id="8" name="矩形 6"/>
          <p:cNvSpPr/>
          <p:nvPr/>
        </p:nvSpPr>
        <p:spPr>
          <a:xfrm>
            <a:off x="736162" y="2504624"/>
            <a:ext cx="10400906" cy="3785652"/>
          </a:xfrm>
          <a:prstGeom prst="rect">
            <a:avLst/>
          </a:prstGeom>
          <a:noFill/>
          <a:ln w="9525">
            <a:noFill/>
          </a:ln>
        </p:spPr>
        <p:txBody>
          <a:bodyPr wrap="square">
            <a:spAutoFit/>
          </a:bodyPr>
          <a:lstStyle/>
          <a:p>
            <a:pPr algn="just">
              <a:lnSpc>
                <a:spcPct val="200000"/>
              </a:lnSpc>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对于</a:t>
            </a:r>
            <a:r>
              <a:rPr lang="zh-CN" altLang="zh-CN" sz="2400" dirty="0">
                <a:latin typeface="微软雅黑" panose="020B0503020204020204" pitchFamily="34" charset="-122"/>
                <a:ea typeface="微软雅黑" panose="020B0503020204020204" pitchFamily="34" charset="-122"/>
              </a:rPr>
              <a:t>距离</a:t>
            </a:r>
            <a:r>
              <a:rPr lang="zh-CN" altLang="zh-CN" sz="2400" dirty="0" smtClean="0">
                <a:latin typeface="微软雅黑" panose="020B0503020204020204" pitchFamily="34" charset="-122"/>
                <a:ea typeface="微软雅黑" panose="020B0503020204020204" pitchFamily="34" charset="-122"/>
              </a:rPr>
              <a:t>阵</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2" charset="-122"/>
              </a:rPr>
              <a:t>D</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2" charset="-122"/>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2" charset="-122"/>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ij</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2" charset="-122"/>
              </a:rPr>
              <a:t>）</a:t>
            </a:r>
            <a:r>
              <a:rPr lang="zh-CN" altLang="zh-CN" sz="2400" dirty="0" smtClean="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多维标度法的目的是要寻找</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zh-CN" sz="2400" dirty="0">
                <a:latin typeface="微软雅黑" panose="020B0503020204020204" pitchFamily="34" charset="-122"/>
                <a:ea typeface="微软雅黑" panose="020B0503020204020204" pitchFamily="34" charset="-122"/>
              </a:rPr>
              <a:t>和</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i="1" baseline="30000" dirty="0" err="1">
                <a:latin typeface="Times New Roman" panose="02020603050405020304" pitchFamily="18" charset="0"/>
                <a:ea typeface="微软雅黑" panose="020B0503020204020204" pitchFamily="34" charset="-122"/>
                <a:cs typeface="Times New Roman" panose="02020603050405020304" pitchFamily="18" charset="0"/>
              </a:rPr>
              <a:t>p</a:t>
            </a:r>
            <a:r>
              <a:rPr lang="zh-CN" altLang="zh-CN" sz="2400" dirty="0">
                <a:latin typeface="微软雅黑" panose="020B0503020204020204" pitchFamily="34" charset="-122"/>
                <a:ea typeface="微软雅黑" panose="020B0503020204020204" pitchFamily="34" charset="-122"/>
              </a:rPr>
              <a:t>中的</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dirty="0">
                <a:latin typeface="微软雅黑" panose="020B0503020204020204" pitchFamily="34" charset="-122"/>
                <a:ea typeface="微软雅黑" panose="020B0503020204020204" pitchFamily="34" charset="-122"/>
              </a:rPr>
              <a:t>个点</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dirty="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用</a:t>
            </a: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表示</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400" dirty="0">
                <a:latin typeface="微软雅黑" panose="020B0503020204020204" pitchFamily="34" charset="-122"/>
                <a:ea typeface="微软雅黑" panose="020B0503020204020204" pitchFamily="34" charset="-122"/>
              </a:rPr>
              <a:t>与</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j</a:t>
            </a:r>
            <a:r>
              <a:rPr lang="zh-CN" altLang="zh-CN" sz="2400" dirty="0">
                <a:latin typeface="微软雅黑" panose="020B0503020204020204" pitchFamily="34" charset="-122"/>
                <a:ea typeface="微软雅黑" panose="020B0503020204020204" pitchFamily="34" charset="-122"/>
              </a:rPr>
              <a:t>的欧氏距离</a:t>
            </a:r>
            <a:r>
              <a:rPr lang="zh-CN" altLang="zh-CN"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            , </a:t>
            </a:r>
            <a:r>
              <a:rPr lang="zh-CN" altLang="zh-CN" sz="2400" dirty="0">
                <a:latin typeface="微软雅黑" panose="020B0503020204020204" pitchFamily="34" charset="-122"/>
                <a:ea typeface="微软雅黑" panose="020B0503020204020204" pitchFamily="34" charset="-122"/>
              </a:rPr>
              <a:t>使得</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与</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zh-CN" sz="2400" dirty="0">
                <a:latin typeface="微软雅黑" panose="020B0503020204020204" pitchFamily="34" charset="-122"/>
                <a:ea typeface="微软雅黑" panose="020B0503020204020204" pitchFamily="34" charset="-122"/>
              </a:rPr>
              <a:t>在某种意义下相近</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gn="just">
              <a:lnSpc>
                <a:spcPct val="200000"/>
              </a:lnSpc>
            </a:pPr>
            <a:r>
              <a:rPr lang="en-US" altLang="zh-CN" sz="2400" dirty="0" smtClean="0"/>
              <a:t>     </a:t>
            </a:r>
            <a:r>
              <a:rPr lang="zh-CN" altLang="zh-CN" sz="2400" dirty="0" smtClean="0">
                <a:latin typeface="微软雅黑" panose="020B0503020204020204" pitchFamily="34" charset="-122"/>
                <a:ea typeface="微软雅黑" panose="020B0503020204020204" pitchFamily="34" charset="-122"/>
              </a:rPr>
              <a:t>在</a:t>
            </a:r>
            <a:r>
              <a:rPr lang="zh-CN" altLang="zh-CN" sz="2400" dirty="0">
                <a:latin typeface="微软雅黑" panose="020B0503020204020204" pitchFamily="34" charset="-122"/>
                <a:ea typeface="微软雅黑" panose="020B0503020204020204" pitchFamily="34" charset="-122"/>
              </a:rPr>
              <a:t>实际运用中，常取</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1,2,3</a:t>
            </a:r>
            <a:r>
              <a:rPr lang="zh-CN" altLang="zh-CN" sz="2400" dirty="0">
                <a:latin typeface="微软雅黑" panose="020B0503020204020204" pitchFamily="34" charset="-122"/>
                <a:ea typeface="微软雅黑" panose="020B0503020204020204" pitchFamily="34" charset="-122"/>
              </a:rPr>
              <a:t>。将寻找到的</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dirty="0">
                <a:latin typeface="微软雅黑" panose="020B0503020204020204" pitchFamily="34" charset="-122"/>
                <a:ea typeface="微软雅黑" panose="020B0503020204020204" pitchFamily="34" charset="-122"/>
              </a:rPr>
              <a:t>个点</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 x</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dirty="0">
                <a:latin typeface="微软雅黑" panose="020B0503020204020204" pitchFamily="34" charset="-122"/>
                <a:ea typeface="微软雅黑" panose="020B0503020204020204" pitchFamily="34" charset="-122"/>
              </a:rPr>
              <a:t>，写成矩阵</a:t>
            </a:r>
            <a:r>
              <a:rPr lang="zh-CN" altLang="zh-CN" sz="2400" dirty="0" smtClean="0">
                <a:latin typeface="微软雅黑" panose="020B0503020204020204" pitchFamily="34" charset="-122"/>
                <a:ea typeface="微软雅黑" panose="020B0503020204020204" pitchFamily="34" charset="-122"/>
              </a:rPr>
              <a:t>形式</a:t>
            </a:r>
            <a:r>
              <a:rPr lang="en-US" altLang="zh-CN" sz="2400" dirty="0" smtClean="0">
                <a:latin typeface="微软雅黑" panose="020B0503020204020204" pitchFamily="34" charset="-122"/>
                <a:ea typeface="微软雅黑" panose="020B0503020204020204" pitchFamily="34" charset="-122"/>
              </a:rPr>
              <a:t>:</a:t>
            </a:r>
          </a:p>
          <a:p>
            <a:pPr algn="just">
              <a:lnSpc>
                <a:spcPct val="200000"/>
              </a:lnSpc>
            </a:pPr>
            <a:endParaRPr lang="en-US" altLang="zh-CN" sz="2400" dirty="0" smtClean="0">
              <a:latin typeface="微软雅黑" panose="020B0503020204020204" pitchFamily="34" charset="-122"/>
              <a:ea typeface="微软雅黑" panose="020B0503020204020204" pitchFamily="34" charset="-122"/>
            </a:endParaRPr>
          </a:p>
          <a:p>
            <a:pPr algn="just">
              <a:lnSpc>
                <a:spcPct val="200000"/>
              </a:lnSpc>
            </a:pPr>
            <a:r>
              <a:rPr lang="en-US" altLang="zh-CN" sz="2400" dirty="0" smtClean="0"/>
              <a:t>     </a:t>
            </a:r>
            <a:r>
              <a:rPr lang="zh-CN" altLang="zh-CN" sz="2400" dirty="0" smtClean="0">
                <a:latin typeface="微软雅黑" panose="020B0503020204020204" pitchFamily="34" charset="-122"/>
                <a:ea typeface="微软雅黑" panose="020B0503020204020204" pitchFamily="34" charset="-122"/>
              </a:rPr>
              <a:t>则</a:t>
            </a:r>
            <a:r>
              <a:rPr lang="zh-CN" altLang="zh-CN" sz="2400" dirty="0">
                <a:latin typeface="微软雅黑" panose="020B0503020204020204" pitchFamily="34" charset="-122"/>
                <a:ea typeface="微软雅黑" panose="020B0503020204020204" pitchFamily="34" charset="-122"/>
              </a:rPr>
              <a:t>称</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400" dirty="0">
                <a:latin typeface="微软雅黑" panose="020B0503020204020204" pitchFamily="34" charset="-122"/>
                <a:ea typeface="微软雅黑" panose="020B0503020204020204" pitchFamily="34" charset="-122"/>
              </a:rPr>
              <a:t>为</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zh-CN" sz="2400" dirty="0">
                <a:latin typeface="微软雅黑" panose="020B0503020204020204" pitchFamily="34" charset="-122"/>
                <a:ea typeface="微软雅黑" panose="020B0503020204020204" pitchFamily="34" charset="-122"/>
              </a:rPr>
              <a:t>的一个解（或叫多维标度解）。</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670" y="3399185"/>
            <a:ext cx="421370" cy="617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3265" y="3403553"/>
            <a:ext cx="1154579" cy="50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3412" y="3424335"/>
            <a:ext cx="360025" cy="475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图片 13"/>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43136" y="5013110"/>
            <a:ext cx="2795456" cy="379605"/>
          </a:xfrm>
          <a:prstGeom prst="rect">
            <a:avLst/>
          </a:prstGeom>
          <a:noFill/>
          <a:ln>
            <a:noFill/>
          </a:ln>
        </p:spPr>
      </p:pic>
    </p:spTree>
    <p:extLst>
      <p:ext uri="{BB962C8B-B14F-4D97-AF65-F5344CB8AC3E}">
        <p14:creationId xmlns:p14="http://schemas.microsoft.com/office/powerpoint/2010/main" val="4189022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ppt_x"/>
                                          </p:val>
                                        </p:tav>
                                        <p:tav tm="100000">
                                          <p:val>
                                            <p:strVal val="#ppt_x"/>
                                          </p:val>
                                        </p:tav>
                                      </p:tavLst>
                                    </p:anim>
                                    <p:anim calcmode="lin" valueType="num">
                                      <p:cBhvr additive="base">
                                        <p:cTn id="14" dur="1000" fill="hold"/>
                                        <p:tgtEl>
                                          <p:spTgt spid="8"/>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6022975"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的古典解</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41275"/>
            <a:ext cx="838835" cy="774065"/>
          </a:xfrm>
          <a:prstGeom prst="rect">
            <a:avLst/>
          </a:prstGeom>
        </p:spPr>
      </p:pic>
      <p:sp>
        <p:nvSpPr>
          <p:cNvPr id="4" name="右箭头 3"/>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235153" y="1081790"/>
            <a:ext cx="11088370" cy="4462760"/>
          </a:xfrm>
          <a:prstGeom prst="rect">
            <a:avLst/>
          </a:prstGeom>
          <a:noFill/>
          <a:ln w="9525">
            <a:noFill/>
          </a:ln>
        </p:spPr>
        <p:txBody>
          <a:bodyPr wrap="square">
            <a:spAutoFit/>
          </a:bodyPr>
          <a:lstStyle/>
          <a:p>
            <a:pPr lvl="0" algn="just">
              <a:lnSpc>
                <a:spcPct val="20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欧式型距离阵及其判定定理</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algn="just">
              <a:lnSpc>
                <a:spcPct val="150000"/>
              </a:lnSpc>
            </a:pPr>
            <a:r>
              <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2400" b="1" dirty="0">
                <a:latin typeface="微软雅黑" panose="020B0503020204020204" pitchFamily="2" charset="-122"/>
                <a:ea typeface="微软雅黑" panose="020B0503020204020204" pitchFamily="2" charset="-122"/>
                <a:sym typeface="微软雅黑" panose="020B0503020204020204" pitchFamily="2" charset="-122"/>
              </a:rPr>
              <a:t>定义</a:t>
            </a:r>
            <a:r>
              <a:rPr lang="en-US" altLang="zh-CN" sz="2400" b="1" dirty="0" smtClean="0">
                <a:latin typeface="微软雅黑" panose="020B0503020204020204" pitchFamily="2" charset="-122"/>
                <a:ea typeface="微软雅黑" panose="020B0503020204020204" pitchFamily="2" charset="-122"/>
                <a:sym typeface="微软雅黑" panose="020B0503020204020204" pitchFamily="2" charset="-122"/>
              </a:rPr>
              <a:t>12.2  </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一</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个距离</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阵</a:t>
            </a:r>
            <a:r>
              <a:rPr lang="en-US" altLang="zh-CN" sz="2400" i="1" dirty="0" smtClean="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D</a:t>
            </a:r>
            <a:r>
              <a:rPr lang="en-US" altLang="zh-CN" sz="2400" dirty="0" smtClean="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a:t>
            </a:r>
            <a:r>
              <a:rPr lang="zh-CN" altLang="en-US" sz="2400" dirty="0" smtClean="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a:t>
            </a:r>
            <a:r>
              <a:rPr lang="en-US" altLang="zh-CN" sz="2400" i="1" dirty="0" err="1">
                <a:latin typeface="Times New Roman" panose="02020603050405020304" pitchFamily="18" charset="0"/>
                <a:cs typeface="Times New Roman" panose="02020603050405020304" pitchFamily="18" charset="0"/>
              </a:rPr>
              <a:t>d</a:t>
            </a:r>
            <a:r>
              <a:rPr lang="en-US" altLang="zh-CN" sz="2400" i="1" baseline="-25000" dirty="0" err="1">
                <a:latin typeface="Times New Roman" panose="02020603050405020304" pitchFamily="18" charset="0"/>
                <a:cs typeface="Times New Roman" panose="02020603050405020304" pitchFamily="18" charset="0"/>
              </a:rPr>
              <a:t>ij</a:t>
            </a:r>
            <a:r>
              <a:rPr lang="zh-CN" altLang="en-US" sz="2400" dirty="0" smtClean="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a:t>
            </a:r>
            <a:r>
              <a:rPr lang="zh-CN" altLang="zh-CN" sz="2400" dirty="0" smtClean="0">
                <a:latin typeface="微软雅黑" panose="020B0503020204020204" pitchFamily="34" charset="-122"/>
                <a:ea typeface="微软雅黑" panose="020B0503020204020204" pitchFamily="34" charset="-122"/>
              </a:rPr>
              <a:t>称</a:t>
            </a:r>
            <a:r>
              <a:rPr lang="zh-CN" altLang="en-US" sz="2400" dirty="0" smtClean="0">
                <a:latin typeface="微软雅黑" panose="020B0503020204020204" pitchFamily="34" charset="-122"/>
                <a:ea typeface="微软雅黑" panose="020B0503020204020204" pitchFamily="34" charset="-122"/>
              </a:rPr>
              <a:t>为</a:t>
            </a:r>
            <a:r>
              <a:rPr lang="zh-CN" altLang="zh-CN" sz="2400" dirty="0" smtClean="0">
                <a:latin typeface="微软雅黑" panose="020B0503020204020204" pitchFamily="34" charset="-122"/>
                <a:ea typeface="微软雅黑" panose="020B0503020204020204" pitchFamily="34" charset="-122"/>
              </a:rPr>
              <a:t>欧氏</a:t>
            </a:r>
            <a:r>
              <a:rPr lang="zh-CN" altLang="zh-CN" sz="2400" dirty="0">
                <a:latin typeface="微软雅黑" panose="020B0503020204020204" pitchFamily="34" charset="-122"/>
                <a:ea typeface="微软雅黑" panose="020B0503020204020204" pitchFamily="34" charset="-122"/>
              </a:rPr>
              <a:t>型的，若存在某个正整数</a:t>
            </a:r>
            <a:r>
              <a:rPr lang="en-US" altLang="zh-CN" sz="2400" i="1" dirty="0">
                <a:latin typeface="Times New Roman" panose="02020603050405020304" pitchFamily="18" charset="0"/>
                <a:cs typeface="Times New Roman" panose="02020603050405020304" pitchFamily="18" charset="0"/>
              </a:rPr>
              <a:t>p</a:t>
            </a:r>
            <a:r>
              <a:rPr lang="zh-CN" altLang="zh-CN" sz="2400" dirty="0">
                <a:latin typeface="微软雅黑" panose="020B0503020204020204" pitchFamily="34" charset="-122"/>
                <a:ea typeface="微软雅黑" panose="020B0503020204020204" pitchFamily="34" charset="-122"/>
              </a:rPr>
              <a:t>及</a:t>
            </a:r>
            <a:r>
              <a:rPr lang="en-US" altLang="zh-CN" sz="2400" i="1" dirty="0">
                <a:latin typeface="Times New Roman" panose="02020603050405020304" pitchFamily="18" charset="0"/>
                <a:cs typeface="Times New Roman" panose="02020603050405020304" pitchFamily="18" charset="0"/>
              </a:rPr>
              <a:t>p</a:t>
            </a:r>
            <a:r>
              <a:rPr lang="zh-CN" altLang="zh-CN" sz="2400" dirty="0">
                <a:latin typeface="微软雅黑" panose="020B0503020204020204" pitchFamily="34" charset="-122"/>
                <a:ea typeface="微软雅黑" panose="020B0503020204020204" pitchFamily="34" charset="-122"/>
              </a:rPr>
              <a:t>维空间</a:t>
            </a:r>
            <a:r>
              <a:rPr lang="en-US" altLang="zh-CN" sz="2400" i="1" dirty="0" err="1">
                <a:latin typeface="Times New Roman" panose="02020603050405020304" pitchFamily="18" charset="0"/>
                <a:cs typeface="Times New Roman" panose="02020603050405020304" pitchFamily="18" charset="0"/>
              </a:rPr>
              <a:t>R</a:t>
            </a:r>
            <a:r>
              <a:rPr lang="en-US" altLang="zh-CN" sz="2400" i="1" baseline="30000" dirty="0" err="1">
                <a:latin typeface="Times New Roman" panose="02020603050405020304" pitchFamily="18" charset="0"/>
                <a:cs typeface="Times New Roman" panose="02020603050405020304" pitchFamily="18" charset="0"/>
              </a:rPr>
              <a:t>p</a:t>
            </a:r>
            <a:r>
              <a:rPr lang="zh-CN" altLang="zh-CN" sz="2400" dirty="0">
                <a:latin typeface="微软雅黑" panose="020B0503020204020204" pitchFamily="34" charset="-122"/>
                <a:ea typeface="微软雅黑" panose="020B0503020204020204" pitchFamily="34" charset="-122"/>
              </a:rPr>
              <a:t>中的</a:t>
            </a:r>
            <a:r>
              <a:rPr lang="en-US" altLang="zh-CN" sz="2400" i="1" dirty="0">
                <a:latin typeface="Times New Roman" panose="02020603050405020304" pitchFamily="18" charset="0"/>
                <a:cs typeface="Times New Roman" panose="02020603050405020304" pitchFamily="18" charset="0"/>
              </a:rPr>
              <a:t>n</a:t>
            </a:r>
            <a:r>
              <a:rPr lang="zh-CN" altLang="zh-CN" sz="2400" dirty="0">
                <a:latin typeface="微软雅黑" panose="020B0503020204020204" pitchFamily="34" charset="-122"/>
                <a:ea typeface="微软雅黑" panose="020B0503020204020204" pitchFamily="34" charset="-122"/>
              </a:rPr>
              <a:t>个点</a:t>
            </a:r>
            <a:r>
              <a:rPr lang="en-US" altLang="zh-CN" sz="2400" i="1" dirty="0" smtClean="0">
                <a:latin typeface="Times New Roman" panose="02020603050405020304" pitchFamily="18" charset="0"/>
                <a:cs typeface="Times New Roman" panose="02020603050405020304" pitchFamily="18" charset="0"/>
              </a:rPr>
              <a:t>x</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zh-CN" altLang="zh-CN" sz="2400" dirty="0" smtClean="0"/>
              <a:t>…</a:t>
            </a:r>
            <a:r>
              <a:rPr lang="zh-CN" altLang="zh-CN" sz="2400" dirty="0" smtClean="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n</a:t>
            </a:r>
            <a:r>
              <a:rPr lang="zh-CN" altLang="zh-CN" sz="2400" dirty="0"/>
              <a:t>，</a:t>
            </a:r>
            <a:r>
              <a:rPr lang="zh-CN" altLang="zh-CN" sz="2400" dirty="0" smtClean="0">
                <a:latin typeface="微软雅黑" panose="020B0503020204020204" pitchFamily="34" charset="-122"/>
                <a:ea typeface="微软雅黑" panose="020B0503020204020204" pitchFamily="34" charset="-122"/>
              </a:rPr>
              <a:t>使得</a:t>
            </a:r>
            <a:endParaRPr lang="en-US" altLang="zh-CN" sz="24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4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400" dirty="0">
              <a:latin typeface="微软雅黑" panose="020B0503020204020204" pitchFamily="34" charset="-122"/>
              <a:ea typeface="微软雅黑" panose="020B0503020204020204" pitchFamily="34" charset="-122"/>
            </a:endParaRPr>
          </a:p>
          <a:p>
            <a:pPr algn="just">
              <a:lnSpc>
                <a:spcPct val="150000"/>
              </a:lnSpc>
            </a:pP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令     </a:t>
            </a:r>
            <a:endParaRPr lang="en-US" altLang="zh-CN" sz="2400" dirty="0">
              <a:latin typeface="微软雅黑" panose="020B0503020204020204" pitchFamily="34" charset="-122"/>
              <a:ea typeface="微软雅黑" panose="020B0503020204020204" pitchFamily="34" charset="-122"/>
            </a:endParaRPr>
          </a:p>
          <a:p>
            <a:pPr algn="just">
              <a:lnSpc>
                <a:spcPct val="200000"/>
              </a:lnSpc>
            </a:pPr>
            <a:r>
              <a:rPr lang="zh-CN" altLang="en-US" sz="2400" b="1" dirty="0" smtClean="0">
                <a:latin typeface="微软雅黑" panose="020B0503020204020204" pitchFamily="2" charset="-122"/>
                <a:ea typeface="微软雅黑" panose="020B0503020204020204" pitchFamily="2" charset="-122"/>
              </a:rPr>
              <a:t>     定理</a:t>
            </a:r>
            <a:r>
              <a:rPr lang="en-US" altLang="zh-CN" sz="2400" b="1" dirty="0">
                <a:latin typeface="微软雅黑" panose="020B0503020204020204" pitchFamily="2" charset="-122"/>
                <a:ea typeface="微软雅黑" panose="020B0503020204020204" pitchFamily="2" charset="-122"/>
              </a:rPr>
              <a:t>12.1  </a:t>
            </a:r>
            <a:r>
              <a:rPr lang="zh-CN" altLang="en-US" sz="2400" dirty="0">
                <a:latin typeface="微软雅黑" panose="020B0503020204020204" pitchFamily="2" charset="-122"/>
                <a:ea typeface="微软雅黑" panose="020B0503020204020204" pitchFamily="2" charset="-122"/>
              </a:rPr>
              <a:t>一个</a:t>
            </a:r>
            <a:r>
              <a:rPr lang="en-US" altLang="zh-CN" sz="2400" i="1" dirty="0" err="1">
                <a:latin typeface="Times New Roman" panose="02020603050405020304" pitchFamily="18" charset="0"/>
                <a:ea typeface="微软雅黑" panose="020B0503020204020204" pitchFamily="2" charset="-122"/>
                <a:cs typeface="Times New Roman" panose="02020603050405020304" pitchFamily="18" charset="0"/>
              </a:rPr>
              <a:t>n</a:t>
            </a:r>
            <a:r>
              <a:rPr lang="en-US" altLang="zh-CN" sz="2400" dirty="0" err="1">
                <a:latin typeface="Times New Roman" panose="02020603050405020304" pitchFamily="18" charset="0"/>
                <a:ea typeface="微软雅黑" panose="020B0503020204020204" pitchFamily="2" charset="-122"/>
                <a:cs typeface="Times New Roman" panose="02020603050405020304" pitchFamily="18" charset="0"/>
              </a:rPr>
              <a:t>×</a:t>
            </a:r>
            <a:r>
              <a:rPr lang="en-US" altLang="zh-CN" sz="2400" i="1" dirty="0" err="1">
                <a:latin typeface="Times New Roman" panose="02020603050405020304" pitchFamily="18" charset="0"/>
                <a:ea typeface="微软雅黑" panose="020B0503020204020204" pitchFamily="2" charset="-122"/>
                <a:cs typeface="Times New Roman" panose="02020603050405020304" pitchFamily="18" charset="0"/>
              </a:rPr>
              <a:t>n</a:t>
            </a:r>
            <a:r>
              <a:rPr lang="zh-CN" altLang="zh-CN" sz="2400" dirty="0">
                <a:latin typeface="微软雅黑" panose="020B0503020204020204" pitchFamily="2" charset="-122"/>
                <a:ea typeface="微软雅黑" panose="020B0503020204020204" pitchFamily="2" charset="-122"/>
              </a:rPr>
              <a:t>的距离阵</a:t>
            </a:r>
            <a:r>
              <a:rPr lang="en-US" altLang="zh-CN" sz="2400" i="1" dirty="0">
                <a:latin typeface="Times New Roman" panose="02020603050405020304" pitchFamily="18" charset="0"/>
                <a:ea typeface="微软雅黑" panose="020B0503020204020204" pitchFamily="2" charset="-122"/>
                <a:cs typeface="Times New Roman" panose="02020603050405020304" pitchFamily="18" charset="0"/>
              </a:rPr>
              <a:t>D</a:t>
            </a:r>
            <a:r>
              <a:rPr lang="zh-CN" altLang="zh-CN" sz="2400" dirty="0">
                <a:latin typeface="微软雅黑" panose="020B0503020204020204" pitchFamily="2" charset="-122"/>
                <a:ea typeface="微软雅黑" panose="020B0503020204020204" pitchFamily="2" charset="-122"/>
              </a:rPr>
              <a:t>是欧氏型的充要条件是</a:t>
            </a:r>
            <a:r>
              <a:rPr lang="en-US" altLang="zh-CN" sz="2400" i="1" dirty="0">
                <a:latin typeface="Times New Roman" panose="02020603050405020304" pitchFamily="18" charset="0"/>
                <a:ea typeface="微软雅黑" panose="020B0503020204020204" pitchFamily="2" charset="-122"/>
                <a:cs typeface="Times New Roman" panose="02020603050405020304" pitchFamily="18" charset="0"/>
              </a:rPr>
              <a:t>B≥0</a:t>
            </a:r>
            <a:r>
              <a:rPr lang="zh-CN" altLang="zh-CN" sz="2400" dirty="0" smtClean="0">
                <a:latin typeface="微软雅黑" panose="020B0503020204020204" pitchFamily="2" charset="-122"/>
                <a:ea typeface="微软雅黑" panose="020B0503020204020204" pitchFamily="2" charset="-122"/>
              </a:rPr>
              <a:t>。</a:t>
            </a:r>
            <a:endParaRPr lang="en-US" altLang="zh-CN" sz="2400" dirty="0">
              <a:latin typeface="微软雅黑" panose="020B0503020204020204" pitchFamily="2" charset="-122"/>
              <a:ea typeface="微软雅黑" panose="020B0503020204020204" pitchFamily="2" charset="-122"/>
            </a:endParaRPr>
          </a:p>
        </p:txBody>
      </p:sp>
      <p:sp>
        <p:nvSpPr>
          <p:cNvPr id="11"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多维标度法</a:t>
            </a: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200" b="1" dirty="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5703" y="3313170"/>
            <a:ext cx="5642579" cy="602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3744" y="4221055"/>
            <a:ext cx="8568596" cy="627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6022975"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的古典解</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41275"/>
            <a:ext cx="838835" cy="774065"/>
          </a:xfrm>
          <a:prstGeom prst="rect">
            <a:avLst/>
          </a:prstGeom>
        </p:spPr>
      </p:pic>
      <p:sp>
        <p:nvSpPr>
          <p:cNvPr id="4" name="右箭头 3"/>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238282" y="1188320"/>
            <a:ext cx="10830665" cy="5170646"/>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多维标度</a:t>
            </a:r>
            <a:r>
              <a:rPr lang="zh-CN" altLang="en-US" sz="28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法的古典解</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r>
              <a:rPr lang="en-US" altLang="zh-CN" sz="2400" dirty="0">
                <a:latin typeface="微软雅黑" panose="020B0503020204020204" pitchFamily="2" charset="-122"/>
                <a:ea typeface="微软雅黑" panose="020B0503020204020204" pitchFamily="2" charset="-122"/>
                <a:sym typeface="微软雅黑" panose="020B0503020204020204" pitchFamily="2" charset="-122"/>
              </a:rPr>
              <a:t>    (1</a:t>
            </a:r>
            <a:r>
              <a:rPr lang="en-US" altLang="zh-CN" sz="2400" dirty="0" smtClean="0">
                <a:latin typeface="微软雅黑" panose="020B0503020204020204" pitchFamily="34" charset="-122"/>
                <a:ea typeface="微软雅黑" panose="020B0503020204020204" pitchFamily="34" charset="-122"/>
                <a:sym typeface="微软雅黑" panose="020B0503020204020204" pitchFamily="2" charset="-122"/>
              </a:rPr>
              <a:t>)</a:t>
            </a:r>
            <a:r>
              <a:rPr lang="zh-CN" altLang="zh-CN" sz="2400" dirty="0">
                <a:latin typeface="微软雅黑" panose="020B0503020204020204" pitchFamily="34" charset="-122"/>
                <a:ea typeface="微软雅黑" panose="020B0503020204020204" pitchFamily="34" charset="-122"/>
              </a:rPr>
              <a:t>由距离</a:t>
            </a:r>
            <a:r>
              <a:rPr lang="zh-CN" altLang="zh-CN" sz="2400" dirty="0" smtClean="0">
                <a:latin typeface="微软雅黑" panose="020B0503020204020204" pitchFamily="34" charset="-122"/>
                <a:ea typeface="微软雅黑" panose="020B0503020204020204" pitchFamily="34" charset="-122"/>
              </a:rPr>
              <a:t>阵</a:t>
            </a:r>
            <a:r>
              <a:rPr lang="en-US" altLang="zh-CN" sz="2400" i="1" dirty="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D</a:t>
            </a:r>
            <a:r>
              <a:rPr lang="en-US" altLang="zh-CN" sz="2400" dirty="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a:t>
            </a:r>
            <a:r>
              <a:rPr lang="zh-CN" altLang="en-US" sz="2400" dirty="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a:t>
            </a:r>
            <a:r>
              <a:rPr lang="en-US" altLang="zh-CN" sz="2400" i="1" dirty="0" err="1">
                <a:latin typeface="Times New Roman" panose="02020603050405020304" pitchFamily="18" charset="0"/>
                <a:cs typeface="Times New Roman" panose="02020603050405020304" pitchFamily="18" charset="0"/>
              </a:rPr>
              <a:t>d</a:t>
            </a:r>
            <a:r>
              <a:rPr lang="en-US" altLang="zh-CN" sz="2400" i="1" baseline="-25000" dirty="0" err="1">
                <a:latin typeface="Times New Roman" panose="02020603050405020304" pitchFamily="18" charset="0"/>
                <a:cs typeface="Times New Roman" panose="02020603050405020304" pitchFamily="18" charset="0"/>
              </a:rPr>
              <a:t>ij</a:t>
            </a:r>
            <a:r>
              <a:rPr lang="zh-CN" altLang="en-US" sz="2400" dirty="0" smtClean="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）构造</a:t>
            </a:r>
            <a:endParaRPr lang="en-US" altLang="zh-CN" sz="2400" dirty="0" smtClean="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endParaRPr>
          </a:p>
          <a:p>
            <a:pPr lvl="0" algn="just">
              <a:lnSpc>
                <a:spcPct val="150000"/>
              </a:lnSpc>
            </a:pPr>
            <a:r>
              <a:rPr lang="en-US" altLang="zh-CN" sz="2400" dirty="0">
                <a:latin typeface="微软雅黑" panose="020B0503020204020204" pitchFamily="34" charset="-122"/>
                <a:ea typeface="微软雅黑" panose="020B0503020204020204" pitchFamily="34" charset="-122"/>
                <a:sym typeface="微软雅黑" panose="020B0503020204020204" pitchFamily="2" charset="-122"/>
              </a:rPr>
              <a:t> </a:t>
            </a:r>
            <a:r>
              <a:rPr lang="en-US" altLang="zh-CN" sz="2400" dirty="0" smtClean="0">
                <a:latin typeface="微软雅黑" panose="020B0503020204020204" pitchFamily="34" charset="-122"/>
                <a:ea typeface="微软雅黑" panose="020B0503020204020204" pitchFamily="34" charset="-122"/>
                <a:sym typeface="微软雅黑" panose="020B0503020204020204" pitchFamily="2" charset="-122"/>
              </a:rPr>
              <a:t>   </a:t>
            </a: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 </a:t>
            </a:r>
            <a:r>
              <a:rPr lang="zh-CN" altLang="zh-CN" sz="2400" dirty="0" smtClean="0">
                <a:latin typeface="微软雅黑" panose="020B0503020204020204" pitchFamily="34" charset="-122"/>
                <a:ea typeface="微软雅黑" panose="020B0503020204020204" pitchFamily="34" charset="-122"/>
              </a:rPr>
              <a:t>令</a:t>
            </a:r>
            <a:r>
              <a:rPr lang="en-US" altLang="zh-CN" sz="2400" i="1" dirty="0" smtClean="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B</a:t>
            </a:r>
            <a:r>
              <a:rPr lang="en-US" altLang="zh-CN" sz="2400" dirty="0" smtClean="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a:t>
            </a:r>
            <a:r>
              <a:rPr lang="zh-CN" altLang="en-US" sz="2400" dirty="0" smtClean="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a:t>
            </a:r>
            <a:r>
              <a:rPr lang="en-US" altLang="zh-CN" sz="2400" i="1" dirty="0" err="1">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b</a:t>
            </a:r>
            <a:r>
              <a:rPr lang="en-US" altLang="zh-CN" sz="2400" i="1" baseline="-25000" dirty="0" err="1" smtClean="0">
                <a:latin typeface="Times New Roman" panose="02020603050405020304" pitchFamily="18" charset="0"/>
                <a:cs typeface="Times New Roman" panose="02020603050405020304" pitchFamily="18" charset="0"/>
              </a:rPr>
              <a:t>ij</a:t>
            </a:r>
            <a:r>
              <a:rPr lang="zh-CN" altLang="en-US" sz="2400" dirty="0" smtClean="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），使</a:t>
            </a:r>
            <a:endParaRPr lang="en-US" altLang="zh-CN" sz="2400" dirty="0" smtClean="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endParaRPr>
          </a:p>
          <a:p>
            <a:pPr algn="just">
              <a:lnSpc>
                <a:spcPct val="150000"/>
              </a:lnSpc>
            </a:pPr>
            <a:r>
              <a:rPr lang="en-US" altLang="zh-CN" sz="2400" dirty="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 </a:t>
            </a:r>
            <a:r>
              <a:rPr lang="en-US" altLang="zh-CN" sz="2400" dirty="0" smtClean="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    </a:t>
            </a:r>
            <a:r>
              <a:rPr lang="en-US" altLang="zh-CN" sz="2400" dirty="0" smtClean="0">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求</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2400" dirty="0">
                <a:latin typeface="微软雅黑" panose="020B0503020204020204" pitchFamily="34" charset="-122"/>
                <a:ea typeface="微软雅黑" panose="020B0503020204020204" pitchFamily="34" charset="-122"/>
              </a:rPr>
              <a:t>的特征</a:t>
            </a:r>
            <a:r>
              <a:rPr lang="zh-CN" altLang="zh-CN" sz="2400" dirty="0" smtClean="0">
                <a:latin typeface="微软雅黑" panose="020B0503020204020204" pitchFamily="34" charset="-122"/>
                <a:ea typeface="微软雅黑" panose="020B0503020204020204" pitchFamily="34" charset="-122"/>
              </a:rPr>
              <a:t>根</a:t>
            </a:r>
            <a:r>
              <a:rPr lang="en-US" altLang="zh-CN" sz="2400" dirty="0" smtClean="0">
                <a:latin typeface="Times New Roman" panose="02020603050405020304" pitchFamily="18" charset="0"/>
                <a:cs typeface="Times New Roman" panose="02020603050405020304" pitchFamily="18" charset="0"/>
              </a:rPr>
              <a:t>λ</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≥λ</a:t>
            </a:r>
            <a:r>
              <a:rPr lang="en-US" altLang="zh-CN" sz="2400" baseline="-25000" dirty="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a:t>
            </a:r>
            <a:r>
              <a:rPr lang="zh-CN" altLang="zh-CN" sz="2400" dirty="0" smtClean="0"/>
              <a:t>…</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λ</a:t>
            </a:r>
            <a:r>
              <a:rPr lang="en-US" altLang="zh-CN" sz="2400" i="1" baseline="-25000" dirty="0" err="1" smtClean="0">
                <a:latin typeface="Times New Roman" panose="02020603050405020304" pitchFamily="18" charset="0"/>
                <a:cs typeface="Times New Roman" panose="02020603050405020304" pitchFamily="18" charset="0"/>
              </a:rPr>
              <a:t>n</a:t>
            </a:r>
            <a:r>
              <a:rPr lang="zh-CN" altLang="zh-CN" sz="2400" dirty="0" smtClean="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若无负特征根，表明</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B≥0</a:t>
            </a:r>
            <a:r>
              <a:rPr lang="zh-CN" altLang="zh-CN" sz="2400" i="1"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从而</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zh-CN" sz="2400" dirty="0">
                <a:latin typeface="微软雅黑" panose="020B0503020204020204" pitchFamily="34" charset="-122"/>
                <a:ea typeface="微软雅黑" panose="020B0503020204020204" pitchFamily="34" charset="-122"/>
              </a:rPr>
              <a:t>是欧氏</a:t>
            </a:r>
            <a:r>
              <a:rPr lang="zh-CN" altLang="zh-CN" sz="2400" dirty="0" smtClean="0">
                <a:latin typeface="微软雅黑" panose="020B0503020204020204" pitchFamily="34" charset="-122"/>
                <a:ea typeface="微软雅黑" panose="020B0503020204020204" pitchFamily="34" charset="-122"/>
              </a:rPr>
              <a:t>型</a:t>
            </a: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的</a:t>
            </a:r>
            <a:r>
              <a:rPr lang="zh-CN" altLang="zh-CN" sz="2400" dirty="0">
                <a:latin typeface="微软雅黑" panose="020B0503020204020204" pitchFamily="34" charset="-122"/>
                <a:ea typeface="微软雅黑" panose="020B0503020204020204" pitchFamily="34" charset="-122"/>
              </a:rPr>
              <a:t>；若有负特征根，</a:t>
            </a:r>
            <a:r>
              <a:rPr lang="en-US" altLang="zh-CN" sz="2400" i="1" dirty="0">
                <a:latin typeface="Times New Roman" panose="02020603050405020304" pitchFamily="18" charset="0"/>
                <a:cs typeface="Times New Roman" panose="02020603050405020304" pitchFamily="18" charset="0"/>
              </a:rPr>
              <a:t>D</a:t>
            </a:r>
            <a:r>
              <a:rPr lang="zh-CN" altLang="zh-CN" sz="2400" dirty="0">
                <a:latin typeface="微软雅黑" panose="020B0503020204020204" pitchFamily="34" charset="-122"/>
                <a:ea typeface="微软雅黑" panose="020B0503020204020204" pitchFamily="34" charset="-122"/>
              </a:rPr>
              <a:t>一定不是欧氏型的。令</a:t>
            </a:r>
          </a:p>
          <a:p>
            <a:pPr lvl="0" algn="just">
              <a:lnSpc>
                <a:spcPct val="150000"/>
              </a:lnSpc>
            </a:pPr>
            <a:r>
              <a:rPr lang="en-US" altLang="zh-CN" sz="2400" dirty="0" smtClean="0">
                <a:latin typeface="微软雅黑" panose="020B0503020204020204" pitchFamily="34" charset="-122"/>
                <a:ea typeface="微软雅黑" panose="020B0503020204020204" pitchFamily="34" charset="-122"/>
                <a:sym typeface="微软雅黑" panose="020B0503020204020204" pitchFamily="2" charset="-122"/>
              </a:rPr>
              <a:t>   </a:t>
            </a:r>
          </a:p>
          <a:p>
            <a:pPr lvl="0" algn="just">
              <a:lnSpc>
                <a:spcPct val="150000"/>
              </a:lnSpc>
            </a:pPr>
            <a:endParaRPr lang="en-US" altLang="zh-CN" sz="2400" dirty="0" smtClean="0">
              <a:latin typeface="微软雅黑" panose="020B0503020204020204" pitchFamily="34" charset="-122"/>
              <a:ea typeface="微软雅黑" panose="020B0503020204020204" pitchFamily="34" charset="-122"/>
              <a:sym typeface="微软雅黑" panose="020B0503020204020204" pitchFamily="2" charset="-122"/>
            </a:endParaRPr>
          </a:p>
          <a:p>
            <a:pPr algn="just">
              <a:lnSpc>
                <a:spcPct val="150000"/>
              </a:lnSpc>
            </a:pPr>
            <a:r>
              <a:rPr lang="en-US" altLang="zh-CN" sz="2400" dirty="0" smtClean="0"/>
              <a:t>     </a:t>
            </a:r>
            <a:r>
              <a:rPr lang="zh-CN" altLang="zh-CN" sz="2400" dirty="0" smtClean="0">
                <a:latin typeface="微软雅黑" panose="020B0503020204020204" pitchFamily="34" charset="-122"/>
                <a:ea typeface="微软雅黑" panose="020B0503020204020204" pitchFamily="34" charset="-122"/>
              </a:rPr>
              <a:t>这</a:t>
            </a:r>
            <a:r>
              <a:rPr lang="zh-CN" altLang="zh-CN" sz="2400" dirty="0">
                <a:latin typeface="微软雅黑" panose="020B0503020204020204" pitchFamily="34" charset="-122"/>
                <a:ea typeface="微软雅黑" panose="020B0503020204020204" pitchFamily="34" charset="-122"/>
              </a:rPr>
              <a:t>两个量相当于主成分分析中的累积</a:t>
            </a:r>
            <a:r>
              <a:rPr lang="zh-CN" altLang="zh-CN" sz="2400" dirty="0" smtClean="0">
                <a:latin typeface="微软雅黑" panose="020B0503020204020204" pitchFamily="34" charset="-122"/>
                <a:ea typeface="微软雅黑" panose="020B0503020204020204" pitchFamily="34" charset="-122"/>
              </a:rPr>
              <a:t>贡献率。</a:t>
            </a:r>
            <a:endParaRPr lang="en-US" altLang="zh-CN" sz="2400" dirty="0">
              <a:latin typeface="微软雅黑" panose="020B0503020204020204" pitchFamily="34" charset="-122"/>
              <a:ea typeface="微软雅黑" panose="020B0503020204020204" pitchFamily="34" charset="-122"/>
            </a:endParaRPr>
          </a:p>
          <a:p>
            <a:pPr lvl="0" algn="just">
              <a:lnSpc>
                <a:spcPct val="150000"/>
              </a:lnSpc>
            </a:pPr>
            <a:r>
              <a:rPr lang="en-US" altLang="zh-CN" sz="2400" dirty="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 </a:t>
            </a:r>
            <a:r>
              <a:rPr lang="en-US" altLang="zh-CN" sz="2400" dirty="0" smtClean="0">
                <a:latin typeface="Times New Roman" panose="02020603050405020304" pitchFamily="18" charset="0"/>
                <a:ea typeface="微软雅黑" panose="020B0503020204020204" pitchFamily="2" charset="-122"/>
                <a:cs typeface="Times New Roman" panose="02020603050405020304" pitchFamily="18" charset="0"/>
                <a:sym typeface="微软雅黑" panose="020B0503020204020204" pitchFamily="2" charset="-122"/>
              </a:rPr>
              <a:t>    </a:t>
            </a:r>
            <a:r>
              <a:rPr lang="en-US" altLang="zh-CN" sz="2400" dirty="0" smtClean="0">
                <a:latin typeface="微软雅黑" panose="020B0503020204020204" pitchFamily="34" charset="-122"/>
                <a:ea typeface="微软雅黑" panose="020B0503020204020204" pitchFamily="34" charset="-122"/>
              </a:rPr>
              <a:t>(4)</a:t>
            </a:r>
            <a:r>
              <a:rPr lang="zh-CN" altLang="zh-CN" sz="2400" dirty="0">
                <a:latin typeface="微软雅黑" panose="020B0503020204020204" pitchFamily="34" charset="-122"/>
                <a:ea typeface="微软雅黑" panose="020B0503020204020204" pitchFamily="34" charset="-122"/>
              </a:rPr>
              <a:t>令</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，则</a:t>
            </a: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的</a:t>
            </a:r>
            <a:r>
              <a:rPr lang="zh-CN" altLang="zh-CN" sz="2400" dirty="0">
                <a:latin typeface="微软雅黑" panose="020B0503020204020204" pitchFamily="34" charset="-122"/>
                <a:ea typeface="微软雅黑" panose="020B0503020204020204" pitchFamily="34" charset="-122"/>
              </a:rPr>
              <a:t>行向量</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smtClean="0"/>
              <a:t>…</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dirty="0">
                <a:latin typeface="微软雅黑" panose="020B0503020204020204" pitchFamily="34" charset="-122"/>
                <a:ea typeface="微软雅黑" panose="020B0503020204020204" pitchFamily="34" charset="-122"/>
              </a:rPr>
              <a:t>即为欲求的古典解</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
        <p:nvSpPr>
          <p:cNvPr id="11"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多维标度法</a:t>
            </a: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200" b="1" dirty="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6545" y="1889200"/>
            <a:ext cx="2542098" cy="524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5659" y="2549097"/>
            <a:ext cx="3095606" cy="431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2908" y="4077045"/>
            <a:ext cx="3187823" cy="108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图片 12"/>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15674" y="5859094"/>
            <a:ext cx="2376165" cy="402320"/>
          </a:xfrm>
          <a:prstGeom prst="rect">
            <a:avLst/>
          </a:prstGeom>
          <a:noFill/>
          <a:ln>
            <a:noFill/>
          </a:ln>
        </p:spPr>
      </p:pic>
      <p:pic>
        <p:nvPicPr>
          <p:cNvPr id="205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7574" y="5843017"/>
            <a:ext cx="367665" cy="410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7839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6022975"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lnSpc>
                <a:spcPct val="100000"/>
              </a:lnSpc>
            </a:pPr>
            <a:r>
              <a:rPr lang="en-US" altLang="zh-CN" sz="28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2</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2800" b="1" dirty="0" smtClean="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的古典解</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3"/>
          <a:stretch>
            <a:fillRect/>
          </a:stretch>
        </p:blipFill>
        <p:spPr>
          <a:xfrm>
            <a:off x="11322050" y="41275"/>
            <a:ext cx="838835" cy="774065"/>
          </a:xfrm>
          <a:prstGeom prst="rect">
            <a:avLst/>
          </a:prstGeom>
        </p:spPr>
      </p:pic>
      <p:sp>
        <p:nvSpPr>
          <p:cNvPr id="4" name="右箭头 3"/>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233679" y="1121920"/>
            <a:ext cx="5916295" cy="662554"/>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12-2</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：设有距离阵如下：</a:t>
            </a:r>
            <a:endPar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多维标度法</a:t>
            </a:r>
            <a:r>
              <a:rPr lang="en-US" altLang="zh-CN"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MDS</a:t>
            </a:r>
            <a:r>
              <a:rPr lang="zh-CN" altLang="en-US" sz="3200" b="1" dirty="0" smtClean="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及</a:t>
            </a:r>
            <a:r>
              <a:rPr lang="zh-CN" altLang="en-US" sz="3200" b="1" dirty="0">
                <a:ln/>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R使用</a:t>
            </a:r>
          </a:p>
        </p:txBody>
      </p:sp>
      <p:pic>
        <p:nvPicPr>
          <p:cNvPr id="8" name="图片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412" y="2248709"/>
            <a:ext cx="2681958" cy="1728121"/>
          </a:xfrm>
          <a:prstGeom prst="rect">
            <a:avLst/>
          </a:prstGeom>
          <a:noFill/>
          <a:ln>
            <a:noFill/>
          </a:ln>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4049" y="2015033"/>
            <a:ext cx="31813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7764" y="1784474"/>
            <a:ext cx="3136320" cy="2872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箭头 8"/>
          <p:cNvSpPr/>
          <p:nvPr/>
        </p:nvSpPr>
        <p:spPr>
          <a:xfrm>
            <a:off x="2987290" y="3050825"/>
            <a:ext cx="1008070" cy="195366"/>
          </a:xfrm>
          <a:prstGeom prst="rightArrow">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7170291" y="3050825"/>
            <a:ext cx="1514192" cy="195366"/>
          </a:xfrm>
          <a:prstGeom prst="rightArrow">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06530" y="2546342"/>
            <a:ext cx="1008070" cy="347538"/>
          </a:xfrm>
          <a:prstGeom prst="rect">
            <a:avLst/>
          </a:prstGeom>
          <a:noFill/>
          <a:ln>
            <a:noFill/>
          </a:ln>
        </p:spPr>
      </p:pic>
      <p:pic>
        <p:nvPicPr>
          <p:cNvPr id="17" name="图片 16"/>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24084" y="2597216"/>
            <a:ext cx="1659965" cy="305732"/>
          </a:xfrm>
          <a:prstGeom prst="rect">
            <a:avLst/>
          </a:prstGeom>
          <a:noFill/>
          <a:ln>
            <a:noFill/>
          </a:ln>
        </p:spPr>
      </p:pic>
      <p:sp>
        <p:nvSpPr>
          <p:cNvPr id="18" name="矩形 6"/>
          <p:cNvSpPr/>
          <p:nvPr/>
        </p:nvSpPr>
        <p:spPr>
          <a:xfrm>
            <a:off x="269187" y="4479405"/>
            <a:ext cx="10830665" cy="2123658"/>
          </a:xfrm>
          <a:prstGeom prst="rect">
            <a:avLst/>
          </a:prstGeom>
          <a:noFill/>
          <a:ln w="9525">
            <a:noFill/>
          </a:ln>
        </p:spPr>
        <p:txBody>
          <a:bodyPr wrap="square">
            <a:spAutoFit/>
          </a:bodyPr>
          <a:lstStyle/>
          <a:p>
            <a:pPr algn="just">
              <a:lnSpc>
                <a:spcPct val="150000"/>
              </a:lnSpc>
            </a:pPr>
            <a:r>
              <a:rPr lang="zh-CN" altLang="zh-CN" sz="2400" dirty="0">
                <a:latin typeface="微软雅黑" panose="020B0503020204020204" pitchFamily="34" charset="-122"/>
                <a:ea typeface="微软雅黑" panose="020B0503020204020204" pitchFamily="34" charset="-122"/>
              </a:rPr>
              <a:t>求得</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取                                     ，</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200000"/>
              </a:lnSpc>
            </a:pPr>
            <a:r>
              <a:rPr lang="zh-CN" altLang="zh-CN" sz="2400" dirty="0">
                <a:latin typeface="微软雅黑" panose="020B0503020204020204" pitchFamily="34" charset="-122"/>
                <a:ea typeface="微软雅黑" panose="020B0503020204020204" pitchFamily="34" charset="-122"/>
              </a:rPr>
              <a:t>于是七个点的坐标分别为：</a:t>
            </a:r>
          </a:p>
          <a:p>
            <a:pPr algn="just">
              <a:lnSpc>
                <a:spcPct val="200000"/>
              </a:lnSpc>
            </a:pPr>
            <a:r>
              <a:rPr lang="zh-CN" altLang="zh-CN" sz="2400" dirty="0">
                <a:latin typeface="微软雅黑" panose="020B0503020204020204" pitchFamily="34" charset="-122"/>
                <a:ea typeface="微软雅黑" panose="020B0503020204020204" pitchFamily="34" charset="-122"/>
              </a:rPr>
              <a:t>因为</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B≥0</a:t>
            </a:r>
            <a:r>
              <a:rPr lang="zh-CN" altLang="zh-CN" sz="2400" dirty="0">
                <a:latin typeface="微软雅黑" panose="020B0503020204020204" pitchFamily="34" charset="-122"/>
                <a:ea typeface="微软雅黑" panose="020B0503020204020204" pitchFamily="34" charset="-122"/>
              </a:rPr>
              <a:t>，所以原矩阵</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zh-CN" sz="2400" dirty="0">
                <a:latin typeface="微软雅黑" panose="020B0503020204020204" pitchFamily="34" charset="-122"/>
                <a:ea typeface="微软雅黑" panose="020B0503020204020204" pitchFamily="34" charset="-122"/>
              </a:rPr>
              <a:t>是欧氏型的，故这个古典解是</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zh-CN" sz="2400" dirty="0">
                <a:latin typeface="微软雅黑" panose="020B0503020204020204" pitchFamily="34" charset="-122"/>
                <a:ea typeface="微软雅黑" panose="020B0503020204020204" pitchFamily="34" charset="-122"/>
              </a:rPr>
              <a:t>的古典解</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pic>
        <p:nvPicPr>
          <p:cNvPr id="19" name="图片 18"/>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11423" y="4499792"/>
            <a:ext cx="3240225" cy="668453"/>
          </a:xfrm>
          <a:prstGeom prst="rect">
            <a:avLst/>
          </a:prstGeom>
          <a:noFill/>
          <a:ln>
            <a:noFill/>
          </a:ln>
        </p:spPr>
      </p:pic>
      <p:pic>
        <p:nvPicPr>
          <p:cNvPr id="20" name="图片 19"/>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51791" y="4499792"/>
            <a:ext cx="3552232" cy="720050"/>
          </a:xfrm>
          <a:prstGeom prst="rect">
            <a:avLst/>
          </a:prstGeom>
          <a:noFill/>
          <a:ln>
            <a:noFill/>
          </a:ln>
        </p:spPr>
      </p:pic>
      <p:pic>
        <p:nvPicPr>
          <p:cNvPr id="3077"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2561" y="5168245"/>
            <a:ext cx="7183438" cy="727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0979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1000" fill="hold"/>
                                        <p:tgtEl>
                                          <p:spTgt spid="18"/>
                                        </p:tgtEl>
                                        <p:attrNameLst>
                                          <p:attrName>ppt_x</p:attrName>
                                        </p:attrNameLst>
                                      </p:cBhvr>
                                      <p:tavLst>
                                        <p:tav tm="0">
                                          <p:val>
                                            <p:strVal val="#ppt_x"/>
                                          </p:val>
                                        </p:tav>
                                        <p:tav tm="100000">
                                          <p:val>
                                            <p:strVal val="#ppt_x"/>
                                          </p:val>
                                        </p:tav>
                                      </p:tavLst>
                                    </p:anim>
                                    <p:anim calcmode="lin" valueType="num">
                                      <p:cBhvr additive="base">
                                        <p:cTn id="14" dur="1000" fill="hold"/>
                                        <p:tgtEl>
                                          <p:spTgt spid="18"/>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8"/>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0912105341"/>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0912105341"/>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50912105341"/>
  <p:tag name="MH_LIBRARY" val="GRAPHIC"/>
  <p:tag name="MH_TYPE" val="Other"/>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50912105341"/>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50912105341"/>
  <p:tag name="MH_LIBRARY" val="GRAPHIC"/>
  <p:tag name="MH_TYPE" val="Other"/>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50912105341"/>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50912105341"/>
  <p:tag name="MH_LIBRARY" val="GRAPHIC"/>
  <p:tag name="MH_TYPE" val="Other"/>
  <p:tag name="MH_ORDER" val="7"/>
</p:tagLst>
</file>

<file path=ppt/tags/tag16.xml><?xml version="1.0" encoding="utf-8"?>
<p:tagLst xmlns:a="http://schemas.openxmlformats.org/drawingml/2006/main" xmlns:r="http://schemas.openxmlformats.org/officeDocument/2006/relationships" xmlns:p="http://schemas.openxmlformats.org/presentationml/2006/main">
  <p:tag name="MH" val="20150912105341"/>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0912105341"/>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0912105341"/>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50912105341"/>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50912105341"/>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50912105341"/>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50912105341"/>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50912105341"/>
  <p:tag name="MH_LIBRARY" val="GRAPHIC"/>
  <p:tag name="MH_TYPE" val="Text"/>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0912105341"/>
  <p:tag name="MH_LIBRARY" val="GRAPHIC"/>
  <p:tag name="MH_TYPE" val="Other"/>
  <p:tag name="MH_ORDER" val="1"/>
</p:tagLst>
</file>

<file path=ppt/theme/theme1.xml><?xml version="1.0" encoding="utf-8"?>
<a:theme xmlns:a="http://schemas.openxmlformats.org/drawingml/2006/main" name="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TotalTime>
  <Words>1455</Words>
  <Application>Microsoft Office PowerPoint</Application>
  <PresentationFormat>自定义</PresentationFormat>
  <Paragraphs>155</Paragraphs>
  <Slides>20</Slides>
  <Notes>20</Notes>
  <HiddenSlides>0</HiddenSlides>
  <MMClips>0</MMClips>
  <ScaleCrop>false</ScaleCrop>
  <HeadingPairs>
    <vt:vector size="4" baseType="variant">
      <vt:variant>
        <vt:lpstr>主题</vt:lpstr>
      </vt:variant>
      <vt:variant>
        <vt:i4>4</vt:i4>
      </vt:variant>
      <vt:variant>
        <vt:lpstr>幻灯片标题</vt:lpstr>
      </vt:variant>
      <vt:variant>
        <vt:i4>20</vt:i4>
      </vt:variant>
    </vt:vector>
  </HeadingPairs>
  <TitlesOfParts>
    <vt:vector size="24" baseType="lpstr">
      <vt:lpstr>自定义设计方案</vt:lpstr>
      <vt:lpstr>3_自定义设计方案</vt:lpstr>
      <vt:lpstr>2_自定义设计方案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你随便坐  我学学 做</dc:title>
  <dc:creator>David</dc:creator>
  <cp:lastModifiedBy>yzh</cp:lastModifiedBy>
  <cp:revision>186</cp:revision>
  <dcterms:created xsi:type="dcterms:W3CDTF">2015-05-24T15:13:00Z</dcterms:created>
  <dcterms:modified xsi:type="dcterms:W3CDTF">2016-09-22T02:58:16Z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2052-10.1.0.5864</vt:lpwstr>
  </property>
</Properties>
</file>