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1" r:id="rId3"/>
    <p:sldMasterId id="2147483683" r:id="rId4"/>
  </p:sldMasterIdLst>
  <p:notesMasterIdLst>
    <p:notesMasterId r:id="rId26"/>
  </p:notesMasterIdLst>
  <p:sldIdLst>
    <p:sldId id="349" r:id="rId5"/>
    <p:sldId id="297" r:id="rId6"/>
    <p:sldId id="264" r:id="rId7"/>
    <p:sldId id="331" r:id="rId8"/>
    <p:sldId id="387" r:id="rId9"/>
    <p:sldId id="370" r:id="rId10"/>
    <p:sldId id="369" r:id="rId11"/>
    <p:sldId id="372" r:id="rId12"/>
    <p:sldId id="388" r:id="rId13"/>
    <p:sldId id="389" r:id="rId14"/>
    <p:sldId id="383" r:id="rId15"/>
    <p:sldId id="384" r:id="rId16"/>
    <p:sldId id="385" r:id="rId17"/>
    <p:sldId id="382" r:id="rId18"/>
    <p:sldId id="371" r:id="rId19"/>
    <p:sldId id="373" r:id="rId20"/>
    <p:sldId id="374" r:id="rId21"/>
    <p:sldId id="386" r:id="rId22"/>
    <p:sldId id="375" r:id="rId23"/>
    <p:sldId id="376" r:id="rId24"/>
    <p:sldId id="377" r:id="rId25"/>
  </p:sldIdLst>
  <p:sldSz cx="12192000" cy="6858000"/>
  <p:notesSz cx="9777413" cy="664686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349"/>
            <p14:sldId id="297"/>
            <p14:sldId id="264"/>
            <p14:sldId id="331"/>
            <p14:sldId id="387"/>
            <p14:sldId id="370"/>
            <p14:sldId id="369"/>
            <p14:sldId id="372"/>
            <p14:sldId id="388"/>
            <p14:sldId id="389"/>
            <p14:sldId id="383"/>
            <p14:sldId id="384"/>
            <p14:sldId id="385"/>
            <p14:sldId id="382"/>
            <p14:sldId id="371"/>
            <p14:sldId id="373"/>
            <p14:sldId id="374"/>
            <p14:sldId id="386"/>
            <p14:sldId id="375"/>
            <p14:sldId id="376"/>
            <p14:sldId id="377"/>
          </p14:sldIdLst>
        </p14:section>
        <p14:section name="无标题节" id="{33F6ABA1-F5C6-4F78-97CC-498E8A87B3A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3">
          <p15:clr>
            <a:srgbClr val="A4A3A4"/>
          </p15:clr>
        </p15:guide>
        <p15:guide id="2" pos="307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149" y="77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40" y="-96"/>
      </p:cViewPr>
      <p:guideLst>
        <p:guide orient="horz" pos="2093"/>
        <p:guide pos="3079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0083E-81BB-47B6-A5A8-7E66F018ED25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81C39-FF66-43F5-843B-82186B1B6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58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37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057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6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88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354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436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3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402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41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87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78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20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063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21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53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</a:p>
        </p:txBody>
      </p:sp>
    </p:spTree>
    <p:extLst>
      <p:ext uri="{BB962C8B-B14F-4D97-AF65-F5344CB8AC3E}">
        <p14:creationId xmlns:p14="http://schemas.microsoft.com/office/powerpoint/2010/main" val="303033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46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71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96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55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02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75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2017-3-2</a:t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" y="11430"/>
            <a:ext cx="12117705" cy="68160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86234" y="1667814"/>
            <a:ext cx="5342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广东省专利综合</a:t>
            </a:r>
            <a:r>
              <a:rPr lang="zh-CN" altLang="en-US">
                <a:solidFill>
                  <a:srgbClr val="FF0000"/>
                </a:solidFill>
              </a:rPr>
              <a:t>评价指标体系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51" y="332785"/>
            <a:ext cx="5113744" cy="63364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14" y="620805"/>
            <a:ext cx="5716683" cy="56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8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0331" y="1444028"/>
            <a:ext cx="63099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确定观测指标的量纲方法</a:t>
            </a:r>
            <a:endParaRPr sz="2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505171" y="2276920"/>
            <a:ext cx="5480050" cy="304698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有量纲指标评价方法 </a:t>
            </a:r>
            <a:endParaRPr lang="en-US" altLang="zh-CN" sz="24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选择评价指标</a:t>
            </a:r>
            <a:endParaRPr lang="en-US" altLang="zh-CN" sz="2400" dirty="0" smtClean="0"/>
          </a:p>
          <a:p>
            <a:pPr marL="800100" lvl="1" indent="-34290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确定评价</a:t>
            </a:r>
            <a:r>
              <a:rPr lang="zh-CN" altLang="en-US" sz="2400" dirty="0"/>
              <a:t>标准和记分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marL="800100" lvl="1" indent="-34290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综合</a:t>
            </a:r>
            <a:r>
              <a:rPr lang="zh-CN" altLang="en-US" sz="2400" dirty="0"/>
              <a:t>评判</a:t>
            </a:r>
            <a:r>
              <a:rPr lang="zh-CN" altLang="en-US" sz="2400" dirty="0" smtClean="0"/>
              <a:t>结果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综合评价中指标体系的构建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30" y="3466533"/>
            <a:ext cx="547238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6"/>
          <p:cNvSpPr/>
          <p:nvPr/>
        </p:nvSpPr>
        <p:spPr>
          <a:xfrm>
            <a:off x="6744044" y="1694180"/>
            <a:ext cx="4870105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dirty="0"/>
              <a:t>100</a:t>
            </a:r>
            <a:r>
              <a:rPr lang="zh-CN" altLang="en-US" sz="2800" b="1" dirty="0"/>
              <a:t>名职工对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管理人员工作质量评分结果表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506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http://ugc.qpic.cn/baikepic/19988/cut-20140318143522-1155544930.jpg/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55" y="4698684"/>
            <a:ext cx="5480049" cy="21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-1" y="1151101"/>
            <a:ext cx="6309995" cy="8241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无量纲指标评价方法 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530052" y="1981645"/>
            <a:ext cx="5480050" cy="452431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标准化</a:t>
            </a:r>
            <a:r>
              <a:rPr lang="zh-CN" altLang="en-US" sz="2400" dirty="0"/>
              <a:t>变换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400" dirty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/>
              <a:t>规格化变换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400" dirty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/>
              <a:t>功效系数变换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400" dirty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/>
              <a:t>指数化变换方法</a:t>
            </a:r>
            <a:endParaRPr lang="en-US" altLang="zh-CN" sz="2400" dirty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400" dirty="0"/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综合评价中指标体系的构建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2636945"/>
            <a:ext cx="32385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3639468"/>
            <a:ext cx="3448050" cy="65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45" y="5877170"/>
            <a:ext cx="2905125" cy="57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45" y="4734688"/>
            <a:ext cx="3248025" cy="63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6"/>
          <p:cNvSpPr/>
          <p:nvPr/>
        </p:nvSpPr>
        <p:spPr>
          <a:xfrm>
            <a:off x="6365240" y="1144693"/>
            <a:ext cx="6309995" cy="8241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综合评价指标的合成方法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6637655" y="1968829"/>
            <a:ext cx="5480050" cy="304698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/>
              <a:t>简单算术平均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  <a:p>
            <a:pPr lvl="1" algn="just">
              <a:lnSpc>
                <a:spcPct val="200000"/>
              </a:lnSpc>
            </a:pPr>
            <a:endParaRPr lang="en-US" altLang="zh-CN" sz="2400" dirty="0"/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/>
              <a:t>加权算术平均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4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02" y="2900901"/>
            <a:ext cx="27336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07" y="4185698"/>
            <a:ext cx="1818263" cy="65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005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18" grpId="0"/>
      <p:bldP spid="1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0331" y="1444028"/>
            <a:ext cx="63099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评价指标权数的确定方法</a:t>
            </a:r>
            <a:endParaRPr sz="2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505171" y="2276920"/>
            <a:ext cx="5480050" cy="378565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德尔菲法确定权重</a:t>
            </a:r>
            <a:endParaRPr lang="en-US" alt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 algn="just">
              <a:lnSpc>
                <a:spcPct val="200000"/>
              </a:lnSpc>
            </a:pPr>
            <a:r>
              <a:rPr lang="zh-CN" altLang="en-US" sz="2400" dirty="0"/>
              <a:t>聘请评价对象所属领域内专家对各个评价指标的重要程度进行评定，给出权数</a:t>
            </a:r>
            <a:endParaRPr lang="en-US" altLang="zh-CN" sz="2400" dirty="0"/>
          </a:p>
          <a:p>
            <a:pPr algn="just">
              <a:lnSpc>
                <a:spcPct val="200000"/>
              </a:lnSpc>
            </a:pPr>
            <a:endParaRPr lang="en-US" altLang="zh-CN" sz="2400" dirty="0"/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综合评价中指标体系的构建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6438785" y="2276920"/>
            <a:ext cx="5480050" cy="378565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层次分析法确定</a:t>
            </a:r>
            <a:r>
              <a:rPr lang="zh-CN" altLang="en-US"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权重</a:t>
            </a:r>
            <a:endParaRPr lang="en-US" altLang="zh-CN" sz="24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 algn="just">
              <a:lnSpc>
                <a:spcPct val="200000"/>
              </a:lnSpc>
            </a:pPr>
            <a:r>
              <a:rPr lang="zh-CN" altLang="en-US" sz="2400" dirty="0"/>
              <a:t>建立评价对象的综合评价指标体系，通过指标之间的两两比较确定出各自的相对重要程度，然后</a:t>
            </a:r>
            <a:r>
              <a:rPr lang="zh-CN" altLang="en-US" sz="2400" dirty="0" smtClean="0"/>
              <a:t>通过客观</a:t>
            </a:r>
            <a:r>
              <a:rPr lang="zh-CN" altLang="en-US" sz="2400" dirty="0"/>
              <a:t>运算来确定各评价指标权数</a:t>
            </a:r>
            <a:endParaRPr lang="en-US" altLang="zh-CN" sz="2400" dirty="0"/>
          </a:p>
        </p:txBody>
      </p:sp>
      <p:sp>
        <p:nvSpPr>
          <p:cNvPr id="17" name="矩形 6"/>
          <p:cNvSpPr/>
          <p:nvPr/>
        </p:nvSpPr>
        <p:spPr>
          <a:xfrm>
            <a:off x="6311568" y="1461038"/>
            <a:ext cx="63099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综合评价指标的合成方法</a:t>
            </a:r>
            <a:endParaRPr sz="2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181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14" grpId="0" bldLvl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综合评价中指标体系的构建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75690"/>
            <a:ext cx="11480165" cy="8241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层次分析法确定权重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476250" y="1899826"/>
            <a:ext cx="11268710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 构造判断</a:t>
            </a:r>
            <a:r>
              <a:rPr lang="zh-CN" altLang="en-US" sz="2800" dirty="0" smtClean="0"/>
              <a:t>矩阵</a:t>
            </a:r>
            <a:endParaRPr lang="en-US" altLang="zh-CN" sz="2800" dirty="0" smtClean="0"/>
          </a:p>
        </p:txBody>
      </p:sp>
      <p:sp>
        <p:nvSpPr>
          <p:cNvPr id="10" name="矩形 6"/>
          <p:cNvSpPr/>
          <p:nvPr/>
        </p:nvSpPr>
        <p:spPr>
          <a:xfrm>
            <a:off x="460835" y="2993106"/>
            <a:ext cx="11269345" cy="6578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/>
              <a:t> 对各指标权数进行</a:t>
            </a:r>
            <a:r>
              <a:rPr lang="zh-CN" altLang="en-US" sz="2800" dirty="0" smtClean="0"/>
              <a:t>计算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43920" y="3028048"/>
            <a:ext cx="5373660" cy="35086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ym typeface="微软雅黑" panose="020B0503020204020204" pitchFamily="2" charset="-122"/>
              </a:rPr>
              <a:t>对判断矩阵进行一致性</a:t>
            </a:r>
            <a:r>
              <a:rPr lang="zh-CN" altLang="en-US" sz="2800" dirty="0" smtClean="0">
                <a:sym typeface="微软雅黑" panose="020B0503020204020204" pitchFamily="2" charset="-122"/>
              </a:rPr>
              <a:t>检验</a:t>
            </a:r>
            <a:endParaRPr lang="en-US" altLang="zh-CN" sz="2800" dirty="0" smtClean="0">
              <a:sym typeface="微软雅黑" panose="020B0503020204020204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微软雅黑" panose="020B0503020204020204" pitchFamily="2" charset="-122"/>
              </a:rPr>
              <a:t>）最大特征根</a:t>
            </a:r>
            <a:endParaRPr lang="en-US" altLang="zh-CN" sz="2400" dirty="0" smtClean="0">
              <a:latin typeface="宋体" pitchFamily="2" charset="-122"/>
              <a:ea typeface="宋体" pitchFamily="2" charset="-122"/>
              <a:sym typeface="微软雅黑" panose="020B0503020204020204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2400" dirty="0"/>
              <a:t>一致性</a:t>
            </a:r>
            <a:r>
              <a:rPr lang="zh-CN" altLang="en-US" sz="2400" dirty="0" smtClean="0"/>
              <a:t>指标</a:t>
            </a:r>
            <a:endParaRPr lang="en-US" altLang="zh-CN" sz="2400" dirty="0" smtClean="0"/>
          </a:p>
          <a:p>
            <a:pPr lvl="1" algn="just"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2400" dirty="0"/>
              <a:t>随机一致性比率</a:t>
            </a:r>
            <a:endParaRPr lang="en-US" sz="2400" dirty="0">
              <a:latin typeface="宋体" pitchFamily="2" charset="-122"/>
              <a:ea typeface="宋体" pitchFamily="2" charset="-122"/>
              <a:sym typeface="微软雅黑" panose="020B0503020204020204" pitchFamily="2" charset="-122"/>
            </a:endParaRPr>
          </a:p>
          <a:p>
            <a:pPr lvl="1" algn="just">
              <a:lnSpc>
                <a:spcPct val="150000"/>
              </a:lnSpc>
            </a:pPr>
            <a:endParaRPr lang="en-US" sz="2400" b="1" dirty="0" smtClean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itchFamily="2" charset="-122"/>
              <a:ea typeface="宋体" pitchFamily="2" charset="-122"/>
              <a:sym typeface="微软雅黑" panose="020B0503020204020204" pitchFamily="2" charset="-122"/>
            </a:endParaRPr>
          </a:p>
          <a:p>
            <a:pPr lvl="1" algn="just">
              <a:lnSpc>
                <a:spcPct val="150000"/>
              </a:lnSpc>
            </a:pPr>
            <a:endParaRPr sz="2400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itchFamily="2" charset="-122"/>
              <a:ea typeface="宋体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80" y="1406286"/>
            <a:ext cx="6954170" cy="155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0" y="3650978"/>
            <a:ext cx="3600250" cy="21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40" y="3635697"/>
            <a:ext cx="1600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40" y="4282581"/>
            <a:ext cx="160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80" y="5306541"/>
            <a:ext cx="1994060" cy="65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432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609533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综合评价方法及其应用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352550"/>
            <a:ext cx="63099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综合评分法</a:t>
            </a: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</a:p>
        </p:txBody>
      </p:sp>
      <p:sp>
        <p:nvSpPr>
          <p:cNvPr id="12" name="矩形 6"/>
          <p:cNvSpPr/>
          <p:nvPr/>
        </p:nvSpPr>
        <p:spPr>
          <a:xfrm>
            <a:off x="115361" y="2167050"/>
            <a:ext cx="6158230" cy="175432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##</a:t>
            </a:r>
            <a:r>
              <a:rPr lang="zh-CN" alt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选取例</a:t>
            </a:r>
            <a:r>
              <a:rPr lang="en-US" altLang="zh-CN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13.1</a:t>
            </a:r>
            <a:r>
              <a:rPr lang="zh-CN" alt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</a:t>
            </a:r>
            <a:r>
              <a:rPr lang="en-US" altLang="zh-CN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A-G</a:t>
            </a:r>
            <a:r>
              <a:rPr lang="zh-CN" alt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列数据 </a:t>
            </a:r>
            <a:endParaRPr lang="en-US" sz="24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B1data</a:t>
            </a:r>
            <a:r>
              <a:rPr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=</a:t>
            </a:r>
            <a:r>
              <a:rPr sz="2400" b="1" dirty="0" err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read.table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('</a:t>
            </a:r>
            <a:r>
              <a:rPr sz="2400" b="1" dirty="0" err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clipboard',header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=T</a:t>
            </a:r>
            <a:r>
              <a:rPr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)；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135255" y="4209415"/>
            <a:ext cx="6309995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</a:t>
            </a:r>
            <a:r>
              <a:rPr lang="zh-CN" altLang="en-US" sz="24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</a:t>
            </a:r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无量纲化</a:t>
            </a:r>
            <a:r>
              <a:rPr lang="en-US" altLang="zh-CN"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z=(x-max)/(max-min)*60+40 </a:t>
            </a:r>
            <a:endParaRPr lang="en-US" altLang="zh-CN" sz="2400" b="1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B1_z=</a:t>
            </a:r>
            <a:r>
              <a:rPr lang="en-US" altLang="zh-CN" sz="2400" b="1" dirty="0" err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z_data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(B1data)</a:t>
            </a:r>
            <a:r>
              <a:rPr lang="zh-CN" alt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；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B1_z</a:t>
            </a:r>
            <a:endParaRPr lang="en-US" alt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49" y="1878251"/>
            <a:ext cx="4506001" cy="472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综合评分法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8138" y="2410722"/>
            <a:ext cx="5976620" cy="120032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Si=apply(B1_z,1,mean) </a:t>
            </a:r>
            <a:r>
              <a:rPr lang="en-US" altLang="zh-CN"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</a:t>
            </a:r>
            <a:r>
              <a:rPr lang="zh-CN" alt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按行求</a:t>
            </a:r>
            <a:r>
              <a:rPr lang="zh-CN" altLang="en-US"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均值</a:t>
            </a:r>
            <a:endParaRPr lang="en-US" altLang="zh-CN" sz="24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cbind</a:t>
            </a:r>
            <a:r>
              <a:rPr lang="en-US" altLang="zh-CN" sz="2400" dirty="0"/>
              <a:t>(B1_z,Si) </a:t>
            </a:r>
            <a:r>
              <a:rPr lang="en-US" altLang="zh-CN" sz="2400" dirty="0" smtClean="0"/>
              <a:t> 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308138" y="4434571"/>
            <a:ext cx="5972011" cy="120032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t-IT" sz="24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cbind(Si=Si,ri=rank(-Si)) </a:t>
            </a:r>
            <a:r>
              <a:rPr lang="it-IT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#按Si值高低排名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533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综合评价方法及其应用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908" y="1797050"/>
            <a:ext cx="4028398" cy="443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724" y="1797049"/>
            <a:ext cx="1162050" cy="443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下箭头 6"/>
          <p:cNvSpPr/>
          <p:nvPr/>
        </p:nvSpPr>
        <p:spPr>
          <a:xfrm>
            <a:off x="2833370" y="3611051"/>
            <a:ext cx="463078" cy="823520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0488306" y="3757930"/>
            <a:ext cx="443418" cy="26488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71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专利</a:t>
            </a:r>
            <a:r>
              <a:rPr lang="zh-CN" altLang="en-US" sz="2400" b="1" dirty="0"/>
              <a:t>申请与授权量的判断矩阵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6487160" y="1816735"/>
            <a:ext cx="5480050" cy="34163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$</a:t>
            </a:r>
            <a:r>
              <a:rPr lang="en-US" altLang="zh-CN" sz="2400" dirty="0" smtClean="0"/>
              <a:t>B1=c(1,4,5,3,6,7,1/4,1,2,1/2,3,4,1/5,1/2,1,1/3,2,3,1/3,2,3,1,4,5,1/6,1/3,1/2,1/4,1,2,1/7,1/4,1/3,1/5,1/2,1</a:t>
            </a:r>
            <a:r>
              <a:rPr lang="en-US" altLang="zh-CN" sz="2400" dirty="0"/>
              <a:t>) </a:t>
            </a:r>
            <a:r>
              <a:rPr lang="en-US" altLang="zh-CN" sz="2400" b="1" dirty="0"/>
              <a:t>#</a:t>
            </a:r>
            <a:r>
              <a:rPr lang="zh-CN" altLang="en-US" sz="2400" b="1" dirty="0"/>
              <a:t>构造</a:t>
            </a:r>
            <a:r>
              <a:rPr lang="en-US" altLang="zh-CN" sz="2400" b="1" dirty="0"/>
              <a:t>B1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判断矩阵</a:t>
            </a:r>
            <a:r>
              <a:rPr lang="zh-CN" altLang="en-US" sz="2400" b="1" dirty="0"/>
              <a:t> </a:t>
            </a:r>
            <a:endParaRPr lang="en-US" altLang="zh-CN" sz="2400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B1_W=weight(B1</a:t>
            </a:r>
            <a:r>
              <a:rPr lang="en-US" altLang="zh-CN" sz="2400" dirty="0"/>
              <a:t>) </a:t>
            </a:r>
            <a:r>
              <a:rPr lang="en-US" altLang="zh-CN" sz="2400" b="1" dirty="0"/>
              <a:t>#B1</a:t>
            </a:r>
            <a:r>
              <a:rPr lang="zh-CN" altLang="en-US" sz="2400" b="1" dirty="0"/>
              <a:t>的权重</a:t>
            </a:r>
            <a:r>
              <a:rPr lang="zh-CN" altLang="en-US" sz="2400" dirty="0"/>
              <a:t> </a:t>
            </a:r>
            <a:br>
              <a:rPr lang="zh-CN" altLang="en-US" sz="2400" dirty="0"/>
            </a:br>
            <a:r>
              <a:rPr lang="en-US" altLang="zh-CN" sz="2400" dirty="0"/>
              <a:t>B1_W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6513830" y="1049020"/>
            <a:ext cx="63099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程序如下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6022975" y="201295"/>
            <a:ext cx="609533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综合评价方法及其应用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2805429"/>
            <a:ext cx="5905500" cy="342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60" y="5305059"/>
            <a:ext cx="5480050" cy="64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57708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CI_CR(B1) </a:t>
            </a:r>
            <a:r>
              <a:rPr lang="en-US" altLang="zh-CN" sz="2400" b="1" dirty="0"/>
              <a:t>#</a:t>
            </a:r>
            <a:r>
              <a:rPr lang="zh-CN" altLang="en-US" sz="2400" b="1" dirty="0"/>
              <a:t>一致性检验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6487161" y="1816735"/>
            <a:ext cx="3353100" cy="175432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S_rank</a:t>
            </a:r>
            <a:r>
              <a:rPr lang="en-US" altLang="zh-CN" sz="2400" dirty="0"/>
              <a:t>(B1_z,B1_W) </a:t>
            </a:r>
            <a:endParaRPr lang="en-US" altLang="zh-CN" sz="2400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#</a:t>
            </a:r>
            <a:r>
              <a:rPr lang="zh-CN" altLang="en-US" sz="2400" b="1" dirty="0"/>
              <a:t>按</a:t>
            </a:r>
            <a:r>
              <a:rPr lang="en-US" altLang="zh-CN" sz="2400" b="1" dirty="0"/>
              <a:t>B1</a:t>
            </a:r>
            <a:r>
              <a:rPr lang="zh-CN" altLang="en-US" sz="2400" b="1" dirty="0"/>
              <a:t>得到综合得分及排名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6513830" y="1049020"/>
            <a:ext cx="63099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计算综合得分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27"/>
          <p:cNvSpPr/>
          <p:nvPr/>
        </p:nvSpPr>
        <p:spPr>
          <a:xfrm>
            <a:off x="6022975" y="201295"/>
            <a:ext cx="609533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综合评价方法及其应用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" y="2701647"/>
            <a:ext cx="5976620" cy="16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9" y="4689175"/>
            <a:ext cx="5633086" cy="125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271" y="1816735"/>
            <a:ext cx="1872129" cy="4271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tse1.mm.bing.net/th?&amp;id=OIP.M8115e55978b5e2df74893f3764043f4fo0&amp;w=264&amp;h=170&amp;c=0&amp;pid=1.9&amp;rs=0&amp;p=0&amp;r=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85" y="3780626"/>
            <a:ext cx="3367625" cy="216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8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9385" y="1700880"/>
            <a:ext cx="5863590" cy="19505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dirty="0"/>
              <a:t>两种计算结果还是有一定差别的，因为综合评分法用的是等权，而层次分析法给出了一定的权重。 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15" y="1165188"/>
            <a:ext cx="5742978" cy="550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27"/>
          <p:cNvSpPr/>
          <p:nvPr/>
        </p:nvSpPr>
        <p:spPr>
          <a:xfrm>
            <a:off x="6022975" y="201295"/>
            <a:ext cx="609533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综合评价方法及其应用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44" name="Picture 4" descr="http://tse1.mm.bing.net/th?&amp;id=OIP.M811fcca8ab812390d54b48dfab21570bo0&amp;w=162&amp;h=300&amp;c=0&amp;pid=1.9&amp;rs=0&amp;p=0&amp;r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658" y="3688965"/>
            <a:ext cx="1655041" cy="306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6"/>
          <p:cNvSpPr/>
          <p:nvPr/>
        </p:nvSpPr>
        <p:spPr>
          <a:xfrm>
            <a:off x="231918" y="1131611"/>
            <a:ext cx="5863590" cy="6578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dirty="0" smtClean="0"/>
              <a:t>两种方法区别？</a:t>
            </a:r>
            <a:r>
              <a:rPr lang="zh-CN" altLang="en-US" sz="2800" dirty="0"/>
              <a:t> 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02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261995" y="4220845"/>
            <a:ext cx="5584825" cy="630555"/>
          </a:xfrm>
        </p:spPr>
        <p:txBody>
          <a:bodyPr wrap="square" anchor="t">
            <a:normAutofit fontScale="72500" lnSpcReduction="200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6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多元数据直观表示及R使用</a:t>
            </a: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sz="36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灯片编号占位符 1"/>
          <p:cNvSpPr txBox="1">
            <a:spLocks noGrp="1"/>
          </p:cNvSpPr>
          <p:nvPr/>
        </p:nvSpPr>
        <p:spPr>
          <a:xfrm>
            <a:off x="9767888" y="6597650"/>
            <a:ext cx="647700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x-none" sz="1000" b="1" i="1" dirty="0"/>
              <a:t>-</a:t>
            </a:r>
            <a:r>
              <a:rPr lang="zh-CN" altLang="en-US" sz="1000" b="1" i="1" dirty="0"/>
              <a:t> </a:t>
            </a:r>
            <a:fld id="{9A0DB2DC-4C9A-4742-B13C-FB6460FD3503}" type="slidenum">
              <a:rPr lang="zh-CN" altLang="en-US" sz="1000" b="1" i="1" dirty="0"/>
              <a:t>2</a:t>
            </a:fld>
            <a:r>
              <a:rPr lang="en-US" altLang="x-none" sz="1000" b="1" i="1" dirty="0"/>
              <a:t>-</a:t>
            </a:r>
            <a:endParaRPr lang="en-US" altLang="x-none" sz="1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44780" y="1142365"/>
            <a:ext cx="5659120" cy="175432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对每个判断矩阵分别</a:t>
            </a:r>
            <a:r>
              <a:rPr lang="zh-CN" altLang="en-US" sz="2400" dirty="0" smtClean="0"/>
              <a:t>调用</a:t>
            </a:r>
            <a:r>
              <a:rPr lang="en-US" altLang="zh-CN" sz="2400" i="1" dirty="0" smtClean="0"/>
              <a:t>CI_CR</a:t>
            </a:r>
            <a:r>
              <a:rPr lang="zh-CN" altLang="en-US" sz="2400" dirty="0" smtClean="0"/>
              <a:t>函数</a:t>
            </a:r>
            <a:r>
              <a:rPr lang="zh-CN" altLang="en-US" sz="2400" dirty="0"/>
              <a:t>，可以检验其一致性和得到各个指标的权重值。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094730" y="131254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6274435" y="1803251"/>
            <a:ext cx="541615" cy="397031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完整的指标体系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533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综合评价方法及其应用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5" y="2916805"/>
            <a:ext cx="2800754" cy="368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41" y="2924964"/>
            <a:ext cx="2829560" cy="367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0" y="1312545"/>
            <a:ext cx="5112355" cy="523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75690"/>
            <a:ext cx="1148016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对专利数据进行全面分析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244474" y="1738244"/>
            <a:ext cx="11137265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 smtClean="0"/>
              <a:t>data=</a:t>
            </a:r>
            <a:r>
              <a:rPr lang="en-US" altLang="zh-CN" sz="2400" dirty="0" err="1" smtClean="0"/>
              <a:t>read.table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clipboard",header</a:t>
            </a:r>
            <a:r>
              <a:rPr lang="en-US" altLang="zh-CN" sz="2400" dirty="0"/>
              <a:t>=T) #</a:t>
            </a:r>
            <a:r>
              <a:rPr lang="zh-CN" altLang="en-US" sz="2400" dirty="0"/>
              <a:t>在</a:t>
            </a:r>
            <a:r>
              <a:rPr lang="en-US" altLang="zh-CN" sz="2400" dirty="0"/>
              <a:t>mvstats4.xls:d13.1</a:t>
            </a:r>
            <a:r>
              <a:rPr lang="zh-CN" altLang="en-US" sz="2400" dirty="0"/>
              <a:t>中选取</a:t>
            </a:r>
            <a:r>
              <a:rPr lang="en-US" altLang="zh-CN" sz="2400" dirty="0"/>
              <a:t>A1:T22</a:t>
            </a:r>
            <a:r>
              <a:rPr lang="zh-CN" altLang="en-US" sz="2400" dirty="0" smtClean="0"/>
              <a:t>区域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x1=data[,1:6] #B1</a:t>
            </a:r>
            <a:r>
              <a:rPr lang="zh-CN" altLang="en-US" sz="2400" dirty="0"/>
              <a:t>组数据 </a:t>
            </a:r>
            <a:br>
              <a:rPr lang="zh-CN" altLang="en-US" sz="2400" dirty="0"/>
            </a:br>
            <a:r>
              <a:rPr lang="en-US" altLang="zh-CN" sz="2400" dirty="0"/>
              <a:t>x2=data[,7:12] #B2</a:t>
            </a:r>
            <a:r>
              <a:rPr lang="zh-CN" altLang="en-US" sz="2400" dirty="0"/>
              <a:t>组数据 </a:t>
            </a:r>
            <a:br>
              <a:rPr lang="zh-CN" altLang="en-US" sz="2400" dirty="0"/>
            </a:br>
            <a:r>
              <a:rPr lang="en-US" altLang="zh-CN" sz="2400" dirty="0"/>
              <a:t>x3=data[,13:19] #B3</a:t>
            </a:r>
            <a:r>
              <a:rPr lang="zh-CN" altLang="en-US" sz="2400" dirty="0"/>
              <a:t>组数据 </a:t>
            </a:r>
            <a:br>
              <a:rPr lang="zh-CN" altLang="en-US" sz="2400" dirty="0"/>
            </a:br>
            <a:r>
              <a:rPr lang="en-US" altLang="zh-CN" sz="2400" dirty="0"/>
              <a:t>S1=</a:t>
            </a:r>
            <a:r>
              <a:rPr lang="en-US" altLang="zh-CN" sz="2400" dirty="0" err="1"/>
              <a:t>S_rank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z_data</a:t>
            </a:r>
            <a:r>
              <a:rPr lang="en-US" altLang="zh-CN" sz="2400" dirty="0"/>
              <a:t>(x1),B1_W) #</a:t>
            </a:r>
            <a:r>
              <a:rPr lang="zh-CN" altLang="en-US" sz="2400" dirty="0"/>
              <a:t>按</a:t>
            </a:r>
            <a:r>
              <a:rPr lang="en-US" altLang="zh-CN" sz="2400" dirty="0"/>
              <a:t>B1</a:t>
            </a:r>
            <a:r>
              <a:rPr lang="zh-CN" altLang="en-US" sz="2400" dirty="0"/>
              <a:t>得到综合得分及排名 </a:t>
            </a:r>
            <a:br>
              <a:rPr lang="zh-CN" altLang="en-US" sz="2400" dirty="0"/>
            </a:br>
            <a:r>
              <a:rPr lang="en-US" altLang="zh-CN" sz="2400" dirty="0"/>
              <a:t>S2=</a:t>
            </a:r>
            <a:r>
              <a:rPr lang="en-US" altLang="zh-CN" sz="2400" dirty="0" err="1"/>
              <a:t>S_rank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z_data</a:t>
            </a:r>
            <a:r>
              <a:rPr lang="en-US" altLang="zh-CN" sz="2400" dirty="0"/>
              <a:t>(x2),B2_W) #</a:t>
            </a:r>
            <a:r>
              <a:rPr lang="zh-CN" altLang="en-US" sz="2400" dirty="0"/>
              <a:t>按</a:t>
            </a:r>
            <a:r>
              <a:rPr lang="en-US" altLang="zh-CN" sz="2400" dirty="0"/>
              <a:t>B2</a:t>
            </a:r>
            <a:r>
              <a:rPr lang="zh-CN" altLang="en-US" sz="2400" dirty="0"/>
              <a:t>得到综合得分及排名 </a:t>
            </a:r>
            <a:br>
              <a:rPr lang="zh-CN" altLang="en-US" sz="2400" dirty="0"/>
            </a:br>
            <a:r>
              <a:rPr lang="en-US" altLang="zh-CN" sz="2400" dirty="0"/>
              <a:t>S3=</a:t>
            </a:r>
            <a:r>
              <a:rPr lang="en-US" altLang="zh-CN" sz="2400" dirty="0" err="1"/>
              <a:t>S_rank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z_data</a:t>
            </a:r>
            <a:r>
              <a:rPr lang="en-US" altLang="zh-CN" sz="2400" dirty="0"/>
              <a:t>(x3),B3_W) #</a:t>
            </a:r>
            <a:r>
              <a:rPr lang="zh-CN" altLang="en-US" sz="2400" dirty="0"/>
              <a:t>按</a:t>
            </a:r>
            <a:r>
              <a:rPr lang="en-US" altLang="zh-CN" sz="2400" dirty="0"/>
              <a:t>B3</a:t>
            </a:r>
            <a:r>
              <a:rPr lang="zh-CN" altLang="en-US" sz="2400" dirty="0"/>
              <a:t>得到综合得分及排名 </a:t>
            </a:r>
            <a:br>
              <a:rPr lang="zh-CN" altLang="en-US" sz="2400" dirty="0"/>
            </a:br>
            <a:r>
              <a:rPr lang="en-US" altLang="zh-CN" sz="2400" dirty="0"/>
              <a:t>S=</a:t>
            </a:r>
            <a:r>
              <a:rPr lang="en-US" altLang="zh-CN" sz="2400" dirty="0" err="1"/>
              <a:t>cbind</a:t>
            </a:r>
            <a:r>
              <a:rPr lang="en-US" altLang="zh-CN" sz="2400" dirty="0"/>
              <a:t>(S1$Si,S2$Si,S3$Si) #</a:t>
            </a:r>
            <a:r>
              <a:rPr lang="zh-CN" altLang="en-US" sz="2400" dirty="0"/>
              <a:t>形成得分数据 </a:t>
            </a:r>
            <a:br>
              <a:rPr lang="zh-CN" altLang="en-US" sz="2400" dirty="0"/>
            </a:br>
            <a:r>
              <a:rPr lang="en-US" altLang="zh-CN" sz="2400" dirty="0" err="1"/>
              <a:t>S_rank</a:t>
            </a:r>
            <a:r>
              <a:rPr lang="en-US" altLang="zh-CN" sz="2400" dirty="0"/>
              <a:t>(S,A_W) #</a:t>
            </a:r>
            <a:r>
              <a:rPr lang="zh-CN" altLang="en-US" sz="2400" dirty="0"/>
              <a:t>按</a:t>
            </a:r>
            <a:r>
              <a:rPr lang="en-US" altLang="zh-CN" sz="2400" dirty="0"/>
              <a:t>A</a:t>
            </a:r>
            <a:r>
              <a:rPr lang="zh-CN" altLang="en-US" sz="2400" dirty="0"/>
              <a:t>得到综合得分及排名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5" y="2310718"/>
            <a:ext cx="1296090" cy="44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9" y="815340"/>
            <a:ext cx="7848545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grpSp>
        <p:nvGrpSpPr>
          <p:cNvPr id="6146" name="组合 9"/>
          <p:cNvGrpSpPr/>
          <p:nvPr/>
        </p:nvGrpSpPr>
        <p:grpSpPr>
          <a:xfrm>
            <a:off x="1022404" y="1586600"/>
            <a:ext cx="2667566" cy="4105275"/>
            <a:chOff x="-119396" y="0"/>
            <a:chExt cx="2834220" cy="4023704"/>
          </a:xfrm>
        </p:grpSpPr>
        <p:grpSp>
          <p:nvGrpSpPr>
            <p:cNvPr id="6150" name="组合 13"/>
            <p:cNvGrpSpPr/>
            <p:nvPr/>
          </p:nvGrpSpPr>
          <p:grpSpPr>
            <a:xfrm>
              <a:off x="354807" y="928274"/>
              <a:ext cx="1947861" cy="1940713"/>
              <a:chOff x="0" y="0"/>
              <a:chExt cx="1590160" cy="1584325"/>
            </a:xfrm>
          </p:grpSpPr>
          <p:sp>
            <p:nvSpPr>
              <p:cNvPr id="6151" name="Freeform 6"/>
              <p:cNvSpPr/>
              <p:nvPr/>
            </p:nvSpPr>
            <p:spPr>
              <a:xfrm>
                <a:off x="0" y="0"/>
                <a:ext cx="1468102" cy="1467130"/>
              </a:xfrm>
              <a:custGeom>
                <a:avLst/>
                <a:gdLst>
                  <a:gd name="txL" fmla="*/ 0 w 1276"/>
                  <a:gd name="txT" fmla="*/ 0 h 1274"/>
                  <a:gd name="txR" fmla="*/ 1276 w 1276"/>
                  <a:gd name="txB" fmla="*/ 1274 h 1274"/>
                </a:gdLst>
                <a:ahLst/>
                <a:cxnLst>
                  <a:cxn ang="0">
                    <a:pos x="691" y="1168"/>
                  </a:cxn>
                  <a:cxn ang="0">
                    <a:pos x="662" y="1267"/>
                  </a:cxn>
                  <a:cxn ang="0">
                    <a:pos x="654" y="1273"/>
                  </a:cxn>
                  <a:cxn ang="0">
                    <a:pos x="643" y="1274"/>
                  </a:cxn>
                  <a:cxn ang="0">
                    <a:pos x="172" y="1274"/>
                  </a:cxn>
                  <a:cxn ang="0">
                    <a:pos x="81" y="1253"/>
                  </a:cxn>
                  <a:cxn ang="0">
                    <a:pos x="1" y="1113"/>
                  </a:cxn>
                  <a:cxn ang="0">
                    <a:pos x="0" y="892"/>
                  </a:cxn>
                  <a:cxn ang="0">
                    <a:pos x="0" y="170"/>
                  </a:cxn>
                  <a:cxn ang="0">
                    <a:pos x="170" y="0"/>
                  </a:cxn>
                  <a:cxn ang="0">
                    <a:pos x="1110" y="0"/>
                  </a:cxn>
                  <a:cxn ang="0">
                    <a:pos x="1273" y="131"/>
                  </a:cxn>
                  <a:cxn ang="0">
                    <a:pos x="1276" y="168"/>
                  </a:cxn>
                  <a:cxn ang="0">
                    <a:pos x="1276" y="629"/>
                  </a:cxn>
                  <a:cxn ang="0">
                    <a:pos x="1275" y="645"/>
                  </a:cxn>
                  <a:cxn ang="0">
                    <a:pos x="1171" y="659"/>
                  </a:cxn>
                  <a:cxn ang="0">
                    <a:pos x="1171" y="214"/>
                  </a:cxn>
                  <a:cxn ang="0">
                    <a:pos x="106" y="214"/>
                  </a:cxn>
                  <a:cxn ang="0">
                    <a:pos x="106" y="230"/>
                  </a:cxn>
                  <a:cxn ang="0">
                    <a:pos x="105" y="1102"/>
                  </a:cxn>
                  <a:cxn ang="0">
                    <a:pos x="171" y="1168"/>
                  </a:cxn>
                  <a:cxn ang="0">
                    <a:pos x="671" y="1168"/>
                  </a:cxn>
                  <a:cxn ang="0">
                    <a:pos x="691" y="1168"/>
                  </a:cxn>
                </a:cxnLst>
                <a:rect l="txL" t="txT" r="txR" b="tx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2" name="Freeform 7"/>
              <p:cNvSpPr>
                <a:spLocks noEditPoints="1"/>
              </p:cNvSpPr>
              <p:nvPr/>
            </p:nvSpPr>
            <p:spPr>
              <a:xfrm>
                <a:off x="861701" y="1016827"/>
                <a:ext cx="569443" cy="567498"/>
              </a:xfrm>
              <a:custGeom>
                <a:avLst/>
                <a:gdLst>
                  <a:gd name="txL" fmla="*/ 0 w 495"/>
                  <a:gd name="txT" fmla="*/ 0 h 493"/>
                  <a:gd name="txR" fmla="*/ 495 w 495"/>
                  <a:gd name="txB" fmla="*/ 493 h 493"/>
                </a:gdLst>
                <a:ahLst/>
                <a:cxnLst>
                  <a:cxn ang="0">
                    <a:pos x="328" y="1"/>
                  </a:cxn>
                  <a:cxn ang="0">
                    <a:pos x="495" y="167"/>
                  </a:cxn>
                  <a:cxn ang="0">
                    <a:pos x="427" y="236"/>
                  </a:cxn>
                  <a:cxn ang="0">
                    <a:pos x="240" y="421"/>
                  </a:cxn>
                  <a:cxn ang="0">
                    <a:pos x="216" y="436"/>
                  </a:cxn>
                  <a:cxn ang="0">
                    <a:pos x="40" y="488"/>
                  </a:cxn>
                  <a:cxn ang="0">
                    <a:pos x="9" y="484"/>
                  </a:cxn>
                  <a:cxn ang="0">
                    <a:pos x="6" y="454"/>
                  </a:cxn>
                  <a:cxn ang="0">
                    <a:pos x="58" y="276"/>
                  </a:cxn>
                  <a:cxn ang="0">
                    <a:pos x="67" y="259"/>
                  </a:cxn>
                  <a:cxn ang="0">
                    <a:pos x="327" y="1"/>
                  </a:cxn>
                  <a:cxn ang="0">
                    <a:pos x="328" y="1"/>
                  </a:cxn>
                  <a:cxn ang="0">
                    <a:pos x="102" y="292"/>
                  </a:cxn>
                  <a:cxn ang="0">
                    <a:pos x="72" y="396"/>
                  </a:cxn>
                  <a:cxn ang="0">
                    <a:pos x="74" y="405"/>
                  </a:cxn>
                  <a:cxn ang="0">
                    <a:pos x="113" y="418"/>
                  </a:cxn>
                  <a:cxn ang="0">
                    <a:pos x="148" y="408"/>
                  </a:cxn>
                  <a:cxn ang="0">
                    <a:pos x="200" y="393"/>
                  </a:cxn>
                  <a:cxn ang="0">
                    <a:pos x="185" y="316"/>
                  </a:cxn>
                  <a:cxn ang="0">
                    <a:pos x="178" y="308"/>
                  </a:cxn>
                  <a:cxn ang="0">
                    <a:pos x="102" y="292"/>
                  </a:cxn>
                </a:cxnLst>
                <a:rect l="txL" t="txT" r="txR" b="tx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3" name="Freeform 8"/>
              <p:cNvSpPr/>
              <p:nvPr/>
            </p:nvSpPr>
            <p:spPr>
              <a:xfrm>
                <a:off x="552423" y="734781"/>
                <a:ext cx="608346" cy="119627"/>
              </a:xfrm>
              <a:custGeom>
                <a:avLst/>
                <a:gdLst>
                  <a:gd name="txL" fmla="*/ 0 w 529"/>
                  <a:gd name="txT" fmla="*/ 0 h 104"/>
                  <a:gd name="txR" fmla="*/ 529 w 529"/>
                  <a:gd name="txB" fmla="*/ 104 h 104"/>
                </a:gdLst>
                <a:ahLst/>
                <a:cxnLst>
                  <a:cxn ang="0">
                    <a:pos x="0" y="104"/>
                  </a:cxn>
                  <a:cxn ang="0">
                    <a:pos x="0" y="0"/>
                  </a:cxn>
                  <a:cxn ang="0">
                    <a:pos x="529" y="0"/>
                  </a:cxn>
                  <a:cxn ang="0">
                    <a:pos x="529" y="104"/>
                  </a:cxn>
                  <a:cxn ang="0">
                    <a:pos x="0" y="104"/>
                  </a:cxn>
                </a:cxnLst>
                <a:rect l="txL" t="txT" r="txR" b="tx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4" name="Freeform 9"/>
              <p:cNvSpPr/>
              <p:nvPr/>
            </p:nvSpPr>
            <p:spPr>
              <a:xfrm>
                <a:off x="553395" y="490664"/>
                <a:ext cx="607373" cy="119627"/>
              </a:xfrm>
              <a:custGeom>
                <a:avLst/>
                <a:gdLst>
                  <a:gd name="txL" fmla="*/ 0 w 528"/>
                  <a:gd name="txT" fmla="*/ 0 h 104"/>
                  <a:gd name="txR" fmla="*/ 528 w 528"/>
                  <a:gd name="txB" fmla="*/ 104 h 104"/>
                </a:gdLst>
                <a:ahLst/>
                <a:cxnLst>
                  <a:cxn ang="0">
                    <a:pos x="528" y="0"/>
                  </a:cxn>
                  <a:cxn ang="0">
                    <a:pos x="528" y="104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528" y="0"/>
                  </a:cxn>
                </a:cxnLst>
                <a:rect l="txL" t="txT" r="txR" b="tx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5" name="Freeform 10"/>
              <p:cNvSpPr/>
              <p:nvPr/>
            </p:nvSpPr>
            <p:spPr>
              <a:xfrm>
                <a:off x="553395" y="978897"/>
                <a:ext cx="549991" cy="120599"/>
              </a:xfrm>
              <a:custGeom>
                <a:avLst/>
                <a:gdLst>
                  <a:gd name="txL" fmla="*/ 0 w 478"/>
                  <a:gd name="txT" fmla="*/ 0 h 105"/>
                  <a:gd name="txR" fmla="*/ 478 w 478"/>
                  <a:gd name="txB" fmla="*/ 105 h 105"/>
                </a:gdLst>
                <a:ahLst/>
                <a:cxnLst>
                  <a:cxn ang="0">
                    <a:pos x="0" y="0"/>
                  </a:cxn>
                  <a:cxn ang="0">
                    <a:pos x="478" y="0"/>
                  </a:cxn>
                  <a:cxn ang="0">
                    <a:pos x="472" y="8"/>
                  </a:cxn>
                  <a:cxn ang="0">
                    <a:pos x="383" y="97"/>
                  </a:cxn>
                  <a:cxn ang="0">
                    <a:pos x="366" y="104"/>
                  </a:cxn>
                  <a:cxn ang="0">
                    <a:pos x="8" y="105"/>
                  </a:cxn>
                  <a:cxn ang="0">
                    <a:pos x="0" y="104"/>
                  </a:cxn>
                  <a:cxn ang="0">
                    <a:pos x="0" y="0"/>
                  </a:cxn>
                </a:cxnLst>
                <a:rect l="txL" t="txT" r="txR" b="tx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6" name="Freeform 11"/>
              <p:cNvSpPr/>
              <p:nvPr/>
            </p:nvSpPr>
            <p:spPr>
              <a:xfrm>
                <a:off x="1307141" y="855380"/>
                <a:ext cx="283019" cy="281074"/>
              </a:xfrm>
              <a:custGeom>
                <a:avLst/>
                <a:gdLst>
                  <a:gd name="txL" fmla="*/ 0 w 246"/>
                  <a:gd name="txT" fmla="*/ 0 h 244"/>
                  <a:gd name="txR" fmla="*/ 246 w 246"/>
                  <a:gd name="txB" fmla="*/ 244 h 244"/>
                </a:gdLst>
                <a:ahLst/>
                <a:cxnLst>
                  <a:cxn ang="0">
                    <a:pos x="0" y="87"/>
                  </a:cxn>
                  <a:cxn ang="0">
                    <a:pos x="66" y="20"/>
                  </a:cxn>
                  <a:cxn ang="0">
                    <a:pos x="139" y="20"/>
                  </a:cxn>
                  <a:cxn ang="0">
                    <a:pos x="225" y="106"/>
                  </a:cxn>
                  <a:cxn ang="0">
                    <a:pos x="227" y="178"/>
                  </a:cxn>
                  <a:cxn ang="0">
                    <a:pos x="159" y="244"/>
                  </a:cxn>
                  <a:cxn ang="0">
                    <a:pos x="0" y="87"/>
                  </a:cxn>
                </a:cxnLst>
                <a:rect l="txL" t="txT" r="txR" b="tx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7" name="Freeform 12"/>
              <p:cNvSpPr/>
              <p:nvPr/>
            </p:nvSpPr>
            <p:spPr>
              <a:xfrm>
                <a:off x="307334" y="735753"/>
                <a:ext cx="119627" cy="117682"/>
              </a:xfrm>
              <a:custGeom>
                <a:avLst/>
                <a:gdLst>
                  <a:gd name="txL" fmla="*/ 0 w 104"/>
                  <a:gd name="txT" fmla="*/ 0 h 102"/>
                  <a:gd name="txR" fmla="*/ 104 w 104"/>
                  <a:gd name="txB" fmla="*/ 102 h 102"/>
                </a:gdLst>
                <a:ahLst/>
                <a:cxnLst>
                  <a:cxn ang="0">
                    <a:pos x="0" y="102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102"/>
                  </a:cxn>
                  <a:cxn ang="0">
                    <a:pos x="0" y="102"/>
                  </a:cxn>
                </a:cxnLst>
                <a:rect l="txL" t="txT" r="txR" b="tx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8" name="Freeform 13"/>
              <p:cNvSpPr/>
              <p:nvPr/>
            </p:nvSpPr>
            <p:spPr>
              <a:xfrm>
                <a:off x="308306" y="491637"/>
                <a:ext cx="118654" cy="118654"/>
              </a:xfrm>
              <a:custGeom>
                <a:avLst/>
                <a:gdLst>
                  <a:gd name="txL" fmla="*/ 0 w 103"/>
                  <a:gd name="txT" fmla="*/ 0 h 103"/>
                  <a:gd name="txR" fmla="*/ 103 w 103"/>
                  <a:gd name="txB" fmla="*/ 103 h 103"/>
                </a:gdLst>
                <a:ahLst/>
                <a:cxnLst>
                  <a:cxn ang="0">
                    <a:pos x="103" y="103"/>
                  </a:cxn>
                  <a:cxn ang="0">
                    <a:pos x="0" y="103"/>
                  </a:cxn>
                  <a:cxn ang="0">
                    <a:pos x="0" y="0"/>
                  </a:cxn>
                  <a:cxn ang="0">
                    <a:pos x="103" y="0"/>
                  </a:cxn>
                  <a:cxn ang="0">
                    <a:pos x="103" y="103"/>
                  </a:cxn>
                </a:cxnLst>
                <a:rect l="txL" t="txT" r="txR" b="tx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  <p:sp>
            <p:nvSpPr>
              <p:cNvPr id="6159" name="Freeform 14"/>
              <p:cNvSpPr/>
              <p:nvPr/>
            </p:nvSpPr>
            <p:spPr>
              <a:xfrm>
                <a:off x="308306" y="979870"/>
                <a:ext cx="118654" cy="118654"/>
              </a:xfrm>
              <a:custGeom>
                <a:avLst/>
                <a:gdLst>
                  <a:gd name="txL" fmla="*/ 0 w 103"/>
                  <a:gd name="txT" fmla="*/ 0 h 103"/>
                  <a:gd name="txR" fmla="*/ 103 w 103"/>
                  <a:gd name="txB" fmla="*/ 103 h 103"/>
                </a:gdLst>
                <a:ahLst/>
                <a:cxnLst>
                  <a:cxn ang="0">
                    <a:pos x="103" y="103"/>
                  </a:cxn>
                  <a:cxn ang="0">
                    <a:pos x="0" y="103"/>
                  </a:cxn>
                  <a:cxn ang="0">
                    <a:pos x="0" y="0"/>
                  </a:cxn>
                  <a:cxn ang="0">
                    <a:pos x="103" y="0"/>
                  </a:cxn>
                  <a:cxn ang="0">
                    <a:pos x="103" y="103"/>
                  </a:cxn>
                </a:cxnLst>
                <a:rect l="txL" t="txT" r="txR" b="tx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solidFill>
                <a:srgbClr val="0174AB"/>
              </a:solidFill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b="1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endParaRPr>
              </a:p>
            </p:txBody>
          </p:sp>
        </p:grpSp>
        <p:sp>
          <p:nvSpPr>
            <p:cNvPr id="6160" name="文本框 34"/>
            <p:cNvSpPr/>
            <p:nvPr/>
          </p:nvSpPr>
          <p:spPr>
            <a:xfrm>
              <a:off x="-119396" y="2887659"/>
              <a:ext cx="2657475" cy="5377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zh-CN" altLang="en-US" sz="2800" b="1">
                  <a:solidFill>
                    <a:srgbClr val="0174AB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本章内容</a:t>
              </a:r>
            </a:p>
          </p:txBody>
        </p:sp>
        <p:sp>
          <p:nvSpPr>
            <p:cNvPr id="6163" name="直接连接符 17"/>
            <p:cNvSpPr/>
            <p:nvPr/>
          </p:nvSpPr>
          <p:spPr>
            <a:xfrm>
              <a:off x="2714823" y="0"/>
              <a:ext cx="1" cy="402370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15"/>
          <p:cNvSpPr/>
          <p:nvPr/>
        </p:nvSpPr>
        <p:spPr>
          <a:xfrm>
            <a:off x="4799910" y="2151243"/>
            <a:ext cx="559230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 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综合评价的基本概念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3"/>
          <p:cNvSpPr/>
          <p:nvPr/>
        </p:nvSpPr>
        <p:spPr>
          <a:xfrm>
            <a:off x="4799910" y="3367996"/>
            <a:ext cx="582269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 </a:t>
            </a:r>
            <a:r>
              <a:rPr lang="zh-CN" altLang="en-US" sz="3200" b="1" dirty="0" smtClean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综合评价中指标体系的构建</a:t>
            </a:r>
            <a:endParaRPr lang="zh-CN" altLang="en-US" sz="3200" b="1" dirty="0">
              <a:solidFill>
                <a:srgbClr val="66666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" name="文本框 26"/>
          <p:cNvSpPr/>
          <p:nvPr/>
        </p:nvSpPr>
        <p:spPr>
          <a:xfrm>
            <a:off x="4808873" y="4662557"/>
            <a:ext cx="57779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</a:t>
            </a:r>
            <a:r>
              <a:rPr lang="zh-CN" altLang="en-US" sz="3200" b="1" dirty="0" smtClean="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综合评价方法及应用</a:t>
            </a:r>
            <a:endParaRPr lang="zh-CN" altLang="en-US" sz="3200" b="1" dirty="0">
              <a:solidFill>
                <a:srgbClr val="66666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 descr="http://tse1.mm.bing.net/th?&amp;id=OIP.Mdaefaf09dd07569603ea52718a487e76o0&amp;w=300&amp;h=297&amp;c=0&amp;pid=1.9&amp;rs=0&amp;p=0&amp;r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54" y="1921197"/>
            <a:ext cx="1055419" cy="10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tse1.mm.bing.net/th?&amp;id=OIP.Mdaefaf09dd07569603ea52718a487e76o0&amp;w=300&amp;h=297&amp;c=0&amp;pid=1.9&amp;rs=0&amp;p=0&amp;r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54" y="3077864"/>
            <a:ext cx="1055419" cy="10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tse1.mm.bing.net/th?&amp;id=OIP.Mdaefaf09dd07569603ea52718a487e76o0&amp;w=300&amp;h=297&amp;c=0&amp;pid=1.9&amp;rs=0&amp;p=0&amp;r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54" y="4249287"/>
            <a:ext cx="1055419" cy="10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562834" y="1844890"/>
            <a:ext cx="7989406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要求：</a:t>
            </a: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综合评价方法的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和思想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了解综合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评价分析的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实际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意义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综合评价中指标体系的构建方法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基本原则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775700" y="1455727"/>
            <a:ext cx="5350085" cy="4401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内容：</a:t>
            </a: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评价的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的综合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评价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评价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方法应用注意问题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语言中有关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评价函数编制</a:t>
            </a:r>
            <a:endParaRPr lang="zh-CN" altLang="en-US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 flipH="1">
            <a:off x="1199660" y="1593883"/>
            <a:ext cx="42400" cy="4499302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00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.1综合评价的基本概念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900970" y="1772885"/>
            <a:ext cx="8389075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多指标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综合评价方法具有以下的特点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包含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若干个指标，分别说明被评价对象的不同方面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；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方法最终要对被评价对象做出一个整体性的评判，用一个总指标来说明被评价对象一般水平。</a:t>
            </a:r>
            <a:endParaRPr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050" name="Picture 2" descr="检查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7" y="1296634"/>
            <a:ext cx="1700336" cy="17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50501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/>
              <a:t>13.2 </a:t>
            </a:r>
            <a:r>
              <a:rPr lang="zh-CN" altLang="zh-CN" sz="2800" b="1"/>
              <a:t>评价指标体系构建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altLang="en-US"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几乎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所有的综合性活动都可以进行综合评价，而且不能只考虑被评价对象的某一个方面，而必须全面地从整体的角度对被评价对象进行评价。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712671"/>
            <a:ext cx="9522996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【例 3-1】为了研究广东省</a:t>
            </a:r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21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地区专利发展情况进行综合分析。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407605" y="1178231"/>
            <a:ext cx="630999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</a:t>
            </a: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体系</a:t>
            </a: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的构建原则</a:t>
            </a:r>
            <a:endParaRPr sz="32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1538632" y="2204915"/>
            <a:ext cx="4374832" cy="388330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3200" dirty="0"/>
              <a:t>系统全面性</a:t>
            </a:r>
            <a:r>
              <a:rPr lang="zh-CN" altLang="en-US" sz="3200" dirty="0" smtClean="0"/>
              <a:t>原则</a:t>
            </a:r>
            <a:endParaRPr lang="en-US" altLang="zh-CN" sz="3200" dirty="0" smtClean="0"/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3200" dirty="0"/>
              <a:t>稳定可比性</a:t>
            </a:r>
            <a:r>
              <a:rPr lang="zh-CN" altLang="en-US" sz="3200" dirty="0" smtClean="0"/>
              <a:t>原则</a:t>
            </a:r>
            <a:endParaRPr lang="en-US" altLang="zh-CN" sz="3200" dirty="0" smtClean="0"/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3200" dirty="0"/>
              <a:t>简明科学性</a:t>
            </a:r>
            <a:r>
              <a:rPr lang="zh-CN" altLang="en-US" sz="3200" dirty="0" smtClean="0"/>
              <a:t>原则</a:t>
            </a:r>
            <a:endParaRPr lang="en-US" altLang="zh-CN" sz="3200" dirty="0" smtClean="0"/>
          </a:p>
          <a:p>
            <a:pPr marL="342900" lvl="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3200" dirty="0"/>
              <a:t>灵活可操作性原则</a:t>
            </a:r>
            <a:endParaRPr sz="32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综合评价中指标体系的构建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35600" y="1916895"/>
            <a:ext cx="52032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zh-CN" sz="2800" b="1">
                <a:solidFill>
                  <a:srgbClr val="FF0000"/>
                </a:solidFill>
              </a:rPr>
              <a:t>评价指标体系的选取</a:t>
            </a:r>
            <a:endParaRPr sz="2800" b="1" dirty="0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综合评价中指标体系的构建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705" y="1113135"/>
            <a:ext cx="4666858" cy="56037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75" y="1181120"/>
            <a:ext cx="3141903" cy="55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905</Words>
  <Application>Microsoft Office PowerPoint</Application>
  <PresentationFormat>宽屏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Wingdings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148</cp:revision>
  <dcterms:created xsi:type="dcterms:W3CDTF">2015-05-24T15:13:00Z</dcterms:created>
  <dcterms:modified xsi:type="dcterms:W3CDTF">2017-03-02T10:57:57Z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2052-10.1.0.5864</vt:lpwstr>
  </property>
</Properties>
</file>