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257" r:id="rId5"/>
    <p:sldId id="258" r:id="rId6"/>
    <p:sldId id="259" r:id="rId7"/>
    <p:sldId id="260" r:id="rId8"/>
    <p:sldId id="261" r:id="rId9"/>
    <p:sldId id="282" r:id="rId10"/>
    <p:sldId id="263" r:id="rId11"/>
    <p:sldId id="264" r:id="rId12"/>
    <p:sldId id="265" r:id="rId13"/>
    <p:sldId id="266"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79" r:id="rId27"/>
    <p:sldId id="280"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1.bin"/><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png"/><Relationship Id="rId12" Type="http://schemas.openxmlformats.org/officeDocument/2006/relationships/notesSlide" Target="../notesSlides/notesSlide2.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122" name="Rectangle 9"/>
          <p:cNvSpPr>
            <a:spLocks noGrp="1"/>
          </p:cNvSpPr>
          <p:nvPr>
            <p:ph type="subTitle"/>
          </p:nvPr>
        </p:nvSpPr>
        <p:spPr>
          <a:xfrm>
            <a:off x="3140075" y="4328160"/>
            <a:ext cx="6052185" cy="731520"/>
          </a:xfrm>
        </p:spPr>
        <p:txBody>
          <a:bodyPr wrap="square" anchor="t">
            <a:normAutofit fontScale="87500"/>
          </a:bodyPr>
          <a:lstStyle>
            <a:lvl1pPr lvl="0">
              <a:defRPr kern="1200"/>
            </a:lvl1pPr>
            <a:lvl2pPr lvl="1">
              <a:defRPr kern="1200"/>
            </a:lvl2pPr>
            <a:lvl3pPr lvl="2">
              <a:defRPr kern="1200"/>
            </a:lvl3pPr>
            <a:lvl4pPr lvl="3">
              <a:defRPr kern="1200"/>
            </a:lvl4pPr>
            <a:lvl5pPr lvl="4">
              <a:defRPr kern="1200"/>
            </a:lvl5pPr>
          </a:lstStyle>
          <a:p>
            <a:pPr marL="1905" lvl="0" indent="-344805">
              <a:lnSpc>
                <a:spcPct val="90000"/>
              </a:lnSpc>
              <a:spcBef>
                <a:spcPct val="50000"/>
              </a:spcBef>
              <a:buNone/>
            </a:pPr>
            <a:r>
              <a:rPr lang="zh-CN" altLang="en-US"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第</a:t>
            </a:r>
            <a:r>
              <a:rPr lang="en-US" altLang="zh-CN"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章 多元数据的数学表达及R使用</a:t>
            </a:r>
            <a:endParaRPr lang="zh-CN" altLang="en-US" sz="3200" b="1">
              <a:solidFill>
                <a:srgbClr val="00B0F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a:p>
            <a:pPr marL="1905" lvl="0" indent="-1905">
              <a:lnSpc>
                <a:spcPct val="90000"/>
              </a:lnSpc>
              <a:spcBef>
                <a:spcPct val="50000"/>
              </a:spcBef>
            </a:pPr>
            <a:endParaRPr lang="zh-CN" altLang="en-US" sz="3600" b="1">
              <a:solidFill>
                <a:srgbClr val="3399FF"/>
              </a:solidFill>
              <a:latin typeface="微软雅黑" panose="020B0503020204020204" charset="-122"/>
              <a:ea typeface="微软雅黑" panose="020B0503020204020204" charset="-122"/>
              <a:sym typeface="微软雅黑" panose="020B0503020204020204" charset="-122"/>
            </a:endParaRPr>
          </a:p>
        </p:txBody>
      </p:sp>
      <p:sp>
        <p:nvSpPr>
          <p:cNvPr id="5123" name="WordArt 10"/>
          <p:cNvSpPr>
            <a:spLocks noTextEdit="1"/>
          </p:cNvSpPr>
          <p:nvPr/>
        </p:nvSpPr>
        <p:spPr>
          <a:xfrm>
            <a:off x="2797810" y="4220845"/>
            <a:ext cx="7213600" cy="737870"/>
          </a:xfrm>
          <a:prstGeom prst="rect">
            <a:avLst/>
          </a:prstGeom>
        </p:spPr>
        <p:txBody>
          <a:bodyPr wrap="none" fromWordArt="1">
            <a:prstTxWarp prst="textPlain">
              <a:avLst>
                <a:gd name="adj" fmla="val 50000"/>
              </a:avLst>
            </a:prstTxWarp>
            <a:normAutofit/>
          </a:bodyPr>
          <a:lstStyle/>
          <a:p>
            <a:pPr algn="ctr"/>
            <a:endParaRPr lang="zh-CN" altLang="en-US" sz="3600" i="1">
              <a:noFill/>
              <a:latin typeface="宋体" panose="02010600030101010101" pitchFamily="2" charset="-122"/>
              <a:ea typeface="宋体" panose="02010600030101010101" pitchFamily="2" charset="-122"/>
            </a:endParaRPr>
          </a:p>
        </p:txBody>
      </p:sp>
      <p:sp>
        <p:nvSpPr>
          <p:cNvPr id="5124" name="矩形 7"/>
          <p:cNvSpPr/>
          <p:nvPr/>
        </p:nvSpPr>
        <p:spPr>
          <a:xfrm>
            <a:off x="2711450" y="2637155"/>
            <a:ext cx="6824345" cy="808990"/>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zh-CN" altLang="en-US" sz="4400" b="1" dirty="0">
                <a:solidFill>
                  <a:srgbClr val="1115C3"/>
                </a:solidFill>
                <a:latin typeface="微软雅黑" panose="020B0503020204020204" charset="-122"/>
                <a:ea typeface="微软雅黑" panose="020B0503020204020204" charset="-122"/>
                <a:sym typeface="微软雅黑" panose="020B0503020204020204" charset="-122"/>
              </a:rPr>
              <a:t>多元统计分析及</a:t>
            </a:r>
            <a:r>
              <a:rPr lang="en-US" altLang="zh-CN" sz="44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R</a:t>
            </a:r>
            <a:r>
              <a:rPr lang="zh-CN" altLang="en-US" sz="44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语言</a:t>
            </a:r>
            <a:r>
              <a:rPr lang="zh-CN" altLang="en-US" sz="4400" b="1" dirty="0">
                <a:solidFill>
                  <a:srgbClr val="1115C3"/>
                </a:solidFill>
                <a:latin typeface="微软雅黑" panose="020B0503020204020204" charset="-122"/>
                <a:ea typeface="微软雅黑" panose="020B0503020204020204" charset="-122"/>
                <a:sym typeface="微软雅黑" panose="020B0503020204020204" charset="-122"/>
              </a:rPr>
              <a:t>建模 </a:t>
            </a:r>
            <a:endParaRPr lang="zh-CN" altLang="en-US" sz="4400" b="1" dirty="0">
              <a:solidFill>
                <a:srgbClr val="1115C3"/>
              </a:solidFill>
              <a:latin typeface="微软雅黑" panose="020B0503020204020204" charset="-122"/>
              <a:ea typeface="微软雅黑" panose="020B0503020204020204" charset="-122"/>
              <a:sym typeface="微软雅黑" panose="020B0503020204020204" charset="-122"/>
            </a:endParaRPr>
          </a:p>
        </p:txBody>
      </p:sp>
      <p:pic>
        <p:nvPicPr>
          <p:cNvPr id="5125" name="Picture 6" descr="jndx"/>
          <p:cNvPicPr>
            <a:picLocks noChangeAspect="1"/>
          </p:cNvPicPr>
          <p:nvPr/>
        </p:nvPicPr>
        <p:blipFill>
          <a:blip r:embed="rId1"/>
          <a:stretch>
            <a:fillRect/>
          </a:stretch>
        </p:blipFill>
        <p:spPr>
          <a:xfrm>
            <a:off x="6985" y="0"/>
            <a:ext cx="12164060" cy="2369185"/>
          </a:xfrm>
          <a:prstGeom prst="rect">
            <a:avLst/>
          </a:prstGeom>
          <a:noFill/>
          <a:ln w="9525">
            <a:noFill/>
          </a:ln>
        </p:spPr>
      </p:pic>
      <p:sp>
        <p:nvSpPr>
          <p:cNvPr id="7" name="Rectangle 9"/>
          <p:cNvSpPr txBox="1"/>
          <p:nvPr/>
        </p:nvSpPr>
        <p:spPr>
          <a:xfrm>
            <a:off x="3612197" y="5589150"/>
            <a:ext cx="4931973" cy="630555"/>
          </a:xfrm>
        </p:spPr>
        <p:txBody>
          <a:bodyPr wrap="square" anchor="t">
            <a:normAutofit fontScale="97500"/>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a:lstStyle>
          <a:p>
            <a:pPr marL="1905" indent="-344805" algn="ctr">
              <a:lnSpc>
                <a:spcPct val="90000"/>
              </a:lnSpc>
              <a:spcBef>
                <a:spcPct val="50000"/>
              </a:spcBef>
              <a:spcAft>
                <a:spcPts val="0"/>
              </a:spcAft>
              <a:buClrTx/>
              <a:buFont typeface="Arial" panose="020B0604020202020204" pitchFamily="34" charset="0"/>
              <a:buNone/>
            </a:pPr>
            <a:r>
              <a:rPr lang="zh-CN" altLang="en-US" sz="3600" b="1" smtClean="0">
                <a:latin typeface="微软雅黑" panose="020B0503020204020204" charset="-122"/>
                <a:ea typeface="微软雅黑" panose="020B0503020204020204" charset="-122"/>
                <a:sym typeface="微软雅黑" panose="020B0503020204020204" charset="-122"/>
              </a:rPr>
              <a:t>王斌会 教授</a:t>
            </a:r>
            <a:endParaRPr lang="zh-CN" altLang="en-US" sz="3600" b="1">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additive="base">
                                        <p:cTn id="7" dur="500" fill="hold"/>
                                        <p:tgtEl>
                                          <p:spTgt spid="51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997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2040" y="1078230"/>
            <a:ext cx="1270" cy="5327015"/>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506855"/>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矩阵相乘</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A=matrix(1:12,nrow=3,ncol=4) </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B=matrix(1:12,nrow=4,ncol=3)</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A%in%B</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a:stretch>
            <a:fillRect/>
          </a:stretch>
        </p:blipFill>
        <p:spPr>
          <a:xfrm>
            <a:off x="321310" y="2635885"/>
            <a:ext cx="3377565" cy="1344295"/>
          </a:xfrm>
          <a:prstGeom prst="rect">
            <a:avLst/>
          </a:prstGeom>
        </p:spPr>
      </p:pic>
      <p:sp>
        <p:nvSpPr>
          <p:cNvPr id="10" name="矩形 9"/>
          <p:cNvSpPr/>
          <p:nvPr/>
        </p:nvSpPr>
        <p:spPr>
          <a:xfrm>
            <a:off x="321310" y="4064635"/>
            <a:ext cx="5354955" cy="1153160"/>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获取对角线元素</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A=matrix(1:16,nrow=4,ncol=4)</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diag(A) </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1" name="图片 10"/>
          <p:cNvPicPr>
            <a:picLocks noChangeAspect="1"/>
          </p:cNvPicPr>
          <p:nvPr/>
        </p:nvPicPr>
        <p:blipFill>
          <a:blip r:embed="rId3"/>
          <a:stretch>
            <a:fillRect/>
          </a:stretch>
        </p:blipFill>
        <p:spPr>
          <a:xfrm>
            <a:off x="321310" y="5410200"/>
            <a:ext cx="2818765" cy="665480"/>
          </a:xfrm>
          <a:prstGeom prst="rect">
            <a:avLst/>
          </a:prstGeom>
        </p:spPr>
      </p:pic>
      <p:sp>
        <p:nvSpPr>
          <p:cNvPr id="12" name="矩形 11"/>
          <p:cNvSpPr/>
          <p:nvPr/>
        </p:nvSpPr>
        <p:spPr>
          <a:xfrm>
            <a:off x="6666865" y="1078230"/>
            <a:ext cx="5354955" cy="798830"/>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#利用对角线元素创建对角矩阵</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diag(diag(A))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6" name="图片 15"/>
          <p:cNvPicPr>
            <a:picLocks noChangeAspect="1"/>
          </p:cNvPicPr>
          <p:nvPr/>
        </p:nvPicPr>
        <p:blipFill>
          <a:blip r:embed="rId4"/>
          <a:stretch>
            <a:fillRect/>
          </a:stretch>
        </p:blipFill>
        <p:spPr>
          <a:xfrm>
            <a:off x="6666865" y="1974215"/>
            <a:ext cx="3427095" cy="1590675"/>
          </a:xfrm>
          <a:prstGeom prst="rect">
            <a:avLst/>
          </a:prstGeom>
        </p:spPr>
      </p:pic>
      <p:sp>
        <p:nvSpPr>
          <p:cNvPr id="20" name="矩形 19"/>
          <p:cNvSpPr/>
          <p:nvPr/>
        </p:nvSpPr>
        <p:spPr>
          <a:xfrm>
            <a:off x="6666865" y="3662045"/>
            <a:ext cx="5354955" cy="798830"/>
          </a:xfrm>
          <a:prstGeom prst="rect">
            <a:avLst/>
          </a:prstGeom>
          <a:noFill/>
          <a:ln w="9525">
            <a:solidFill>
              <a:schemeClr val="accent1"/>
            </a:solidFill>
          </a:ln>
        </p:spPr>
        <p:txBody>
          <a:bodyPr wrap="square">
            <a:spAutoFit/>
          </a:bodyPr>
          <a:p>
            <a:pPr lvl="0" algn="just" fontAlgn="auto">
              <a:lnSpc>
                <a:spcPct val="115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#创建3阶单位矩阵</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fontAlgn="auto">
              <a:lnSpc>
                <a:spcPct val="115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diag(3)</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5"/>
          <a:stretch>
            <a:fillRect/>
          </a:stretch>
        </p:blipFill>
        <p:spPr>
          <a:xfrm>
            <a:off x="6666865" y="4621530"/>
            <a:ext cx="3366770" cy="1624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ppt_x"/>
                                          </p:val>
                                        </p:tav>
                                        <p:tav tm="100000">
                                          <p:val>
                                            <p:strVal val="#ppt_x"/>
                                          </p:val>
                                        </p:tav>
                                      </p:tavLst>
                                    </p:anim>
                                    <p:anim calcmode="lin" valueType="num">
                                      <p:cBhvr additive="base">
                                        <p:cTn id="3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2"/>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ppt_x"/>
                                          </p:val>
                                        </p:tav>
                                        <p:tav tm="100000">
                                          <p:val>
                                            <p:strVal val="#ppt_x"/>
                                          </p:val>
                                        </p:tav>
                                      </p:tavLst>
                                    </p:anim>
                                    <p:anim calcmode="lin" valueType="num">
                                      <p:cBhvr additive="base">
                                        <p:cTn id="41" dur="1000" fill="hold"/>
                                        <p:tgtEl>
                                          <p:spTgt spid="2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0"/>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randombar(horizontal)">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2" grpId="0" bldLvl="0" animBg="1"/>
      <p:bldP spid="2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93790" y="22923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3310" y="129857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求逆矩阵</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A=matrix(rnorm(16),4,4)</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solve(A)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321310" y="2943225"/>
            <a:ext cx="5631180" cy="1303655"/>
          </a:xfrm>
          <a:prstGeom prst="rect">
            <a:avLst/>
          </a:prstGeom>
        </p:spPr>
      </p:pic>
      <p:sp>
        <p:nvSpPr>
          <p:cNvPr id="7" name="矩形 6"/>
          <p:cNvSpPr/>
          <p:nvPr/>
        </p:nvSpPr>
        <p:spPr>
          <a:xfrm>
            <a:off x="321310" y="4787265"/>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求矩阵特征根与特征向量</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A=diag(4)+1</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A.e=eigen(A,symmetric=T)</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3" name="图片 12"/>
          <p:cNvPicPr>
            <a:picLocks noChangeAspect="1"/>
          </p:cNvPicPr>
          <p:nvPr/>
        </p:nvPicPr>
        <p:blipFill>
          <a:blip r:embed="rId3"/>
          <a:stretch>
            <a:fillRect/>
          </a:stretch>
        </p:blipFill>
        <p:spPr>
          <a:xfrm>
            <a:off x="6716395" y="1078230"/>
            <a:ext cx="5292725" cy="2065655"/>
          </a:xfrm>
          <a:prstGeom prst="rect">
            <a:avLst/>
          </a:prstGeom>
        </p:spPr>
      </p:pic>
      <p:sp>
        <p:nvSpPr>
          <p:cNvPr id="14" name="矩形 13"/>
          <p:cNvSpPr/>
          <p:nvPr/>
        </p:nvSpPr>
        <p:spPr>
          <a:xfrm>
            <a:off x="6708775" y="338772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矩阵的Choleskey分解</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A.c=chol(A)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6724015" y="4506595"/>
            <a:ext cx="5339715" cy="1196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83630" y="20891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095365" y="143065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矩阵奇异值分解</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A=matrix(1:18,3,6)</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A.s=svd(A)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a:stretch>
            <a:fillRect/>
          </a:stretch>
        </p:blipFill>
        <p:spPr>
          <a:xfrm>
            <a:off x="321310" y="2631440"/>
            <a:ext cx="5291455" cy="4191635"/>
          </a:xfrm>
          <a:prstGeom prst="rect">
            <a:avLst/>
          </a:prstGeom>
        </p:spPr>
      </p:pic>
      <p:sp>
        <p:nvSpPr>
          <p:cNvPr id="10" name="矩形 9"/>
          <p:cNvSpPr/>
          <p:nvPr/>
        </p:nvSpPr>
        <p:spPr>
          <a:xfrm>
            <a:off x="6574790" y="1168400"/>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矩阵的维数</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A=matrix(1:12,3,4)</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dim(A)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1" name="图片 10"/>
          <p:cNvPicPr>
            <a:picLocks noChangeAspect="1"/>
          </p:cNvPicPr>
          <p:nvPr/>
        </p:nvPicPr>
        <p:blipFill>
          <a:blip r:embed="rId3"/>
          <a:stretch>
            <a:fillRect/>
          </a:stretch>
        </p:blipFill>
        <p:spPr>
          <a:xfrm>
            <a:off x="6685915" y="2665730"/>
            <a:ext cx="1525905" cy="514985"/>
          </a:xfrm>
          <a:prstGeom prst="rect">
            <a:avLst/>
          </a:prstGeom>
        </p:spPr>
      </p:pic>
      <p:sp>
        <p:nvSpPr>
          <p:cNvPr id="12" name="矩形 11"/>
          <p:cNvSpPr/>
          <p:nvPr/>
        </p:nvSpPr>
        <p:spPr>
          <a:xfrm>
            <a:off x="6584950" y="328041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矩阵的行数</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nrow(A)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6" name="图片 15"/>
          <p:cNvPicPr>
            <a:picLocks noChangeAspect="1"/>
          </p:cNvPicPr>
          <p:nvPr/>
        </p:nvPicPr>
        <p:blipFill>
          <a:blip r:embed="rId4"/>
          <a:stretch>
            <a:fillRect/>
          </a:stretch>
        </p:blipFill>
        <p:spPr>
          <a:xfrm>
            <a:off x="6584950" y="4306570"/>
            <a:ext cx="1136650" cy="471170"/>
          </a:xfrm>
          <a:prstGeom prst="rect">
            <a:avLst/>
          </a:prstGeom>
        </p:spPr>
      </p:pic>
      <p:sp>
        <p:nvSpPr>
          <p:cNvPr id="17" name="矩形 16"/>
          <p:cNvSpPr/>
          <p:nvPr/>
        </p:nvSpPr>
        <p:spPr>
          <a:xfrm>
            <a:off x="6584950" y="496570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矩阵的行数</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ncol(A)</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8" name="图片 17"/>
          <p:cNvPicPr>
            <a:picLocks noChangeAspect="1"/>
          </p:cNvPicPr>
          <p:nvPr/>
        </p:nvPicPr>
        <p:blipFill>
          <a:blip r:embed="rId5"/>
          <a:stretch>
            <a:fillRect/>
          </a:stretch>
        </p:blipFill>
        <p:spPr>
          <a:xfrm>
            <a:off x="6513830" y="6169025"/>
            <a:ext cx="1248410" cy="479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ppt_x"/>
                                          </p:val>
                                        </p:tav>
                                        <p:tav tm="100000">
                                          <p:val>
                                            <p:strVal val="#ppt_x"/>
                                          </p:val>
                                        </p:tav>
                                      </p:tavLst>
                                    </p:anim>
                                    <p:anim calcmode="lin" valueType="num">
                                      <p:cBhvr additive="base">
                                        <p:cTn id="3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2"/>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ppt_x"/>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7"/>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2" grpId="0" bldLvl="0" animBg="1"/>
      <p:bldP spid="1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203950" y="19875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094730" y="135128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3759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矩阵按行求和</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rowSums(A)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321310" y="2097405"/>
            <a:ext cx="2059940" cy="401955"/>
          </a:xfrm>
          <a:prstGeom prst="rect">
            <a:avLst/>
          </a:prstGeom>
        </p:spPr>
      </p:pic>
      <p:sp>
        <p:nvSpPr>
          <p:cNvPr id="7" name="矩形 6"/>
          <p:cNvSpPr/>
          <p:nvPr/>
        </p:nvSpPr>
        <p:spPr>
          <a:xfrm>
            <a:off x="321310" y="255333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3" name="图片 12"/>
          <p:cNvPicPr>
            <a:picLocks noChangeAspect="1"/>
          </p:cNvPicPr>
          <p:nvPr/>
        </p:nvPicPr>
        <p:blipFill>
          <a:blip r:embed="rId3"/>
          <a:stretch>
            <a:fillRect/>
          </a:stretch>
        </p:blipFill>
        <p:spPr>
          <a:xfrm>
            <a:off x="321310" y="3620770"/>
            <a:ext cx="2528570" cy="413385"/>
          </a:xfrm>
          <a:prstGeom prst="rect">
            <a:avLst/>
          </a:prstGeom>
        </p:spPr>
      </p:pic>
      <p:sp>
        <p:nvSpPr>
          <p:cNvPr id="14" name="矩形 13"/>
          <p:cNvSpPr/>
          <p:nvPr/>
        </p:nvSpPr>
        <p:spPr>
          <a:xfrm>
            <a:off x="321310" y="4072255"/>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矩阵按列求和</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321310" y="4950460"/>
            <a:ext cx="2614295" cy="361950"/>
          </a:xfrm>
          <a:prstGeom prst="rect">
            <a:avLst/>
          </a:prstGeom>
        </p:spPr>
      </p:pic>
      <p:sp>
        <p:nvSpPr>
          <p:cNvPr id="20" name="矩形 19"/>
          <p:cNvSpPr/>
          <p:nvPr/>
        </p:nvSpPr>
        <p:spPr>
          <a:xfrm>
            <a:off x="311150" y="5454650"/>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5"/>
          <a:stretch>
            <a:fillRect/>
          </a:stretch>
        </p:blipFill>
        <p:spPr>
          <a:xfrm>
            <a:off x="321310" y="6404610"/>
            <a:ext cx="2348865" cy="355600"/>
          </a:xfrm>
          <a:prstGeom prst="rect">
            <a:avLst/>
          </a:prstGeom>
        </p:spPr>
      </p:pic>
      <p:pic>
        <p:nvPicPr>
          <p:cNvPr id="5123" name="图片 15"/>
          <p:cNvPicPr>
            <a:picLocks noChangeAspect="1"/>
          </p:cNvPicPr>
          <p:nvPr/>
        </p:nvPicPr>
        <p:blipFill>
          <a:blip r:embed="rId6"/>
          <a:stretch>
            <a:fillRect/>
          </a:stretch>
        </p:blipFill>
        <p:spPr>
          <a:xfrm>
            <a:off x="6651625" y="1078230"/>
            <a:ext cx="5594350" cy="2105025"/>
          </a:xfrm>
          <a:prstGeom prst="rect">
            <a:avLst/>
          </a:prstGeom>
          <a:noFill/>
          <a:ln w="9525">
            <a:noFill/>
          </a:ln>
        </p:spPr>
      </p:pic>
      <p:sp>
        <p:nvSpPr>
          <p:cNvPr id="5130" name="TextBox 22"/>
          <p:cNvSpPr/>
          <p:nvPr/>
        </p:nvSpPr>
        <p:spPr>
          <a:xfrm>
            <a:off x="7146925" y="1823085"/>
            <a:ext cx="3478530" cy="386080"/>
          </a:xfrm>
          <a:prstGeom prst="rect">
            <a:avLst/>
          </a:prstGeom>
          <a:noFill/>
          <a:ln w="9525">
            <a:noFill/>
          </a:ln>
        </p:spPr>
        <p:txBody>
          <a:bodyPr wrap="square">
            <a:spAutoFit/>
          </a:bodyPr>
          <a:p>
            <a:pPr marL="0" lvl="0" indent="0" eaLnBrk="1" fontAlgn="base" latinLnBrk="0" hangingPunct="1">
              <a:lnSpc>
                <a:spcPct val="80000"/>
              </a:lnSpc>
              <a:spcBef>
                <a:spcPct val="0"/>
              </a:spcBef>
              <a:spcAft>
                <a:spcPct val="0"/>
              </a:spcAft>
              <a:buNone/>
            </a:pPr>
            <a:r>
              <a:rPr lang="en-US" altLang="zh-CN" sz="2400" b="1" baseline="0" dirty="0">
                <a:solidFill>
                  <a:srgbClr val="205867"/>
                </a:solidFill>
                <a:latin typeface="浪漫雅圆" charset="-122"/>
                <a:ea typeface="微软雅黑" panose="020B0503020204020204" charset="-122"/>
                <a:sym typeface="Times New Roman" panose="02020603050405020304" pitchFamily="2" charset="0"/>
              </a:rPr>
              <a:t>apply()</a:t>
            </a:r>
            <a:r>
              <a:rPr lang="zh-CN" altLang="en-US" sz="2400" b="1" baseline="0" dirty="0">
                <a:solidFill>
                  <a:srgbClr val="205867"/>
                </a:solidFill>
                <a:latin typeface="浪漫雅圆" charset="-122"/>
                <a:ea typeface="微软雅黑" panose="020B0503020204020204" charset="-122"/>
                <a:sym typeface="Times New Roman" panose="02020603050405020304" pitchFamily="2" charset="0"/>
              </a:rPr>
              <a:t>函数</a:t>
            </a:r>
            <a:endParaRPr lang="zh-CN" altLang="en-US" sz="2400" b="1" baseline="0" dirty="0">
              <a:solidFill>
                <a:srgbClr val="205867"/>
              </a:solidFill>
              <a:latin typeface="浪漫雅圆" charset="-122"/>
              <a:ea typeface="微软雅黑" panose="020B0503020204020204" charset="-122"/>
              <a:sym typeface="Times New Roman" panose="02020603050405020304" pitchFamily="2" charset="0"/>
            </a:endParaRPr>
          </a:p>
        </p:txBody>
      </p:sp>
      <p:sp>
        <p:nvSpPr>
          <p:cNvPr id="5131" name="TextBox 23"/>
          <p:cNvSpPr/>
          <p:nvPr/>
        </p:nvSpPr>
        <p:spPr>
          <a:xfrm>
            <a:off x="7147560" y="2266315"/>
            <a:ext cx="3891915" cy="39878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3F3F3F"/>
                </a:solidFill>
                <a:latin typeface="Arial" panose="020B0604020202020204" pitchFamily="34" charset="0"/>
                <a:ea typeface="微软雅黑" panose="020B0503020204020204" charset="-122"/>
                <a:sym typeface="Arial" panose="020B0604020202020204" pitchFamily="34" charset="0"/>
              </a:rPr>
              <a:t>apply(X, MARGIN, FUN, ...)</a:t>
            </a:r>
            <a:endParaRPr lang="en-US" altLang="x-none" sz="2000" b="1" i="1" baseline="0" dirty="0">
              <a:solidFill>
                <a:srgbClr val="3F3F3F"/>
              </a:solidFill>
              <a:latin typeface="Arial" panose="020B0604020202020204" pitchFamily="34" charset="0"/>
              <a:ea typeface="微软雅黑" panose="020B0503020204020204" charset="-122"/>
              <a:sym typeface="Arial" panose="020B0604020202020204" pitchFamily="34" charset="0"/>
            </a:endParaRPr>
          </a:p>
        </p:txBody>
      </p:sp>
      <p:sp>
        <p:nvSpPr>
          <p:cNvPr id="22" name="矩形 21"/>
          <p:cNvSpPr/>
          <p:nvPr/>
        </p:nvSpPr>
        <p:spPr>
          <a:xfrm>
            <a:off x="6651625" y="3183255"/>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矩阵按行求和</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apply(A,1,sum)</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3" name="图片 22"/>
          <p:cNvPicPr>
            <a:picLocks noChangeAspect="1"/>
          </p:cNvPicPr>
          <p:nvPr/>
        </p:nvPicPr>
        <p:blipFill>
          <a:blip r:embed="rId2"/>
          <a:stretch>
            <a:fillRect/>
          </a:stretch>
        </p:blipFill>
        <p:spPr>
          <a:xfrm>
            <a:off x="6651625" y="4316095"/>
            <a:ext cx="2390775" cy="466725"/>
          </a:xfrm>
          <a:prstGeom prst="rect">
            <a:avLst/>
          </a:prstGeom>
        </p:spPr>
      </p:pic>
      <p:sp>
        <p:nvSpPr>
          <p:cNvPr id="24" name="矩形 23"/>
          <p:cNvSpPr/>
          <p:nvPr/>
        </p:nvSpPr>
        <p:spPr>
          <a:xfrm>
            <a:off x="6651625" y="5015230"/>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apply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,1,mean</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5" name="图片 24"/>
          <p:cNvPicPr>
            <a:picLocks noChangeAspect="1"/>
          </p:cNvPicPr>
          <p:nvPr/>
        </p:nvPicPr>
        <p:blipFill>
          <a:blip r:embed="rId3"/>
          <a:stretch>
            <a:fillRect/>
          </a:stretch>
        </p:blipFill>
        <p:spPr>
          <a:xfrm>
            <a:off x="6773545" y="6071235"/>
            <a:ext cx="3114675" cy="509270"/>
          </a:xfrm>
          <a:prstGeom prst="rect">
            <a:avLst/>
          </a:prstGeom>
        </p:spPr>
      </p:pic>
      <p:sp>
        <p:nvSpPr>
          <p:cNvPr id="8" name="矩形 7"/>
          <p:cNvSpPr/>
          <p:nvPr/>
        </p:nvSpPr>
        <p:spPr>
          <a:xfrm>
            <a:off x="311150" y="1099185"/>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矩阵按行求和</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rowSums(A)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nvSpPr>
        <p:spPr>
          <a:xfrm>
            <a:off x="311150" y="2614930"/>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矩阵按行求均值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col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Sums(A)</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ppt_x"/>
                                          </p:val>
                                        </p:tav>
                                        <p:tav tm="100000">
                                          <p:val>
                                            <p:strVal val="#ppt_x"/>
                                          </p:val>
                                        </p:tav>
                                      </p:tavLst>
                                    </p:anim>
                                    <p:anim calcmode="lin" valueType="num">
                                      <p:cBhvr additive="base">
                                        <p:cTn id="41" dur="1000" fill="hold"/>
                                        <p:tgtEl>
                                          <p:spTgt spid="2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0"/>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randombar(horizont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5131"/>
                                        </p:tgtEl>
                                        <p:attrNameLst>
                                          <p:attrName>style.visibility</p:attrName>
                                        </p:attrNameLst>
                                      </p:cBhvr>
                                      <p:to>
                                        <p:strVal val="visible"/>
                                      </p:to>
                                    </p:set>
                                    <p:animEffect transition="in" filter="fade">
                                      <p:cBhvr>
                                        <p:cTn id="51" dur="1000"/>
                                        <p:tgtEl>
                                          <p:spTgt spid="5131"/>
                                        </p:tgtEl>
                                      </p:cBhvr>
                                    </p:animEffect>
                                    <p:anim calcmode="lin" valueType="num">
                                      <p:cBhvr>
                                        <p:cTn id="52" dur="1000" fill="hold"/>
                                        <p:tgtEl>
                                          <p:spTgt spid="5131"/>
                                        </p:tgtEl>
                                        <p:attrNameLst>
                                          <p:attrName>ppt_x</p:attrName>
                                        </p:attrNameLst>
                                      </p:cBhvr>
                                      <p:tavLst>
                                        <p:tav tm="0">
                                          <p:val>
                                            <p:strVal val="#ppt_x"/>
                                          </p:val>
                                        </p:tav>
                                        <p:tav tm="100000">
                                          <p:val>
                                            <p:strVal val="#ppt_x"/>
                                          </p:val>
                                        </p:tav>
                                      </p:tavLst>
                                    </p:anim>
                                    <p:anim calcmode="lin" valueType="num">
                                      <p:cBhvr>
                                        <p:cTn id="53" dur="1000" fill="hold"/>
                                        <p:tgtEl>
                                          <p:spTgt spid="5131"/>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5130"/>
                                        </p:tgtEl>
                                        <p:attrNameLst>
                                          <p:attrName>style.visibility</p:attrName>
                                        </p:attrNameLst>
                                      </p:cBhvr>
                                      <p:to>
                                        <p:strVal val="visible"/>
                                      </p:to>
                                    </p:set>
                                    <p:animEffect transition="in" filter="fade">
                                      <p:cBhvr>
                                        <p:cTn id="56" dur="1000"/>
                                        <p:tgtEl>
                                          <p:spTgt spid="5130"/>
                                        </p:tgtEl>
                                      </p:cBhvr>
                                    </p:animEffect>
                                    <p:anim calcmode="lin" valueType="num">
                                      <p:cBhvr>
                                        <p:cTn id="57" dur="1000" fill="hold"/>
                                        <p:tgtEl>
                                          <p:spTgt spid="5130"/>
                                        </p:tgtEl>
                                        <p:attrNameLst>
                                          <p:attrName>ppt_x</p:attrName>
                                        </p:attrNameLst>
                                      </p:cBhvr>
                                      <p:tavLst>
                                        <p:tav tm="0">
                                          <p:val>
                                            <p:strVal val="#ppt_x"/>
                                          </p:val>
                                        </p:tav>
                                        <p:tav tm="100000">
                                          <p:val>
                                            <p:strVal val="#ppt_x"/>
                                          </p:val>
                                        </p:tav>
                                      </p:tavLst>
                                    </p:anim>
                                    <p:anim calcmode="lin" valueType="num">
                                      <p:cBhvr>
                                        <p:cTn id="58" dur="1000" fill="hold"/>
                                        <p:tgtEl>
                                          <p:spTgt spid="5130"/>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5123"/>
                                        </p:tgtEl>
                                        <p:attrNameLst>
                                          <p:attrName>style.visibility</p:attrName>
                                        </p:attrNameLst>
                                      </p:cBhvr>
                                      <p:to>
                                        <p:strVal val="visible"/>
                                      </p:to>
                                    </p:set>
                                    <p:animEffect transition="in" filter="fade">
                                      <p:cBhvr>
                                        <p:cTn id="61" dur="1000"/>
                                        <p:tgtEl>
                                          <p:spTgt spid="5123"/>
                                        </p:tgtEl>
                                      </p:cBhvr>
                                    </p:animEffect>
                                    <p:anim calcmode="lin" valueType="num">
                                      <p:cBhvr>
                                        <p:cTn id="62" dur="1000" fill="hold"/>
                                        <p:tgtEl>
                                          <p:spTgt spid="5123"/>
                                        </p:tgtEl>
                                        <p:attrNameLst>
                                          <p:attrName>ppt_x</p:attrName>
                                        </p:attrNameLst>
                                      </p:cBhvr>
                                      <p:tavLst>
                                        <p:tav tm="0">
                                          <p:val>
                                            <p:strVal val="#ppt_x"/>
                                          </p:val>
                                        </p:tav>
                                        <p:tav tm="100000">
                                          <p:val>
                                            <p:strVal val="#ppt_x"/>
                                          </p:val>
                                        </p:tav>
                                      </p:tavLst>
                                    </p:anim>
                                    <p:anim calcmode="lin" valueType="num">
                                      <p:cBhvr>
                                        <p:cTn id="63"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1000" fill="hold"/>
                                        <p:tgtEl>
                                          <p:spTgt spid="22"/>
                                        </p:tgtEl>
                                        <p:attrNameLst>
                                          <p:attrName>ppt_x</p:attrName>
                                        </p:attrNameLst>
                                      </p:cBhvr>
                                      <p:tavLst>
                                        <p:tav tm="0">
                                          <p:val>
                                            <p:strVal val="#ppt_x"/>
                                          </p:val>
                                        </p:tav>
                                        <p:tav tm="100000">
                                          <p:val>
                                            <p:strVal val="#ppt_x"/>
                                          </p:val>
                                        </p:tav>
                                      </p:tavLst>
                                    </p:anim>
                                    <p:anim calcmode="lin" valueType="num">
                                      <p:cBhvr additive="base">
                                        <p:cTn id="69" dur="1000" fill="hold"/>
                                        <p:tgtEl>
                                          <p:spTgt spid="2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2"/>
                                        </p:tgtEl>
                                        <p:attrNameLst>
                                          <p:attrName>ppt_c</p:attrName>
                                        </p:attrNameLst>
                                      </p:cBhvr>
                                      <p:to>
                                        <a:schemeClr val="tx2"/>
                                      </p:to>
                                    </p:animClr>
                                  </p:sub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randombar(horizontal)">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1000" fill="hold"/>
                                        <p:tgtEl>
                                          <p:spTgt spid="24"/>
                                        </p:tgtEl>
                                        <p:attrNameLst>
                                          <p:attrName>ppt_x</p:attrName>
                                        </p:attrNameLst>
                                      </p:cBhvr>
                                      <p:tavLst>
                                        <p:tav tm="0">
                                          <p:val>
                                            <p:strVal val="#ppt_x"/>
                                          </p:val>
                                        </p:tav>
                                        <p:tav tm="100000">
                                          <p:val>
                                            <p:strVal val="#ppt_x"/>
                                          </p:val>
                                        </p:tav>
                                      </p:tavLst>
                                    </p:anim>
                                    <p:anim calcmode="lin" valueType="num">
                                      <p:cBhvr additive="base">
                                        <p:cTn id="80" dur="1000" fill="hold"/>
                                        <p:tgtEl>
                                          <p:spTgt spid="2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4"/>
                                        </p:tgtEl>
                                        <p:attrNameLst>
                                          <p:attrName>ppt_c</p:attrName>
                                        </p:attrNameLst>
                                      </p:cBhvr>
                                      <p:to>
                                        <a:schemeClr val="tx2"/>
                                      </p:to>
                                    </p:animClr>
                                  </p:sub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randombar(horizontal)">
                                      <p:cBhvr>
                                        <p:cTn id="85" dur="5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additive="base">
                                        <p:cTn id="90" dur="1000" fill="hold"/>
                                        <p:tgtEl>
                                          <p:spTgt spid="8"/>
                                        </p:tgtEl>
                                        <p:attrNameLst>
                                          <p:attrName>ppt_x</p:attrName>
                                        </p:attrNameLst>
                                      </p:cBhvr>
                                      <p:tavLst>
                                        <p:tav tm="0">
                                          <p:val>
                                            <p:strVal val="#ppt_x"/>
                                          </p:val>
                                        </p:tav>
                                        <p:tav tm="100000">
                                          <p:val>
                                            <p:strVal val="#ppt_x"/>
                                          </p:val>
                                        </p:tav>
                                      </p:tavLst>
                                    </p:anim>
                                    <p:anim calcmode="lin" valueType="num">
                                      <p:cBhvr additive="base">
                                        <p:cTn id="91"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10"/>
                                        </p:tgtEl>
                                        <p:attrNameLst>
                                          <p:attrName>style.visibility</p:attrName>
                                        </p:attrNameLst>
                                      </p:cBhvr>
                                      <p:to>
                                        <p:strVal val="visible"/>
                                      </p:to>
                                    </p:set>
                                    <p:anim calcmode="lin" valueType="num">
                                      <p:cBhvr additive="base">
                                        <p:cTn id="96" dur="1000" fill="hold"/>
                                        <p:tgtEl>
                                          <p:spTgt spid="10"/>
                                        </p:tgtEl>
                                        <p:attrNameLst>
                                          <p:attrName>ppt_x</p:attrName>
                                        </p:attrNameLst>
                                      </p:cBhvr>
                                      <p:tavLst>
                                        <p:tav tm="0">
                                          <p:val>
                                            <p:strVal val="#ppt_x"/>
                                          </p:val>
                                        </p:tav>
                                        <p:tav tm="100000">
                                          <p:val>
                                            <p:strVal val="#ppt_x"/>
                                          </p:val>
                                        </p:tav>
                                      </p:tavLst>
                                    </p:anim>
                                    <p:anim calcmode="lin" valueType="num">
                                      <p:cBhvr additive="base">
                                        <p:cTn id="97"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P spid="20" grpId="0" bldLvl="0" animBg="1"/>
      <p:bldP spid="5131" grpId="0"/>
      <p:bldP spid="5130" grpId="0"/>
      <p:bldP spid="22" grpId="0" bldLvl="0" animBg="1"/>
      <p:bldP spid="24" grpId="0" bldLvl="0" animBg="1"/>
      <p:bldP spid="8" grpId="0" bldLvl="0" animBg="1"/>
      <p:bldP spid="1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214110" y="219075"/>
            <a:ext cx="3866515"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416675" y="13392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4" name="矩形 13"/>
          <p:cNvSpPr/>
          <p:nvPr/>
        </p:nvSpPr>
        <p:spPr>
          <a:xfrm>
            <a:off x="42354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矩阵按列求和</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apply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,2,sum</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2"/>
          <a:stretch>
            <a:fillRect/>
          </a:stretch>
        </p:blipFill>
        <p:spPr>
          <a:xfrm>
            <a:off x="423545" y="2274570"/>
            <a:ext cx="2756535" cy="381635"/>
          </a:xfrm>
          <a:prstGeom prst="rect">
            <a:avLst/>
          </a:prstGeom>
        </p:spPr>
      </p:pic>
      <p:sp>
        <p:nvSpPr>
          <p:cNvPr id="20" name="矩形 19"/>
          <p:cNvSpPr/>
          <p:nvPr/>
        </p:nvSpPr>
        <p:spPr>
          <a:xfrm>
            <a:off x="423545" y="287020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矩阵按列求均值</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aplly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,2,mean</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1" name="图片 20"/>
          <p:cNvPicPr>
            <a:picLocks noChangeAspect="1"/>
          </p:cNvPicPr>
          <p:nvPr/>
        </p:nvPicPr>
        <p:blipFill>
          <a:blip r:embed="rId3"/>
          <a:stretch>
            <a:fillRect/>
          </a:stretch>
        </p:blipFill>
        <p:spPr>
          <a:xfrm>
            <a:off x="423545" y="3991610"/>
            <a:ext cx="2710180" cy="410210"/>
          </a:xfrm>
          <a:prstGeom prst="rect">
            <a:avLst/>
          </a:prstGeom>
        </p:spPr>
      </p:pic>
      <p:sp>
        <p:nvSpPr>
          <p:cNvPr id="8" name="矩形 7"/>
          <p:cNvSpPr/>
          <p:nvPr/>
        </p:nvSpPr>
        <p:spPr>
          <a:xfrm>
            <a:off x="423545" y="4700905"/>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矩阵按列求方差</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A=matrix(rnorm(100),20,5)</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aplly</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,2,var</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0" name="图片 9"/>
          <p:cNvPicPr>
            <a:picLocks noChangeAspect="1"/>
          </p:cNvPicPr>
          <p:nvPr/>
        </p:nvPicPr>
        <p:blipFill>
          <a:blip r:embed="rId4"/>
          <a:stretch>
            <a:fillRect/>
          </a:stretch>
        </p:blipFill>
        <p:spPr>
          <a:xfrm>
            <a:off x="423545" y="6411595"/>
            <a:ext cx="8005445" cy="346710"/>
          </a:xfrm>
          <a:prstGeom prst="rect">
            <a:avLst/>
          </a:prstGeom>
        </p:spPr>
      </p:pic>
      <p:sp>
        <p:nvSpPr>
          <p:cNvPr id="11" name="矩形 10"/>
          <p:cNvSpPr/>
          <p:nvPr/>
        </p:nvSpPr>
        <p:spPr>
          <a:xfrm>
            <a:off x="6605270" y="1193165"/>
            <a:ext cx="5354955" cy="14630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矩阵按列求函数结果</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B=matrix(1:12,3,4)</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apply(B,2,function(x,a) x*a, a=2)</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2" name="图片 11"/>
          <p:cNvPicPr>
            <a:picLocks noChangeAspect="1"/>
          </p:cNvPicPr>
          <p:nvPr/>
        </p:nvPicPr>
        <p:blipFill>
          <a:blip r:embed="rId5"/>
          <a:stretch>
            <a:fillRect/>
          </a:stretch>
        </p:blipFill>
        <p:spPr>
          <a:xfrm>
            <a:off x="6605270" y="2787650"/>
            <a:ext cx="4176395" cy="1310005"/>
          </a:xfrm>
          <a:prstGeom prst="rect">
            <a:avLst/>
          </a:prstGeom>
        </p:spPr>
      </p:pic>
      <p:pic>
        <p:nvPicPr>
          <p:cNvPr id="536579" name="内容占位符 3"/>
          <p:cNvPicPr>
            <a:picLocks noGrp="1" noChangeAspect="1"/>
          </p:cNvPicPr>
          <p:nvPr>
            <p:ph idx="1"/>
          </p:nvPr>
        </p:nvPicPr>
        <p:blipFill>
          <a:blip r:embed="rId6"/>
          <a:srcRect/>
          <a:stretch>
            <a:fillRect/>
          </a:stretch>
        </p:blipFill>
        <p:spPr>
          <a:xfrm>
            <a:off x="6416675" y="4067175"/>
            <a:ext cx="5543550" cy="2344420"/>
          </a:xfrm>
        </p:spPr>
      </p:pic>
      <p:sp>
        <p:nvSpPr>
          <p:cNvPr id="16" name="文本框 15"/>
          <p:cNvSpPr txBox="1"/>
          <p:nvPr/>
        </p:nvSpPr>
        <p:spPr>
          <a:xfrm>
            <a:off x="7004685" y="4229100"/>
            <a:ext cx="2480945" cy="1463040"/>
          </a:xfrm>
          <a:prstGeom prst="rect">
            <a:avLst/>
          </a:prstGeom>
          <a:noFill/>
        </p:spPr>
        <p:txBody>
          <a:bodyPr wrap="square" rtlCol="0">
            <a:spAutoFit/>
          </a:bodyPr>
          <a:p>
            <a:r>
              <a:rPr lang="zh-CN" altLang="en-US">
                <a:solidFill>
                  <a:srgbClr val="FF0000"/>
                </a:solidFill>
              </a:rPr>
              <a:t>注意：apply(B,2,function(x,a) x*a,a=2)与B*2效果相同，此处旨在说明如何应用</a:t>
            </a:r>
            <a:endParaRPr lang="zh-CN" altLang="en-US">
              <a:solidFill>
                <a:srgbClr val="FF0000"/>
              </a:solidFill>
            </a:endParaRPr>
          </a:p>
          <a:p>
            <a:r>
              <a:rPr lang="zh-CN" altLang="en-US">
                <a:solidFill>
                  <a:srgbClr val="FF0000"/>
                </a:solidFill>
              </a:rPr>
              <a:t>apply函数。</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ppt_x"/>
                                          </p:val>
                                        </p:tav>
                                        <p:tav tm="100000">
                                          <p:val>
                                            <p:strVal val="#ppt_x"/>
                                          </p:val>
                                        </p:tav>
                                      </p:tavLst>
                                    </p:anim>
                                    <p:anim calcmode="lin" valueType="num">
                                      <p:cBhvr additive="base">
                                        <p:cTn id="19" dur="1000" fill="hold"/>
                                        <p:tgtEl>
                                          <p:spTgt spid="2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ppt_x"/>
                                          </p:val>
                                        </p:tav>
                                        <p:tav tm="100000">
                                          <p:val>
                                            <p:strVal val="#ppt_x"/>
                                          </p:val>
                                        </p:tav>
                                      </p:tavLst>
                                    </p:anim>
                                    <p:anim calcmode="lin" valueType="num">
                                      <p:cBhvr additive="base">
                                        <p:cTn id="30"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1000" fill="hold"/>
                                        <p:tgtEl>
                                          <p:spTgt spid="11"/>
                                        </p:tgtEl>
                                        <p:attrNameLst>
                                          <p:attrName>ppt_x</p:attrName>
                                        </p:attrNameLst>
                                      </p:cBhvr>
                                      <p:tavLst>
                                        <p:tav tm="0">
                                          <p:val>
                                            <p:strVal val="#ppt_x"/>
                                          </p:val>
                                        </p:tav>
                                        <p:tav tm="100000">
                                          <p:val>
                                            <p:strVal val="#ppt_x"/>
                                          </p:val>
                                        </p:tav>
                                      </p:tavLst>
                                    </p:anim>
                                    <p:anim calcmode="lin" valueType="num">
                                      <p:cBhvr additive="base">
                                        <p:cTn id="41" dur="1000" fill="hold"/>
                                        <p:tgtEl>
                                          <p:spTgt spid="11"/>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1"/>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randombar(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6579"/>
                                        </p:tgtEl>
                                        <p:attrNameLst>
                                          <p:attrName>style.visibility</p:attrName>
                                        </p:attrNameLst>
                                      </p:cBhvr>
                                      <p:to>
                                        <p:strVal val="visible"/>
                                      </p:to>
                                    </p:set>
                                    <p:animEffect transition="in" filter="dissolve">
                                      <p:cBhvr>
                                        <p:cTn id="51" dur="500"/>
                                        <p:tgtEl>
                                          <p:spTgt spid="536579"/>
                                        </p:tgtEl>
                                      </p:cBhvr>
                                    </p:animEffect>
                                  </p:childTnLst>
                                </p:cTn>
                              </p:par>
                            </p:childTnLst>
                          </p:cTn>
                        </p:par>
                        <p:par>
                          <p:cTn id="52" fill="hold">
                            <p:stCondLst>
                              <p:cond delay="500"/>
                            </p:stCondLst>
                            <p:childTnLst>
                              <p:par>
                                <p:cTn id="53" presetID="21"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heel(1)">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0" grpId="0" bldLvl="0" animBg="1"/>
      <p:bldP spid="8" grpId="0" bldLvl="0" animBg="1"/>
      <p:bldP spid="11" grpId="0" bldLvl="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4</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数据的R语言表示—数据框</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0" name="文本框 99"/>
          <p:cNvSpPr txBox="1"/>
          <p:nvPr/>
        </p:nvSpPr>
        <p:spPr>
          <a:xfrm>
            <a:off x="1719580" y="1278255"/>
            <a:ext cx="10250170" cy="398780"/>
          </a:xfrm>
          <a:prstGeom prst="rect">
            <a:avLst/>
          </a:prstGeom>
          <a:noFill/>
          <a:ln w="9525">
            <a:noFill/>
          </a:ln>
        </p:spPr>
        <p:txBody>
          <a:bodyPr wrap="square">
            <a:spAutoFit/>
          </a:bodyPr>
          <a:p>
            <a:pPr marL="0" indent="0" algn="l"/>
            <a:r>
              <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rPr>
              <a:t>数据框（</a:t>
            </a:r>
            <a:r>
              <a:rPr lang="en-US" altLang="zh-CN" sz="2000" b="1" u="none">
                <a:solidFill>
                  <a:srgbClr val="000000"/>
                </a:solidFill>
                <a:latin typeface="宋体" panose="02010600030101010101" pitchFamily="2" charset="-122"/>
                <a:ea typeface="宋体" panose="02010600030101010101" pitchFamily="2" charset="-122"/>
                <a:cs typeface="宋体" panose="02010600030101010101" pitchFamily="2" charset="-122"/>
              </a:rPr>
              <a:t>data frame</a:t>
            </a:r>
            <a:r>
              <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rPr>
              <a:t>）是一种矩阵形式的数据，但数据框中各列可以是不同类型的数据。</a:t>
            </a:r>
            <a:endPar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11266" name="图片 17"/>
          <p:cNvPicPr>
            <a:picLocks noChangeAspect="1"/>
          </p:cNvPicPr>
          <p:nvPr/>
        </p:nvPicPr>
        <p:blipFill>
          <a:blip r:embed="rId2"/>
          <a:stretch>
            <a:fillRect/>
          </a:stretch>
        </p:blipFill>
        <p:spPr>
          <a:xfrm>
            <a:off x="2087245" y="2414905"/>
            <a:ext cx="1597025" cy="4089400"/>
          </a:xfrm>
          <a:prstGeom prst="rect">
            <a:avLst/>
          </a:prstGeom>
          <a:noFill/>
          <a:ln w="9525">
            <a:noFill/>
          </a:ln>
        </p:spPr>
      </p:pic>
      <p:pic>
        <p:nvPicPr>
          <p:cNvPr id="11267" name="图片 18"/>
          <p:cNvPicPr>
            <a:picLocks noChangeAspect="1"/>
          </p:cNvPicPr>
          <p:nvPr/>
        </p:nvPicPr>
        <p:blipFill>
          <a:blip r:embed="rId3"/>
          <a:stretch>
            <a:fillRect/>
          </a:stretch>
        </p:blipFill>
        <p:spPr>
          <a:xfrm>
            <a:off x="9175750" y="2452370"/>
            <a:ext cx="1323975" cy="4022725"/>
          </a:xfrm>
          <a:prstGeom prst="rect">
            <a:avLst/>
          </a:prstGeom>
          <a:noFill/>
          <a:ln w="9525">
            <a:noFill/>
          </a:ln>
        </p:spPr>
      </p:pic>
      <p:pic>
        <p:nvPicPr>
          <p:cNvPr id="11268" name="图片 19"/>
          <p:cNvPicPr>
            <a:picLocks noChangeAspect="1"/>
          </p:cNvPicPr>
          <p:nvPr/>
        </p:nvPicPr>
        <p:blipFill>
          <a:blip r:embed="rId4"/>
          <a:stretch>
            <a:fillRect/>
          </a:stretch>
        </p:blipFill>
        <p:spPr>
          <a:xfrm>
            <a:off x="7037705" y="2503170"/>
            <a:ext cx="1438275" cy="4035425"/>
          </a:xfrm>
          <a:prstGeom prst="rect">
            <a:avLst/>
          </a:prstGeom>
          <a:noFill/>
          <a:ln w="9525">
            <a:noFill/>
          </a:ln>
        </p:spPr>
      </p:pic>
      <p:pic>
        <p:nvPicPr>
          <p:cNvPr id="11269" name="图片 20"/>
          <p:cNvPicPr>
            <a:picLocks noChangeAspect="1"/>
          </p:cNvPicPr>
          <p:nvPr/>
        </p:nvPicPr>
        <p:blipFill>
          <a:blip r:embed="rId5"/>
          <a:stretch>
            <a:fillRect/>
          </a:stretch>
        </p:blipFill>
        <p:spPr>
          <a:xfrm>
            <a:off x="4681855" y="2421890"/>
            <a:ext cx="1481138" cy="4029075"/>
          </a:xfrm>
          <a:prstGeom prst="rect">
            <a:avLst/>
          </a:prstGeom>
          <a:noFill/>
          <a:ln w="9525">
            <a:noFill/>
          </a:ln>
        </p:spPr>
      </p:pic>
      <p:sp>
        <p:nvSpPr>
          <p:cNvPr id="11277" name="TextBox 28"/>
          <p:cNvSpPr/>
          <p:nvPr/>
        </p:nvSpPr>
        <p:spPr>
          <a:xfrm rot="21179048">
            <a:off x="2280285" y="4244975"/>
            <a:ext cx="1172210" cy="159956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分量必须是向量（数值，字符，逻辑）、因子、数值矩阵、列表或者其他数据框</a:t>
            </a:r>
            <a:r>
              <a:rPr lang="zh-CN" altLang="en-US" sz="1400" b="1" baseline="0" dirty="0">
                <a:solidFill>
                  <a:schemeClr val="tx1"/>
                </a:solidFill>
                <a:latin typeface="Arial" panose="020B0604020202020204" pitchFamily="34" charset="0"/>
                <a:ea typeface="微软雅黑" panose="020B0503020204020204" charset="-122"/>
                <a:sym typeface="Arial" panose="020B0604020202020204" pitchFamily="34" charset="0"/>
              </a:rPr>
              <a:t>。</a:t>
            </a:r>
            <a:endParaRPr lang="zh-CN" altLang="en-US"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278" name="TextBox 29"/>
          <p:cNvSpPr/>
          <p:nvPr/>
        </p:nvSpPr>
        <p:spPr>
          <a:xfrm rot="309555">
            <a:off x="4760595" y="3992245"/>
            <a:ext cx="1239520" cy="202628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矩阵、列表和数据框为新的数据框提供了尽可能多的变量，因为它们各自拥有列、元素或者变量。</a:t>
            </a:r>
            <a:endPar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279" name="TextBox 30"/>
          <p:cNvSpPr/>
          <p:nvPr/>
        </p:nvSpPr>
        <p:spPr>
          <a:xfrm rot="192831">
            <a:off x="7154545" y="4183380"/>
            <a:ext cx="1157605" cy="223964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数值向量、逻辑值、因子保持原有格式，而字符向量会被强制转换成因子并且它的水平就是向量中出现的独立值。</a:t>
            </a:r>
            <a:endPar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280" name="TextBox 31"/>
          <p:cNvSpPr/>
          <p:nvPr/>
        </p:nvSpPr>
        <p:spPr>
          <a:xfrm>
            <a:off x="9265920" y="4137025"/>
            <a:ext cx="1166495" cy="1599565"/>
          </a:xfrm>
          <a:prstGeom prst="rect">
            <a:avLst/>
          </a:prstGeom>
          <a:noFill/>
          <a:ln w="9525">
            <a:noFill/>
          </a:ln>
        </p:spPr>
        <p:txBody>
          <a:bodyPr wrap="square">
            <a:spAutoFit/>
          </a:bodyPr>
          <a:p>
            <a:pPr marL="0" lvl="0" indent="0" algn="just" eaLnBrk="1" fontAlgn="base" latinLnBrk="0" hangingPunct="1">
              <a:lnSpc>
                <a:spcPct val="100000"/>
              </a:lnSpc>
              <a:spcBef>
                <a:spcPct val="0"/>
              </a:spcBef>
              <a:spcAft>
                <a:spcPct val="0"/>
              </a:spcAft>
              <a:buNone/>
            </a:pPr>
            <a:r>
              <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rPr>
              <a:t>在数据框中以变量形式出现的向量长度必须一致，矩阵结构必须有一样的行数。</a:t>
            </a:r>
            <a:endParaRPr lang="en-US" altLang="x-none" sz="1400" b="1" baseline="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5349240" y="1737995"/>
            <a:ext cx="2468880" cy="417830"/>
          </a:xfrm>
          <a:prstGeom prst="rect">
            <a:avLst/>
          </a:prstGeom>
          <a:noFill/>
        </p:spPr>
        <p:txBody>
          <a:bodyPr wrap="none" rtlCol="0">
            <a:spAutoFit/>
          </a:bodyPr>
          <a:p>
            <a:r>
              <a:rPr lang="zh-CN" altLang="en-US" sz="2000" b="1">
                <a:latin typeface="微软雅黑" panose="020B0503020204020204" charset="-122"/>
                <a:ea typeface="微软雅黑" panose="020B0503020204020204" charset="-122"/>
              </a:rPr>
              <a:t>数据框录入限制条件</a:t>
            </a:r>
            <a:endParaRPr lang="zh-CN" altLang="en-US" sz="2000" b="1">
              <a:latin typeface="微软雅黑" panose="020B0503020204020204" charset="-122"/>
              <a:ea typeface="微软雅黑" panose="020B0503020204020204" charset="-122"/>
            </a:endParaRPr>
          </a:p>
        </p:txBody>
      </p:sp>
      <p:sp>
        <p:nvSpPr>
          <p:cNvPr id="7" name="文本框 6"/>
          <p:cNvSpPr txBox="1"/>
          <p:nvPr/>
        </p:nvSpPr>
        <p:spPr>
          <a:xfrm>
            <a:off x="433705" y="2136140"/>
            <a:ext cx="770255" cy="27165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数据框</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 calcmode="lin" valueType="num">
                                      <p:cBhvr additive="base">
                                        <p:cTn id="15" dur="500"/>
                                        <p:tgtEl>
                                          <p:spTgt spid="11266"/>
                                        </p:tgtEl>
                                        <p:attrNameLst>
                                          <p:attrName>ppt_x</p:attrName>
                                        </p:attrNameLst>
                                      </p:cBhvr>
                                      <p:tavLst>
                                        <p:tav tm="0">
                                          <p:val>
                                            <p:strVal val="#ppt_x-#ppt_w*1.125000"/>
                                          </p:val>
                                        </p:tav>
                                        <p:tav tm="100000">
                                          <p:val>
                                            <p:strVal val="#ppt_x"/>
                                          </p:val>
                                        </p:tav>
                                      </p:tavLst>
                                    </p:anim>
                                    <p:animEffect transition="in" filter="wipe(right)">
                                      <p:cBhvr>
                                        <p:cTn id="16" dur="500"/>
                                        <p:tgtEl>
                                          <p:spTgt spid="11266"/>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1277"/>
                                        </p:tgtEl>
                                        <p:attrNameLst>
                                          <p:attrName>style.visibility</p:attrName>
                                        </p:attrNameLst>
                                      </p:cBhvr>
                                      <p:to>
                                        <p:strVal val="visible"/>
                                      </p:to>
                                    </p:set>
                                    <p:anim calcmode="lin" valueType="num">
                                      <p:cBhvr additive="base">
                                        <p:cTn id="19" dur="500"/>
                                        <p:tgtEl>
                                          <p:spTgt spid="11277"/>
                                        </p:tgtEl>
                                        <p:attrNameLst>
                                          <p:attrName>ppt_x</p:attrName>
                                        </p:attrNameLst>
                                      </p:cBhvr>
                                      <p:tavLst>
                                        <p:tav tm="0">
                                          <p:val>
                                            <p:strVal val="#ppt_x-#ppt_w*1.125000"/>
                                          </p:val>
                                        </p:tav>
                                        <p:tav tm="100000">
                                          <p:val>
                                            <p:strVal val="#ppt_x"/>
                                          </p:val>
                                        </p:tav>
                                      </p:tavLst>
                                    </p:anim>
                                    <p:animEffect transition="in" filter="wipe(right)">
                                      <p:cBhvr>
                                        <p:cTn id="20" dur="500"/>
                                        <p:tgtEl>
                                          <p:spTgt spid="11277"/>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11269"/>
                                        </p:tgtEl>
                                        <p:attrNameLst>
                                          <p:attrName>style.visibility</p:attrName>
                                        </p:attrNameLst>
                                      </p:cBhvr>
                                      <p:to>
                                        <p:strVal val="visible"/>
                                      </p:to>
                                    </p:set>
                                    <p:animEffect transition="in" filter="fade">
                                      <p:cBhvr>
                                        <p:cTn id="25" dur="1000"/>
                                        <p:tgtEl>
                                          <p:spTgt spid="11269"/>
                                        </p:tgtEl>
                                      </p:cBhvr>
                                    </p:animEffect>
                                    <p:anim calcmode="lin" valueType="num">
                                      <p:cBhvr>
                                        <p:cTn id="26" dur="1000" fill="hold"/>
                                        <p:tgtEl>
                                          <p:spTgt spid="11269"/>
                                        </p:tgtEl>
                                        <p:attrNameLst>
                                          <p:attrName>ppt_x</p:attrName>
                                        </p:attrNameLst>
                                      </p:cBhvr>
                                      <p:tavLst>
                                        <p:tav tm="0">
                                          <p:val>
                                            <p:strVal val="#ppt_x"/>
                                          </p:val>
                                        </p:tav>
                                        <p:tav tm="100000">
                                          <p:val>
                                            <p:strVal val="#ppt_x"/>
                                          </p:val>
                                        </p:tav>
                                      </p:tavLst>
                                    </p:anim>
                                    <p:anim calcmode="lin" valueType="num">
                                      <p:cBhvr>
                                        <p:cTn id="27" dur="1000" fill="hold"/>
                                        <p:tgtEl>
                                          <p:spTgt spid="11269"/>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1278"/>
                                        </p:tgtEl>
                                        <p:attrNameLst>
                                          <p:attrName>style.visibility</p:attrName>
                                        </p:attrNameLst>
                                      </p:cBhvr>
                                      <p:to>
                                        <p:strVal val="visible"/>
                                      </p:to>
                                    </p:set>
                                    <p:animEffect transition="in" filter="fade">
                                      <p:cBhvr>
                                        <p:cTn id="30" dur="1000"/>
                                        <p:tgtEl>
                                          <p:spTgt spid="11278"/>
                                        </p:tgtEl>
                                      </p:cBhvr>
                                    </p:animEffect>
                                    <p:anim calcmode="lin" valueType="num">
                                      <p:cBhvr>
                                        <p:cTn id="31" dur="1000" fill="hold"/>
                                        <p:tgtEl>
                                          <p:spTgt spid="11278"/>
                                        </p:tgtEl>
                                        <p:attrNameLst>
                                          <p:attrName>ppt_x</p:attrName>
                                        </p:attrNameLst>
                                      </p:cBhvr>
                                      <p:tavLst>
                                        <p:tav tm="0">
                                          <p:val>
                                            <p:strVal val="#ppt_x"/>
                                          </p:val>
                                        </p:tav>
                                        <p:tav tm="100000">
                                          <p:val>
                                            <p:strVal val="#ppt_x"/>
                                          </p:val>
                                        </p:tav>
                                      </p:tavLst>
                                    </p:anim>
                                    <p:anim calcmode="lin" valueType="num">
                                      <p:cBhvr>
                                        <p:cTn id="32" dur="1000" fill="hold"/>
                                        <p:tgtEl>
                                          <p:spTgt spid="1127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1268"/>
                                        </p:tgtEl>
                                        <p:attrNameLst>
                                          <p:attrName>style.visibility</p:attrName>
                                        </p:attrNameLst>
                                      </p:cBhvr>
                                      <p:to>
                                        <p:strVal val="visible"/>
                                      </p:to>
                                    </p:set>
                                    <p:animEffect transition="in" filter="fade">
                                      <p:cBhvr>
                                        <p:cTn id="37" dur="1000"/>
                                        <p:tgtEl>
                                          <p:spTgt spid="11268"/>
                                        </p:tgtEl>
                                      </p:cBhvr>
                                    </p:animEffect>
                                    <p:anim calcmode="lin" valueType="num">
                                      <p:cBhvr>
                                        <p:cTn id="38" dur="1000" fill="hold"/>
                                        <p:tgtEl>
                                          <p:spTgt spid="11268"/>
                                        </p:tgtEl>
                                        <p:attrNameLst>
                                          <p:attrName>ppt_x</p:attrName>
                                        </p:attrNameLst>
                                      </p:cBhvr>
                                      <p:tavLst>
                                        <p:tav tm="0">
                                          <p:val>
                                            <p:strVal val="#ppt_x"/>
                                          </p:val>
                                        </p:tav>
                                        <p:tav tm="100000">
                                          <p:val>
                                            <p:strVal val="#ppt_x"/>
                                          </p:val>
                                        </p:tav>
                                      </p:tavLst>
                                    </p:anim>
                                    <p:anim calcmode="lin" valueType="num">
                                      <p:cBhvr>
                                        <p:cTn id="39" dur="1000" fill="hold"/>
                                        <p:tgtEl>
                                          <p:spTgt spid="112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279"/>
                                        </p:tgtEl>
                                        <p:attrNameLst>
                                          <p:attrName>style.visibility</p:attrName>
                                        </p:attrNameLst>
                                      </p:cBhvr>
                                      <p:to>
                                        <p:strVal val="visible"/>
                                      </p:to>
                                    </p:set>
                                    <p:animEffect transition="in" filter="fade">
                                      <p:cBhvr>
                                        <p:cTn id="42" dur="1000"/>
                                        <p:tgtEl>
                                          <p:spTgt spid="11279"/>
                                        </p:tgtEl>
                                      </p:cBhvr>
                                    </p:animEffect>
                                    <p:anim calcmode="lin" valueType="num">
                                      <p:cBhvr>
                                        <p:cTn id="43" dur="1000" fill="hold"/>
                                        <p:tgtEl>
                                          <p:spTgt spid="11279"/>
                                        </p:tgtEl>
                                        <p:attrNameLst>
                                          <p:attrName>ppt_x</p:attrName>
                                        </p:attrNameLst>
                                      </p:cBhvr>
                                      <p:tavLst>
                                        <p:tav tm="0">
                                          <p:val>
                                            <p:strVal val="#ppt_x"/>
                                          </p:val>
                                        </p:tav>
                                        <p:tav tm="100000">
                                          <p:val>
                                            <p:strVal val="#ppt_x"/>
                                          </p:val>
                                        </p:tav>
                                      </p:tavLst>
                                    </p:anim>
                                    <p:anim calcmode="lin" valueType="num">
                                      <p:cBhvr>
                                        <p:cTn id="44" dur="1000" fill="hold"/>
                                        <p:tgtEl>
                                          <p:spTgt spid="1127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2" fill="hold" nodeType="clickEffect">
                                  <p:stCondLst>
                                    <p:cond delay="0"/>
                                  </p:stCondLst>
                                  <p:childTnLst>
                                    <p:set>
                                      <p:cBhvr>
                                        <p:cTn id="48" dur="1" fill="hold">
                                          <p:stCondLst>
                                            <p:cond delay="0"/>
                                          </p:stCondLst>
                                        </p:cTn>
                                        <p:tgtEl>
                                          <p:spTgt spid="11267"/>
                                        </p:tgtEl>
                                        <p:attrNameLst>
                                          <p:attrName>style.visibility</p:attrName>
                                        </p:attrNameLst>
                                      </p:cBhvr>
                                      <p:to>
                                        <p:strVal val="visible"/>
                                      </p:to>
                                    </p:set>
                                    <p:anim calcmode="lin" valueType="num">
                                      <p:cBhvr additive="base">
                                        <p:cTn id="49" dur="500"/>
                                        <p:tgtEl>
                                          <p:spTgt spid="11267"/>
                                        </p:tgtEl>
                                        <p:attrNameLst>
                                          <p:attrName>ppt_x</p:attrName>
                                        </p:attrNameLst>
                                      </p:cBhvr>
                                      <p:tavLst>
                                        <p:tav tm="0">
                                          <p:val>
                                            <p:strVal val="#ppt_x+#ppt_w*1.125000"/>
                                          </p:val>
                                        </p:tav>
                                        <p:tav tm="100000">
                                          <p:val>
                                            <p:strVal val="#ppt_x"/>
                                          </p:val>
                                        </p:tav>
                                      </p:tavLst>
                                    </p:anim>
                                    <p:animEffect transition="in" filter="wipe(left)">
                                      <p:cBhvr>
                                        <p:cTn id="50" dur="500"/>
                                        <p:tgtEl>
                                          <p:spTgt spid="11267"/>
                                        </p:tgtEl>
                                      </p:cBhvr>
                                    </p:animEffect>
                                  </p:childTnLst>
                                </p:cTn>
                              </p:par>
                              <p:par>
                                <p:cTn id="51" presetID="12" presetClass="entr" presetSubtype="2" fill="hold" grpId="0" nodeType="withEffect">
                                  <p:stCondLst>
                                    <p:cond delay="0"/>
                                  </p:stCondLst>
                                  <p:childTnLst>
                                    <p:set>
                                      <p:cBhvr>
                                        <p:cTn id="52" dur="1" fill="hold">
                                          <p:stCondLst>
                                            <p:cond delay="0"/>
                                          </p:stCondLst>
                                        </p:cTn>
                                        <p:tgtEl>
                                          <p:spTgt spid="11280"/>
                                        </p:tgtEl>
                                        <p:attrNameLst>
                                          <p:attrName>style.visibility</p:attrName>
                                        </p:attrNameLst>
                                      </p:cBhvr>
                                      <p:to>
                                        <p:strVal val="visible"/>
                                      </p:to>
                                    </p:set>
                                    <p:anim calcmode="lin" valueType="num">
                                      <p:cBhvr additive="base">
                                        <p:cTn id="53" dur="500"/>
                                        <p:tgtEl>
                                          <p:spTgt spid="11280"/>
                                        </p:tgtEl>
                                        <p:attrNameLst>
                                          <p:attrName>ppt_x</p:attrName>
                                        </p:attrNameLst>
                                      </p:cBhvr>
                                      <p:tavLst>
                                        <p:tav tm="0">
                                          <p:val>
                                            <p:strVal val="#ppt_x+#ppt_w*1.125000"/>
                                          </p:val>
                                        </p:tav>
                                        <p:tav tm="100000">
                                          <p:val>
                                            <p:strVal val="#ppt_x"/>
                                          </p:val>
                                        </p:tav>
                                      </p:tavLst>
                                    </p:anim>
                                    <p:animEffect transition="in" filter="wipe(left)">
                                      <p:cBhvr>
                                        <p:cTn id="54" dur="500"/>
                                        <p:tgtEl>
                                          <p:spTgt spid="1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277" grpId="0"/>
      <p:bldP spid="11278" grpId="0"/>
      <p:bldP spid="11279" grpId="0"/>
      <p:bldP spid="112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4</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 数据的R语言表示—数据框</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095365" y="166560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4" name="矩形 13"/>
          <p:cNvSpPr/>
          <p:nvPr/>
        </p:nvSpPr>
        <p:spPr>
          <a:xfrm>
            <a:off x="42354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由</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x1</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和</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x2</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构建数据框</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X=data.frame(x1,x2)</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423545" y="2350135"/>
            <a:ext cx="1926590" cy="4376420"/>
          </a:xfrm>
          <a:prstGeom prst="rect">
            <a:avLst/>
          </a:prstGeom>
        </p:spPr>
      </p:pic>
      <p:sp>
        <p:nvSpPr>
          <p:cNvPr id="8" name="矩形 7"/>
          <p:cNvSpPr/>
          <p:nvPr/>
        </p:nvSpPr>
        <p:spPr>
          <a:xfrm>
            <a:off x="650938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赋予数据框新的列标签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X=data.frame('身高'=x1,'体重'=x2)</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3"/>
          <a:stretch>
            <a:fillRect/>
          </a:stretch>
        </p:blipFill>
        <p:spPr>
          <a:xfrm>
            <a:off x="6670040" y="2219325"/>
            <a:ext cx="2636520" cy="4527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5 </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R</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语言调用</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7" name="文本框 6"/>
          <p:cNvSpPr txBox="1"/>
          <p:nvPr/>
        </p:nvSpPr>
        <p:spPr>
          <a:xfrm>
            <a:off x="433705" y="2136140"/>
            <a:ext cx="770255" cy="304292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从剪切板读取</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74754" name="图片 11"/>
          <p:cNvPicPr>
            <a:picLocks noChangeAspect="1"/>
          </p:cNvPicPr>
          <p:nvPr/>
        </p:nvPicPr>
        <p:blipFill>
          <a:blip r:embed="rId2"/>
          <a:stretch>
            <a:fillRect/>
          </a:stretch>
        </p:blipFill>
        <p:spPr>
          <a:xfrm>
            <a:off x="3261995" y="1588135"/>
            <a:ext cx="3092450" cy="3152775"/>
          </a:xfrm>
          <a:prstGeom prst="rect">
            <a:avLst/>
          </a:prstGeom>
          <a:noFill/>
          <a:ln w="9525">
            <a:noFill/>
          </a:ln>
        </p:spPr>
      </p:pic>
      <p:pic>
        <p:nvPicPr>
          <p:cNvPr id="74755" name="图片 12"/>
          <p:cNvPicPr>
            <a:picLocks noChangeAspect="1"/>
          </p:cNvPicPr>
          <p:nvPr/>
        </p:nvPicPr>
        <p:blipFill>
          <a:blip r:embed="rId2"/>
          <a:stretch>
            <a:fillRect/>
          </a:stretch>
        </p:blipFill>
        <p:spPr>
          <a:xfrm>
            <a:off x="5659120" y="2439035"/>
            <a:ext cx="3092450" cy="3152775"/>
          </a:xfrm>
          <a:prstGeom prst="rect">
            <a:avLst/>
          </a:prstGeom>
          <a:noFill/>
          <a:ln w="9525">
            <a:noFill/>
          </a:ln>
        </p:spPr>
      </p:pic>
      <p:sp>
        <p:nvSpPr>
          <p:cNvPr id="74757" name="TextBox 14"/>
          <p:cNvSpPr/>
          <p:nvPr/>
        </p:nvSpPr>
        <p:spPr>
          <a:xfrm>
            <a:off x="2423795" y="2282190"/>
            <a:ext cx="3359150" cy="92202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b="1" baseline="0" dirty="0">
                <a:solidFill>
                  <a:srgbClr val="595959"/>
                </a:solidFill>
                <a:latin typeface="Arial" panose="020B0604020202020204" pitchFamily="34" charset="0"/>
                <a:ea typeface="微软雅黑" panose="020B0503020204020204" charset="-122"/>
                <a:sym typeface="Arial" panose="020B0604020202020204" pitchFamily="34" charset="0"/>
              </a:rPr>
              <a:t>选择需要进行计算的数据块（比如上例中名为UG的数据），拷贝之</a:t>
            </a:r>
            <a:r>
              <a:rPr lang="zh-CN" altLang="en-US" b="1" baseline="0" dirty="0">
                <a:solidFill>
                  <a:srgbClr val="595959"/>
                </a:solidFill>
                <a:latin typeface="Arial" panose="020B0604020202020204" pitchFamily="34" charset="0"/>
                <a:ea typeface="微软雅黑" panose="020B0503020204020204" charset="-122"/>
                <a:sym typeface="Arial" panose="020B0604020202020204" pitchFamily="34" charset="0"/>
              </a:rPr>
              <a:t>。</a:t>
            </a:r>
            <a:endParaRPr lang="zh-CN" altLang="en-US" b="1" baseline="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74758" name="TextBox 15"/>
          <p:cNvSpPr/>
          <p:nvPr/>
        </p:nvSpPr>
        <p:spPr>
          <a:xfrm>
            <a:off x="5949950" y="3277870"/>
            <a:ext cx="4912360" cy="706755"/>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baseline="0" dirty="0">
                <a:solidFill>
                  <a:srgbClr val="595959"/>
                </a:solidFill>
                <a:latin typeface="Arial" panose="020B0604020202020204" pitchFamily="34" charset="0"/>
                <a:ea typeface="微软雅黑" panose="020B0503020204020204" charset="-122"/>
                <a:sym typeface="Arial" panose="020B0604020202020204" pitchFamily="34" charset="0"/>
              </a:rPr>
              <a:t>在R中使用dat &lt;- read.table("clipboard",header=T)</a:t>
            </a:r>
            <a:endParaRPr lang="en-US" altLang="x-none" sz="2000" b="1" baseline="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74760" name="TextBox 17"/>
          <p:cNvSpPr/>
          <p:nvPr/>
        </p:nvSpPr>
        <p:spPr>
          <a:xfrm>
            <a:off x="3890645" y="4852035"/>
            <a:ext cx="1962150" cy="4356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2800" b="1" i="1" baseline="0" dirty="0">
                <a:solidFill>
                  <a:srgbClr val="595959"/>
                </a:solidFill>
                <a:latin typeface="浪漫雅圆" charset="-122"/>
                <a:ea typeface="微软雅黑" panose="020B0503020204020204" charset="-122"/>
                <a:sym typeface="浪漫雅圆" charset="-122"/>
              </a:rPr>
              <a:t>01</a:t>
            </a:r>
            <a:endParaRPr lang="en-US" altLang="x-none" sz="2800" b="1" i="1" baseline="0" dirty="0">
              <a:solidFill>
                <a:srgbClr val="595959"/>
              </a:solidFill>
              <a:latin typeface="浪漫雅圆" charset="-122"/>
              <a:ea typeface="微软雅黑" panose="020B0503020204020204" charset="-122"/>
              <a:sym typeface="浪漫雅圆" charset="-122"/>
            </a:endParaRPr>
          </a:p>
        </p:txBody>
      </p:sp>
      <p:sp>
        <p:nvSpPr>
          <p:cNvPr id="74761" name="TextBox 18"/>
          <p:cNvSpPr/>
          <p:nvPr/>
        </p:nvSpPr>
        <p:spPr>
          <a:xfrm>
            <a:off x="6340158" y="5664835"/>
            <a:ext cx="1962150" cy="4356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2800" b="1" i="1" baseline="0" dirty="0">
                <a:solidFill>
                  <a:srgbClr val="595959"/>
                </a:solidFill>
                <a:latin typeface="浪漫雅圆" charset="-122"/>
                <a:ea typeface="微软雅黑" panose="020B0503020204020204" charset="-122"/>
                <a:sym typeface="浪漫雅圆" charset="-122"/>
              </a:rPr>
              <a:t>02</a:t>
            </a:r>
            <a:endParaRPr lang="en-US" altLang="x-none" sz="2800" b="1" i="1" baseline="0" dirty="0">
              <a:solidFill>
                <a:srgbClr val="595959"/>
              </a:solidFill>
              <a:latin typeface="浪漫雅圆" charset="-122"/>
              <a:ea typeface="微软雅黑" panose="020B0503020204020204" charset="-122"/>
              <a:sym typeface="浪漫雅圆"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dissolve">
                                      <p:cBhvr>
                                        <p:cTn id="7" dur="500"/>
                                        <p:tgtEl>
                                          <p:spTgt spid="74757"/>
                                        </p:tgtEl>
                                      </p:cBhvr>
                                    </p:animEffect>
                                  </p:childTnLst>
                                </p:cTn>
                              </p:par>
                              <p:par>
                                <p:cTn id="8" presetID="9" presetClass="entr" presetSubtype="0" fill="hold" nodeType="withEffect">
                                  <p:stCondLst>
                                    <p:cond delay="0"/>
                                  </p:stCondLst>
                                  <p:childTnLst>
                                    <p:set>
                                      <p:cBhvr>
                                        <p:cTn id="9" dur="1" fill="hold">
                                          <p:stCondLst>
                                            <p:cond delay="0"/>
                                          </p:stCondLst>
                                        </p:cTn>
                                        <p:tgtEl>
                                          <p:spTgt spid="74754"/>
                                        </p:tgtEl>
                                        <p:attrNameLst>
                                          <p:attrName>style.visibility</p:attrName>
                                        </p:attrNameLst>
                                      </p:cBhvr>
                                      <p:to>
                                        <p:strVal val="visible"/>
                                      </p:to>
                                    </p:set>
                                    <p:animEffect transition="in" filter="dissolve">
                                      <p:cBhvr>
                                        <p:cTn id="10" dur="500"/>
                                        <p:tgtEl>
                                          <p:spTgt spid="74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4760"/>
                                        </p:tgtEl>
                                        <p:attrNameLst>
                                          <p:attrName>style.visibility</p:attrName>
                                        </p:attrNameLst>
                                      </p:cBhvr>
                                      <p:to>
                                        <p:strVal val="visible"/>
                                      </p:to>
                                    </p:set>
                                    <p:animEffect transition="in" filter="dissolve">
                                      <p:cBhvr>
                                        <p:cTn id="13" dur="500"/>
                                        <p:tgtEl>
                                          <p:spTgt spid="7476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4758"/>
                                        </p:tgtEl>
                                        <p:attrNameLst>
                                          <p:attrName>style.visibility</p:attrName>
                                        </p:attrNameLst>
                                      </p:cBhvr>
                                      <p:to>
                                        <p:strVal val="visible"/>
                                      </p:to>
                                    </p:set>
                                    <p:animEffect transition="in" filter="fade">
                                      <p:cBhvr>
                                        <p:cTn id="18" dur="1000"/>
                                        <p:tgtEl>
                                          <p:spTgt spid="74758"/>
                                        </p:tgtEl>
                                      </p:cBhvr>
                                    </p:animEffect>
                                    <p:anim calcmode="lin" valueType="num">
                                      <p:cBhvr>
                                        <p:cTn id="19" dur="1000" fill="hold"/>
                                        <p:tgtEl>
                                          <p:spTgt spid="74758"/>
                                        </p:tgtEl>
                                        <p:attrNameLst>
                                          <p:attrName>ppt_x</p:attrName>
                                        </p:attrNameLst>
                                      </p:cBhvr>
                                      <p:tavLst>
                                        <p:tav tm="0">
                                          <p:val>
                                            <p:strVal val="#ppt_x"/>
                                          </p:val>
                                        </p:tav>
                                        <p:tav tm="100000">
                                          <p:val>
                                            <p:strVal val="#ppt_x"/>
                                          </p:val>
                                        </p:tav>
                                      </p:tavLst>
                                    </p:anim>
                                    <p:anim calcmode="lin" valueType="num">
                                      <p:cBhvr>
                                        <p:cTn id="20" dur="1000" fill="hold"/>
                                        <p:tgtEl>
                                          <p:spTgt spid="7475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4755"/>
                                        </p:tgtEl>
                                        <p:attrNameLst>
                                          <p:attrName>style.visibility</p:attrName>
                                        </p:attrNameLst>
                                      </p:cBhvr>
                                      <p:to>
                                        <p:strVal val="visible"/>
                                      </p:to>
                                    </p:set>
                                    <p:animEffect transition="in" filter="fade">
                                      <p:cBhvr>
                                        <p:cTn id="23" dur="1000"/>
                                        <p:tgtEl>
                                          <p:spTgt spid="74755"/>
                                        </p:tgtEl>
                                      </p:cBhvr>
                                    </p:animEffect>
                                    <p:anim calcmode="lin" valueType="num">
                                      <p:cBhvr>
                                        <p:cTn id="24" dur="1000" fill="hold"/>
                                        <p:tgtEl>
                                          <p:spTgt spid="74755"/>
                                        </p:tgtEl>
                                        <p:attrNameLst>
                                          <p:attrName>ppt_x</p:attrName>
                                        </p:attrNameLst>
                                      </p:cBhvr>
                                      <p:tavLst>
                                        <p:tav tm="0">
                                          <p:val>
                                            <p:strVal val="#ppt_x"/>
                                          </p:val>
                                        </p:tav>
                                        <p:tav tm="100000">
                                          <p:val>
                                            <p:strVal val="#ppt_x"/>
                                          </p:val>
                                        </p:tav>
                                      </p:tavLst>
                                    </p:anim>
                                    <p:anim calcmode="lin" valueType="num">
                                      <p:cBhvr>
                                        <p:cTn id="25" dur="1000" fill="hold"/>
                                        <p:tgtEl>
                                          <p:spTgt spid="7475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4761"/>
                                        </p:tgtEl>
                                        <p:attrNameLst>
                                          <p:attrName>style.visibility</p:attrName>
                                        </p:attrNameLst>
                                      </p:cBhvr>
                                      <p:to>
                                        <p:strVal val="visible"/>
                                      </p:to>
                                    </p:set>
                                    <p:animEffect transition="in" filter="fade">
                                      <p:cBhvr>
                                        <p:cTn id="28" dur="1000"/>
                                        <p:tgtEl>
                                          <p:spTgt spid="74761"/>
                                        </p:tgtEl>
                                      </p:cBhvr>
                                    </p:animEffect>
                                    <p:anim calcmode="lin" valueType="num">
                                      <p:cBhvr>
                                        <p:cTn id="29" dur="1000" fill="hold"/>
                                        <p:tgtEl>
                                          <p:spTgt spid="74761"/>
                                        </p:tgtEl>
                                        <p:attrNameLst>
                                          <p:attrName>ppt_x</p:attrName>
                                        </p:attrNameLst>
                                      </p:cBhvr>
                                      <p:tavLst>
                                        <p:tav tm="0">
                                          <p:val>
                                            <p:strVal val="#ppt_x"/>
                                          </p:val>
                                        </p:tav>
                                        <p:tav tm="100000">
                                          <p:val>
                                            <p:strVal val="#ppt_x"/>
                                          </p:val>
                                        </p:tav>
                                      </p:tavLst>
                                    </p:anim>
                                    <p:anim calcmode="lin" valueType="num">
                                      <p:cBhvr>
                                        <p:cTn id="30" dur="1000" fill="hold"/>
                                        <p:tgtEl>
                                          <p:spTgt spid="747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60" grpId="0"/>
      <p:bldP spid="74758" grpId="0"/>
      <p:bldP spid="747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5 </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多元数据的</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R</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语言调用</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7" name="文本框 6"/>
          <p:cNvSpPr txBox="1"/>
          <p:nvPr/>
        </p:nvSpPr>
        <p:spPr>
          <a:xfrm>
            <a:off x="433705" y="2136140"/>
            <a:ext cx="770255" cy="3818255"/>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从文本文件读取</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14" name="矩形 13"/>
          <p:cNvSpPr/>
          <p:nvPr/>
        </p:nvSpPr>
        <p:spPr>
          <a:xfrm>
            <a:off x="2047240" y="113030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#读取名为textdata的txt格式文档</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X=</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read.table("textdata.txt")</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2047240" y="2270125"/>
            <a:ext cx="1196975" cy="4545965"/>
          </a:xfrm>
          <a:prstGeom prst="rect">
            <a:avLst/>
          </a:prstGeom>
        </p:spPr>
      </p:pic>
      <p:pic>
        <p:nvPicPr>
          <p:cNvPr id="8" name="图片 12"/>
          <p:cNvPicPr>
            <a:picLocks noChangeAspect="1"/>
          </p:cNvPicPr>
          <p:nvPr/>
        </p:nvPicPr>
        <p:blipFill>
          <a:blip r:embed="rId3"/>
          <a:stretch>
            <a:fillRect/>
          </a:stretch>
        </p:blipFill>
        <p:spPr>
          <a:xfrm>
            <a:off x="5659120" y="2439035"/>
            <a:ext cx="5481320" cy="3152775"/>
          </a:xfrm>
          <a:prstGeom prst="rect">
            <a:avLst/>
          </a:prstGeom>
          <a:noFill/>
          <a:ln w="9525">
            <a:noFill/>
          </a:ln>
        </p:spPr>
      </p:pic>
      <p:sp>
        <p:nvSpPr>
          <p:cNvPr id="10" name="TextBox 15"/>
          <p:cNvSpPr/>
          <p:nvPr/>
        </p:nvSpPr>
        <p:spPr>
          <a:xfrm>
            <a:off x="4944745" y="3511550"/>
            <a:ext cx="5441315" cy="460375"/>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400" b="1" baseline="0" dirty="0">
                <a:solidFill>
                  <a:srgbClr val="595959"/>
                </a:solidFill>
                <a:latin typeface="Arial" panose="020B0604020202020204" pitchFamily="34" charset="0"/>
                <a:ea typeface="微软雅黑" panose="020B0503020204020204" charset="-122"/>
                <a:sym typeface="Arial" panose="020B0604020202020204" pitchFamily="34" charset="0"/>
              </a:rPr>
              <a:t>X=read.table('textdata.txt',header=T)</a:t>
            </a:r>
            <a:endParaRPr lang="en-US" altLang="x-none" sz="2400" b="1" baseline="0" dirty="0">
              <a:solidFill>
                <a:srgbClr val="595959"/>
              </a:solidFill>
              <a:latin typeface="Arial" panose="020B0604020202020204" pitchFamily="34" charset="0"/>
              <a:ea typeface="微软雅黑" panose="020B0503020204020204" charset="-122"/>
              <a:sym typeface="Arial" panose="020B0604020202020204" pitchFamily="34" charset="0"/>
            </a:endParaRPr>
          </a:p>
        </p:txBody>
      </p:sp>
      <p:sp>
        <p:nvSpPr>
          <p:cNvPr id="11" name="TextBox 18"/>
          <p:cNvSpPr/>
          <p:nvPr/>
        </p:nvSpPr>
        <p:spPr>
          <a:xfrm>
            <a:off x="6340475" y="5664835"/>
            <a:ext cx="3728720" cy="46990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400" b="1" i="1" baseline="0" dirty="0">
                <a:solidFill>
                  <a:srgbClr val="595959"/>
                </a:solidFill>
                <a:latin typeface="浪漫雅圆" charset="-122"/>
                <a:ea typeface="微软雅黑" panose="020B0503020204020204" charset="-122"/>
                <a:sym typeface="浪漫雅圆" charset="-122"/>
              </a:rPr>
              <a:t>第一行作为标题时 </a:t>
            </a:r>
            <a:endParaRPr lang="zh-CN" altLang="en-US" sz="2400" b="1" i="1" baseline="0" dirty="0">
              <a:solidFill>
                <a:srgbClr val="595959"/>
              </a:solidFill>
              <a:latin typeface="浪漫雅圆" charset="-122"/>
              <a:ea typeface="微软雅黑" panose="020B0503020204020204" charset="-122"/>
              <a:sym typeface="浪漫雅圆"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5 </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R</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语言调用</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142367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7" name="文本框 6"/>
          <p:cNvSpPr txBox="1"/>
          <p:nvPr/>
        </p:nvSpPr>
        <p:spPr>
          <a:xfrm>
            <a:off x="37465" y="2136140"/>
            <a:ext cx="1318895" cy="3818255"/>
          </a:xfrm>
          <a:prstGeom prst="rect">
            <a:avLst/>
          </a:prstGeom>
          <a:noFill/>
        </p:spPr>
        <p:txBody>
          <a:bodyPr vert="eaVert" wrap="square" rtlCol="0">
            <a:spAutoFit/>
            <a:scene3d>
              <a:camera prst="orthographicFront"/>
              <a:lightRig rig="threePt" dir="t"/>
            </a:scene3d>
          </a:bodyPr>
          <a:p>
            <a:pPr algn="ctr"/>
            <a:r>
              <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读取</a:t>
            </a:r>
            <a:r>
              <a:rPr lang="en-US" altLang="zh-CN"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csv</a:t>
            </a:r>
            <a:r>
              <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格式和</a:t>
            </a:r>
            <a:r>
              <a:rPr lang="en-US" altLang="zh-CN"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excel</a:t>
            </a:r>
            <a:r>
              <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格式</a:t>
            </a:r>
            <a:endParaRPr lang="zh-CN" altLang="en-US"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pic>
        <p:nvPicPr>
          <p:cNvPr id="183298" name="图片 11"/>
          <p:cNvPicPr>
            <a:picLocks noChangeAspect="1"/>
          </p:cNvPicPr>
          <p:nvPr/>
        </p:nvPicPr>
        <p:blipFill>
          <a:blip r:embed="rId2"/>
          <a:stretch>
            <a:fillRect/>
          </a:stretch>
        </p:blipFill>
        <p:spPr>
          <a:xfrm>
            <a:off x="2697798" y="3943350"/>
            <a:ext cx="2708275" cy="2201863"/>
          </a:xfrm>
          <a:prstGeom prst="rect">
            <a:avLst/>
          </a:prstGeom>
          <a:noFill/>
          <a:ln w="9525">
            <a:noFill/>
          </a:ln>
        </p:spPr>
      </p:pic>
      <p:pic>
        <p:nvPicPr>
          <p:cNvPr id="183299" name="图片 12"/>
          <p:cNvPicPr>
            <a:picLocks noChangeAspect="1"/>
          </p:cNvPicPr>
          <p:nvPr/>
        </p:nvPicPr>
        <p:blipFill>
          <a:blip r:embed="rId3"/>
          <a:stretch>
            <a:fillRect/>
          </a:stretch>
        </p:blipFill>
        <p:spPr>
          <a:xfrm>
            <a:off x="2361248" y="1549400"/>
            <a:ext cx="2065337" cy="2682875"/>
          </a:xfrm>
          <a:prstGeom prst="rect">
            <a:avLst/>
          </a:prstGeom>
          <a:noFill/>
          <a:ln w="9525">
            <a:noFill/>
          </a:ln>
        </p:spPr>
      </p:pic>
      <p:sp>
        <p:nvSpPr>
          <p:cNvPr id="183304" name="TextBox 17"/>
          <p:cNvSpPr/>
          <p:nvPr/>
        </p:nvSpPr>
        <p:spPr>
          <a:xfrm>
            <a:off x="3189923" y="4774565"/>
            <a:ext cx="1944687" cy="76200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400" b="1" i="1" baseline="0" dirty="0">
                <a:solidFill>
                  <a:srgbClr val="714203"/>
                </a:solidFill>
                <a:latin typeface="浪漫雅圆" charset="-122"/>
                <a:ea typeface="微软雅黑" panose="020B0503020204020204" charset="-122"/>
                <a:sym typeface="Times New Roman" panose="02020603050405020304" pitchFamily="2" charset="0"/>
              </a:rPr>
              <a:t>读取</a:t>
            </a:r>
            <a:r>
              <a:rPr lang="en-US" altLang="zh-CN" sz="2400" b="1" i="1" baseline="0" dirty="0">
                <a:solidFill>
                  <a:srgbClr val="714203"/>
                </a:solidFill>
                <a:latin typeface="浪漫雅圆" charset="-122"/>
                <a:ea typeface="微软雅黑" panose="020B0503020204020204" charset="-122"/>
                <a:sym typeface="Times New Roman" panose="02020603050405020304" pitchFamily="2" charset="0"/>
              </a:rPr>
              <a:t>csv</a:t>
            </a:r>
            <a:r>
              <a:rPr lang="zh-CN" altLang="en-US" sz="2400" b="1" i="1" baseline="0" dirty="0">
                <a:solidFill>
                  <a:srgbClr val="714203"/>
                </a:solidFill>
                <a:latin typeface="浪漫雅圆" charset="-122"/>
                <a:ea typeface="微软雅黑" panose="020B0503020204020204" charset="-122"/>
                <a:sym typeface="Times New Roman" panose="02020603050405020304" pitchFamily="2" charset="0"/>
              </a:rPr>
              <a:t>格式</a:t>
            </a:r>
            <a:endParaRPr lang="zh-CN" altLang="en-US" sz="2400" b="1" i="1" baseline="0" dirty="0">
              <a:solidFill>
                <a:srgbClr val="714203"/>
              </a:solidFill>
              <a:latin typeface="浪漫雅圆" charset="-122"/>
              <a:ea typeface="微软雅黑" panose="020B0503020204020204" charset="-122"/>
              <a:sym typeface="Times New Roman" panose="02020603050405020304" pitchFamily="2" charset="0"/>
            </a:endParaRPr>
          </a:p>
          <a:p>
            <a:pPr marL="0" lvl="0" indent="0" algn="ctr" eaLnBrk="1" fontAlgn="base" latinLnBrk="0" hangingPunct="1">
              <a:lnSpc>
                <a:spcPct val="80000"/>
              </a:lnSpc>
              <a:spcBef>
                <a:spcPct val="0"/>
              </a:spcBef>
              <a:spcAft>
                <a:spcPct val="0"/>
              </a:spcAft>
              <a:buNone/>
            </a:pPr>
            <a:endParaRPr lang="zh-CN" altLang="en-US" sz="2400" b="1" i="1" baseline="0" dirty="0">
              <a:solidFill>
                <a:srgbClr val="714203"/>
              </a:solidFill>
              <a:latin typeface="浪漫雅圆" charset="-122"/>
              <a:ea typeface="微软雅黑" panose="020B0503020204020204" charset="-122"/>
              <a:sym typeface="Times New Roman" panose="02020603050405020304" pitchFamily="2" charset="0"/>
            </a:endParaRPr>
          </a:p>
        </p:txBody>
      </p:sp>
      <p:sp>
        <p:nvSpPr>
          <p:cNvPr id="183305" name="TextBox 18"/>
          <p:cNvSpPr/>
          <p:nvPr/>
        </p:nvSpPr>
        <p:spPr>
          <a:xfrm>
            <a:off x="2829560" y="2557780"/>
            <a:ext cx="971550" cy="89471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rgbClr val="714203"/>
                </a:solidFill>
                <a:latin typeface="浪漫雅圆" charset="-122"/>
                <a:ea typeface="微软雅黑" panose="020B0503020204020204" charset="-122"/>
                <a:sym typeface="Times New Roman" panose="02020603050405020304" pitchFamily="2" charset="0"/>
              </a:rPr>
              <a:t>读取</a:t>
            </a:r>
            <a:r>
              <a:rPr lang="en-US" altLang="zh-CN" sz="2000" b="1" i="1" baseline="0" dirty="0">
                <a:solidFill>
                  <a:srgbClr val="714203"/>
                </a:solidFill>
                <a:latin typeface="浪漫雅圆" charset="-122"/>
                <a:ea typeface="微软雅黑" panose="020B0503020204020204" charset="-122"/>
                <a:sym typeface="Times New Roman" panose="02020603050405020304" pitchFamily="2" charset="0"/>
              </a:rPr>
              <a:t>excel</a:t>
            </a:r>
            <a:r>
              <a:rPr lang="zh-CN" altLang="en-US" sz="2000" b="1" i="1" baseline="0" dirty="0">
                <a:solidFill>
                  <a:srgbClr val="714203"/>
                </a:solidFill>
                <a:latin typeface="浪漫雅圆" charset="-122"/>
                <a:ea typeface="微软雅黑" panose="020B0503020204020204" charset="-122"/>
                <a:sym typeface="Times New Roman" panose="02020603050405020304" pitchFamily="2" charset="0"/>
              </a:rPr>
              <a:t>格式</a:t>
            </a:r>
            <a:endParaRPr lang="zh-CN" altLang="en-US" sz="2000" b="1" i="1" baseline="0" dirty="0">
              <a:solidFill>
                <a:srgbClr val="714203"/>
              </a:solidFill>
              <a:latin typeface="浪漫雅圆" charset="-122"/>
              <a:ea typeface="微软雅黑" panose="020B0503020204020204" charset="-122"/>
              <a:sym typeface="Times New Roman" panose="02020603050405020304" pitchFamily="2" charset="0"/>
            </a:endParaRPr>
          </a:p>
        </p:txBody>
      </p:sp>
      <p:sp>
        <p:nvSpPr>
          <p:cNvPr id="100" name="文本框 99"/>
          <p:cNvSpPr txBox="1"/>
          <p:nvPr/>
        </p:nvSpPr>
        <p:spPr>
          <a:xfrm>
            <a:off x="5659120" y="4603750"/>
            <a:ext cx="5080000" cy="583565"/>
          </a:xfrm>
          <a:prstGeom prst="rect">
            <a:avLst/>
          </a:prstGeom>
          <a:noFill/>
          <a:ln w="9525">
            <a:noFill/>
          </a:ln>
        </p:spPr>
        <p:txBody>
          <a:bodyPr>
            <a:spAutoFit/>
          </a:bodyPr>
          <a:p>
            <a:pPr marL="0" indent="0" algn="l"/>
            <a:r>
              <a:rPr lang="en-US" altLang="zh-CN" sz="3200" b="1" u="none">
                <a:latin typeface="Calibri" panose="020F0502020204030204" charset="0"/>
                <a:ea typeface="Calibri" panose="020F0502020204030204" charset="0"/>
                <a:cs typeface="Calibri" panose="020F0502020204030204" charset="0"/>
              </a:rPr>
              <a:t>X=read.csv("textdata.csv") </a:t>
            </a:r>
            <a:endParaRPr lang="en-US" altLang="zh-CN" sz="3200" b="1" u="none">
              <a:latin typeface="Calibri" panose="020F0502020204030204" charset="0"/>
              <a:ea typeface="Calibri" panose="020F0502020204030204" charset="0"/>
              <a:cs typeface="Calibri" panose="020F0502020204030204" charset="0"/>
            </a:endParaRPr>
          </a:p>
        </p:txBody>
      </p:sp>
      <p:sp>
        <p:nvSpPr>
          <p:cNvPr id="3" name="文本框 2"/>
          <p:cNvSpPr txBox="1"/>
          <p:nvPr/>
        </p:nvSpPr>
        <p:spPr>
          <a:xfrm>
            <a:off x="5267960" y="1991360"/>
            <a:ext cx="5401945" cy="460375"/>
          </a:xfrm>
          <a:prstGeom prst="rect">
            <a:avLst/>
          </a:prstGeom>
          <a:noFill/>
        </p:spPr>
        <p:txBody>
          <a:bodyPr wrap="square" rtlCol="0">
            <a:spAutoFit/>
          </a:bodyPr>
          <a:p>
            <a:r>
              <a:rPr lang="en-US" altLang="zh-CN" sz="2400" b="1"/>
              <a:t>1.</a:t>
            </a:r>
            <a:r>
              <a:rPr lang="zh-CN" altLang="en-US" sz="2400" b="1"/>
              <a:t>下载读取</a:t>
            </a:r>
            <a:r>
              <a:rPr lang="en-US" altLang="zh-CN" sz="2400" b="1"/>
              <a:t>excel</a:t>
            </a:r>
            <a:r>
              <a:rPr lang="zh-CN" altLang="en-US" sz="2400" b="1"/>
              <a:t>文件的包</a:t>
            </a:r>
            <a:r>
              <a:rPr lang="en-US" altLang="zh-CN" sz="2400" b="1"/>
              <a:t>“readxl”</a:t>
            </a:r>
            <a:endParaRPr lang="en-US" altLang="zh-CN" sz="2400" b="1"/>
          </a:p>
        </p:txBody>
      </p:sp>
      <p:sp>
        <p:nvSpPr>
          <p:cNvPr id="12" name="文本框 11"/>
          <p:cNvSpPr txBox="1"/>
          <p:nvPr/>
        </p:nvSpPr>
        <p:spPr>
          <a:xfrm>
            <a:off x="5273040" y="2413000"/>
            <a:ext cx="5401945" cy="460375"/>
          </a:xfrm>
          <a:prstGeom prst="rect">
            <a:avLst/>
          </a:prstGeom>
          <a:noFill/>
        </p:spPr>
        <p:txBody>
          <a:bodyPr wrap="square" rtlCol="0">
            <a:spAutoFit/>
          </a:bodyPr>
          <a:p>
            <a:r>
              <a:rPr lang="en-US" altLang="zh-CN" sz="2400" b="1"/>
              <a:t>2. </a:t>
            </a:r>
            <a:r>
              <a:rPr lang="zh-CN" altLang="en-US" sz="2400" b="1"/>
              <a:t>调用包：</a:t>
            </a:r>
            <a:r>
              <a:rPr lang="en-US" altLang="zh-CN" sz="2400" b="1"/>
              <a:t>library(readxl)</a:t>
            </a:r>
            <a:endParaRPr lang="en-US" altLang="zh-CN" sz="2400" b="1"/>
          </a:p>
        </p:txBody>
      </p:sp>
      <p:sp>
        <p:nvSpPr>
          <p:cNvPr id="13" name="文本框 12"/>
          <p:cNvSpPr txBox="1"/>
          <p:nvPr/>
        </p:nvSpPr>
        <p:spPr>
          <a:xfrm>
            <a:off x="5278120" y="2844800"/>
            <a:ext cx="5401945" cy="460375"/>
          </a:xfrm>
          <a:prstGeom prst="rect">
            <a:avLst/>
          </a:prstGeom>
          <a:noFill/>
        </p:spPr>
        <p:txBody>
          <a:bodyPr wrap="square" rtlCol="0">
            <a:spAutoFit/>
          </a:bodyPr>
          <a:p>
            <a:r>
              <a:rPr lang="en-US" altLang="zh-CN" sz="2400" b="1"/>
              <a:t>3. </a:t>
            </a:r>
            <a:r>
              <a:rPr lang="zh-CN" altLang="en-US" sz="2400" b="1"/>
              <a:t>读取文件：</a:t>
            </a:r>
            <a:r>
              <a:rPr lang="en-US" altLang="zh-CN" sz="2400" b="1"/>
              <a:t>X=read_excel(“data.xls”)</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fade">
                                      <p:cBhvr>
                                        <p:cTn id="7" dur="1000"/>
                                        <p:tgtEl>
                                          <p:spTgt spid="183298"/>
                                        </p:tgtEl>
                                      </p:cBhvr>
                                    </p:animEffect>
                                    <p:anim calcmode="lin" valueType="num">
                                      <p:cBhvr>
                                        <p:cTn id="8" dur="1000" fill="hold"/>
                                        <p:tgtEl>
                                          <p:spTgt spid="183298"/>
                                        </p:tgtEl>
                                        <p:attrNameLst>
                                          <p:attrName>ppt_x</p:attrName>
                                        </p:attrNameLst>
                                      </p:cBhvr>
                                      <p:tavLst>
                                        <p:tav tm="0">
                                          <p:val>
                                            <p:strVal val="#ppt_x"/>
                                          </p:val>
                                        </p:tav>
                                        <p:tav tm="100000">
                                          <p:val>
                                            <p:strVal val="#ppt_x"/>
                                          </p:val>
                                        </p:tav>
                                      </p:tavLst>
                                    </p:anim>
                                    <p:anim calcmode="lin" valueType="num">
                                      <p:cBhvr>
                                        <p:cTn id="9" dur="1000" fill="hold"/>
                                        <p:tgtEl>
                                          <p:spTgt spid="18329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3304"/>
                                        </p:tgtEl>
                                        <p:attrNameLst>
                                          <p:attrName>style.visibility</p:attrName>
                                        </p:attrNameLst>
                                      </p:cBhvr>
                                      <p:to>
                                        <p:strVal val="visible"/>
                                      </p:to>
                                    </p:set>
                                    <p:animEffect transition="in" filter="fade">
                                      <p:cBhvr>
                                        <p:cTn id="12" dur="1000"/>
                                        <p:tgtEl>
                                          <p:spTgt spid="183304"/>
                                        </p:tgtEl>
                                      </p:cBhvr>
                                    </p:animEffect>
                                    <p:anim calcmode="lin" valueType="num">
                                      <p:cBhvr>
                                        <p:cTn id="13" dur="1000" fill="hold"/>
                                        <p:tgtEl>
                                          <p:spTgt spid="183304"/>
                                        </p:tgtEl>
                                        <p:attrNameLst>
                                          <p:attrName>ppt_x</p:attrName>
                                        </p:attrNameLst>
                                      </p:cBhvr>
                                      <p:tavLst>
                                        <p:tav tm="0">
                                          <p:val>
                                            <p:strVal val="#ppt_x"/>
                                          </p:val>
                                        </p:tav>
                                        <p:tav tm="100000">
                                          <p:val>
                                            <p:strVal val="#ppt_x"/>
                                          </p:val>
                                        </p:tav>
                                      </p:tavLst>
                                    </p:anim>
                                    <p:anim calcmode="lin" valueType="num">
                                      <p:cBhvr>
                                        <p:cTn id="14" dur="1000" fill="hold"/>
                                        <p:tgtEl>
                                          <p:spTgt spid="18330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Par">
                                  <p:stCondLst>
                                    <p:cond delay="0"/>
                                  </p:stCondLst>
                                  <p:childTnLst>
                                    <p:set>
                                      <p:cBhvr>
                                        <p:cTn id="18" dur="1" fill="hold">
                                          <p:stCondLst>
                                            <p:cond delay="0"/>
                                          </p:stCondLst>
                                        </p:cTn>
                                        <p:tgtEl>
                                          <p:spTgt spid="100"/>
                                        </p:tgtEl>
                                        <p:attrNameLst>
                                          <p:attrName>style.visibility</p:attrName>
                                        </p:attrNameLst>
                                      </p:cBhvr>
                                      <p:to>
                                        <p:strVal val="visible"/>
                                      </p:to>
                                    </p:set>
                                    <p:anim calcmode="lin" valueType="num">
                                      <p:cBhvr additive="base">
                                        <p:cTn id="19" dur="500"/>
                                        <p:tgtEl>
                                          <p:spTgt spid="100"/>
                                        </p:tgtEl>
                                        <p:attrNameLst>
                                          <p:attrName>ppt_x</p:attrName>
                                        </p:attrNameLst>
                                      </p:cBhvr>
                                      <p:tavLst>
                                        <p:tav tm="0">
                                          <p:val>
                                            <p:strVal val="#ppt_x+#ppt_w*1.125000"/>
                                          </p:val>
                                        </p:tav>
                                        <p:tav tm="100000">
                                          <p:val>
                                            <p:strVal val="#ppt_x"/>
                                          </p:val>
                                        </p:tav>
                                      </p:tavLst>
                                    </p:anim>
                                    <p:animEffect transition="in" filter="wipe(left)">
                                      <p:cBhvr>
                                        <p:cTn id="20" dur="5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83305"/>
                                        </p:tgtEl>
                                        <p:attrNameLst>
                                          <p:attrName>style.visibility</p:attrName>
                                        </p:attrNameLst>
                                      </p:cBhvr>
                                      <p:to>
                                        <p:strVal val="visible"/>
                                      </p:to>
                                    </p:set>
                                    <p:animEffect transition="in" filter="fade">
                                      <p:cBhvr>
                                        <p:cTn id="25" dur="1000"/>
                                        <p:tgtEl>
                                          <p:spTgt spid="183305"/>
                                        </p:tgtEl>
                                      </p:cBhvr>
                                    </p:animEffect>
                                    <p:anim calcmode="lin" valueType="num">
                                      <p:cBhvr>
                                        <p:cTn id="26" dur="1000" fill="hold"/>
                                        <p:tgtEl>
                                          <p:spTgt spid="183305"/>
                                        </p:tgtEl>
                                        <p:attrNameLst>
                                          <p:attrName>ppt_x</p:attrName>
                                        </p:attrNameLst>
                                      </p:cBhvr>
                                      <p:tavLst>
                                        <p:tav tm="0">
                                          <p:val>
                                            <p:strVal val="#ppt_x"/>
                                          </p:val>
                                        </p:tav>
                                        <p:tav tm="100000">
                                          <p:val>
                                            <p:strVal val="#ppt_x"/>
                                          </p:val>
                                        </p:tav>
                                      </p:tavLst>
                                    </p:anim>
                                    <p:anim calcmode="lin" valueType="num">
                                      <p:cBhvr>
                                        <p:cTn id="27" dur="1000" fill="hold"/>
                                        <p:tgtEl>
                                          <p:spTgt spid="18330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183299"/>
                                        </p:tgtEl>
                                        <p:attrNameLst>
                                          <p:attrName>style.visibility</p:attrName>
                                        </p:attrNameLst>
                                      </p:cBhvr>
                                      <p:to>
                                        <p:strVal val="visible"/>
                                      </p:to>
                                    </p:set>
                                    <p:animEffect transition="in" filter="fade">
                                      <p:cBhvr>
                                        <p:cTn id="30" dur="1000"/>
                                        <p:tgtEl>
                                          <p:spTgt spid="183299"/>
                                        </p:tgtEl>
                                      </p:cBhvr>
                                    </p:animEffect>
                                    <p:anim calcmode="lin" valueType="num">
                                      <p:cBhvr>
                                        <p:cTn id="31" dur="1000" fill="hold"/>
                                        <p:tgtEl>
                                          <p:spTgt spid="183299"/>
                                        </p:tgtEl>
                                        <p:attrNameLst>
                                          <p:attrName>ppt_x</p:attrName>
                                        </p:attrNameLst>
                                      </p:cBhvr>
                                      <p:tavLst>
                                        <p:tav tm="0">
                                          <p:val>
                                            <p:strVal val="#ppt_x"/>
                                          </p:val>
                                        </p:tav>
                                        <p:tav tm="100000">
                                          <p:val>
                                            <p:strVal val="#ppt_x"/>
                                          </p:val>
                                        </p:tav>
                                      </p:tavLst>
                                    </p:anim>
                                    <p:anim calcmode="lin" valueType="num">
                                      <p:cBhvr>
                                        <p:cTn id="32" dur="1000" fill="hold"/>
                                        <p:tgtEl>
                                          <p:spTgt spid="183299"/>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47" presetClass="entr" presetSubtype="0"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anim calcmode="lin" valueType="num">
                                      <p:cBhvr>
                                        <p:cTn id="37" dur="500" fill="hold"/>
                                        <p:tgtEl>
                                          <p:spTgt spid="3"/>
                                        </p:tgtEl>
                                        <p:attrNameLst>
                                          <p:attrName>ppt_x</p:attrName>
                                        </p:attrNameLst>
                                      </p:cBhvr>
                                      <p:tavLst>
                                        <p:tav tm="0">
                                          <p:val>
                                            <p:strVal val="#ppt_x"/>
                                          </p:val>
                                        </p:tav>
                                        <p:tav tm="100000">
                                          <p:val>
                                            <p:strVal val="#ppt_x"/>
                                          </p:val>
                                        </p:tav>
                                      </p:tavLst>
                                    </p:anim>
                                    <p:anim calcmode="lin" valueType="num">
                                      <p:cBhvr>
                                        <p:cTn id="38" dur="500" fill="hold"/>
                                        <p:tgtEl>
                                          <p:spTgt spid="3"/>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47"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7"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4" grpId="0"/>
      <p:bldP spid="100" grpId="0"/>
      <p:bldP spid="183305" grpId="0"/>
      <p:bldP spid="3"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多元统计分析及</a:t>
            </a:r>
            <a:r>
              <a:rPr lang="en-US" altLang="zh-CN" sz="3200" b="1">
                <a:solidFill>
                  <a:srgbClr val="FF0000"/>
                </a:solidFill>
                <a:latin typeface="微软雅黑" panose="020B0503020204020204" charset="-122"/>
                <a:ea typeface="微软雅黑" panose="020B0503020204020204" charset="-122"/>
                <a:sym typeface="微软雅黑" panose="020B0503020204020204" charset="-122"/>
              </a:rPr>
              <a:t>R</a:t>
            </a:r>
            <a:r>
              <a:rPr lang="zh-CN" altLang="en-US" sz="3200" b="1">
                <a:solidFill>
                  <a:srgbClr val="FF0000"/>
                </a:solidFill>
                <a:latin typeface="微软雅黑" panose="020B0503020204020204" charset="-122"/>
                <a:ea typeface="微软雅黑" panose="020B0503020204020204" charset="-122"/>
                <a:sym typeface="微软雅黑" panose="020B0503020204020204" charset="-122"/>
              </a:rPr>
              <a:t>语言</a:t>
            </a: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建模</a:t>
            </a:r>
            <a:endParaRPr lang="zh-CN" altLang="en-US" sz="3200" b="1">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3810"/>
            <a:ext cx="838835" cy="854710"/>
          </a:xfrm>
          <a:prstGeom prst="rect">
            <a:avLst/>
          </a:prstGeom>
        </p:spPr>
      </p:pic>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latin typeface="微软雅黑" panose="020B0503020204020204" charset="-122"/>
                <a:ea typeface="微软雅黑" panose="020B0503020204020204" charset="-122"/>
                <a:sym typeface="微软雅黑" panose="020B0503020204020204" charset="-122"/>
              </a:rPr>
              <a:t>2</a:t>
            </a:r>
            <a:r>
              <a:rPr lang="zh-CN" altLang="en-US" sz="2800" b="1">
                <a:latin typeface="微软雅黑" panose="020B0503020204020204" charset="-122"/>
                <a:ea typeface="微软雅黑" panose="020B0503020204020204" charset="-122"/>
                <a:sym typeface="微软雅黑" panose="020B0503020204020204" charset="-122"/>
              </a:rPr>
              <a:t> 多元数据的数学表达及R使用</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2"/>
          <a:stretch>
            <a:fillRect/>
          </a:stretch>
        </p:blipFill>
        <p:spPr>
          <a:xfrm>
            <a:off x="10795" y="1468120"/>
            <a:ext cx="12179935" cy="41859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#身高的直方图</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hist(x1)</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1617980" y="2388870"/>
            <a:ext cx="4331970" cy="4349115"/>
          </a:xfrm>
          <a:prstGeom prst="rect">
            <a:avLst/>
          </a:prstGeom>
        </p:spPr>
      </p:pic>
      <p:sp>
        <p:nvSpPr>
          <p:cNvPr id="8" name="矩形 7"/>
          <p:cNvSpPr/>
          <p:nvPr/>
        </p:nvSpPr>
        <p:spPr>
          <a:xfrm>
            <a:off x="7377430"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#身高</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与体重散点图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plot(x1,x2)</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0" name="图片 9"/>
          <p:cNvPicPr>
            <a:picLocks noChangeAspect="1"/>
          </p:cNvPicPr>
          <p:nvPr/>
        </p:nvPicPr>
        <p:blipFill>
          <a:blip r:embed="rId3"/>
          <a:stretch>
            <a:fillRect/>
          </a:stretch>
        </p:blipFill>
        <p:spPr>
          <a:xfrm>
            <a:off x="7377430" y="2640330"/>
            <a:ext cx="4488180" cy="4070985"/>
          </a:xfrm>
          <a:prstGeom prst="rect">
            <a:avLst/>
          </a:prstGeom>
        </p:spPr>
      </p:pic>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 name="文本框 14"/>
          <p:cNvSpPr txBox="1"/>
          <p:nvPr/>
        </p:nvSpPr>
        <p:spPr>
          <a:xfrm>
            <a:off x="139065" y="2136140"/>
            <a:ext cx="770255" cy="304292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定量变量分析</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9202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#将剪切板数据读入数据框d2.1中</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d2.1=read.table("clipboard",header=T)</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显示数据前</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6</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行</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head(d2.1)</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 name="文本框 14"/>
          <p:cNvSpPr txBox="1"/>
          <p:nvPr/>
        </p:nvSpPr>
        <p:spPr>
          <a:xfrm>
            <a:off x="139065" y="2136140"/>
            <a:ext cx="770255" cy="304292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1256665" y="3321685"/>
            <a:ext cx="5411470" cy="1858010"/>
          </a:xfrm>
          <a:prstGeom prst="rect">
            <a:avLst/>
          </a:prstGeom>
        </p:spPr>
      </p:pic>
      <p:sp>
        <p:nvSpPr>
          <p:cNvPr id="7" name="矩形 6"/>
          <p:cNvSpPr/>
          <p:nvPr/>
        </p:nvSpPr>
        <p:spPr>
          <a:xfrm>
            <a:off x="6887210" y="1193165"/>
            <a:ext cx="5354955" cy="19202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绑定数据</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attach(d2.1)</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一维列联表</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table(</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年龄</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9" name="图片 8"/>
          <p:cNvPicPr>
            <a:picLocks noChangeAspect="1"/>
          </p:cNvPicPr>
          <p:nvPr/>
        </p:nvPicPr>
        <p:blipFill>
          <a:blip r:embed="rId3"/>
          <a:stretch>
            <a:fillRect/>
          </a:stretch>
        </p:blipFill>
        <p:spPr>
          <a:xfrm>
            <a:off x="6887210" y="3196590"/>
            <a:ext cx="5203190" cy="748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r>
              <a:rPr sz="28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997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条形图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barplot(table(年龄),col=1:7)</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7377430"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饼图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pie(table(</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结果</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 name="文本框 14"/>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定性变量分析（单因素）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2015490" y="2640330"/>
            <a:ext cx="3837940" cy="3701415"/>
          </a:xfrm>
          <a:prstGeom prst="rect">
            <a:avLst/>
          </a:prstGeom>
        </p:spPr>
      </p:pic>
      <p:pic>
        <p:nvPicPr>
          <p:cNvPr id="7" name="图片 6"/>
          <p:cNvPicPr>
            <a:picLocks noChangeAspect="1"/>
          </p:cNvPicPr>
          <p:nvPr/>
        </p:nvPicPr>
        <p:blipFill>
          <a:blip r:embed="rId3"/>
          <a:stretch>
            <a:fillRect/>
          </a:stretch>
        </p:blipFill>
        <p:spPr>
          <a:xfrm>
            <a:off x="7856855" y="3041650"/>
            <a:ext cx="3196590" cy="2898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52197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8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r>
              <a:rPr sz="28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8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476375"/>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以性别分组的年龄条图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barplot(table(年龄,性别),</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              beside =T, col = 1:7)</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6877050" y="1193165"/>
            <a:ext cx="4956810" cy="1476375"/>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以年龄分组的性别条图</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barplot(table(性别,年龄),</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              beside=T,col =1:2)</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047750" y="141097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pic>
        <p:nvPicPr>
          <p:cNvPr id="2" name="图片 1"/>
          <p:cNvPicPr>
            <a:picLocks noChangeAspect="1"/>
          </p:cNvPicPr>
          <p:nvPr/>
        </p:nvPicPr>
        <p:blipFill>
          <a:blip r:embed="rId2"/>
          <a:stretch>
            <a:fillRect/>
          </a:stretch>
        </p:blipFill>
        <p:spPr>
          <a:xfrm>
            <a:off x="1600835" y="2700020"/>
            <a:ext cx="4264025" cy="4097655"/>
          </a:xfrm>
          <a:prstGeom prst="rect">
            <a:avLst/>
          </a:prstGeom>
        </p:spPr>
      </p:pic>
      <p:pic>
        <p:nvPicPr>
          <p:cNvPr id="9" name="图片 8"/>
          <p:cNvPicPr>
            <a:picLocks noChangeAspect="1"/>
          </p:cNvPicPr>
          <p:nvPr/>
        </p:nvPicPr>
        <p:blipFill>
          <a:blip r:embed="rId3"/>
          <a:stretch>
            <a:fillRect/>
          </a:stretch>
        </p:blipFill>
        <p:spPr>
          <a:xfrm>
            <a:off x="7075170" y="2710180"/>
            <a:ext cx="4392295" cy="4072255"/>
          </a:xfrm>
          <a:prstGeom prst="rect">
            <a:avLst/>
          </a:prstGeom>
        </p:spPr>
      </p:pic>
      <p:sp>
        <p:nvSpPr>
          <p:cNvPr id="10" name="文本框 9"/>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定性变量分析（双因素）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以年龄、性别排列的结果频数三维列联表</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ftable(年龄,性别,结果)</a:t>
            </a:r>
            <a:endParaRPr 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6877050" y="1193165"/>
            <a:ext cx="4956810"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以性别、年龄排列的结果频数三维列联表</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ftable(性别,年龄,结果)</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 name="文本框 9"/>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定性变量分析（三因素）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12" name="图片 11"/>
          <p:cNvPicPr>
            <a:picLocks noChangeAspect="1"/>
          </p:cNvPicPr>
          <p:nvPr/>
        </p:nvPicPr>
        <p:blipFill>
          <a:blip r:embed="rId2"/>
          <a:stretch>
            <a:fillRect/>
          </a:stretch>
        </p:blipFill>
        <p:spPr>
          <a:xfrm>
            <a:off x="1464310" y="2296795"/>
            <a:ext cx="4485640" cy="4309110"/>
          </a:xfrm>
          <a:prstGeom prst="rect">
            <a:avLst/>
          </a:prstGeom>
        </p:spPr>
      </p:pic>
      <p:pic>
        <p:nvPicPr>
          <p:cNvPr id="13" name="图片 12"/>
          <p:cNvPicPr>
            <a:picLocks noChangeAspect="1"/>
          </p:cNvPicPr>
          <p:nvPr/>
        </p:nvPicPr>
        <p:blipFill>
          <a:blip r:embed="rId3"/>
          <a:stretch>
            <a:fillRect/>
          </a:stretch>
        </p:blipFill>
        <p:spPr>
          <a:xfrm>
            <a:off x="7093585" y="2296795"/>
            <a:ext cx="4523740" cy="4309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12"/>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2000" fill="hold"/>
                                        <p:tgtEl>
                                          <p:spTgt spid="12"/>
                                        </p:tgtEl>
                                      </p:cBhvr>
                                      <p:by x="50000" y="50000"/>
                                    </p:animScale>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ppt_x"/>
                                          </p:val>
                                        </p:tav>
                                        <p:tav tm="100000">
                                          <p:val>
                                            <p:strVal val="#ppt_x"/>
                                          </p:val>
                                        </p:tav>
                                      </p:tavLst>
                                    </p:anim>
                                    <p:anim calcmode="lin" valueType="num">
                                      <p:cBhvr additive="base">
                                        <p:cTn id="27"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6</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r>
              <a:rPr sz="2400" b="1">
                <a:solidFill>
                  <a:schemeClr val="accent4"/>
                </a:solidFill>
                <a:effectLst/>
                <a:latin typeface="微软雅黑" panose="020B0503020204020204" charset="-122"/>
                <a:ea typeface="微软雅黑" panose="020B0503020204020204" charset="-122"/>
                <a:sym typeface="微软雅黑" panose="020B0503020204020204" charset="-122"/>
              </a:rPr>
              <a:t>多元数据的简单R语言分析</a:t>
            </a:r>
            <a:r>
              <a:rPr lang="en-US" sz="2400" b="1">
                <a:solidFill>
                  <a:schemeClr val="accent4"/>
                </a:solidFill>
                <a:effectLst/>
                <a:latin typeface="微软雅黑" panose="020B0503020204020204" charset="-122"/>
                <a:ea typeface="微软雅黑" panose="020B0503020204020204" charset="-122"/>
                <a:sym typeface="微软雅黑" panose="020B0503020204020204" charset="-122"/>
              </a:rPr>
              <a:t> </a:t>
            </a:r>
            <a:endParaRPr 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13"/>
          <p:cNvSpPr/>
          <p:nvPr/>
        </p:nvSpPr>
        <p:spPr>
          <a:xfrm>
            <a:off x="1256665" y="1193165"/>
            <a:ext cx="5354955" cy="5486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ft=ftable(性别,结果,年龄)</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nvSpPr>
        <p:spPr>
          <a:xfrm>
            <a:off x="1256665" y="3357880"/>
            <a:ext cx="5354320"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ft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的行和</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sz="2000" b="1" dirty="0">
                <a:solidFill>
                  <a:srgbClr val="0053EC"/>
                </a:solidFill>
                <a:latin typeface="微软雅黑" panose="020B0503020204020204" charset="-122"/>
                <a:ea typeface="微软雅黑" panose="020B0503020204020204" charset="-122"/>
                <a:sym typeface="微软雅黑" panose="020B0503020204020204" charset="-122"/>
              </a:rPr>
              <a:t>rowSums(ft)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1" name="直接连接符 10"/>
          <p:cNvSpPr/>
          <p:nvPr/>
        </p:nvSpPr>
        <p:spPr>
          <a:xfrm>
            <a:off x="1129030" y="145161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 name="文本框 9"/>
          <p:cNvSpPr txBox="1"/>
          <p:nvPr/>
        </p:nvSpPr>
        <p:spPr>
          <a:xfrm>
            <a:off x="190500" y="1451610"/>
            <a:ext cx="770255" cy="4951730"/>
          </a:xfrm>
          <a:prstGeom prst="rect">
            <a:avLst/>
          </a:prstGeom>
          <a:noFill/>
        </p:spPr>
        <p:txBody>
          <a:bodyPr vert="eaVert" wrap="square" rtlCol="0">
            <a:spAutoFit/>
          </a:bodyPr>
          <a:p>
            <a:pPr algn="ctr"/>
            <a:r>
              <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rPr>
              <a:t>定性变量分析（三因素）</a:t>
            </a:r>
            <a:endParaRPr lang="zh-CN" altLang="en-US" sz="36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1262380" y="1762760"/>
            <a:ext cx="4940935" cy="1520190"/>
          </a:xfrm>
          <a:prstGeom prst="rect">
            <a:avLst/>
          </a:prstGeom>
        </p:spPr>
      </p:pic>
      <p:pic>
        <p:nvPicPr>
          <p:cNvPr id="3" name="图片 2"/>
          <p:cNvPicPr>
            <a:picLocks noChangeAspect="1"/>
          </p:cNvPicPr>
          <p:nvPr/>
        </p:nvPicPr>
        <p:blipFill>
          <a:blip r:embed="rId3"/>
          <a:stretch>
            <a:fillRect/>
          </a:stretch>
        </p:blipFill>
        <p:spPr>
          <a:xfrm>
            <a:off x="1439545" y="4474845"/>
            <a:ext cx="3931285" cy="327660"/>
          </a:xfrm>
          <a:prstGeom prst="rect">
            <a:avLst/>
          </a:prstGeom>
        </p:spPr>
      </p:pic>
      <p:sp>
        <p:nvSpPr>
          <p:cNvPr id="9" name="矩形 8"/>
          <p:cNvSpPr/>
          <p:nvPr/>
        </p:nvSpPr>
        <p:spPr>
          <a:xfrm>
            <a:off x="1257300" y="4935220"/>
            <a:ext cx="5354320"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求</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ft</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的列和</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c</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o</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l</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Sums(ft)</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1520190" y="6111240"/>
            <a:ext cx="3761740" cy="292100"/>
          </a:xfrm>
          <a:prstGeom prst="rect">
            <a:avLst/>
          </a:prstGeom>
        </p:spPr>
      </p:pic>
      <p:pic>
        <p:nvPicPr>
          <p:cNvPr id="16" name="图片 15"/>
          <p:cNvPicPr>
            <a:picLocks noChangeAspect="1"/>
          </p:cNvPicPr>
          <p:nvPr/>
        </p:nvPicPr>
        <p:blipFill>
          <a:blip r:embed="rId5"/>
          <a:stretch>
            <a:fillRect/>
          </a:stretch>
        </p:blipFill>
        <p:spPr>
          <a:xfrm>
            <a:off x="6688455" y="1871980"/>
            <a:ext cx="5472430" cy="2186940"/>
          </a:xfrm>
          <a:prstGeom prst="rect">
            <a:avLst/>
          </a:prstGeom>
        </p:spPr>
      </p:pic>
      <p:sp>
        <p:nvSpPr>
          <p:cNvPr id="17" name="矩形 16"/>
          <p:cNvSpPr/>
          <p:nvPr/>
        </p:nvSpPr>
        <p:spPr>
          <a:xfrm>
            <a:off x="6805930" y="1214120"/>
            <a:ext cx="5354955" cy="5486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整理得</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sp>
        <p:nvSpPr>
          <p:cNvPr id="18" name="矩形 1"/>
          <p:cNvSpPr/>
          <p:nvPr/>
        </p:nvSpPr>
        <p:spPr>
          <a:xfrm>
            <a:off x="8658225" y="4165600"/>
            <a:ext cx="1184910" cy="1562100"/>
          </a:xfrm>
          <a:custGeom>
            <a:avLst/>
            <a:gdLst>
              <a:gd name="txL" fmla="*/ 0 w 2354743"/>
              <a:gd name="txT" fmla="*/ 0 h 4091951"/>
              <a:gd name="txR" fmla="*/ 2354743 w 2354743"/>
              <a:gd name="txB" fmla="*/ 4091951 h 4091951"/>
            </a:gdLst>
            <a:ahLst/>
            <a:cxnLst>
              <a:cxn ang="0">
                <a:pos x="264621" y="26131"/>
              </a:cxn>
              <a:cxn ang="0">
                <a:pos x="2206490" y="373"/>
              </a:cxn>
              <a:cxn ang="0">
                <a:pos x="2018066" y="736883"/>
              </a:cxn>
              <a:cxn ang="0">
                <a:pos x="2020134" y="736883"/>
              </a:cxn>
              <a:cxn ang="0">
                <a:pos x="2336991" y="1470713"/>
              </a:cxn>
              <a:cxn ang="0">
                <a:pos x="2224299" y="1754673"/>
              </a:cxn>
              <a:cxn ang="0">
                <a:pos x="1951829" y="1658533"/>
              </a:cxn>
              <a:cxn ang="0">
                <a:pos x="1951829" y="2521857"/>
              </a:cxn>
              <a:cxn ang="0">
                <a:pos x="1951829" y="2609091"/>
              </a:cxn>
              <a:cxn ang="0">
                <a:pos x="1951829" y="3875927"/>
              </a:cxn>
              <a:cxn ang="0">
                <a:pos x="1735805" y="4091951"/>
              </a:cxn>
              <a:cxn ang="0">
                <a:pos x="1519781" y="3875927"/>
              </a:cxn>
              <a:cxn ang="0">
                <a:pos x="1519781" y="2609091"/>
              </a:cxn>
              <a:cxn ang="0">
                <a:pos x="1439801" y="2609091"/>
              </a:cxn>
              <a:cxn ang="0">
                <a:pos x="1439801" y="2907655"/>
              </a:cxn>
              <a:cxn ang="0">
                <a:pos x="1223777" y="3123679"/>
              </a:cxn>
              <a:cxn ang="0">
                <a:pos x="1007753" y="2907655"/>
              </a:cxn>
              <a:cxn ang="0">
                <a:pos x="1007753" y="2609091"/>
              </a:cxn>
              <a:cxn ang="0">
                <a:pos x="936104" y="2609091"/>
              </a:cxn>
              <a:cxn ang="0">
                <a:pos x="936104" y="2778865"/>
              </a:cxn>
              <a:cxn ang="0">
                <a:pos x="720080" y="2994889"/>
              </a:cxn>
              <a:cxn ang="0">
                <a:pos x="504056" y="2778865"/>
              </a:cxn>
              <a:cxn ang="0">
                <a:pos x="504056" y="2609091"/>
              </a:cxn>
              <a:cxn ang="0">
                <a:pos x="432048" y="2609091"/>
              </a:cxn>
              <a:cxn ang="0">
                <a:pos x="432048" y="2753107"/>
              </a:cxn>
              <a:cxn ang="0">
                <a:pos x="216024" y="2969131"/>
              </a:cxn>
              <a:cxn ang="0">
                <a:pos x="0" y="2753107"/>
              </a:cxn>
              <a:cxn ang="0">
                <a:pos x="0" y="2609091"/>
              </a:cxn>
              <a:cxn ang="0">
                <a:pos x="0" y="1889011"/>
              </a:cxn>
              <a:cxn ang="0">
                <a:pos x="0" y="749761"/>
              </a:cxn>
              <a:cxn ang="0">
                <a:pos x="0" y="736883"/>
              </a:cxn>
              <a:cxn ang="0">
                <a:pos x="1246" y="736883"/>
              </a:cxn>
              <a:cxn ang="0">
                <a:pos x="264621" y="26131"/>
              </a:cxn>
            </a:cxnLst>
            <a:rect l="txL" t="txT" r="txR" b="txB"/>
            <a:pathLst>
              <a:path w="2354743" h="4091951">
                <a:moveTo>
                  <a:pt x="264621" y="26131"/>
                </a:moveTo>
                <a:cubicBezTo>
                  <a:pt x="916204" y="30424"/>
                  <a:pt x="1554907" y="-3920"/>
                  <a:pt x="2206490" y="373"/>
                </a:cubicBezTo>
                <a:cubicBezTo>
                  <a:pt x="1828359" y="208078"/>
                  <a:pt x="2010967" y="478086"/>
                  <a:pt x="2018066" y="736883"/>
                </a:cubicBezTo>
                <a:lnTo>
                  <a:pt x="2020134" y="736883"/>
                </a:lnTo>
                <a:lnTo>
                  <a:pt x="2336991" y="1470713"/>
                </a:lnTo>
                <a:cubicBezTo>
                  <a:pt x="2384285" y="1580246"/>
                  <a:pt x="2333831" y="1707379"/>
                  <a:pt x="2224299" y="1754673"/>
                </a:cubicBezTo>
                <a:cubicBezTo>
                  <a:pt x="2120967" y="1799291"/>
                  <a:pt x="2001972" y="1756914"/>
                  <a:pt x="1951829" y="1658533"/>
                </a:cubicBezTo>
                <a:lnTo>
                  <a:pt x="1951829" y="2521857"/>
                </a:lnTo>
                <a:lnTo>
                  <a:pt x="1951829" y="2609091"/>
                </a:lnTo>
                <a:lnTo>
                  <a:pt x="1951829" y="3875927"/>
                </a:lnTo>
                <a:cubicBezTo>
                  <a:pt x="1951829" y="3995234"/>
                  <a:pt x="1855112" y="4091951"/>
                  <a:pt x="1735805" y="4091951"/>
                </a:cubicBezTo>
                <a:cubicBezTo>
                  <a:pt x="1616498" y="4091951"/>
                  <a:pt x="1519781" y="3995234"/>
                  <a:pt x="1519781" y="3875927"/>
                </a:cubicBezTo>
                <a:lnTo>
                  <a:pt x="1519781" y="2609091"/>
                </a:lnTo>
                <a:lnTo>
                  <a:pt x="1439801" y="2609091"/>
                </a:lnTo>
                <a:lnTo>
                  <a:pt x="1439801" y="2907655"/>
                </a:lnTo>
                <a:cubicBezTo>
                  <a:pt x="1439801" y="3026962"/>
                  <a:pt x="1343084" y="3123679"/>
                  <a:pt x="1223777" y="3123679"/>
                </a:cubicBezTo>
                <a:cubicBezTo>
                  <a:pt x="1104470" y="3123679"/>
                  <a:pt x="1007753" y="3026962"/>
                  <a:pt x="1007753" y="2907655"/>
                </a:cubicBezTo>
                <a:lnTo>
                  <a:pt x="1007753" y="2609091"/>
                </a:lnTo>
                <a:lnTo>
                  <a:pt x="936104" y="2609091"/>
                </a:lnTo>
                <a:lnTo>
                  <a:pt x="936104" y="2778865"/>
                </a:lnTo>
                <a:cubicBezTo>
                  <a:pt x="936104" y="2898172"/>
                  <a:pt x="839387" y="2994889"/>
                  <a:pt x="720080" y="2994889"/>
                </a:cubicBezTo>
                <a:cubicBezTo>
                  <a:pt x="600773" y="2994889"/>
                  <a:pt x="504056" y="2898172"/>
                  <a:pt x="504056" y="2778865"/>
                </a:cubicBezTo>
                <a:lnTo>
                  <a:pt x="504056" y="2609091"/>
                </a:lnTo>
                <a:lnTo>
                  <a:pt x="432048" y="2609091"/>
                </a:lnTo>
                <a:lnTo>
                  <a:pt x="432048" y="2753107"/>
                </a:lnTo>
                <a:cubicBezTo>
                  <a:pt x="432048" y="2872414"/>
                  <a:pt x="335331" y="2969131"/>
                  <a:pt x="216024" y="2969131"/>
                </a:cubicBezTo>
                <a:cubicBezTo>
                  <a:pt x="96717" y="2969131"/>
                  <a:pt x="0" y="2872414"/>
                  <a:pt x="0" y="2753107"/>
                </a:cubicBezTo>
                <a:lnTo>
                  <a:pt x="0" y="2609091"/>
                </a:lnTo>
                <a:lnTo>
                  <a:pt x="0" y="1889011"/>
                </a:lnTo>
                <a:lnTo>
                  <a:pt x="0" y="749761"/>
                </a:lnTo>
                <a:lnTo>
                  <a:pt x="0" y="736883"/>
                </a:lnTo>
                <a:lnTo>
                  <a:pt x="1246" y="736883"/>
                </a:lnTo>
                <a:cubicBezTo>
                  <a:pt x="51068" y="166166"/>
                  <a:pt x="164284" y="274076"/>
                  <a:pt x="264621" y="26131"/>
                </a:cubicBezTo>
                <a:close/>
              </a:path>
            </a:pathLst>
          </a:custGeom>
          <a:gradFill rotWithShape="1">
            <a:gsLst>
              <a:gs pos="0">
                <a:srgbClr val="F7E609">
                  <a:alpha val="100000"/>
                </a:srgbClr>
              </a:gs>
              <a:gs pos="100000">
                <a:srgbClr val="FFC000">
                  <a:alpha val="100000"/>
                </a:srgbClr>
              </a:gs>
            </a:gsLst>
            <a:path path="rect">
              <a:fillToRect l="50000" t="50000" r="50000" b="50000"/>
            </a:path>
            <a:tileRect/>
          </a:gradFill>
          <a:ln w="25400" cap="flat" cmpd="sng">
            <a:solidFill>
              <a:srgbClr val="FFFFF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sp>
        <p:nvSpPr>
          <p:cNvPr id="201740" name="TextBox 37"/>
          <p:cNvSpPr/>
          <p:nvPr/>
        </p:nvSpPr>
        <p:spPr>
          <a:xfrm>
            <a:off x="8658225" y="4288790"/>
            <a:ext cx="963930" cy="53340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800" b="1" baseline="0" dirty="0">
                <a:solidFill>
                  <a:srgbClr val="FF0000"/>
                </a:solidFill>
                <a:latin typeface="浪漫雅圆" charset="-122"/>
                <a:ea typeface="微软雅黑" panose="020B0503020204020204" charset="-122"/>
                <a:sym typeface="Times New Roman" panose="02020603050405020304" pitchFamily="2" charset="0"/>
              </a:rPr>
              <a:t>注意</a:t>
            </a:r>
            <a:endParaRPr lang="zh-CN" altLang="en-US" sz="2800" b="1" baseline="0" dirty="0">
              <a:solidFill>
                <a:srgbClr val="FF0000"/>
              </a:solidFill>
              <a:latin typeface="浪漫雅圆" charset="-122"/>
              <a:ea typeface="微软雅黑" panose="020B0503020204020204" charset="-122"/>
              <a:sym typeface="Times New Roman" panose="02020603050405020304" pitchFamily="2" charset="0"/>
            </a:endParaRPr>
          </a:p>
        </p:txBody>
      </p:sp>
      <p:sp>
        <p:nvSpPr>
          <p:cNvPr id="19" name="文本框 18"/>
          <p:cNvSpPr txBox="1"/>
          <p:nvPr/>
        </p:nvSpPr>
        <p:spPr>
          <a:xfrm>
            <a:off x="7136765" y="5444490"/>
            <a:ext cx="4502785" cy="826135"/>
          </a:xfrm>
          <a:prstGeom prst="rect">
            <a:avLst/>
          </a:prstGeom>
          <a:noFill/>
        </p:spPr>
        <p:txBody>
          <a:bodyPr wrap="square" rtlCol="0">
            <a:spAutoFit/>
          </a:bodyPr>
          <a:p>
            <a:r>
              <a:rPr lang="en-US" altLang="zh-CN" sz="2400" b="1">
                <a:solidFill>
                  <a:srgbClr val="FF0000"/>
                </a:solidFill>
              </a:rPr>
              <a:t>detach(d2.1)</a:t>
            </a:r>
            <a:endParaRPr lang="en-US" altLang="zh-CN" sz="2400" b="1">
              <a:solidFill>
                <a:srgbClr val="FF0000"/>
              </a:solidFill>
            </a:endParaRPr>
          </a:p>
          <a:p>
            <a:r>
              <a:rPr lang="zh-CN" altLang="en-US" sz="2400" b="1">
                <a:solidFill>
                  <a:srgbClr val="FF0000"/>
                </a:solidFill>
              </a:rPr>
              <a:t>当数据框不使用时，解除绑定！！</a:t>
            </a:r>
            <a:endParaRPr lang="zh-CN" altLang="en-US"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8"/>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fill="hold"/>
                                        <p:tgtEl>
                                          <p:spTgt spid="9"/>
                                        </p:tgtEl>
                                        <p:attrNameLst>
                                          <p:attrName>ppt_x</p:attrName>
                                        </p:attrNameLst>
                                      </p:cBhvr>
                                      <p:tavLst>
                                        <p:tav tm="0">
                                          <p:val>
                                            <p:strVal val="#ppt_x"/>
                                          </p:val>
                                        </p:tav>
                                        <p:tav tm="100000">
                                          <p:val>
                                            <p:strVal val="#ppt_x"/>
                                          </p:val>
                                        </p:tav>
                                      </p:tavLst>
                                    </p:anim>
                                    <p:anim calcmode="lin" valueType="num">
                                      <p:cBhvr additive="base">
                                        <p:cTn id="30"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9"/>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ppt_x"/>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7"/>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000000 0.000000 L -0.299010 0.176759 " pathEditMode="relative" rAng="0" ptsTypes="">
                                      <p:cBhvr>
                                        <p:cTn id="50" dur="2000" fill="hold"/>
                                        <p:tgtEl>
                                          <p:spTgt spid="16"/>
                                        </p:tgtEl>
                                        <p:attrNameLst>
                                          <p:attrName>ppt_x</p:attrName>
                                          <p:attrName>ppt_y</p:attrName>
                                        </p:attrNameLst>
                                      </p:cBhvr>
                                      <p:rCtr x="-177" y="93"/>
                                    </p:animMotion>
                                  </p:childTnLst>
                                </p:cTn>
                              </p:par>
                              <p:par>
                                <p:cTn id="51" presetID="6" presetClass="emph" presetSubtype="0" fill="hold" nodeType="withEffect">
                                  <p:stCondLst>
                                    <p:cond delay="0"/>
                                  </p:stCondLst>
                                  <p:childTnLst>
                                    <p:animScale>
                                      <p:cBhvr>
                                        <p:cTn id="52" dur="2000" fill="hold"/>
                                        <p:tgtEl>
                                          <p:spTgt spid="16"/>
                                        </p:tgtEl>
                                      </p:cBhvr>
                                      <p:by x="150000" y="150000"/>
                                    </p:animScale>
                                  </p:childTnLst>
                                </p:cTn>
                              </p:par>
                            </p:childTnLst>
                          </p:cTn>
                        </p:par>
                      </p:childTnLst>
                    </p:cTn>
                  </p:par>
                  <p:par>
                    <p:cTn id="53" fill="hold">
                      <p:stCondLst>
                        <p:cond delay="indefinite"/>
                      </p:stCondLst>
                      <p:childTnLst>
                        <p:par>
                          <p:cTn id="54" fill="hold">
                            <p:stCondLst>
                              <p:cond delay="0"/>
                            </p:stCondLst>
                            <p:childTnLst>
                              <p:par>
                                <p:cTn id="55" presetID="6" presetClass="emph" presetSubtype="0" fill="hold" nodeType="clickEffect">
                                  <p:stCondLst>
                                    <p:cond delay="0"/>
                                  </p:stCondLst>
                                  <p:childTnLst>
                                    <p:animScale>
                                      <p:cBhvr>
                                        <p:cTn id="56" dur="2000" fill="hold"/>
                                        <p:tgtEl>
                                          <p:spTgt spid="16"/>
                                        </p:tgtEl>
                                      </p:cBhvr>
                                      <p:by x="50000" y="50000"/>
                                    </p:animScale>
                                  </p:childTnLst>
                                </p:cTn>
                              </p:par>
                              <p:par>
                                <p:cTn id="57" presetID="0" presetClass="path" presetSubtype="0" accel="50000" decel="50000" fill="hold" nodeType="withEffect">
                                  <p:stCondLst>
                                    <p:cond delay="0"/>
                                  </p:stCondLst>
                                  <p:childTnLst>
                                    <p:animMotion origin="layout" path="M -0.294010 0.171204 L 0.000000 0.000000 " pathEditMode="relative" ptsTypes="">
                                      <p:cBhvr>
                                        <p:cTn id="58" dur="2000" fill="hold"/>
                                        <p:tgtEl>
                                          <p:spTgt spid="16"/>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2" nodeType="clickEffect">
                                  <p:stCondLst>
                                    <p:cond delay="0"/>
                                  </p:stCondLst>
                                  <p:childTnLst>
                                    <p:set>
                                      <p:cBhvr>
                                        <p:cTn id="62" dur="1" fill="hold">
                                          <p:stCondLst>
                                            <p:cond delay="0"/>
                                          </p:stCondLst>
                                        </p:cTn>
                                        <p:tgtEl>
                                          <p:spTgt spid="201740"/>
                                        </p:tgtEl>
                                        <p:attrNameLst>
                                          <p:attrName>style.visibility</p:attrName>
                                        </p:attrNameLst>
                                      </p:cBhvr>
                                      <p:to>
                                        <p:strVal val="visible"/>
                                      </p:to>
                                    </p:set>
                                    <p:anim calcmode="lin" valueType="num">
                                      <p:cBhvr>
                                        <p:cTn id="63" dur="500" fill="hold"/>
                                        <p:tgtEl>
                                          <p:spTgt spid="201740"/>
                                        </p:tgtEl>
                                        <p:attrNameLst>
                                          <p:attrName>ppt_w</p:attrName>
                                        </p:attrNameLst>
                                      </p:cBhvr>
                                      <p:tavLst>
                                        <p:tav tm="0">
                                          <p:val>
                                            <p:fltVal val="0"/>
                                          </p:val>
                                        </p:tav>
                                        <p:tav tm="100000">
                                          <p:val>
                                            <p:strVal val="#ppt_w"/>
                                          </p:val>
                                        </p:tav>
                                      </p:tavLst>
                                    </p:anim>
                                    <p:anim calcmode="lin" valueType="num">
                                      <p:cBhvr>
                                        <p:cTn id="64" dur="500" fill="hold"/>
                                        <p:tgtEl>
                                          <p:spTgt spid="201740"/>
                                        </p:tgtEl>
                                        <p:attrNameLst>
                                          <p:attrName>ppt_h</p:attrName>
                                        </p:attrNameLst>
                                      </p:cBhvr>
                                      <p:tavLst>
                                        <p:tav tm="0">
                                          <p:val>
                                            <p:fltVal val="0"/>
                                          </p:val>
                                        </p:tav>
                                        <p:tav tm="100000">
                                          <p:val>
                                            <p:strVal val="#ppt_h"/>
                                          </p:val>
                                        </p:tav>
                                      </p:tavLst>
                                    </p:anim>
                                    <p:animEffect transition="in" filter="fade">
                                      <p:cBhvr>
                                        <p:cTn id="65" dur="500"/>
                                        <p:tgtEl>
                                          <p:spTgt spid="201740"/>
                                        </p:tgtEl>
                                      </p:cBhvr>
                                    </p:animEffect>
                                  </p:childTnLst>
                                </p:cTn>
                              </p:par>
                              <p:par>
                                <p:cTn id="66" presetID="53" presetClass="entr" presetSubtype="16" fill="hold" grpId="2"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500" fill="hold"/>
                                        <p:tgtEl>
                                          <p:spTgt spid="18"/>
                                        </p:tgtEl>
                                        <p:attrNameLst>
                                          <p:attrName>ppt_w</p:attrName>
                                        </p:attrNameLst>
                                      </p:cBhvr>
                                      <p:tavLst>
                                        <p:tav tm="0">
                                          <p:val>
                                            <p:fltVal val="0"/>
                                          </p:val>
                                        </p:tav>
                                        <p:tav tm="100000">
                                          <p:val>
                                            <p:strVal val="#ppt_w"/>
                                          </p:val>
                                        </p:tav>
                                      </p:tavLst>
                                    </p:anim>
                                    <p:anim calcmode="lin" valueType="num">
                                      <p:cBhvr>
                                        <p:cTn id="69" dur="500" fill="hold"/>
                                        <p:tgtEl>
                                          <p:spTgt spid="18"/>
                                        </p:tgtEl>
                                        <p:attrNameLst>
                                          <p:attrName>ppt_h</p:attrName>
                                        </p:attrNameLst>
                                      </p:cBhvr>
                                      <p:tavLst>
                                        <p:tav tm="0">
                                          <p:val>
                                            <p:fltVal val="0"/>
                                          </p:val>
                                        </p:tav>
                                        <p:tav tm="100000">
                                          <p:val>
                                            <p:strVal val="#ppt_h"/>
                                          </p:val>
                                        </p:tav>
                                      </p:tavLst>
                                    </p:anim>
                                    <p:animEffect transition="in" filter="fad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1"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1000" fill="hold"/>
                                        <p:tgtEl>
                                          <p:spTgt spid="19"/>
                                        </p:tgtEl>
                                        <p:attrNameLst>
                                          <p:attrName>ppt_w</p:attrName>
                                        </p:attrNameLst>
                                      </p:cBhvr>
                                      <p:tavLst>
                                        <p:tav tm="0">
                                          <p:val>
                                            <p:fltVal val="0"/>
                                          </p:val>
                                        </p:tav>
                                        <p:tav tm="100000">
                                          <p:val>
                                            <p:strVal val="#ppt_w"/>
                                          </p:val>
                                        </p:tav>
                                      </p:tavLst>
                                    </p:anim>
                                    <p:anim calcmode="lin" valueType="num">
                                      <p:cBhvr>
                                        <p:cTn id="76" dur="1000" fill="hold"/>
                                        <p:tgtEl>
                                          <p:spTgt spid="19"/>
                                        </p:tgtEl>
                                        <p:attrNameLst>
                                          <p:attrName>ppt_h</p:attrName>
                                        </p:attrNameLst>
                                      </p:cBhvr>
                                      <p:tavLst>
                                        <p:tav tm="0">
                                          <p:val>
                                            <p:fltVal val="0"/>
                                          </p:val>
                                        </p:tav>
                                        <p:tav tm="100000">
                                          <p:val>
                                            <p:strVal val="#ppt_h"/>
                                          </p:val>
                                        </p:tav>
                                      </p:tavLst>
                                    </p:anim>
                                    <p:anim calcmode="lin" valueType="num">
                                      <p:cBhvr>
                                        <p:cTn id="77" dur="1000" fill="hold"/>
                                        <p:tgtEl>
                                          <p:spTgt spid="19"/>
                                        </p:tgtEl>
                                        <p:attrNameLst>
                                          <p:attrName>style.rotation</p:attrName>
                                        </p:attrNameLst>
                                      </p:cBhvr>
                                      <p:tavLst>
                                        <p:tav tm="0">
                                          <p:val>
                                            <p:fltVal val="90"/>
                                          </p:val>
                                        </p:tav>
                                        <p:tav tm="100000">
                                          <p:val>
                                            <p:fltVal val="0"/>
                                          </p:val>
                                        </p:tav>
                                      </p:tavLst>
                                    </p:anim>
                                    <p:animEffect transition="in" filter="fade">
                                      <p:cBhvr>
                                        <p:cTn id="7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bldLvl="0" animBg="1"/>
      <p:bldP spid="9" grpId="0" bldLvl="0" animBg="1"/>
      <p:bldP spid="17" grpId="0" bldLvl="0" animBg="1"/>
      <p:bldP spid="201740" grpId="0"/>
      <p:bldP spid="18" grpId="0" animBg="1"/>
      <p:bldP spid="201740" grpId="1"/>
      <p:bldP spid="18" grpId="1" animBg="1"/>
      <p:bldP spid="201740" grpId="2"/>
      <p:bldP spid="18" grpId="2" bldLvl="0" animBg="1"/>
      <p:bldP spid="19" grpId="0"/>
      <p:bldP spid="1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0" name="TextBox 1"/>
          <p:cNvSpPr/>
          <p:nvPr/>
        </p:nvSpPr>
        <p:spPr>
          <a:xfrm flipH="1">
            <a:off x="314643" y="2374265"/>
            <a:ext cx="800100" cy="2564130"/>
          </a:xfrm>
          <a:prstGeom prst="rect">
            <a:avLst/>
          </a:prstGeom>
          <a:noFill/>
          <a:ln w="9525">
            <a:noFill/>
          </a:ln>
        </p:spPr>
        <p:txBody>
          <a:bodyPr wrap="square">
            <a:spAutoFit/>
          </a:bodyPr>
          <a:p>
            <a:pPr lvl="0" algn="ctr">
              <a:lnSpc>
                <a:spcPct val="100000"/>
              </a:lnSpc>
            </a:pP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内容与要求</a:t>
            </a:r>
            <a:endPar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grpSp>
      <p:sp>
        <p:nvSpPr>
          <p:cNvPr id="4"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矩形 6"/>
          <p:cNvSpPr/>
          <p:nvPr/>
        </p:nvSpPr>
        <p:spPr>
          <a:xfrm>
            <a:off x="1537970" y="1261745"/>
            <a:ext cx="9832340" cy="228600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内容：</a:t>
            </a:r>
            <a:endParaRPr lang="zh-CN"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400" dirty="0">
                <a:latin typeface="微软雅黑" panose="020B0503020204020204" charset="-122"/>
                <a:ea typeface="微软雅黑" panose="020B0503020204020204" charset="-122"/>
                <a:sym typeface="微软雅黑" panose="020B0503020204020204" charset="-122"/>
              </a:rPr>
              <a:t>      多元数据的基本格式，如何收集和整理多元统计分析资料、数据的数学表达、数据矩阵及R表示、数据的R语言表示、R调用多元的数据和多元的数据的简单R语言分析</a:t>
            </a:r>
            <a:r>
              <a:rPr lang="zh-CN" sz="2400" dirty="0">
                <a:latin typeface="微软雅黑" panose="020B0503020204020204" charset="-122"/>
                <a:ea typeface="微软雅黑" panose="020B0503020204020204" charset="-122"/>
                <a:sym typeface="微软雅黑" panose="020B0503020204020204" charset="-122"/>
              </a:rPr>
              <a:t>。</a:t>
            </a:r>
            <a:endParaRPr lang="zh-CN" sz="2400" dirty="0">
              <a:latin typeface="微软雅黑" panose="020B0503020204020204" charset="-122"/>
              <a:ea typeface="微软雅黑" panose="020B0503020204020204" charset="-122"/>
              <a:sym typeface="微软雅黑" panose="020B0503020204020204" charset="-122"/>
            </a:endParaRPr>
          </a:p>
        </p:txBody>
      </p:sp>
      <p:sp>
        <p:nvSpPr>
          <p:cNvPr id="7" name="矩形 7"/>
          <p:cNvSpPr/>
          <p:nvPr/>
        </p:nvSpPr>
        <p:spPr>
          <a:xfrm>
            <a:off x="1445359" y="3616151"/>
            <a:ext cx="9522996" cy="283464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要求：</a:t>
            </a:r>
            <a:endParaRPr lang="zh-CN" altLang="en-US" sz="24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zh-CN" altLang="en-US" sz="2400" dirty="0">
                <a:solidFill>
                  <a:schemeClr val="accent4"/>
                </a:solidFill>
                <a:latin typeface="微软雅黑" panose="020B0503020204020204" charset="-122"/>
                <a:ea typeface="微软雅黑" panose="020B0503020204020204" charset="-122"/>
                <a:sym typeface="微软雅黑" panose="020B0503020204020204" charset="-122"/>
              </a:rPr>
              <a:t>      </a:t>
            </a:r>
            <a:r>
              <a:rPr lang="zh-CN" altLang="en-US" sz="2400" dirty="0">
                <a:solidFill>
                  <a:srgbClr val="002060"/>
                </a:solidFill>
                <a:latin typeface="微软雅黑" panose="020B0503020204020204" charset="-122"/>
                <a:ea typeface="微软雅黑" panose="020B0503020204020204" charset="-122"/>
                <a:sym typeface="微软雅黑" panose="020B0503020204020204" charset="-122"/>
              </a:rPr>
              <a:t> 要求学生熟练如何收集和整理多元统计分析资料、数据的数学表达、掌握多元数据的数字特征的解析表达式、数字特征的基本性质。熟悉有关统计软件。利用统计软件来练习矩阵的有关计算。练习在已给数据下，求样本均值、样本离差阵、样本协差阵等。</a:t>
            </a:r>
            <a:endParaRPr lang="zh-CN" altLang="en-US" sz="2400" dirty="0">
              <a:solidFill>
                <a:srgbClr val="002060"/>
              </a:solidFill>
              <a:latin typeface="微软雅黑" panose="020B0503020204020204" charset="-122"/>
              <a:ea typeface="微软雅黑" panose="020B0503020204020204" charset="-122"/>
              <a:sym typeface="微软雅黑" panose="020B0503020204020204" charset="-122"/>
            </a:endParaRPr>
          </a:p>
        </p:txBody>
      </p:sp>
      <p:sp>
        <p:nvSpPr>
          <p:cNvPr id="10"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8195"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多元统计分析及</a:t>
            </a:r>
            <a:r>
              <a:rPr lang="en-US" altLang="zh-CN" sz="3200" b="1">
                <a:solidFill>
                  <a:srgbClr val="FF0000"/>
                </a:solidFill>
                <a:latin typeface="微软雅黑" panose="020B0503020204020204" charset="-122"/>
                <a:ea typeface="微软雅黑" panose="020B0503020204020204" charset="-122"/>
                <a:sym typeface="微软雅黑" panose="020B0503020204020204" charset="-122"/>
              </a:rPr>
              <a:t>R</a:t>
            </a:r>
            <a:r>
              <a:rPr lang="zh-CN" altLang="en-US" sz="3200" b="1">
                <a:solidFill>
                  <a:srgbClr val="FF0000"/>
                </a:solidFill>
                <a:latin typeface="微软雅黑" panose="020B0503020204020204" charset="-122"/>
                <a:ea typeface="微软雅黑" panose="020B0503020204020204" charset="-122"/>
                <a:sym typeface="微软雅黑" panose="020B0503020204020204" charset="-122"/>
              </a:rPr>
              <a:t>语言</a:t>
            </a:r>
            <a:r>
              <a:rPr lang="zh-CN" altLang="en-US" sz="3200" b="1">
                <a:solidFill>
                  <a:schemeClr val="accent1"/>
                </a:solidFill>
                <a:latin typeface="微软雅黑" panose="020B0503020204020204" charset="-122"/>
                <a:ea typeface="微软雅黑" panose="020B0503020204020204" charset="-122"/>
                <a:sym typeface="微软雅黑" panose="020B0503020204020204" charset="-122"/>
              </a:rPr>
              <a:t>建模</a:t>
            </a:r>
            <a:endParaRPr lang="zh-CN" altLang="en-US" sz="3200" b="1">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12"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latin typeface="微软雅黑" panose="020B0503020204020204" charset="-122"/>
                <a:ea typeface="微软雅黑" panose="020B0503020204020204" charset="-122"/>
                <a:sym typeface="微软雅黑" panose="020B0503020204020204" charset="-122"/>
              </a:rPr>
              <a:t>2</a:t>
            </a:r>
            <a:r>
              <a:rPr lang="zh-CN" altLang="en-US" sz="2800" b="1">
                <a:latin typeface="微软雅黑" panose="020B0503020204020204" charset="-122"/>
                <a:ea typeface="微软雅黑" panose="020B0503020204020204" charset="-122"/>
                <a:sym typeface="微软雅黑" panose="020B0503020204020204" charset="-122"/>
              </a:rPr>
              <a:t> 多元数据的数学表达及R使用</a:t>
            </a:r>
            <a:endParaRPr lang="zh-CN" altLang="en-US" sz="28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13" name="右箭头 12"/>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6"/>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.1 如何收集和整理多元分析资料</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charset="-122"/>
                <a:ea typeface="微软雅黑" panose="020B0503020204020204" charset="-122"/>
                <a:sym typeface="微软雅黑" panose="020B0503020204020204" charset="-122"/>
              </a:endParaRPr>
            </a:p>
          </p:txBody>
        </p:sp>
      </p:gr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6"/>
          <p:cNvSpPr/>
          <p:nvPr/>
        </p:nvSpPr>
        <p:spPr>
          <a:xfrm>
            <a:off x="73025" y="1509395"/>
            <a:ext cx="6309995" cy="73152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多元分析资料的一般格式</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sp>
        <p:nvSpPr>
          <p:cNvPr id="9" name="直接连接符 10"/>
          <p:cNvSpPr/>
          <p:nvPr/>
        </p:nvSpPr>
        <p:spPr>
          <a:xfrm>
            <a:off x="6095365" y="14408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 name="矩形 6"/>
          <p:cNvSpPr/>
          <p:nvPr/>
        </p:nvSpPr>
        <p:spPr>
          <a:xfrm>
            <a:off x="6571615" y="1509395"/>
            <a:ext cx="6309995" cy="73152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矩阵化表示</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pic>
        <p:nvPicPr>
          <p:cNvPr id="2" name="图片 1"/>
          <p:cNvPicPr>
            <a:picLocks noChangeAspect="1"/>
          </p:cNvPicPr>
          <p:nvPr/>
        </p:nvPicPr>
        <p:blipFill>
          <a:blip r:embed="rId2"/>
          <a:stretch>
            <a:fillRect/>
          </a:stretch>
        </p:blipFill>
        <p:spPr>
          <a:xfrm>
            <a:off x="338455" y="2529840"/>
            <a:ext cx="5703570" cy="2331720"/>
          </a:xfrm>
          <a:prstGeom prst="rect">
            <a:avLst/>
          </a:prstGeom>
        </p:spPr>
      </p:pic>
      <p:pic>
        <p:nvPicPr>
          <p:cNvPr id="3" name="图片 2"/>
          <p:cNvPicPr>
            <a:picLocks noChangeAspect="1"/>
          </p:cNvPicPr>
          <p:nvPr/>
        </p:nvPicPr>
        <p:blipFill>
          <a:blip r:embed="rId3"/>
          <a:stretch>
            <a:fillRect/>
          </a:stretch>
        </p:blipFill>
        <p:spPr>
          <a:xfrm>
            <a:off x="6754495" y="2811145"/>
            <a:ext cx="4567555" cy="2050415"/>
          </a:xfrm>
          <a:prstGeom prst="rect">
            <a:avLst/>
          </a:prstGeom>
        </p:spPr>
      </p:pic>
      <p:pic>
        <p:nvPicPr>
          <p:cNvPr id="7" name="图片 6"/>
          <p:cNvPicPr>
            <a:picLocks noChangeAspect="1"/>
          </p:cNvPicPr>
          <p:nvPr/>
        </p:nvPicPr>
        <p:blipFill>
          <a:blip r:embed="rId4"/>
          <a:stretch>
            <a:fillRect/>
          </a:stretch>
        </p:blipFill>
        <p:spPr>
          <a:xfrm>
            <a:off x="7280910" y="5303520"/>
            <a:ext cx="4837430" cy="640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19075"/>
            <a:ext cx="5207000" cy="46037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.1 如何收集和整理多元分析资料</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4" name="矩形 6"/>
          <p:cNvSpPr/>
          <p:nvPr/>
        </p:nvSpPr>
        <p:spPr>
          <a:xfrm>
            <a:off x="38100" y="1257935"/>
            <a:ext cx="6309995" cy="73152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rPr>
              <a:t>举例</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微软雅黑" panose="020B0503020204020204" charset="-122"/>
            </a:endParaRPr>
          </a:p>
        </p:txBody>
      </p:sp>
      <p:sp>
        <p:nvSpPr>
          <p:cNvPr id="9" name="直接连接符 10"/>
          <p:cNvSpPr/>
          <p:nvPr/>
        </p:nvSpPr>
        <p:spPr>
          <a:xfrm>
            <a:off x="6416675" y="13392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00" name="文本框 99"/>
          <p:cNvSpPr txBox="1"/>
          <p:nvPr/>
        </p:nvSpPr>
        <p:spPr>
          <a:xfrm>
            <a:off x="226695" y="2138680"/>
            <a:ext cx="5835650" cy="4523105"/>
          </a:xfrm>
          <a:prstGeom prst="rect">
            <a:avLst/>
          </a:prstGeom>
          <a:noFill/>
          <a:ln w="9525">
            <a:noFill/>
          </a:ln>
        </p:spPr>
        <p:txBody>
          <a:bodyPr wrap="square">
            <a:spAutoFit/>
          </a:bodyPr>
          <a:p>
            <a:pPr marL="0" indent="0" algn="l"/>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【例</a:t>
            </a:r>
            <a:r>
              <a:rPr lang="en-US" altLang="zh-CN" sz="2400" b="1" u="none">
                <a:solidFill>
                  <a:srgbClr val="000000"/>
                </a:solidFill>
                <a:latin typeface="宋体" panose="02010600030101010101" pitchFamily="2" charset="-122"/>
                <a:ea typeface="宋体" panose="02010600030101010101" pitchFamily="2" charset="-122"/>
                <a:cs typeface="宋体" panose="02010600030101010101" pitchFamily="2" charset="-122"/>
              </a:rPr>
              <a:t>2.1</a:t>
            </a:r>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为了了解股民的投资状况，研究股民的股票投资特征，我们在2002年组织统计系本科生进行小范围的“股民投资状况抽样调查”。本次调查的抽样框主要涉及广东省的6个城市（广州、深圳、珠海、中山、佛山和东莞，其中，广州、深圳各100份，其他城市各80份），共发放问卷520份，回收有效问卷514份。问卷中设计了18个问题。为了简化分析，本例只考虑：年龄、性别、风险意识、是否专兼职、职业状况、教育程度和投资结果共7个变量进行分析。</a:t>
            </a:r>
            <a:endPar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711315" y="1265555"/>
            <a:ext cx="5080000" cy="933450"/>
          </a:xfrm>
          <a:prstGeom prst="rect">
            <a:avLst/>
          </a:prstGeom>
          <a:noFill/>
          <a:ln w="9525">
            <a:noFill/>
          </a:ln>
        </p:spPr>
        <p:txBody>
          <a:bodyPr>
            <a:spAutoFit/>
          </a:bodyPr>
          <a:p>
            <a:pPr marL="0" indent="0" algn="l"/>
            <a:r>
              <a:rPr lang="en-US" altLang="zh-CN" b="1" u="none">
                <a:latin typeface="微软雅黑" panose="020B0503020204020204" charset="-122"/>
                <a:ea typeface="微软雅黑" panose="020B0503020204020204" charset="-122"/>
                <a:cs typeface="宋体" panose="02010600030101010101" pitchFamily="2" charset="-122"/>
              </a:rPr>
              <a:t>#</a:t>
            </a:r>
            <a:r>
              <a:rPr lang="zh-CN" altLang="en-US" b="1" u="none">
                <a:latin typeface="微软雅黑" panose="020B0503020204020204" charset="-122"/>
                <a:ea typeface="微软雅黑" panose="020B0503020204020204" charset="-122"/>
                <a:cs typeface="宋体" panose="02010600030101010101" pitchFamily="2" charset="-122"/>
              </a:rPr>
              <a:t>本例性别、风险、专兼职、职业、教育和结果为定性变量，年龄是定量变量，有时为了分析问题方便，也可将其定量化，例如</a:t>
            </a:r>
            <a:endParaRPr lang="zh-CN" altLang="en-US" b="1" u="none">
              <a:latin typeface="微软雅黑" panose="020B0503020204020204" charset="-122"/>
              <a:ea typeface="微软雅黑" panose="020B0503020204020204" charset="-122"/>
              <a:cs typeface="宋体" panose="02010600030101010101" pitchFamily="2" charset="-122"/>
            </a:endParaRPr>
          </a:p>
        </p:txBody>
      </p:sp>
      <p:sp>
        <p:nvSpPr>
          <p:cNvPr id="11" name="文本框 10"/>
          <p:cNvSpPr txBox="1"/>
          <p:nvPr/>
        </p:nvSpPr>
        <p:spPr>
          <a:xfrm>
            <a:off x="6569075" y="2348230"/>
            <a:ext cx="5549265" cy="3969385"/>
          </a:xfrm>
          <a:prstGeom prst="rect">
            <a:avLst/>
          </a:prstGeom>
          <a:noFill/>
          <a:ln w="9525">
            <a:noFill/>
          </a:ln>
        </p:spPr>
        <p:txBody>
          <a:bodyPr wrap="square">
            <a:spAutoFit/>
          </a:bodyPr>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年龄（</a:t>
            </a:r>
            <a:r>
              <a:rPr lang="en-US" altLang="zh-CN" b="1" u="none">
                <a:latin typeface="宋体" panose="02010600030101010101" pitchFamily="2" charset="-122"/>
                <a:ea typeface="宋体" panose="02010600030101010101" pitchFamily="2" charset="-122"/>
                <a:cs typeface="宋体" panose="02010600030101010101" pitchFamily="2" charset="-122"/>
              </a:rPr>
              <a:t>age</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19</a:t>
            </a:r>
            <a:r>
              <a:rPr lang="zh-CN" altLang="en-US" b="1" u="none">
                <a:latin typeface="宋体" panose="02010600030101010101" pitchFamily="2" charset="-122"/>
                <a:ea typeface="宋体" panose="02010600030101010101" pitchFamily="2" charset="-122"/>
                <a:cs typeface="宋体" panose="02010600030101010101" pitchFamily="2" charset="-122"/>
              </a:rPr>
              <a:t>岁以下（</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20</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29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30   </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39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40</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49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4</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50</a:t>
            </a:r>
            <a:r>
              <a:rPr lang="zh-CN" altLang="en-US" b="1" u="none">
                <a:latin typeface="宋体" panose="02010600030101010101" pitchFamily="2" charset="-122"/>
                <a:ea typeface="宋体" panose="02010600030101010101" pitchFamily="2" charset="-122"/>
                <a:cs typeface="宋体" panose="02010600030101010101" pitchFamily="2" charset="-122"/>
              </a:rPr>
              <a:t>至</a:t>
            </a:r>
            <a:r>
              <a:rPr lang="en-US" altLang="zh-CN" b="1" u="none">
                <a:latin typeface="宋体" panose="02010600030101010101" pitchFamily="2" charset="-122"/>
                <a:ea typeface="宋体" panose="02010600030101010101" pitchFamily="2" charset="-122"/>
                <a:cs typeface="宋体" panose="02010600030101010101" pitchFamily="2" charset="-122"/>
              </a:rPr>
              <a:t>59</a:t>
            </a:r>
            <a:r>
              <a:rPr lang="zh-CN" altLang="en-US" b="1" u="none">
                <a:latin typeface="宋体" panose="02010600030101010101" pitchFamily="2" charset="-122"/>
                <a:ea typeface="宋体" panose="02010600030101010101" pitchFamily="2" charset="-122"/>
                <a:cs typeface="宋体" panose="02010600030101010101" pitchFamily="2" charset="-122"/>
              </a:rPr>
              <a:t>岁（</a:t>
            </a:r>
            <a:r>
              <a:rPr lang="en-US" altLang="zh-CN" b="1" u="none">
                <a:latin typeface="宋体" panose="02010600030101010101" pitchFamily="2" charset="-122"/>
                <a:ea typeface="宋体" panose="02010600030101010101" pitchFamily="2" charset="-122"/>
                <a:cs typeface="宋体" panose="02010600030101010101" pitchFamily="2" charset="-122"/>
              </a:rPr>
              <a:t>5</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60</a:t>
            </a:r>
            <a:r>
              <a:rPr lang="zh-CN" altLang="en-US" b="1" u="none">
                <a:latin typeface="宋体" panose="02010600030101010101" pitchFamily="2" charset="-122"/>
                <a:ea typeface="宋体" panose="02010600030101010101" pitchFamily="2" charset="-122"/>
                <a:cs typeface="宋体" panose="02010600030101010101" pitchFamily="2" charset="-122"/>
              </a:rPr>
              <a:t>岁 及以上（</a:t>
            </a:r>
            <a:r>
              <a:rPr lang="en-US" altLang="zh-CN" b="1" u="none">
                <a:latin typeface="宋体" panose="02010600030101010101" pitchFamily="2" charset="-122"/>
                <a:ea typeface="宋体" panose="02010600030101010101" pitchFamily="2" charset="-122"/>
                <a:cs typeface="宋体" panose="02010600030101010101" pitchFamily="2" charset="-122"/>
              </a:rPr>
              <a:t>6</a:t>
            </a:r>
            <a:r>
              <a:rPr lang="zh-CN" altLang="en-US" b="1" u="none">
                <a:latin typeface="宋体" panose="02010600030101010101" pitchFamily="2" charset="-122"/>
                <a:ea typeface="宋体" panose="02010600030101010101" pitchFamily="2" charset="-122"/>
                <a:cs typeface="宋体" panose="02010600030101010101" pitchFamily="2" charset="-122"/>
              </a:rPr>
              <a:t>）；缺失（</a:t>
            </a:r>
            <a:r>
              <a:rPr lang="en-US" altLang="zh-CN" b="1" u="none">
                <a:latin typeface="宋体" panose="02010600030101010101" pitchFamily="2" charset="-122"/>
                <a:ea typeface="宋体" panose="02010600030101010101" pitchFamily="2" charset="-122"/>
                <a:cs typeface="宋体" panose="02010600030101010101" pitchFamily="2" charset="-122"/>
              </a:rPr>
              <a:t>*</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性别（</a:t>
            </a:r>
            <a:r>
              <a:rPr lang="en-US" altLang="zh-CN" b="1" u="none">
                <a:latin typeface="宋体" panose="02010600030101010101" pitchFamily="2" charset="-122"/>
                <a:ea typeface="宋体" panose="02010600030101010101" pitchFamily="2" charset="-122"/>
                <a:cs typeface="宋体" panose="02010600030101010101" pitchFamily="2" charset="-122"/>
              </a:rPr>
              <a:t>sex</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 </a:t>
            </a:r>
            <a:r>
              <a:rPr lang="zh-CN" altLang="en-US" b="1" u="none">
                <a:latin typeface="宋体" panose="02010600030101010101" pitchFamily="2" charset="-122"/>
                <a:ea typeface="宋体" panose="02010600030101010101" pitchFamily="2" charset="-122"/>
                <a:cs typeface="宋体" panose="02010600030101010101" pitchFamily="2" charset="-122"/>
              </a:rPr>
              <a:t>男（</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），女（</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风险（</a:t>
            </a:r>
            <a:r>
              <a:rPr lang="en-US" altLang="zh-CN" b="1" u="none">
                <a:latin typeface="宋体" panose="02010600030101010101" pitchFamily="2" charset="-122"/>
                <a:ea typeface="宋体" panose="02010600030101010101" pitchFamily="2" charset="-122"/>
                <a:cs typeface="宋体" panose="02010600030101010101" pitchFamily="2" charset="-122"/>
              </a:rPr>
              <a:t>risk</a:t>
            </a:r>
            <a:r>
              <a:rPr lang="zh-CN" altLang="en-US" b="1" u="none">
                <a:latin typeface="宋体" panose="02010600030101010101" pitchFamily="2" charset="-122"/>
                <a:ea typeface="宋体" panose="02010600030101010101" pitchFamily="2" charset="-122"/>
                <a:cs typeface="宋体" panose="02010600030101010101" pitchFamily="2" charset="-122"/>
              </a:rPr>
              <a:t>）：有（</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）；无（</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专兼职（</a:t>
            </a:r>
            <a:r>
              <a:rPr lang="en-US" altLang="zh-CN" b="1" u="none">
                <a:latin typeface="宋体" panose="02010600030101010101" pitchFamily="2" charset="-122"/>
                <a:ea typeface="宋体" panose="02010600030101010101" pitchFamily="2" charset="-122"/>
                <a:cs typeface="宋体" panose="02010600030101010101" pitchFamily="2" charset="-122"/>
              </a:rPr>
              <a:t>post</a:t>
            </a:r>
            <a:r>
              <a:rPr lang="zh-CN" altLang="en-US" b="1" u="none">
                <a:latin typeface="宋体" panose="02010600030101010101" pitchFamily="2" charset="-122"/>
                <a:ea typeface="宋体" panose="02010600030101010101" pitchFamily="2" charset="-122"/>
                <a:cs typeface="宋体" panose="02010600030101010101" pitchFamily="2" charset="-122"/>
              </a:rPr>
              <a:t>）：专职（</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）；业余（</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职业（</a:t>
            </a:r>
            <a:r>
              <a:rPr lang="en-US" altLang="zh-CN" b="1" u="none">
                <a:latin typeface="宋体" panose="02010600030101010101" pitchFamily="2" charset="-122"/>
                <a:ea typeface="宋体" panose="02010600030101010101" pitchFamily="2" charset="-122"/>
                <a:cs typeface="宋体" panose="02010600030101010101" pitchFamily="2" charset="-122"/>
              </a:rPr>
              <a:t>career</a:t>
            </a:r>
            <a:r>
              <a:rPr lang="zh-CN" altLang="en-US" b="1" u="none">
                <a:latin typeface="宋体" panose="02010600030101010101" pitchFamily="2" charset="-122"/>
                <a:ea typeface="宋体" panose="02010600030101010101" pitchFamily="2" charset="-122"/>
                <a:cs typeface="宋体" panose="02010600030101010101" pitchFamily="2" charset="-122"/>
              </a:rPr>
              <a:t>）：干部（</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）；管理（</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科教（</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）；金融（</a:t>
            </a:r>
            <a:r>
              <a:rPr lang="en-US" altLang="zh-CN" b="1" u="none">
                <a:latin typeface="宋体" panose="02010600030101010101" pitchFamily="2" charset="-122"/>
                <a:ea typeface="宋体" panose="02010600030101010101" pitchFamily="2" charset="-122"/>
                <a:cs typeface="宋体" panose="02010600030101010101" pitchFamily="2" charset="-122"/>
              </a:rPr>
              <a:t>4</a:t>
            </a:r>
            <a:r>
              <a:rPr lang="zh-CN" altLang="en-US" b="1" u="none">
                <a:latin typeface="宋体" panose="02010600030101010101" pitchFamily="2" charset="-122"/>
                <a:ea typeface="宋体" panose="02010600030101010101" pitchFamily="2" charset="-122"/>
                <a:cs typeface="宋体" panose="02010600030101010101" pitchFamily="2" charset="-122"/>
              </a:rPr>
              <a:t>）；工人（</a:t>
            </a:r>
            <a:r>
              <a:rPr lang="en-US" altLang="zh-CN" b="1" u="none">
                <a:latin typeface="宋体" panose="02010600030101010101" pitchFamily="2" charset="-122"/>
                <a:ea typeface="宋体" panose="02010600030101010101" pitchFamily="2" charset="-122"/>
                <a:cs typeface="宋体" panose="02010600030101010101" pitchFamily="2" charset="-122"/>
              </a:rPr>
              <a:t>5</a:t>
            </a:r>
            <a:r>
              <a:rPr lang="zh-CN" altLang="en-US" b="1" u="none">
                <a:latin typeface="宋体" panose="02010600030101010101" pitchFamily="2" charset="-122"/>
                <a:ea typeface="宋体" panose="02010600030101010101" pitchFamily="2" charset="-122"/>
                <a:cs typeface="宋体" panose="02010600030101010101" pitchFamily="2" charset="-122"/>
              </a:rPr>
              <a:t>）；农民（</a:t>
            </a:r>
            <a:r>
              <a:rPr lang="en-US" altLang="zh-CN" b="1" u="none">
                <a:latin typeface="宋体" panose="02010600030101010101" pitchFamily="2" charset="-122"/>
                <a:ea typeface="宋体" panose="02010600030101010101" pitchFamily="2" charset="-122"/>
                <a:cs typeface="宋体" panose="02010600030101010101" pitchFamily="2" charset="-122"/>
              </a:rPr>
              <a:t>6</a:t>
            </a:r>
            <a:r>
              <a:rPr lang="zh-CN" altLang="en-US" b="1" u="none">
                <a:latin typeface="宋体" panose="02010600030101010101" pitchFamily="2" charset="-122"/>
                <a:ea typeface="宋体" panose="02010600030101010101" pitchFamily="2" charset="-122"/>
                <a:cs typeface="宋体" panose="02010600030101010101" pitchFamily="2" charset="-122"/>
              </a:rPr>
              <a:t>）；个体（</a:t>
            </a:r>
            <a:r>
              <a:rPr lang="en-US" altLang="zh-CN" b="1" u="none">
                <a:latin typeface="宋体" panose="02010600030101010101" pitchFamily="2" charset="-122"/>
                <a:ea typeface="宋体" panose="02010600030101010101" pitchFamily="2" charset="-122"/>
                <a:cs typeface="宋体" panose="02010600030101010101" pitchFamily="2" charset="-122"/>
              </a:rPr>
              <a:t>7</a:t>
            </a:r>
            <a:r>
              <a:rPr lang="zh-CN" altLang="en-US" b="1" u="none">
                <a:latin typeface="宋体" panose="02010600030101010101" pitchFamily="2" charset="-122"/>
                <a:ea typeface="宋体" panose="02010600030101010101" pitchFamily="2" charset="-122"/>
                <a:cs typeface="宋体" panose="02010600030101010101" pitchFamily="2" charset="-122"/>
              </a:rPr>
              <a:t>）；无业（</a:t>
            </a:r>
            <a:r>
              <a:rPr lang="en-US" altLang="zh-CN" b="1" u="none">
                <a:latin typeface="宋体" panose="02010600030101010101" pitchFamily="2" charset="-122"/>
                <a:ea typeface="宋体" panose="02010600030101010101" pitchFamily="2" charset="-122"/>
                <a:cs typeface="宋体" panose="02010600030101010101" pitchFamily="2" charset="-122"/>
              </a:rPr>
              <a:t>8</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教育（</a:t>
            </a:r>
            <a:r>
              <a:rPr lang="en-US" altLang="zh-CN" b="1" u="none">
                <a:latin typeface="宋体" panose="02010600030101010101" pitchFamily="2" charset="-122"/>
                <a:ea typeface="宋体" panose="02010600030101010101" pitchFamily="2" charset="-122"/>
                <a:cs typeface="宋体" panose="02010600030101010101" pitchFamily="2" charset="-122"/>
              </a:rPr>
              <a:t>edu</a:t>
            </a:r>
            <a:r>
              <a:rPr lang="zh-CN" altLang="en-US" b="1" u="none">
                <a:latin typeface="宋体" panose="02010600030101010101" pitchFamily="2" charset="-122"/>
                <a:ea typeface="宋体" panose="02010600030101010101" pitchFamily="2" charset="-122"/>
                <a:cs typeface="宋体" panose="02010600030101010101" pitchFamily="2" charset="-122"/>
              </a:rPr>
              <a:t>）：文盲（</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）；小学（</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）；中学（</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）；高中（</a:t>
            </a:r>
            <a:r>
              <a:rPr lang="en-US" altLang="zh-CN" b="1" u="none">
                <a:latin typeface="宋体" panose="02010600030101010101" pitchFamily="2" charset="-122"/>
                <a:ea typeface="宋体" panose="02010600030101010101" pitchFamily="2" charset="-122"/>
                <a:cs typeface="宋体" panose="02010600030101010101" pitchFamily="2" charset="-122"/>
              </a:rPr>
              <a:t>4</a:t>
            </a:r>
            <a:r>
              <a:rPr lang="zh-CN" altLang="en-US" b="1" u="none">
                <a:latin typeface="宋体" panose="02010600030101010101" pitchFamily="2" charset="-122"/>
                <a:ea typeface="宋体" panose="02010600030101010101" pitchFamily="2" charset="-122"/>
                <a:cs typeface="宋体" panose="02010600030101010101" pitchFamily="2" charset="-122"/>
              </a:rPr>
              <a:t>）；中专（</a:t>
            </a:r>
            <a:r>
              <a:rPr lang="en-US" altLang="zh-CN" b="1" u="none">
                <a:latin typeface="宋体" panose="02010600030101010101" pitchFamily="2" charset="-122"/>
                <a:ea typeface="宋体" panose="02010600030101010101" pitchFamily="2" charset="-122"/>
                <a:cs typeface="宋体" panose="02010600030101010101" pitchFamily="2" charset="-122"/>
              </a:rPr>
              <a:t>5</a:t>
            </a:r>
            <a:r>
              <a:rPr lang="zh-CN" altLang="en-US" b="1" u="none">
                <a:latin typeface="宋体" panose="02010600030101010101" pitchFamily="2" charset="-122"/>
                <a:ea typeface="宋体" panose="02010600030101010101" pitchFamily="2" charset="-122"/>
                <a:cs typeface="宋体" panose="02010600030101010101" pitchFamily="2" charset="-122"/>
              </a:rPr>
              <a:t>）；大专（</a:t>
            </a:r>
            <a:r>
              <a:rPr lang="en-US" altLang="zh-CN" b="1" u="none">
                <a:latin typeface="宋体" panose="02010600030101010101" pitchFamily="2" charset="-122"/>
                <a:ea typeface="宋体" panose="02010600030101010101" pitchFamily="2" charset="-122"/>
                <a:cs typeface="宋体" panose="02010600030101010101" pitchFamily="2" charset="-122"/>
              </a:rPr>
              <a:t>6</a:t>
            </a:r>
            <a:r>
              <a:rPr lang="zh-CN" altLang="en-US" b="1" u="none">
                <a:latin typeface="宋体" panose="02010600030101010101" pitchFamily="2" charset="-122"/>
                <a:ea typeface="宋体" panose="02010600030101010101" pitchFamily="2" charset="-122"/>
                <a:cs typeface="宋体" panose="02010600030101010101" pitchFamily="2" charset="-122"/>
              </a:rPr>
              <a:t>）；大学（</a:t>
            </a:r>
            <a:r>
              <a:rPr lang="en-US" altLang="zh-CN" b="1" u="none">
                <a:latin typeface="宋体" panose="02010600030101010101" pitchFamily="2" charset="-122"/>
                <a:ea typeface="宋体" panose="02010600030101010101" pitchFamily="2" charset="-122"/>
                <a:cs typeface="宋体" panose="02010600030101010101" pitchFamily="2" charset="-122"/>
              </a:rPr>
              <a:t>7</a:t>
            </a:r>
            <a:r>
              <a:rPr lang="zh-CN" altLang="en-US" b="1" u="none">
                <a:latin typeface="宋体" panose="02010600030101010101" pitchFamily="2" charset="-122"/>
                <a:ea typeface="宋体" panose="02010600030101010101" pitchFamily="2" charset="-122"/>
                <a:cs typeface="宋体" panose="02010600030101010101" pitchFamily="2" charset="-122"/>
              </a:rPr>
              <a:t>）；研究生（</a:t>
            </a:r>
            <a:r>
              <a:rPr lang="en-US" altLang="zh-CN" b="1" u="none">
                <a:latin typeface="宋体" panose="02010600030101010101" pitchFamily="2" charset="-122"/>
                <a:ea typeface="宋体" panose="02010600030101010101" pitchFamily="2" charset="-122"/>
                <a:cs typeface="宋体" panose="02010600030101010101" pitchFamily="2" charset="-122"/>
              </a:rPr>
              <a:t>8</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a:p>
            <a:pPr marL="285750" indent="-285750" algn="l" fontAlgn="auto">
              <a:buFont typeface="Wingdings" panose="05000000000000000000" charset="0"/>
              <a:buChar char="n"/>
            </a:pPr>
            <a:r>
              <a:rPr lang="zh-CN" altLang="en-US" b="1" u="none">
                <a:latin typeface="宋体" panose="02010600030101010101" pitchFamily="2" charset="-122"/>
                <a:ea typeface="宋体" panose="02010600030101010101" pitchFamily="2" charset="-122"/>
                <a:cs typeface="宋体" panose="02010600030101010101" pitchFamily="2" charset="-122"/>
              </a:rPr>
              <a:t>投资结果（</a:t>
            </a:r>
            <a:r>
              <a:rPr lang="en-US" altLang="zh-CN" b="1" u="none">
                <a:latin typeface="宋体" panose="02010600030101010101" pitchFamily="2" charset="-122"/>
                <a:ea typeface="宋体" panose="02010600030101010101" pitchFamily="2" charset="-122"/>
                <a:cs typeface="宋体" panose="02010600030101010101" pitchFamily="2" charset="-122"/>
              </a:rPr>
              <a:t>result</a:t>
            </a:r>
            <a:r>
              <a:rPr lang="zh-CN" altLang="en-US" b="1" u="none">
                <a:latin typeface="宋体" panose="02010600030101010101" pitchFamily="2" charset="-122"/>
                <a:ea typeface="宋体" panose="02010600030101010101" pitchFamily="2" charset="-122"/>
                <a:cs typeface="宋体" panose="02010600030101010101" pitchFamily="2" charset="-122"/>
              </a:rPr>
              <a:t>）：赚钱（</a:t>
            </a:r>
            <a:r>
              <a:rPr lang="en-US" altLang="zh-CN" b="1" u="none">
                <a:latin typeface="宋体" panose="02010600030101010101" pitchFamily="2" charset="-122"/>
                <a:ea typeface="宋体" panose="02010600030101010101" pitchFamily="2" charset="-122"/>
                <a:cs typeface="宋体" panose="02010600030101010101" pitchFamily="2" charset="-122"/>
              </a:rPr>
              <a:t>1</a:t>
            </a:r>
            <a:r>
              <a:rPr lang="zh-CN" altLang="en-US" b="1" u="none">
                <a:latin typeface="宋体" panose="02010600030101010101" pitchFamily="2" charset="-122"/>
                <a:ea typeface="宋体" panose="02010600030101010101" pitchFamily="2" charset="-122"/>
                <a:cs typeface="宋体" panose="02010600030101010101" pitchFamily="2" charset="-122"/>
              </a:rPr>
              <a:t>）；不赔不赚（</a:t>
            </a:r>
            <a:r>
              <a:rPr lang="en-US" altLang="zh-CN" b="1" u="none">
                <a:latin typeface="宋体" panose="02010600030101010101" pitchFamily="2" charset="-122"/>
                <a:ea typeface="宋体" panose="02010600030101010101" pitchFamily="2" charset="-122"/>
                <a:cs typeface="宋体" panose="02010600030101010101" pitchFamily="2" charset="-122"/>
              </a:rPr>
              <a:t>2</a:t>
            </a:r>
            <a:r>
              <a:rPr lang="zh-CN" altLang="en-US" b="1" u="none">
                <a:latin typeface="宋体" panose="02010600030101010101" pitchFamily="2" charset="-122"/>
                <a:ea typeface="宋体" panose="02010600030101010101" pitchFamily="2" charset="-122"/>
                <a:cs typeface="宋体" panose="02010600030101010101" pitchFamily="2" charset="-122"/>
              </a:rPr>
              <a:t>）；赔钱（</a:t>
            </a:r>
            <a:r>
              <a:rPr lang="en-US" altLang="zh-CN" b="1" u="none">
                <a:latin typeface="宋体" panose="02010600030101010101" pitchFamily="2" charset="-122"/>
                <a:ea typeface="宋体" panose="02010600030101010101" pitchFamily="2" charset="-122"/>
                <a:cs typeface="宋体" panose="02010600030101010101" pitchFamily="2" charset="-122"/>
              </a:rPr>
              <a:t>3</a:t>
            </a:r>
            <a:r>
              <a:rPr lang="zh-CN" altLang="en-US" b="1" u="none">
                <a:latin typeface="宋体" panose="02010600030101010101" pitchFamily="2" charset="-122"/>
                <a:ea typeface="宋体" panose="02010600030101010101" pitchFamily="2" charset="-122"/>
                <a:cs typeface="宋体" panose="02010600030101010101" pitchFamily="2" charset="-122"/>
              </a:rPr>
              <a:t>）。</a:t>
            </a:r>
            <a:endParaRPr lang="zh-CN" altLang="en-US" b="1" u="none">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1000"/>
                                        <p:tgtEl>
                                          <p:spTgt spid="100"/>
                                        </p:tgtEl>
                                      </p:cBhvr>
                                    </p:animEffect>
                                    <p:anim calcmode="lin" valueType="num">
                                      <p:cBhvr>
                                        <p:cTn id="13" dur="1000" fill="hold"/>
                                        <p:tgtEl>
                                          <p:spTgt spid="100"/>
                                        </p:tgtEl>
                                        <p:attrNameLst>
                                          <p:attrName>ppt_x</p:attrName>
                                        </p:attrNameLst>
                                      </p:cBhvr>
                                      <p:tavLst>
                                        <p:tav tm="0">
                                          <p:val>
                                            <p:strVal val="#ppt_x"/>
                                          </p:val>
                                        </p:tav>
                                        <p:tav tm="100000">
                                          <p:val>
                                            <p:strVal val="#ppt_x"/>
                                          </p:val>
                                        </p:tav>
                                      </p:tavLst>
                                    </p:anim>
                                    <p:anim calcmode="lin" valueType="num">
                                      <p:cBhvr>
                                        <p:cTn id="1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0" grpId="0"/>
      <p:bldP spid="2"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 数据的表达</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56322" name="Oval 65"/>
          <p:cNvSpPr/>
          <p:nvPr/>
        </p:nvSpPr>
        <p:spPr>
          <a:xfrm rot="-5400000" flipV="1">
            <a:off x="3218815" y="3825240"/>
            <a:ext cx="5634990" cy="28257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56323" name="Oval 65"/>
          <p:cNvSpPr/>
          <p:nvPr/>
        </p:nvSpPr>
        <p:spPr>
          <a:xfrm rot="-5400000" flipV="1">
            <a:off x="-1377315" y="3874770"/>
            <a:ext cx="5704840" cy="28384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3" name="矩形 20"/>
          <p:cNvSpPr/>
          <p:nvPr/>
        </p:nvSpPr>
        <p:spPr>
          <a:xfrm>
            <a:off x="1457325" y="1071880"/>
            <a:ext cx="4613275" cy="5786120"/>
          </a:xfrm>
          <a:prstGeom prst="rect">
            <a:avLst/>
          </a:prstGeom>
          <a:solidFill>
            <a:srgbClr val="FFFFFF"/>
          </a:solidFill>
          <a:ln w="25400">
            <a:noFill/>
          </a:ln>
        </p:spPr>
        <p:txBody>
          <a:bodyPr vert="horz" wrap="square"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pic>
        <p:nvPicPr>
          <p:cNvPr id="56325" name="图片 21"/>
          <p:cNvPicPr>
            <a:picLocks noChangeAspect="1"/>
          </p:cNvPicPr>
          <p:nvPr/>
        </p:nvPicPr>
        <p:blipFill>
          <a:blip r:embed="rId2"/>
          <a:stretch>
            <a:fillRect/>
          </a:stretch>
        </p:blipFill>
        <p:spPr>
          <a:xfrm>
            <a:off x="1101725" y="1749425"/>
            <a:ext cx="2449513" cy="1384300"/>
          </a:xfrm>
          <a:prstGeom prst="rect">
            <a:avLst/>
          </a:prstGeom>
          <a:noFill/>
          <a:ln w="9525">
            <a:noFill/>
          </a:ln>
        </p:spPr>
      </p:pic>
      <p:pic>
        <p:nvPicPr>
          <p:cNvPr id="56329" name="图片 25"/>
          <p:cNvPicPr>
            <a:picLocks noChangeAspect="1"/>
          </p:cNvPicPr>
          <p:nvPr/>
        </p:nvPicPr>
        <p:blipFill>
          <a:blip r:embed="rId2"/>
          <a:stretch>
            <a:fillRect/>
          </a:stretch>
        </p:blipFill>
        <p:spPr>
          <a:xfrm flipH="1">
            <a:off x="3997325" y="3127375"/>
            <a:ext cx="2447925" cy="1384300"/>
          </a:xfrm>
          <a:prstGeom prst="rect">
            <a:avLst/>
          </a:prstGeom>
          <a:noFill/>
          <a:ln w="9525">
            <a:noFill/>
          </a:ln>
        </p:spPr>
      </p:pic>
      <p:sp>
        <p:nvSpPr>
          <p:cNvPr id="56330" name="TextBox 26"/>
          <p:cNvSpPr/>
          <p:nvPr/>
        </p:nvSpPr>
        <p:spPr>
          <a:xfrm>
            <a:off x="5162550" y="3675698"/>
            <a:ext cx="1046163"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chemeClr val="tx1"/>
                </a:solidFill>
                <a:latin typeface="浪漫雅圆" charset="-122"/>
                <a:ea typeface="微软雅黑" panose="020B0503020204020204" charset="-122"/>
                <a:sym typeface="Times New Roman" panose="02020603050405020304" pitchFamily="2" charset="0"/>
              </a:rPr>
              <a:t>方差</a:t>
            </a:r>
            <a:endParaRPr lang="zh-CN" altLang="en-US" sz="2000" b="1" i="1" baseline="0" dirty="0">
              <a:solidFill>
                <a:schemeClr val="tx1"/>
              </a:solidFill>
              <a:latin typeface="浪漫雅圆" charset="-122"/>
              <a:ea typeface="微软雅黑" panose="020B0503020204020204" charset="-122"/>
              <a:sym typeface="Times New Roman" panose="02020603050405020304" pitchFamily="2" charset="0"/>
            </a:endParaRPr>
          </a:p>
        </p:txBody>
      </p:sp>
      <p:pic>
        <p:nvPicPr>
          <p:cNvPr id="56333" name="图片 29"/>
          <p:cNvPicPr>
            <a:picLocks noChangeAspect="1"/>
          </p:cNvPicPr>
          <p:nvPr/>
        </p:nvPicPr>
        <p:blipFill>
          <a:blip r:embed="rId2"/>
          <a:stretch>
            <a:fillRect/>
          </a:stretch>
        </p:blipFill>
        <p:spPr>
          <a:xfrm>
            <a:off x="1101725" y="4495800"/>
            <a:ext cx="2449513" cy="1384300"/>
          </a:xfrm>
          <a:prstGeom prst="rect">
            <a:avLst/>
          </a:prstGeom>
          <a:noFill/>
          <a:ln w="9525">
            <a:noFill/>
          </a:ln>
        </p:spPr>
      </p:pic>
      <p:sp>
        <p:nvSpPr>
          <p:cNvPr id="56334" name="TextBox 30"/>
          <p:cNvSpPr/>
          <p:nvPr/>
        </p:nvSpPr>
        <p:spPr>
          <a:xfrm>
            <a:off x="1270000" y="4918075"/>
            <a:ext cx="1240155" cy="65087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chemeClr val="tx1"/>
                </a:solidFill>
                <a:latin typeface="浪漫雅圆" charset="-122"/>
                <a:ea typeface="微软雅黑" panose="020B0503020204020204" charset="-122"/>
                <a:sym typeface="Times New Roman" panose="02020603050405020304" pitchFamily="2" charset="0"/>
              </a:rPr>
              <a:t>样本均值和方差</a:t>
            </a:r>
            <a:endParaRPr lang="zh-CN" altLang="en-US" sz="2000" b="1" i="1" baseline="0" dirty="0">
              <a:solidFill>
                <a:schemeClr val="tx1"/>
              </a:solidFill>
              <a:latin typeface="浪漫雅圆" charset="-122"/>
              <a:ea typeface="微软雅黑" panose="020B0503020204020204" charset="-122"/>
              <a:sym typeface="Times New Roman" panose="02020603050405020304" pitchFamily="2" charset="0"/>
            </a:endParaRPr>
          </a:p>
        </p:txBody>
      </p:sp>
      <p:sp>
        <p:nvSpPr>
          <p:cNvPr id="7" name="Oval 65"/>
          <p:cNvSpPr/>
          <p:nvPr/>
        </p:nvSpPr>
        <p:spPr>
          <a:xfrm rot="-5400000" flipV="1">
            <a:off x="8781415" y="3830320"/>
            <a:ext cx="5634990" cy="28257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8" name="Oval 65"/>
          <p:cNvSpPr/>
          <p:nvPr/>
        </p:nvSpPr>
        <p:spPr>
          <a:xfrm rot="-5400000" flipV="1">
            <a:off x="4185285" y="3879850"/>
            <a:ext cx="5704840" cy="283845"/>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10" name="矩形 20"/>
          <p:cNvSpPr/>
          <p:nvPr/>
        </p:nvSpPr>
        <p:spPr>
          <a:xfrm>
            <a:off x="7035800" y="1071880"/>
            <a:ext cx="4613275" cy="5786120"/>
          </a:xfrm>
          <a:prstGeom prst="rect">
            <a:avLst/>
          </a:prstGeom>
          <a:solidFill>
            <a:srgbClr val="FFFFFF"/>
          </a:solidFill>
          <a:ln w="25400">
            <a:noFill/>
          </a:ln>
        </p:spPr>
        <p:txBody>
          <a:bodyPr vert="horz" wrap="square"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pic>
        <p:nvPicPr>
          <p:cNvPr id="12" name="图片 21"/>
          <p:cNvPicPr>
            <a:picLocks noChangeAspect="1"/>
          </p:cNvPicPr>
          <p:nvPr/>
        </p:nvPicPr>
        <p:blipFill>
          <a:blip r:embed="rId2"/>
          <a:stretch>
            <a:fillRect/>
          </a:stretch>
        </p:blipFill>
        <p:spPr>
          <a:xfrm>
            <a:off x="6664325" y="1754505"/>
            <a:ext cx="2449513" cy="1384300"/>
          </a:xfrm>
          <a:prstGeom prst="rect">
            <a:avLst/>
          </a:prstGeom>
          <a:noFill/>
          <a:ln w="9525">
            <a:noFill/>
          </a:ln>
        </p:spPr>
      </p:pic>
      <p:pic>
        <p:nvPicPr>
          <p:cNvPr id="29" name="图片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791585" y="2319020"/>
            <a:ext cx="2051685" cy="353695"/>
          </a:xfrm>
          <a:prstGeom prst="rect">
            <a:avLst/>
          </a:prstGeom>
          <a:noFill/>
          <a:ln>
            <a:noFill/>
          </a:ln>
        </p:spPr>
      </p:pic>
      <p:pic>
        <p:nvPicPr>
          <p:cNvPr id="28" name="图片 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550035" y="3680460"/>
            <a:ext cx="2672715" cy="371475"/>
          </a:xfrm>
          <a:prstGeom prst="rect">
            <a:avLst/>
          </a:prstGeom>
          <a:noFill/>
          <a:ln>
            <a:noFill/>
          </a:ln>
        </p:spPr>
      </p:pic>
      <p:pic>
        <p:nvPicPr>
          <p:cNvPr id="27" name="图片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222115" y="4892040"/>
            <a:ext cx="1132205" cy="613410"/>
          </a:xfrm>
          <a:prstGeom prst="rect">
            <a:avLst/>
          </a:prstGeom>
          <a:noFill/>
          <a:ln>
            <a:noFill/>
          </a:ln>
        </p:spPr>
      </p:pic>
      <p:pic>
        <p:nvPicPr>
          <p:cNvPr id="26" name="图片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1886585" y="5885180"/>
            <a:ext cx="3275330" cy="689610"/>
          </a:xfrm>
          <a:prstGeom prst="rect">
            <a:avLst/>
          </a:prstGeom>
          <a:noFill/>
          <a:ln>
            <a:noFill/>
          </a:ln>
        </p:spPr>
      </p:pic>
      <p:sp>
        <p:nvSpPr>
          <p:cNvPr id="25" name="文本框 24"/>
          <p:cNvSpPr txBox="1"/>
          <p:nvPr/>
        </p:nvSpPr>
        <p:spPr>
          <a:xfrm>
            <a:off x="2031365" y="1287145"/>
            <a:ext cx="3155315" cy="457200"/>
          </a:xfrm>
          <a:prstGeom prst="rect">
            <a:avLst/>
          </a:prstGeom>
          <a:noFill/>
        </p:spPr>
        <p:txBody>
          <a:bodyPr wrap="square" rtlCol="0">
            <a:spAutoFit/>
          </a:bodyPr>
          <a:p>
            <a:pPr algn="ctr"/>
            <a:r>
              <a:rPr lang="zh-CN" altLang="en-US" sz="2400" b="1">
                <a:solidFill>
                  <a:schemeClr val="accent2"/>
                </a:solidFill>
              </a:rPr>
              <a:t>一元数据</a:t>
            </a:r>
            <a:endParaRPr lang="zh-CN" altLang="en-US" sz="2400" b="1">
              <a:solidFill>
                <a:schemeClr val="accent2"/>
              </a:solidFill>
            </a:endParaRPr>
          </a:p>
        </p:txBody>
      </p:sp>
      <p:sp>
        <p:nvSpPr>
          <p:cNvPr id="30" name="文本框 29"/>
          <p:cNvSpPr txBox="1"/>
          <p:nvPr/>
        </p:nvSpPr>
        <p:spPr>
          <a:xfrm>
            <a:off x="7631430" y="1287145"/>
            <a:ext cx="3155315" cy="457200"/>
          </a:xfrm>
          <a:prstGeom prst="rect">
            <a:avLst/>
          </a:prstGeom>
          <a:noFill/>
        </p:spPr>
        <p:txBody>
          <a:bodyPr wrap="square" rtlCol="0">
            <a:spAutoFit/>
          </a:bodyPr>
          <a:p>
            <a:pPr algn="ctr"/>
            <a:r>
              <a:rPr lang="zh-CN" altLang="en-US" sz="2400" b="1">
                <a:solidFill>
                  <a:schemeClr val="accent2"/>
                </a:solidFill>
              </a:rPr>
              <a:t>多元数据</a:t>
            </a:r>
            <a:endParaRPr lang="zh-CN" altLang="en-US" sz="2400" b="1">
              <a:solidFill>
                <a:schemeClr val="accent2"/>
              </a:solidFill>
            </a:endParaRPr>
          </a:p>
        </p:txBody>
      </p:sp>
      <p:sp>
        <p:nvSpPr>
          <p:cNvPr id="31" name="TextBox 22"/>
          <p:cNvSpPr/>
          <p:nvPr/>
        </p:nvSpPr>
        <p:spPr>
          <a:xfrm>
            <a:off x="6961505" y="2292350"/>
            <a:ext cx="1047750"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x-none" sz="2000" b="1" i="1" baseline="0" dirty="0">
                <a:solidFill>
                  <a:schemeClr val="tx1"/>
                </a:solidFill>
                <a:latin typeface="浪漫雅圆" charset="-122"/>
                <a:ea typeface="微软雅黑" panose="020B0503020204020204" charset="-122"/>
                <a:sym typeface="Times New Roman" panose="02020603050405020304" pitchFamily="2" charset="0"/>
              </a:rPr>
              <a:t>期望</a:t>
            </a:r>
            <a:endParaRPr lang="zh-CN" altLang="x-none" sz="2000" b="1" i="1" baseline="0" dirty="0">
              <a:solidFill>
                <a:schemeClr val="tx1"/>
              </a:solidFill>
              <a:latin typeface="浪漫雅圆" charset="-122"/>
              <a:ea typeface="微软雅黑" panose="020B0503020204020204" charset="-122"/>
              <a:sym typeface="Times New Roman" panose="02020603050405020304" pitchFamily="2" charset="0"/>
            </a:endParaRPr>
          </a:p>
        </p:txBody>
      </p:sp>
      <p:sp>
        <p:nvSpPr>
          <p:cNvPr id="56326" name="TextBox 22"/>
          <p:cNvSpPr/>
          <p:nvPr/>
        </p:nvSpPr>
        <p:spPr>
          <a:xfrm>
            <a:off x="1365250" y="2303780"/>
            <a:ext cx="1047750"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x-none" sz="2000" b="1" i="1" baseline="0" dirty="0">
                <a:solidFill>
                  <a:schemeClr val="tx1"/>
                </a:solidFill>
                <a:latin typeface="浪漫雅圆" charset="-122"/>
                <a:ea typeface="微软雅黑" panose="020B0503020204020204" charset="-122"/>
                <a:sym typeface="Times New Roman" panose="02020603050405020304" pitchFamily="2" charset="0"/>
              </a:rPr>
              <a:t>期望</a:t>
            </a:r>
            <a:endParaRPr lang="zh-CN" altLang="x-none" sz="2000" b="1" i="1" baseline="0" dirty="0">
              <a:solidFill>
                <a:schemeClr val="tx1"/>
              </a:solidFill>
              <a:latin typeface="浪漫雅圆" charset="-122"/>
              <a:ea typeface="微软雅黑" panose="020B0503020204020204" charset="-122"/>
              <a:sym typeface="Times New Roman" panose="02020603050405020304" pitchFamily="2" charset="0"/>
            </a:endParaRPr>
          </a:p>
        </p:txBody>
      </p:sp>
      <p:pic>
        <p:nvPicPr>
          <p:cNvPr id="32" name="图片 2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a:xfrm>
            <a:off x="7187565" y="3138805"/>
            <a:ext cx="4239260" cy="321310"/>
          </a:xfrm>
          <a:prstGeom prst="rect">
            <a:avLst/>
          </a:prstGeom>
          <a:noFill/>
          <a:ln>
            <a:noFill/>
          </a:ln>
        </p:spPr>
      </p:pic>
      <p:pic>
        <p:nvPicPr>
          <p:cNvPr id="33" name="图片 25"/>
          <p:cNvPicPr>
            <a:picLocks noChangeAspect="1"/>
          </p:cNvPicPr>
          <p:nvPr/>
        </p:nvPicPr>
        <p:blipFill>
          <a:blip r:embed="rId2"/>
          <a:stretch>
            <a:fillRect/>
          </a:stretch>
        </p:blipFill>
        <p:spPr>
          <a:xfrm flipH="1">
            <a:off x="9560560" y="3428365"/>
            <a:ext cx="2447925" cy="1384300"/>
          </a:xfrm>
          <a:prstGeom prst="rect">
            <a:avLst/>
          </a:prstGeom>
          <a:noFill/>
          <a:ln w="9525">
            <a:noFill/>
          </a:ln>
        </p:spPr>
      </p:pic>
      <p:sp>
        <p:nvSpPr>
          <p:cNvPr id="34" name="TextBox 26"/>
          <p:cNvSpPr/>
          <p:nvPr/>
        </p:nvSpPr>
        <p:spPr>
          <a:xfrm>
            <a:off x="10725785" y="3976688"/>
            <a:ext cx="1046163" cy="407035"/>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zh-CN" altLang="en-US" sz="2000" b="1" i="1" baseline="0" dirty="0">
                <a:solidFill>
                  <a:schemeClr val="tx1"/>
                </a:solidFill>
                <a:latin typeface="浪漫雅圆" charset="-122"/>
                <a:ea typeface="微软雅黑" panose="020B0503020204020204" charset="-122"/>
                <a:sym typeface="Times New Roman" panose="02020603050405020304" pitchFamily="2" charset="0"/>
              </a:rPr>
              <a:t>协方差</a:t>
            </a:r>
            <a:endParaRPr lang="zh-CN" altLang="en-US" sz="2000" b="1" i="1" baseline="0" dirty="0">
              <a:solidFill>
                <a:schemeClr val="tx1"/>
              </a:solidFill>
              <a:latin typeface="浪漫雅圆" charset="-122"/>
              <a:ea typeface="微软雅黑" panose="020B0503020204020204" charset="-122"/>
              <a:sym typeface="Times New Roman" panose="02020603050405020304" pitchFamily="2" charset="0"/>
            </a:endParaRPr>
          </a:p>
        </p:txBody>
      </p:sp>
      <p:graphicFrame>
        <p:nvGraphicFramePr>
          <p:cNvPr id="2" name="对象 -2147482624"/>
          <p:cNvGraphicFramePr>
            <a:graphicFrameLocks noChangeAspect="1"/>
          </p:cNvGraphicFramePr>
          <p:nvPr/>
        </p:nvGraphicFramePr>
        <p:xfrm>
          <a:off x="7035800" y="4934585"/>
          <a:ext cx="4613275" cy="1327785"/>
        </p:xfrm>
        <a:graphic>
          <a:graphicData uri="http://schemas.openxmlformats.org/presentationml/2006/ole">
            <mc:AlternateContent xmlns:mc="http://schemas.openxmlformats.org/markup-compatibility/2006">
              <mc:Choice xmlns:v="urn:schemas-microsoft-com:vml" Requires="v">
                <p:oleObj spid="_x0000_s3076" name="" r:id="rId8" imgW="5016500" imgH="939800" progId="Equation.DSMT4">
                  <p:embed/>
                </p:oleObj>
              </mc:Choice>
              <mc:Fallback>
                <p:oleObj name="" r:id="rId8" imgW="5016500" imgH="939800" progId="Equation.DSMT4">
                  <p:embed/>
                  <p:pic>
                    <p:nvPicPr>
                      <p:cNvPr id="0" name="图片 3075"/>
                      <p:cNvPicPr/>
                      <p:nvPr/>
                    </p:nvPicPr>
                    <p:blipFill>
                      <a:blip r:embed="rId9"/>
                      <a:stretch>
                        <a:fillRect/>
                      </a:stretch>
                    </p:blipFill>
                    <p:spPr>
                      <a:xfrm>
                        <a:off x="7035800" y="4934585"/>
                        <a:ext cx="4613275" cy="1327785"/>
                      </a:xfrm>
                      <a:prstGeom prst="rect">
                        <a:avLst/>
                      </a:prstGeom>
                      <a:noFill/>
                      <a:ln w="38100">
                        <a:noFill/>
                        <a:miter/>
                      </a:ln>
                    </p:spPr>
                  </p:pic>
                </p:oleObj>
              </mc:Fallback>
            </mc:AlternateContent>
          </a:graphicData>
        </a:graphic>
      </p:graphicFrame>
      <p:sp>
        <p:nvSpPr>
          <p:cNvPr id="35" name="文本框 34"/>
          <p:cNvSpPr txBox="1"/>
          <p:nvPr/>
        </p:nvSpPr>
        <p:spPr>
          <a:xfrm>
            <a:off x="94615" y="2286635"/>
            <a:ext cx="731520" cy="3481705"/>
          </a:xfrm>
          <a:prstGeom prst="rect">
            <a:avLst/>
          </a:prstGeom>
          <a:noFill/>
        </p:spPr>
        <p:txBody>
          <a:bodyPr vert="eaVert" wrap="square" rtlCol="0">
            <a:spAutoFit/>
          </a:bodyPr>
          <a:p>
            <a:r>
              <a:rPr lang="zh-CN" altLang="en-US" sz="3600" b="1">
                <a:latin typeface="楷体" panose="02010609060101010101" charset="-122"/>
                <a:ea typeface="楷体" panose="02010609060101010101" charset="-122"/>
              </a:rPr>
              <a:t>数据的表达</a:t>
            </a:r>
            <a:endParaRPr lang="zh-CN" altLang="en-US" sz="3600" b="1">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6325"/>
                                        </p:tgtEl>
                                        <p:attrNameLst>
                                          <p:attrName>style.visibility</p:attrName>
                                        </p:attrNameLst>
                                      </p:cBhvr>
                                      <p:to>
                                        <p:strVal val="visible"/>
                                      </p:to>
                                    </p:set>
                                    <p:anim calcmode="lin" valueType="num">
                                      <p:cBhvr additive="base">
                                        <p:cTn id="12" dur="500"/>
                                        <p:tgtEl>
                                          <p:spTgt spid="56325"/>
                                        </p:tgtEl>
                                        <p:attrNameLst>
                                          <p:attrName>ppt_x</p:attrName>
                                        </p:attrNameLst>
                                      </p:cBhvr>
                                      <p:tavLst>
                                        <p:tav tm="0">
                                          <p:val>
                                            <p:strVal val="#ppt_x-#ppt_w*1.125000"/>
                                          </p:val>
                                        </p:tav>
                                        <p:tav tm="100000">
                                          <p:val>
                                            <p:strVal val="#ppt_x"/>
                                          </p:val>
                                        </p:tav>
                                      </p:tavLst>
                                    </p:anim>
                                    <p:animEffect transition="in" filter="wipe(right)">
                                      <p:cBhvr>
                                        <p:cTn id="13" dur="500"/>
                                        <p:tgtEl>
                                          <p:spTgt spid="56325"/>
                                        </p:tgtEl>
                                      </p:cBhvr>
                                    </p:animEffect>
                                  </p:childTnLst>
                                </p:cTn>
                              </p:par>
                              <p:par>
                                <p:cTn id="14" presetID="12" presetClass="entr" presetSubtype="8" fill="hold" grpId="1" nodeType="withEffect">
                                  <p:stCondLst>
                                    <p:cond delay="0"/>
                                  </p:stCondLst>
                                  <p:childTnLst>
                                    <p:set>
                                      <p:cBhvr>
                                        <p:cTn id="15" dur="1" fill="hold">
                                          <p:stCondLst>
                                            <p:cond delay="0"/>
                                          </p:stCondLst>
                                        </p:cTn>
                                        <p:tgtEl>
                                          <p:spTgt spid="56326"/>
                                        </p:tgtEl>
                                        <p:attrNameLst>
                                          <p:attrName>style.visibility</p:attrName>
                                        </p:attrNameLst>
                                      </p:cBhvr>
                                      <p:to>
                                        <p:strVal val="visible"/>
                                      </p:to>
                                    </p:set>
                                    <p:anim calcmode="lin" valueType="num">
                                      <p:cBhvr additive="base">
                                        <p:cTn id="16" dur="500"/>
                                        <p:tgtEl>
                                          <p:spTgt spid="56326"/>
                                        </p:tgtEl>
                                        <p:attrNameLst>
                                          <p:attrName>ppt_x</p:attrName>
                                        </p:attrNameLst>
                                      </p:cBhvr>
                                      <p:tavLst>
                                        <p:tav tm="0">
                                          <p:val>
                                            <p:strVal val="#ppt_x-#ppt_w*1.125000"/>
                                          </p:val>
                                        </p:tav>
                                        <p:tav tm="100000">
                                          <p:val>
                                            <p:strVal val="#ppt_x"/>
                                          </p:val>
                                        </p:tav>
                                      </p:tavLst>
                                    </p:anim>
                                    <p:animEffect transition="in" filter="wipe(right)">
                                      <p:cBhvr>
                                        <p:cTn id="17" dur="500"/>
                                        <p:tgtEl>
                                          <p:spTgt spid="56326"/>
                                        </p:tgtEl>
                                      </p:cBhvr>
                                    </p:animEffect>
                                  </p:childTnLst>
                                </p:cTn>
                              </p:par>
                            </p:childTnLst>
                          </p:cTn>
                        </p:par>
                        <p:par>
                          <p:cTn id="18" fill="hold">
                            <p:stCondLst>
                              <p:cond delay="500"/>
                            </p:stCondLst>
                            <p:childTnLst>
                              <p:par>
                                <p:cTn id="19" presetID="14" presetClass="entr" presetSubtype="1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grpId="1" nodeType="clickEffect">
                                  <p:stCondLst>
                                    <p:cond delay="0"/>
                                  </p:stCondLst>
                                  <p:childTnLst>
                                    <p:set>
                                      <p:cBhvr>
                                        <p:cTn id="25" dur="1" fill="hold">
                                          <p:stCondLst>
                                            <p:cond delay="0"/>
                                          </p:stCondLst>
                                        </p:cTn>
                                        <p:tgtEl>
                                          <p:spTgt spid="56330"/>
                                        </p:tgtEl>
                                        <p:attrNameLst>
                                          <p:attrName>style.visibility</p:attrName>
                                        </p:attrNameLst>
                                      </p:cBhvr>
                                      <p:to>
                                        <p:strVal val="visible"/>
                                      </p:to>
                                    </p:set>
                                    <p:anim calcmode="lin" valueType="num">
                                      <p:cBhvr additive="base">
                                        <p:cTn id="26" dur="500"/>
                                        <p:tgtEl>
                                          <p:spTgt spid="56330"/>
                                        </p:tgtEl>
                                        <p:attrNameLst>
                                          <p:attrName>ppt_x</p:attrName>
                                        </p:attrNameLst>
                                      </p:cBhvr>
                                      <p:tavLst>
                                        <p:tav tm="0">
                                          <p:val>
                                            <p:strVal val="#ppt_x+#ppt_w*1.125000"/>
                                          </p:val>
                                        </p:tav>
                                        <p:tav tm="100000">
                                          <p:val>
                                            <p:strVal val="#ppt_x"/>
                                          </p:val>
                                        </p:tav>
                                      </p:tavLst>
                                    </p:anim>
                                    <p:animEffect transition="in" filter="wipe(left)">
                                      <p:cBhvr>
                                        <p:cTn id="27" dur="500"/>
                                        <p:tgtEl>
                                          <p:spTgt spid="56330"/>
                                        </p:tgtEl>
                                      </p:cBhvr>
                                    </p:animEffect>
                                  </p:childTnLst>
                                </p:cTn>
                              </p:par>
                              <p:par>
                                <p:cTn id="28" presetID="12" presetClass="entr" presetSubtype="2" fill="hold" nodeType="withEffect">
                                  <p:stCondLst>
                                    <p:cond delay="0"/>
                                  </p:stCondLst>
                                  <p:childTnLst>
                                    <p:set>
                                      <p:cBhvr>
                                        <p:cTn id="29" dur="1" fill="hold">
                                          <p:stCondLst>
                                            <p:cond delay="0"/>
                                          </p:stCondLst>
                                        </p:cTn>
                                        <p:tgtEl>
                                          <p:spTgt spid="56329"/>
                                        </p:tgtEl>
                                        <p:attrNameLst>
                                          <p:attrName>style.visibility</p:attrName>
                                        </p:attrNameLst>
                                      </p:cBhvr>
                                      <p:to>
                                        <p:strVal val="visible"/>
                                      </p:to>
                                    </p:set>
                                    <p:anim calcmode="lin" valueType="num">
                                      <p:cBhvr additive="base">
                                        <p:cTn id="30" dur="500"/>
                                        <p:tgtEl>
                                          <p:spTgt spid="56329"/>
                                        </p:tgtEl>
                                        <p:attrNameLst>
                                          <p:attrName>ppt_x</p:attrName>
                                        </p:attrNameLst>
                                      </p:cBhvr>
                                      <p:tavLst>
                                        <p:tav tm="0">
                                          <p:val>
                                            <p:strVal val="#ppt_x+#ppt_w*1.125000"/>
                                          </p:val>
                                        </p:tav>
                                        <p:tav tm="100000">
                                          <p:val>
                                            <p:strVal val="#ppt_x"/>
                                          </p:val>
                                        </p:tav>
                                      </p:tavLst>
                                    </p:anim>
                                    <p:animEffect transition="in" filter="wipe(left)">
                                      <p:cBhvr>
                                        <p:cTn id="31" dur="500"/>
                                        <p:tgtEl>
                                          <p:spTgt spid="56329"/>
                                        </p:tgtEl>
                                      </p:cBhvr>
                                    </p:animEffect>
                                  </p:childTnLst>
                                </p:cTn>
                              </p:par>
                            </p:childTnLst>
                          </p:cTn>
                        </p:par>
                        <p:par>
                          <p:cTn id="32" fill="hold">
                            <p:stCondLst>
                              <p:cond delay="500"/>
                            </p:stCondLst>
                            <p:childTnLst>
                              <p:par>
                                <p:cTn id="33" presetID="14" presetClass="entr" presetSubtype="1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randombar(horizontal)">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1" nodeType="clickEffect">
                                  <p:stCondLst>
                                    <p:cond delay="0"/>
                                  </p:stCondLst>
                                  <p:childTnLst>
                                    <p:set>
                                      <p:cBhvr>
                                        <p:cTn id="39" dur="1" fill="hold">
                                          <p:stCondLst>
                                            <p:cond delay="0"/>
                                          </p:stCondLst>
                                        </p:cTn>
                                        <p:tgtEl>
                                          <p:spTgt spid="56334"/>
                                        </p:tgtEl>
                                        <p:attrNameLst>
                                          <p:attrName>style.visibility</p:attrName>
                                        </p:attrNameLst>
                                      </p:cBhvr>
                                      <p:to>
                                        <p:strVal val="visible"/>
                                      </p:to>
                                    </p:set>
                                    <p:anim calcmode="lin" valueType="num">
                                      <p:cBhvr additive="base">
                                        <p:cTn id="40" dur="500"/>
                                        <p:tgtEl>
                                          <p:spTgt spid="56334"/>
                                        </p:tgtEl>
                                        <p:attrNameLst>
                                          <p:attrName>ppt_x</p:attrName>
                                        </p:attrNameLst>
                                      </p:cBhvr>
                                      <p:tavLst>
                                        <p:tav tm="0">
                                          <p:val>
                                            <p:strVal val="#ppt_x-#ppt_w*1.125000"/>
                                          </p:val>
                                        </p:tav>
                                        <p:tav tm="100000">
                                          <p:val>
                                            <p:strVal val="#ppt_x"/>
                                          </p:val>
                                        </p:tav>
                                      </p:tavLst>
                                    </p:anim>
                                    <p:animEffect transition="in" filter="wipe(right)">
                                      <p:cBhvr>
                                        <p:cTn id="41" dur="500"/>
                                        <p:tgtEl>
                                          <p:spTgt spid="56334"/>
                                        </p:tgtEl>
                                      </p:cBhvr>
                                    </p:animEffect>
                                  </p:childTnLst>
                                </p:cTn>
                              </p:par>
                              <p:par>
                                <p:cTn id="42" presetID="12" presetClass="entr" presetSubtype="8" fill="hold" nodeType="withEffect">
                                  <p:stCondLst>
                                    <p:cond delay="0"/>
                                  </p:stCondLst>
                                  <p:childTnLst>
                                    <p:set>
                                      <p:cBhvr>
                                        <p:cTn id="43" dur="1" fill="hold">
                                          <p:stCondLst>
                                            <p:cond delay="0"/>
                                          </p:stCondLst>
                                        </p:cTn>
                                        <p:tgtEl>
                                          <p:spTgt spid="56333"/>
                                        </p:tgtEl>
                                        <p:attrNameLst>
                                          <p:attrName>style.visibility</p:attrName>
                                        </p:attrNameLst>
                                      </p:cBhvr>
                                      <p:to>
                                        <p:strVal val="visible"/>
                                      </p:to>
                                    </p:set>
                                    <p:anim calcmode="lin" valueType="num">
                                      <p:cBhvr additive="base">
                                        <p:cTn id="44" dur="500"/>
                                        <p:tgtEl>
                                          <p:spTgt spid="56333"/>
                                        </p:tgtEl>
                                        <p:attrNameLst>
                                          <p:attrName>ppt_x</p:attrName>
                                        </p:attrNameLst>
                                      </p:cBhvr>
                                      <p:tavLst>
                                        <p:tav tm="0">
                                          <p:val>
                                            <p:strVal val="#ppt_x-#ppt_w*1.125000"/>
                                          </p:val>
                                        </p:tav>
                                        <p:tav tm="100000">
                                          <p:val>
                                            <p:strVal val="#ppt_x"/>
                                          </p:val>
                                        </p:tav>
                                      </p:tavLst>
                                    </p:anim>
                                    <p:animEffect transition="in" filter="wipe(right)">
                                      <p:cBhvr>
                                        <p:cTn id="45" dur="500"/>
                                        <p:tgtEl>
                                          <p:spTgt spid="56333"/>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1000"/>
                            </p:stCondLst>
                            <p:childTnLst>
                              <p:par>
                                <p:cTn id="51" presetID="14" presetClass="entr" presetSubtype="1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randombar(horizontal)">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heel(1)">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p:tgtEl>
                                          <p:spTgt spid="12"/>
                                        </p:tgtEl>
                                        <p:attrNameLst>
                                          <p:attrName>ppt_x</p:attrName>
                                        </p:attrNameLst>
                                      </p:cBhvr>
                                      <p:tavLst>
                                        <p:tav tm="0">
                                          <p:val>
                                            <p:strVal val="#ppt_x-#ppt_w*1.125000"/>
                                          </p:val>
                                        </p:tav>
                                        <p:tav tm="100000">
                                          <p:val>
                                            <p:strVal val="#ppt_x"/>
                                          </p:val>
                                        </p:tav>
                                      </p:tavLst>
                                    </p:anim>
                                    <p:animEffect transition="in" filter="wipe(right)">
                                      <p:cBhvr>
                                        <p:cTn id="64" dur="500"/>
                                        <p:tgtEl>
                                          <p:spTgt spid="12"/>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p:tgtEl>
                                          <p:spTgt spid="31"/>
                                        </p:tgtEl>
                                        <p:attrNameLst>
                                          <p:attrName>ppt_x</p:attrName>
                                        </p:attrNameLst>
                                      </p:cBhvr>
                                      <p:tavLst>
                                        <p:tav tm="0">
                                          <p:val>
                                            <p:strVal val="#ppt_x-#ppt_w*1.125000"/>
                                          </p:val>
                                        </p:tav>
                                        <p:tav tm="100000">
                                          <p:val>
                                            <p:strVal val="#ppt_x"/>
                                          </p:val>
                                        </p:tav>
                                      </p:tavLst>
                                    </p:anim>
                                    <p:animEffect transition="in" filter="wipe(right)">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randombar(horizontal)">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2" fill="hold" grpId="1" nodeType="click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p:tgtEl>
                                          <p:spTgt spid="34"/>
                                        </p:tgtEl>
                                        <p:attrNameLst>
                                          <p:attrName>ppt_x</p:attrName>
                                        </p:attrNameLst>
                                      </p:cBhvr>
                                      <p:tavLst>
                                        <p:tav tm="0">
                                          <p:val>
                                            <p:strVal val="#ppt_x+#ppt_w*1.125000"/>
                                          </p:val>
                                        </p:tav>
                                        <p:tav tm="100000">
                                          <p:val>
                                            <p:strVal val="#ppt_x"/>
                                          </p:val>
                                        </p:tav>
                                      </p:tavLst>
                                    </p:anim>
                                    <p:animEffect transition="in" filter="wipe(left)">
                                      <p:cBhvr>
                                        <p:cTn id="79" dur="500"/>
                                        <p:tgtEl>
                                          <p:spTgt spid="34"/>
                                        </p:tgtEl>
                                      </p:cBhvr>
                                    </p:animEffect>
                                  </p:childTnLst>
                                </p:cTn>
                              </p:par>
                              <p:par>
                                <p:cTn id="80" presetID="12" presetClass="entr" presetSubtype="2"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p:tgtEl>
                                          <p:spTgt spid="33"/>
                                        </p:tgtEl>
                                        <p:attrNameLst>
                                          <p:attrName>ppt_x</p:attrName>
                                        </p:attrNameLst>
                                      </p:cBhvr>
                                      <p:tavLst>
                                        <p:tav tm="0">
                                          <p:val>
                                            <p:strVal val="#ppt_x+#ppt_w*1.125000"/>
                                          </p:val>
                                        </p:tav>
                                        <p:tav tm="100000">
                                          <p:val>
                                            <p:strVal val="#ppt_x"/>
                                          </p:val>
                                        </p:tav>
                                      </p:tavLst>
                                    </p:anim>
                                    <p:animEffect transition="in" filter="wipe(left)">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56326" grpId="1"/>
      <p:bldP spid="56330" grpId="1"/>
      <p:bldP spid="56334" grpId="1"/>
      <p:bldP spid="31" grpId="0"/>
      <p:bldP spid="3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285230" y="239395"/>
            <a:ext cx="3906520" cy="483235"/>
          </a:xfrm>
          <a:prstGeom prst="rect">
            <a:avLst/>
          </a:prstGeom>
          <a:noFill/>
          <a:ln w="9525">
            <a:noFill/>
          </a:ln>
        </p:spPr>
        <p:txBody>
          <a:bodyPr wrap="square">
            <a:spAutoFit/>
            <a:scene3d>
              <a:camera prst="orthographicFront"/>
              <a:lightRig rig="threePt" dir="t"/>
            </a:scene3d>
          </a:bodyPr>
          <a:p>
            <a:pPr lvl="0">
              <a:lnSpc>
                <a:spcPct val="100000"/>
              </a:lnSpc>
            </a:pPr>
            <a:r>
              <a:rPr lang="en-US" altLang="zh-CN"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3</a:t>
            </a:r>
            <a:r>
              <a:rPr lang="zh-CN" altLang="en-US"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 数据矩阵</a:t>
            </a:r>
            <a:endParaRPr lang="zh-CN" altLang="en-US"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7505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1" name="文本框 10"/>
          <p:cNvSpPr txBox="1"/>
          <p:nvPr/>
        </p:nvSpPr>
        <p:spPr>
          <a:xfrm>
            <a:off x="648970" y="3160395"/>
            <a:ext cx="9179560" cy="460375"/>
          </a:xfrm>
          <a:prstGeom prst="rect">
            <a:avLst/>
          </a:prstGeom>
          <a:noFill/>
        </p:spPr>
        <p:txBody>
          <a:bodyPr wrap="square" rtlCol="0" anchor="t">
            <a:spAutoFit/>
            <a:scene3d>
              <a:camera prst="orthographicFront"/>
              <a:lightRig rig="threePt" dir="t"/>
            </a:scene3d>
          </a:bodyPr>
          <a:p>
            <a:r>
              <a:rPr lang="zh-CN" altLang="en-US" sz="2400" b="1">
                <a:solidFill>
                  <a:srgbClr val="7030A0"/>
                </a:solidFill>
                <a:effectLst>
                  <a:outerShdw blurRad="38100" dist="25400" dir="5400000" algn="ctr" rotWithShape="0">
                    <a:srgbClr val="6E747A">
                      <a:alpha val="43000"/>
                    </a:srgbClr>
                  </a:outerShdw>
                </a:effectLst>
              </a:rPr>
              <a:t>在R中可以用函数c()来创建向量：</a:t>
            </a:r>
            <a:endParaRPr lang="zh-CN" altLang="en-US" sz="2400" b="1">
              <a:solidFill>
                <a:srgbClr val="7030A0"/>
              </a:solidFill>
              <a:effectLst>
                <a:outerShdw blurRad="38100" dist="25400" dir="5400000" algn="ctr" rotWithShape="0">
                  <a:srgbClr val="6E747A">
                    <a:alpha val="43000"/>
                  </a:srgbClr>
                </a:outerShdw>
              </a:effectLst>
            </a:endParaRPr>
          </a:p>
        </p:txBody>
      </p:sp>
      <p:pic>
        <p:nvPicPr>
          <p:cNvPr id="16" name="图片 15"/>
          <p:cNvPicPr>
            <a:picLocks noChangeAspect="1"/>
          </p:cNvPicPr>
          <p:nvPr/>
        </p:nvPicPr>
        <p:blipFill>
          <a:blip r:embed="rId2"/>
          <a:stretch>
            <a:fillRect/>
          </a:stretch>
        </p:blipFill>
        <p:spPr>
          <a:xfrm>
            <a:off x="671195" y="5237480"/>
            <a:ext cx="9318625" cy="1247140"/>
          </a:xfrm>
          <a:prstGeom prst="rect">
            <a:avLst/>
          </a:prstGeom>
        </p:spPr>
      </p:pic>
      <p:sp>
        <p:nvSpPr>
          <p:cNvPr id="17" name="文本框 16"/>
          <p:cNvSpPr txBox="1"/>
          <p:nvPr/>
        </p:nvSpPr>
        <p:spPr>
          <a:xfrm>
            <a:off x="671195" y="4687570"/>
            <a:ext cx="9179560" cy="460375"/>
          </a:xfrm>
          <a:prstGeom prst="rect">
            <a:avLst/>
          </a:prstGeom>
          <a:noFill/>
        </p:spPr>
        <p:txBody>
          <a:bodyPr wrap="square" rtlCol="0" anchor="t">
            <a:spAutoFit/>
            <a:scene3d>
              <a:camera prst="orthographicFront"/>
              <a:lightRig rig="threePt" dir="t"/>
            </a:scene3d>
          </a:bodyPr>
          <a:p>
            <a:r>
              <a:rPr lang="zh-CN" altLang="en-US" sz="2400" b="1">
                <a:solidFill>
                  <a:srgbClr val="7030A0"/>
                </a:solidFill>
                <a:effectLst>
                  <a:outerShdw blurRad="38100" dist="25400" dir="5400000" algn="ctr" rotWithShape="0">
                    <a:srgbClr val="6E747A">
                      <a:alpha val="43000"/>
                    </a:srgbClr>
                  </a:outerShdw>
                </a:effectLst>
              </a:rPr>
              <a:t>在R中结果输出如下：</a:t>
            </a:r>
            <a:endParaRPr lang="zh-CN" altLang="en-US" sz="2400" b="1">
              <a:solidFill>
                <a:srgbClr val="7030A0"/>
              </a:solidFill>
              <a:effectLst>
                <a:outerShdw blurRad="38100" dist="25400" dir="5400000" algn="ctr" rotWithShape="0">
                  <a:srgbClr val="6E747A">
                    <a:alpha val="43000"/>
                  </a:srgbClr>
                </a:outerShdw>
              </a:effectLst>
            </a:endParaRPr>
          </a:p>
        </p:txBody>
      </p:sp>
      <p:pic>
        <p:nvPicPr>
          <p:cNvPr id="18" name="图片 17"/>
          <p:cNvPicPr>
            <a:picLocks noChangeAspect="1"/>
          </p:cNvPicPr>
          <p:nvPr/>
        </p:nvPicPr>
        <p:blipFill>
          <a:blip r:embed="rId3"/>
          <a:stretch>
            <a:fillRect/>
          </a:stretch>
        </p:blipFill>
        <p:spPr>
          <a:xfrm>
            <a:off x="765810" y="3620770"/>
            <a:ext cx="10057765" cy="1001395"/>
          </a:xfrm>
          <a:prstGeom prst="rect">
            <a:avLst/>
          </a:prstGeom>
        </p:spPr>
      </p:pic>
      <p:pic>
        <p:nvPicPr>
          <p:cNvPr id="19" name="图片 18"/>
          <p:cNvPicPr>
            <a:picLocks noChangeAspect="1"/>
          </p:cNvPicPr>
          <p:nvPr/>
        </p:nvPicPr>
        <p:blipFill>
          <a:blip r:embed="rId4"/>
          <a:stretch>
            <a:fillRect/>
          </a:stretch>
        </p:blipFill>
        <p:spPr>
          <a:xfrm>
            <a:off x="765810" y="1203960"/>
            <a:ext cx="9711690" cy="17094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5912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3310" y="144081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将向量按列和并</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rbind(x1,x2)</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a:stretch>
            <a:fillRect/>
          </a:stretch>
        </p:blipFill>
        <p:spPr>
          <a:xfrm>
            <a:off x="321310" y="2153285"/>
            <a:ext cx="2219960" cy="4538345"/>
          </a:xfrm>
          <a:prstGeom prst="rect">
            <a:avLst/>
          </a:prstGeom>
        </p:spPr>
      </p:pic>
      <p:sp>
        <p:nvSpPr>
          <p:cNvPr id="10" name="矩形 9"/>
          <p:cNvSpPr/>
          <p:nvPr/>
        </p:nvSpPr>
        <p:spPr>
          <a:xfrm>
            <a:off x="6666865" y="1078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 #利用x1数据创建矩阵</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matrix(x1,nrow=3,ncol=4)</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1" name="图片 10"/>
          <p:cNvPicPr>
            <a:picLocks noChangeAspect="1"/>
          </p:cNvPicPr>
          <p:nvPr/>
        </p:nvPicPr>
        <p:blipFill>
          <a:blip r:embed="rId3"/>
          <a:stretch>
            <a:fillRect/>
          </a:stretch>
        </p:blipFill>
        <p:spPr>
          <a:xfrm>
            <a:off x="6666865" y="2251710"/>
            <a:ext cx="4728210" cy="1682750"/>
          </a:xfrm>
          <a:prstGeom prst="rect">
            <a:avLst/>
          </a:prstGeom>
        </p:spPr>
      </p:pic>
      <p:sp>
        <p:nvSpPr>
          <p:cNvPr id="12" name="矩形 11"/>
          <p:cNvSpPr/>
          <p:nvPr/>
        </p:nvSpPr>
        <p:spPr>
          <a:xfrm>
            <a:off x="6666865" y="3970655"/>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 #创建按照行排列的矩阵</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matrix(x1,nrow=3,ncol=4</a:t>
            </a:r>
            <a:r>
              <a:rPr lang="zh-CN" alt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lang="en-US" altLang="zh-CN" sz="2000" b="1" dirty="0">
                <a:solidFill>
                  <a:srgbClr val="0053EC"/>
                </a:solidFill>
                <a:latin typeface="微软雅黑" panose="020B0503020204020204" charset="-122"/>
                <a:ea typeface="微软雅黑" panose="020B0503020204020204" charset="-122"/>
                <a:sym typeface="微软雅黑" panose="020B0503020204020204" charset="-122"/>
              </a:rPr>
              <a:t>byrow=T)</a:t>
            </a:r>
            <a:endParaRPr lang="en-US" altLang="zh-CN"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6" name="图片 15"/>
          <p:cNvPicPr>
            <a:picLocks noChangeAspect="1"/>
          </p:cNvPicPr>
          <p:nvPr/>
        </p:nvPicPr>
        <p:blipFill>
          <a:blip r:embed="rId4"/>
          <a:stretch>
            <a:fillRect/>
          </a:stretch>
        </p:blipFill>
        <p:spPr>
          <a:xfrm>
            <a:off x="6675120" y="5165725"/>
            <a:ext cx="5534660" cy="1536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0"/>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ppt_x"/>
                                          </p:val>
                                        </p:tav>
                                        <p:tav tm="100000">
                                          <p:val>
                                            <p:strVal val="#ppt_x"/>
                                          </p:val>
                                        </p:tav>
                                      </p:tavLst>
                                    </p:anim>
                                    <p:anim calcmode="lin" valueType="num">
                                      <p:cBhvr additive="base">
                                        <p:cTn id="3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2"/>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6163310" y="239395"/>
            <a:ext cx="5207000" cy="48323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2</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a:t>
            </a:r>
            <a:r>
              <a:rPr lang="en-US" altLang="zh-CN" sz="2400" b="1">
                <a:solidFill>
                  <a:schemeClr val="accent4"/>
                </a:solidFill>
                <a:effectLst/>
                <a:latin typeface="微软雅黑" panose="020B0503020204020204" charset="-122"/>
                <a:ea typeface="微软雅黑" panose="020B0503020204020204" charset="-122"/>
                <a:sym typeface="微软雅黑" panose="020B0503020204020204" charset="-122"/>
              </a:rPr>
              <a:t>3</a:t>
            </a:r>
            <a:r>
              <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rPr>
              <a:t> 数据矩阵</a:t>
            </a:r>
            <a:endParaRPr lang="zh-CN" altLang="en-US" sz="2400" b="1">
              <a:solidFill>
                <a:schemeClr val="accent4"/>
              </a:solidFill>
              <a:effectLst/>
              <a:latin typeface="微软雅黑" panose="020B0503020204020204" charset="-122"/>
              <a:ea typeface="微软雅黑" panose="020B0503020204020204" charset="-122"/>
              <a:sym typeface="微软雅黑" panose="020B0503020204020204" charset="-122"/>
            </a:endParaRPr>
          </a:p>
        </p:txBody>
      </p:sp>
      <p:sp>
        <p:nvSpPr>
          <p:cNvPr id="8195" name="TextBox 28"/>
          <p:cNvSpPr/>
          <p:nvPr/>
        </p:nvSpPr>
        <p:spPr>
          <a:xfrm>
            <a:off x="47625" y="168910"/>
            <a:ext cx="5902325"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2</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rPr>
              <a:t>多元数据的数学表达及R使用</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微软雅黑" panose="020B0503020204020204" charset="-122"/>
            </a:endParaRPr>
          </a:p>
        </p:txBody>
      </p:sp>
      <p:sp>
        <p:nvSpPr>
          <p:cNvPr id="4"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5" name="图片 4" descr="校徽2"/>
          <p:cNvPicPr>
            <a:picLocks noChangeAspect="1"/>
          </p:cNvPicPr>
          <p:nvPr/>
        </p:nvPicPr>
        <p:blipFill>
          <a:blip r:embed="rId1"/>
          <a:stretch>
            <a:fillRect/>
          </a:stretch>
        </p:blipFill>
        <p:spPr>
          <a:xfrm>
            <a:off x="11322050" y="41275"/>
            <a:ext cx="838835" cy="774065"/>
          </a:xfrm>
          <a:prstGeom prst="rect">
            <a:avLst/>
          </a:prstGeom>
        </p:spPr>
      </p:pic>
      <p:sp>
        <p:nvSpPr>
          <p:cNvPr id="6" name="右箭头 5"/>
          <p:cNvSpPr/>
          <p:nvPr/>
        </p:nvSpPr>
        <p:spPr>
          <a:xfrm>
            <a:off x="569976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9" name="直接连接符 10"/>
          <p:cNvSpPr/>
          <p:nvPr/>
        </p:nvSpPr>
        <p:spPr>
          <a:xfrm>
            <a:off x="6163310" y="1369695"/>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矩形 1"/>
          <p:cNvSpPr/>
          <p:nvPr/>
        </p:nvSpPr>
        <p:spPr>
          <a:xfrm>
            <a:off x="321310" y="1078230"/>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#创建两个相同的矩阵</a:t>
            </a:r>
            <a:endParaRPr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A=B=matrix(1:12,nrow=3,ncol=4)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321310" y="1811020"/>
            <a:ext cx="3594735" cy="2374265"/>
          </a:xfrm>
          <a:prstGeom prst="rect">
            <a:avLst/>
          </a:prstGeom>
        </p:spPr>
      </p:pic>
      <p:sp>
        <p:nvSpPr>
          <p:cNvPr id="7" name="矩形 6"/>
          <p:cNvSpPr/>
          <p:nvPr/>
        </p:nvSpPr>
        <p:spPr>
          <a:xfrm>
            <a:off x="321310" y="4210685"/>
            <a:ext cx="5354955" cy="706755"/>
          </a:xfrm>
          <a:prstGeom prst="rect">
            <a:avLst/>
          </a:prstGeom>
          <a:noFill/>
          <a:ln w="9525">
            <a:solidFill>
              <a:schemeClr val="accent1"/>
            </a:solidFill>
          </a:ln>
        </p:spPr>
        <p:txBody>
          <a:bodyPr wrap="square">
            <a:spAutoFit/>
          </a:bodyPr>
          <a:p>
            <a:pPr lvl="0" algn="just">
              <a:lnSpc>
                <a:spcPct val="10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矩阵转置</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00000"/>
              </a:lnSpc>
              <a:buFont typeface="Wingdings" panose="05000000000000000000" pitchFamily="2" charset="2"/>
              <a:buNone/>
            </a:pPr>
            <a:r>
              <a:rPr lang="en-US" sz="2000" b="1" dirty="0">
                <a:solidFill>
                  <a:srgbClr val="0053EC"/>
                </a:solidFill>
                <a:latin typeface="微软雅黑" panose="020B0503020204020204" charset="-122"/>
                <a:ea typeface="微软雅黑" panose="020B0503020204020204" charset="-122"/>
                <a:sym typeface="微软雅黑" panose="020B0503020204020204" charset="-122"/>
              </a:rPr>
              <a:t>t(A)</a:t>
            </a:r>
            <a:r>
              <a:rPr sz="2000" b="1" dirty="0">
                <a:solidFill>
                  <a:srgbClr val="0053EC"/>
                </a:solidFill>
                <a:latin typeface="微软雅黑" panose="020B0503020204020204" charset="-122"/>
                <a:ea typeface="微软雅黑" panose="020B0503020204020204" charset="-122"/>
                <a:sym typeface="微软雅黑" panose="020B0503020204020204" charset="-122"/>
              </a:rPr>
              <a:t>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3" name="图片 12"/>
          <p:cNvPicPr>
            <a:picLocks noChangeAspect="1"/>
          </p:cNvPicPr>
          <p:nvPr/>
        </p:nvPicPr>
        <p:blipFill>
          <a:blip r:embed="rId3"/>
          <a:stretch>
            <a:fillRect/>
          </a:stretch>
        </p:blipFill>
        <p:spPr>
          <a:xfrm>
            <a:off x="321310" y="4917440"/>
            <a:ext cx="2943860" cy="1755140"/>
          </a:xfrm>
          <a:prstGeom prst="rect">
            <a:avLst/>
          </a:prstGeom>
        </p:spPr>
      </p:pic>
      <p:sp>
        <p:nvSpPr>
          <p:cNvPr id="14" name="矩形 13"/>
          <p:cNvSpPr/>
          <p:nvPr/>
        </p:nvSpPr>
        <p:spPr>
          <a:xfrm>
            <a:off x="6656705" y="107823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#矩阵</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加法</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sz="2000" b="1" dirty="0">
                <a:solidFill>
                  <a:srgbClr val="0053EC"/>
                </a:solidFill>
                <a:latin typeface="微软雅黑" panose="020B0503020204020204" charset="-122"/>
                <a:ea typeface="微软雅黑" panose="020B0503020204020204" charset="-122"/>
                <a:sym typeface="微软雅黑" panose="020B0503020204020204" charset="-122"/>
              </a:rPr>
              <a:t>B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4"/>
          <a:stretch>
            <a:fillRect/>
          </a:stretch>
        </p:blipFill>
        <p:spPr>
          <a:xfrm>
            <a:off x="6656705" y="2179955"/>
            <a:ext cx="3898265" cy="1505585"/>
          </a:xfrm>
          <a:prstGeom prst="rect">
            <a:avLst/>
          </a:prstGeom>
        </p:spPr>
      </p:pic>
      <p:sp>
        <p:nvSpPr>
          <p:cNvPr id="17" name="矩形 16"/>
          <p:cNvSpPr/>
          <p:nvPr/>
        </p:nvSpPr>
        <p:spPr>
          <a:xfrm>
            <a:off x="6656705" y="3850640"/>
            <a:ext cx="5354955" cy="1005840"/>
          </a:xfrm>
          <a:prstGeom prst="rect">
            <a:avLst/>
          </a:prstGeom>
          <a:noFill/>
          <a:ln w="9525">
            <a:solidFill>
              <a:schemeClr val="accent1"/>
            </a:solidFill>
          </a:ln>
        </p:spPr>
        <p:txBody>
          <a:bodyPr wrap="square">
            <a:spAutoFit/>
          </a:bodyPr>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#矩阵</a:t>
            </a:r>
            <a:r>
              <a:rPr lang="zh-CN" sz="2000" b="1" dirty="0">
                <a:solidFill>
                  <a:srgbClr val="0053EC"/>
                </a:solidFill>
                <a:latin typeface="微软雅黑" panose="020B0503020204020204" charset="-122"/>
                <a:ea typeface="微软雅黑" panose="020B0503020204020204" charset="-122"/>
                <a:sym typeface="微软雅黑" panose="020B0503020204020204" charset="-122"/>
              </a:rPr>
              <a:t>加法</a:t>
            </a:r>
            <a:endParaRPr lang="zh-CN" sz="2000" b="1" dirty="0">
              <a:solidFill>
                <a:srgbClr val="0053EC"/>
              </a:solidFill>
              <a:latin typeface="微软雅黑" panose="020B0503020204020204" charset="-122"/>
              <a:ea typeface="微软雅黑" panose="020B0503020204020204" charset="-122"/>
              <a:sym typeface="微软雅黑" panose="020B0503020204020204" charset="-122"/>
            </a:endParaRPr>
          </a:p>
          <a:p>
            <a:pPr lvl="0" algn="just">
              <a:lnSpc>
                <a:spcPct val="150000"/>
              </a:lnSpc>
              <a:buFont typeface="Wingdings" panose="05000000000000000000" pitchFamily="2" charset="2"/>
              <a:buNone/>
            </a:pPr>
            <a:r>
              <a:rPr sz="2000" b="1" dirty="0">
                <a:solidFill>
                  <a:srgbClr val="0053EC"/>
                </a:solidFill>
                <a:latin typeface="微软雅黑" panose="020B0503020204020204" charset="-122"/>
                <a:ea typeface="微软雅黑" panose="020B0503020204020204" charset="-122"/>
                <a:sym typeface="微软雅黑" panose="020B0503020204020204" charset="-122"/>
              </a:rPr>
              <a:t>A</a:t>
            </a:r>
            <a:r>
              <a:rPr lang="en-US" sz="2000" b="1" dirty="0">
                <a:solidFill>
                  <a:srgbClr val="0053EC"/>
                </a:solidFill>
                <a:latin typeface="微软雅黑" panose="020B0503020204020204" charset="-122"/>
                <a:ea typeface="微软雅黑" panose="020B0503020204020204" charset="-122"/>
                <a:sym typeface="微软雅黑" panose="020B0503020204020204" charset="-122"/>
              </a:rPr>
              <a:t>+</a:t>
            </a:r>
            <a:r>
              <a:rPr sz="2000" b="1" dirty="0">
                <a:solidFill>
                  <a:srgbClr val="0053EC"/>
                </a:solidFill>
                <a:latin typeface="微软雅黑" panose="020B0503020204020204" charset="-122"/>
                <a:ea typeface="微软雅黑" panose="020B0503020204020204" charset="-122"/>
                <a:sym typeface="微软雅黑" panose="020B0503020204020204" charset="-122"/>
              </a:rPr>
              <a:t>B </a:t>
            </a:r>
            <a:endParaRPr lang="zh-CN" altLang="en-US" sz="2000" b="1" dirty="0">
              <a:solidFill>
                <a:srgbClr val="0053EC"/>
              </a:solidFill>
              <a:latin typeface="微软雅黑" panose="020B0503020204020204" charset="-122"/>
              <a:ea typeface="微软雅黑" panose="020B0503020204020204" charset="-122"/>
              <a:sym typeface="微软雅黑" panose="020B0503020204020204" charset="-122"/>
            </a:endParaRPr>
          </a:p>
        </p:txBody>
      </p:sp>
      <p:pic>
        <p:nvPicPr>
          <p:cNvPr id="18" name="图片 17"/>
          <p:cNvPicPr>
            <a:picLocks noChangeAspect="1"/>
          </p:cNvPicPr>
          <p:nvPr/>
        </p:nvPicPr>
        <p:blipFill>
          <a:blip r:embed="rId5"/>
          <a:stretch>
            <a:fillRect/>
          </a:stretch>
        </p:blipFill>
        <p:spPr>
          <a:xfrm>
            <a:off x="6656705" y="5068570"/>
            <a:ext cx="3392805" cy="1351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2"/>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7"/>
                                        </p:tgtEl>
                                        <p:attrNameLst>
                                          <p:attrName>ppt_c</p:attrName>
                                        </p:attrNameLst>
                                      </p:cBhvr>
                                      <p:to>
                                        <a:schemeClr val="tx2"/>
                                      </p:to>
                                    </p:animClr>
                                  </p:sub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4"/>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ppt_x"/>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17"/>
                                        </p:tgtEl>
                                        <p:attrNameLst>
                                          <p:attrName>ppt_c</p:attrName>
                                        </p:attrNameLst>
                                      </p:cBhvr>
                                      <p:to>
                                        <a:schemeClr val="tx2"/>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14" grpId="0" bldLvl="0" animBg="1"/>
      <p:bldP spid="17"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3622</Words>
  <Application>WPS 演示</Application>
  <PresentationFormat>宽屏</PresentationFormat>
  <Paragraphs>373</Paragraphs>
  <Slides>25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8" baseType="lpstr">
      <vt:lpstr>Arial</vt:lpstr>
      <vt:lpstr>宋体</vt:lpstr>
      <vt:lpstr>Wingdings</vt:lpstr>
      <vt:lpstr>微软雅黑</vt:lpstr>
      <vt:lpstr>Calibri</vt:lpstr>
      <vt:lpstr>Wingdings</vt:lpstr>
      <vt:lpstr>浪漫雅圆</vt:lpstr>
      <vt:lpstr>Times New Roman</vt:lpstr>
      <vt:lpstr>楷体</vt:lpstr>
      <vt:lpstr>Arial Unicode MS</vt:lpstr>
      <vt:lpstr>Calibri Light</vt:lpstr>
      <vt:lpstr>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dc:creator>
  <cp:lastModifiedBy>a</cp:lastModifiedBy>
  <cp:revision>11</cp:revision>
  <dcterms:created xsi:type="dcterms:W3CDTF">2016-09-17T12:57:00Z</dcterms:created>
  <dcterms:modified xsi:type="dcterms:W3CDTF">2017-08-30T10:18:29Z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