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9" r:id="rId4"/>
    <p:sldId id="320" r:id="rId6"/>
    <p:sldId id="321" r:id="rId7"/>
    <p:sldId id="326" r:id="rId8"/>
    <p:sldId id="358" r:id="rId9"/>
    <p:sldId id="359" r:id="rId10"/>
    <p:sldId id="360" r:id="rId11"/>
    <p:sldId id="362" r:id="rId12"/>
    <p:sldId id="364" r:id="rId13"/>
    <p:sldId id="365" r:id="rId14"/>
    <p:sldId id="367" r:id="rId15"/>
    <p:sldId id="368" r:id="rId16"/>
    <p:sldId id="369" r:id="rId17"/>
    <p:sldId id="401" r:id="rId18"/>
    <p:sldId id="402" r:id="rId19"/>
    <p:sldId id="403" r:id="rId20"/>
    <p:sldId id="404" r:id="rId21"/>
    <p:sldId id="405" r:id="rId22"/>
    <p:sldId id="406" r:id="rId23"/>
    <p:sldId id="408" r:id="rId24"/>
    <p:sldId id="407" r:id="rId25"/>
    <p:sldId id="409" r:id="rId26"/>
    <p:sldId id="261" r:id="rId27"/>
    <p:sldId id="282" r:id="rId28"/>
    <p:sldId id="285" r:id="rId29"/>
    <p:sldId id="286" r:id="rId30"/>
    <p:sldId id="283" r:id="rId31"/>
    <p:sldId id="284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8" r:id="rId40"/>
    <p:sldId id="299" r:id="rId41"/>
    <p:sldId id="304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commentAuthors" Target="commentAuthors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797810" y="4332605"/>
            <a:ext cx="6793230" cy="864235"/>
          </a:xfrm>
        </p:spPr>
        <p:txBody>
          <a:bodyPr wrap="square" anchor="t"/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684145" y="296227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-9525"/>
            <a:ext cx="12164060" cy="262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39947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844550"/>
            <a:ext cx="390461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值和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值，作结论：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789430"/>
            <a:ext cx="9535160" cy="34766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cor.test(x1,x2)#相关系数假设检验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Pearson's product-moment correlation data:  x1 and x2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 = 10.743, df = 10, p-value = 8.21e-07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alternative hypothesis: true correlation is not equal to 0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95 percent confidence interval: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0.8574875 0.9888163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sample estimates: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 </a:t>
            </a:r>
            <a:endParaRPr lang="en-US"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0.9593031</a:t>
            </a:r>
            <a:r>
              <a:rPr 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5605145"/>
            <a:ext cx="10160000" cy="83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一元线性回归模型的参数估计：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09824" y="3964766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下面仍以例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的数据来介绍建立直线回归方程的步骤。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2141855"/>
            <a:ext cx="4545965" cy="1823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804795"/>
            <a:ext cx="1915160" cy="497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回归线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245110" y="1993265"/>
            <a:ext cx="6318885" cy="39319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x=x1#自变量,数据来自例2.2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y=x2#因变量,数据来自例2.2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b=lxy(x,y)/lxy(x,x)#线性回归方程斜率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a=mean(y)-b*mean(x)#线性回归方程截距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c(a=a,b=b)#显示线性回归方程估计值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a                    b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-140.36436    1.15906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建立直线回归方程：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948805" y="1841500"/>
            <a:ext cx="507873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plot(x,y)#做散点图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lines(x,a+b*x)#添加估计方程线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55" y="3151505"/>
            <a:ext cx="5212080" cy="3625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  <p:bldP spid="7" grpId="0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743065" y="1109980"/>
            <a:ext cx="1270" cy="550037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023485" y="393065"/>
            <a:ext cx="960755" cy="1822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方差分析：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3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993900"/>
            <a:ext cx="5103495" cy="732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4036060"/>
            <a:ext cx="5567045" cy="1518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150" y="1993900"/>
            <a:ext cx="2324100" cy="701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35" y="4036060"/>
            <a:ext cx="5227955" cy="21793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314960" y="1372870"/>
            <a:ext cx="630237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】以下收集了我国自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1978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年改革开放以来到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2008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年共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31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年的税收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和财政收入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(y,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数据，试分析税收与财政收入之间的依存关系。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314960" y="168910"/>
            <a:ext cx="439864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30" y="1047750"/>
            <a:ext cx="4051300" cy="5765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#在mvstats4.xls:d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中选取</a:t>
            </a:r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36995" y="1038225"/>
            <a:ext cx="54349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作回归直线：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220980" y="2423160"/>
            <a:ext cx="5986145" cy="460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25730" y="292100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拟合模型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90" y="3693160"/>
            <a:ext cx="6082665" cy="2926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(fm=lm(y~x1+x2+x3+x4,data=yX))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   x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-1.197        1.116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6584315" y="1769745"/>
            <a:ext cx="5534025" cy="8299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plot(y~x,data=yx)#做散点图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abline(fm)#添加回归线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2697480"/>
            <a:ext cx="4922520" cy="4023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7" grpId="0" bldLvl="0" animBg="1"/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模型的方差分析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(ANOVA)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457200" y="1983105"/>
            <a:ext cx="11336020" cy="34150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anova(fm)#模型方差分析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Analysis of Variance Table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Response: y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Df Sum Sq Mean Sq F value    Pr(&gt;F)    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1 712077  712077   27427 &lt; 2.2e-16 ***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 29    753      26                      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5725160"/>
            <a:ext cx="9957435" cy="7988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027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 t 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115060" y="111887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115253" y="95250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118870"/>
            <a:ext cx="9535160" cy="43999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summary(fm)#回归系数t检验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Min     1Q Median     3Q    Max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-6.631 -3.692 -1.535  5.338 11.432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Estimate Std. Error t value Pr(&gt;|t|)   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-1.19660    1.16126   -1.03    0.311   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  1.11623    0.00674  165.61   &lt;2e-16 ***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5.095 on 29 degrees of freedom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0.9989,	Adjusted R-squared:  0.9989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70" y="5603240"/>
            <a:ext cx="8966200" cy="8166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957580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多元回归参数的最小二乘估计：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93009" y="4175586"/>
            <a:ext cx="9522996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</a:t>
            </a:r>
            <a:r>
              <a:rPr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在例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4-3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中我们发现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1978-2008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年我国财政收入与税收之间存在线性回归关系，为进一步考察财政收入和其它变量之间的数量关系，需建立多元线性回归方程。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1689100"/>
            <a:ext cx="8664575" cy="117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0" y="2865120"/>
            <a:ext cx="4803775" cy="715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10" y="3480435"/>
            <a:ext cx="8615680" cy="8172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数据表如下：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897380"/>
            <a:ext cx="5834380" cy="3062605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25" y="1838960"/>
            <a:ext cx="5875020" cy="383095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fm=lm(y~x1+x2+x3+x4,data=yX)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</a:t>
            </a: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x1 + x2 + x3 + 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x1           x2           x3           x4 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23.5321   -0.00338</a:t>
            </a:r>
            <a:r>
              <a:rPr lang="en-US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1.1641   0.00029</a:t>
            </a:r>
            <a:r>
              <a:rPr lang="en-US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 </a:t>
            </a: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-0.04374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194310" y="4959985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得到多元线性回归方程：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5691505"/>
            <a:ext cx="5836285" cy="2533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245235"/>
            <a:ext cx="11259185" cy="51892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标准化偏回归系数：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3560" y="1268095"/>
            <a:ext cx="5829935" cy="29533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library(mvstats)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coef.sd(fm)#标准化偏回归系数结果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$coef.sd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x1            x2            x3            x4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-0.01745   1.0423   0.00096  -0.037105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0" y="2407285"/>
            <a:ext cx="3698875" cy="751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19600"/>
            <a:ext cx="9881870" cy="1725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3025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多元回归方差分析：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989455"/>
            <a:ext cx="3449320" cy="5676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30" y="3334385"/>
            <a:ext cx="2917825" cy="742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4343400"/>
            <a:ext cx="1509395" cy="655320"/>
          </a:xfrm>
          <a:prstGeom prst="rect">
            <a:avLst/>
          </a:prstGeom>
        </p:spPr>
      </p:pic>
      <p:sp>
        <p:nvSpPr>
          <p:cNvPr id="15" name="矩形 7"/>
          <p:cNvSpPr/>
          <p:nvPr/>
        </p:nvSpPr>
        <p:spPr>
          <a:xfrm>
            <a:off x="73025" y="499872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方差分解为：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" y="5730240"/>
            <a:ext cx="6138545" cy="614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325" y="1838960"/>
            <a:ext cx="3223895" cy="7289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539865" y="266890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90" y="3334385"/>
            <a:ext cx="2019935" cy="5657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415" y="4343400"/>
            <a:ext cx="4773930" cy="12147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77240" y="1190625"/>
            <a:ext cx="268160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4-4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5460" y="1028065"/>
            <a:ext cx="6432550" cy="32918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         Estimate      Std. Error    t value  Pr(&gt;|t|)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23.5321088  4.5990714   5.117    2.47e-05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               -0.0033866   0.0080749  -0.419    0.678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                1.1641150   0.0404889   28.751   &lt; 2e-16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x3                0.0002919   0.0085527   0.034     0.973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x4               -0.0437416   0.0092638  -4.722    7.00e-05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0‘***’0.001 ‘**’0.01 ‘*’0.05 ‘.’0.1  ’ 1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2.79 on 26 degrees of freedom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0.9997,Adjusted R-squared:  0.9997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F-statistic: 2.289e+04 on 4 and 26 DF,  p-value: &lt; 2.2e-16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9260" y="2289810"/>
            <a:ext cx="5052060" cy="20300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summary(fm)#多元线性回归系数t检验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lm(formula=y~x1+x2+x3+x4,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Min      1Q  Median      3Q     Max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-5.0229 -2.1354  0.3297  1.2639  6.9690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4845685"/>
            <a:ext cx="8338820" cy="18161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bldLvl="0" animBg="1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2583815" y="1537970"/>
            <a:ext cx="6772910" cy="42703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3875" y="1910080"/>
            <a:ext cx="5812155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在相关分析中，研究较多的是两个变量之间的关系，称为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简单相关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；当涉及到的变量为三个或者三个以上时，称为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偏相关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或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。实际上，偏相关和复相关是对简单相关的一种推广。。。。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人"/>
          <p:cNvSpPr/>
          <p:nvPr/>
        </p:nvSpPr>
        <p:spPr bwMode="auto">
          <a:xfrm flipH="1">
            <a:off x="788035" y="1537970"/>
            <a:ext cx="1518920" cy="3839845"/>
          </a:xfrm>
          <a:custGeom>
            <a:avLst/>
            <a:gdLst/>
            <a:ahLst/>
            <a:cxnLst/>
            <a:rect l="0" t="0" r="r" b="b"/>
            <a:pathLst>
              <a:path w="1235075" h="3292476">
                <a:moveTo>
                  <a:pt x="1011238" y="1751013"/>
                </a:moveTo>
                <a:lnTo>
                  <a:pt x="1011238" y="1860823"/>
                </a:lnTo>
                <a:lnTo>
                  <a:pt x="1011238" y="3112528"/>
                </a:lnTo>
                <a:lnTo>
                  <a:pt x="1010920" y="3121731"/>
                </a:lnTo>
                <a:lnTo>
                  <a:pt x="1010284" y="3130618"/>
                </a:lnTo>
                <a:lnTo>
                  <a:pt x="1009330" y="3139822"/>
                </a:lnTo>
                <a:lnTo>
                  <a:pt x="1007422" y="3148708"/>
                </a:lnTo>
                <a:lnTo>
                  <a:pt x="1005513" y="3157277"/>
                </a:lnTo>
                <a:lnTo>
                  <a:pt x="1002969" y="3165846"/>
                </a:lnTo>
                <a:lnTo>
                  <a:pt x="1000106" y="3174097"/>
                </a:lnTo>
                <a:lnTo>
                  <a:pt x="996925" y="3182666"/>
                </a:lnTo>
                <a:lnTo>
                  <a:pt x="993109" y="3190601"/>
                </a:lnTo>
                <a:lnTo>
                  <a:pt x="989292" y="3198217"/>
                </a:lnTo>
                <a:lnTo>
                  <a:pt x="984839" y="3205834"/>
                </a:lnTo>
                <a:lnTo>
                  <a:pt x="980386" y="3213134"/>
                </a:lnTo>
                <a:lnTo>
                  <a:pt x="975297" y="3220116"/>
                </a:lnTo>
                <a:lnTo>
                  <a:pt x="969890" y="3227098"/>
                </a:lnTo>
                <a:lnTo>
                  <a:pt x="964165" y="3233445"/>
                </a:lnTo>
                <a:lnTo>
                  <a:pt x="958440" y="3239793"/>
                </a:lnTo>
                <a:lnTo>
                  <a:pt x="952079" y="3245506"/>
                </a:lnTo>
                <a:lnTo>
                  <a:pt x="945718" y="3251218"/>
                </a:lnTo>
                <a:lnTo>
                  <a:pt x="938720" y="3256613"/>
                </a:lnTo>
                <a:lnTo>
                  <a:pt x="931723" y="3261691"/>
                </a:lnTo>
                <a:lnTo>
                  <a:pt x="924408" y="3266135"/>
                </a:lnTo>
                <a:lnTo>
                  <a:pt x="916774" y="3270578"/>
                </a:lnTo>
                <a:lnTo>
                  <a:pt x="909141" y="3274386"/>
                </a:lnTo>
                <a:lnTo>
                  <a:pt x="901189" y="3278195"/>
                </a:lnTo>
                <a:lnTo>
                  <a:pt x="892602" y="3281368"/>
                </a:lnTo>
                <a:lnTo>
                  <a:pt x="884332" y="3284225"/>
                </a:lnTo>
                <a:lnTo>
                  <a:pt x="876062" y="3286764"/>
                </a:lnTo>
                <a:lnTo>
                  <a:pt x="867157" y="3288668"/>
                </a:lnTo>
                <a:lnTo>
                  <a:pt x="858569" y="3290255"/>
                </a:lnTo>
                <a:lnTo>
                  <a:pt x="849345" y="3291524"/>
                </a:lnTo>
                <a:lnTo>
                  <a:pt x="840121" y="3292159"/>
                </a:lnTo>
                <a:lnTo>
                  <a:pt x="830898" y="3292476"/>
                </a:lnTo>
                <a:lnTo>
                  <a:pt x="821356" y="3292159"/>
                </a:lnTo>
                <a:lnTo>
                  <a:pt x="812450" y="3291524"/>
                </a:lnTo>
                <a:lnTo>
                  <a:pt x="803544" y="3290255"/>
                </a:lnTo>
                <a:lnTo>
                  <a:pt x="794639" y="3288668"/>
                </a:lnTo>
                <a:lnTo>
                  <a:pt x="785733" y="3286764"/>
                </a:lnTo>
                <a:lnTo>
                  <a:pt x="777145" y="3284225"/>
                </a:lnTo>
                <a:lnTo>
                  <a:pt x="768876" y="3281368"/>
                </a:lnTo>
                <a:lnTo>
                  <a:pt x="760606" y="3278195"/>
                </a:lnTo>
                <a:lnTo>
                  <a:pt x="752655" y="3274386"/>
                </a:lnTo>
                <a:lnTo>
                  <a:pt x="745021" y="3270578"/>
                </a:lnTo>
                <a:lnTo>
                  <a:pt x="737388" y="3266135"/>
                </a:lnTo>
                <a:lnTo>
                  <a:pt x="730072" y="3261691"/>
                </a:lnTo>
                <a:lnTo>
                  <a:pt x="723075" y="3256613"/>
                </a:lnTo>
                <a:lnTo>
                  <a:pt x="716396" y="3251218"/>
                </a:lnTo>
                <a:lnTo>
                  <a:pt x="709717" y="3245506"/>
                </a:lnTo>
                <a:lnTo>
                  <a:pt x="703355" y="3239793"/>
                </a:lnTo>
                <a:lnTo>
                  <a:pt x="697312" y="3233445"/>
                </a:lnTo>
                <a:lnTo>
                  <a:pt x="691587" y="3227098"/>
                </a:lnTo>
                <a:lnTo>
                  <a:pt x="686498" y="3220116"/>
                </a:lnTo>
                <a:lnTo>
                  <a:pt x="681409" y="3213134"/>
                </a:lnTo>
                <a:lnTo>
                  <a:pt x="676638" y="3205834"/>
                </a:lnTo>
                <a:lnTo>
                  <a:pt x="672503" y="3198217"/>
                </a:lnTo>
                <a:lnTo>
                  <a:pt x="668369" y="3190601"/>
                </a:lnTo>
                <a:lnTo>
                  <a:pt x="664870" y="3182666"/>
                </a:lnTo>
                <a:lnTo>
                  <a:pt x="661371" y="3174097"/>
                </a:lnTo>
                <a:lnTo>
                  <a:pt x="658827" y="3165846"/>
                </a:lnTo>
                <a:lnTo>
                  <a:pt x="656282" y="3157277"/>
                </a:lnTo>
                <a:lnTo>
                  <a:pt x="654374" y="3148708"/>
                </a:lnTo>
                <a:lnTo>
                  <a:pt x="652784" y="3139822"/>
                </a:lnTo>
                <a:lnTo>
                  <a:pt x="651511" y="3130618"/>
                </a:lnTo>
                <a:lnTo>
                  <a:pt x="650875" y="3121731"/>
                </a:lnTo>
                <a:lnTo>
                  <a:pt x="650875" y="3112528"/>
                </a:lnTo>
                <a:lnTo>
                  <a:pt x="650875" y="2028711"/>
                </a:lnTo>
                <a:lnTo>
                  <a:pt x="658509" y="2027125"/>
                </a:lnTo>
                <a:lnTo>
                  <a:pt x="666142" y="2025220"/>
                </a:lnTo>
                <a:lnTo>
                  <a:pt x="673776" y="2022999"/>
                </a:lnTo>
                <a:lnTo>
                  <a:pt x="681091" y="2019825"/>
                </a:lnTo>
                <a:lnTo>
                  <a:pt x="688406" y="2016651"/>
                </a:lnTo>
                <a:lnTo>
                  <a:pt x="695722" y="2012843"/>
                </a:lnTo>
                <a:lnTo>
                  <a:pt x="702401" y="2009035"/>
                </a:lnTo>
                <a:lnTo>
                  <a:pt x="709398" y="2004591"/>
                </a:lnTo>
                <a:lnTo>
                  <a:pt x="731027" y="1989040"/>
                </a:lnTo>
                <a:lnTo>
                  <a:pt x="752655" y="1973489"/>
                </a:lnTo>
                <a:lnTo>
                  <a:pt x="771102" y="1959525"/>
                </a:lnTo>
                <a:lnTo>
                  <a:pt x="789868" y="1945561"/>
                </a:lnTo>
                <a:lnTo>
                  <a:pt x="808315" y="1931596"/>
                </a:lnTo>
                <a:lnTo>
                  <a:pt x="825809" y="1917632"/>
                </a:lnTo>
                <a:lnTo>
                  <a:pt x="843620" y="1903668"/>
                </a:lnTo>
                <a:lnTo>
                  <a:pt x="860477" y="1889704"/>
                </a:lnTo>
                <a:lnTo>
                  <a:pt x="877017" y="1875739"/>
                </a:lnTo>
                <a:lnTo>
                  <a:pt x="893238" y="1861775"/>
                </a:lnTo>
                <a:lnTo>
                  <a:pt x="909459" y="1848128"/>
                </a:lnTo>
                <a:lnTo>
                  <a:pt x="925044" y="1834164"/>
                </a:lnTo>
                <a:lnTo>
                  <a:pt x="940311" y="1820200"/>
                </a:lnTo>
                <a:lnTo>
                  <a:pt x="955260" y="1806236"/>
                </a:lnTo>
                <a:lnTo>
                  <a:pt x="969572" y="1792589"/>
                </a:lnTo>
                <a:lnTo>
                  <a:pt x="983885" y="1778624"/>
                </a:lnTo>
                <a:lnTo>
                  <a:pt x="997562" y="1764660"/>
                </a:lnTo>
                <a:lnTo>
                  <a:pt x="1011238" y="1751013"/>
                </a:lnTo>
                <a:close/>
                <a:moveTo>
                  <a:pt x="223837" y="1751013"/>
                </a:moveTo>
                <a:lnTo>
                  <a:pt x="237454" y="1764660"/>
                </a:lnTo>
                <a:lnTo>
                  <a:pt x="251070" y="1778624"/>
                </a:lnTo>
                <a:lnTo>
                  <a:pt x="265320" y="1792589"/>
                </a:lnTo>
                <a:lnTo>
                  <a:pt x="279569" y="1806236"/>
                </a:lnTo>
                <a:lnTo>
                  <a:pt x="294452" y="1820200"/>
                </a:lnTo>
                <a:lnTo>
                  <a:pt x="309652" y="1834164"/>
                </a:lnTo>
                <a:lnTo>
                  <a:pt x="325168" y="1848128"/>
                </a:lnTo>
                <a:lnTo>
                  <a:pt x="341001" y="1861775"/>
                </a:lnTo>
                <a:lnTo>
                  <a:pt x="357467" y="1875739"/>
                </a:lnTo>
                <a:lnTo>
                  <a:pt x="373934" y="1889704"/>
                </a:lnTo>
                <a:lnTo>
                  <a:pt x="390717" y="1903668"/>
                </a:lnTo>
                <a:lnTo>
                  <a:pt x="408450" y="1917632"/>
                </a:lnTo>
                <a:lnTo>
                  <a:pt x="425866" y="1931596"/>
                </a:lnTo>
                <a:lnTo>
                  <a:pt x="444232" y="1945561"/>
                </a:lnTo>
                <a:lnTo>
                  <a:pt x="462598" y="1959525"/>
                </a:lnTo>
                <a:lnTo>
                  <a:pt x="481281" y="1973489"/>
                </a:lnTo>
                <a:lnTo>
                  <a:pt x="502814" y="1989040"/>
                </a:lnTo>
                <a:lnTo>
                  <a:pt x="524347" y="2004591"/>
                </a:lnTo>
                <a:lnTo>
                  <a:pt x="531313" y="2009035"/>
                </a:lnTo>
                <a:lnTo>
                  <a:pt x="537963" y="2012843"/>
                </a:lnTo>
                <a:lnTo>
                  <a:pt x="545246" y="2016651"/>
                </a:lnTo>
                <a:lnTo>
                  <a:pt x="552530" y="2019825"/>
                </a:lnTo>
                <a:lnTo>
                  <a:pt x="559813" y="2022999"/>
                </a:lnTo>
                <a:lnTo>
                  <a:pt x="567413" y="2025220"/>
                </a:lnTo>
                <a:lnTo>
                  <a:pt x="575012" y="2027125"/>
                </a:lnTo>
                <a:lnTo>
                  <a:pt x="582612" y="2028711"/>
                </a:lnTo>
                <a:lnTo>
                  <a:pt x="582612" y="3112528"/>
                </a:lnTo>
                <a:lnTo>
                  <a:pt x="582612" y="3121731"/>
                </a:lnTo>
                <a:lnTo>
                  <a:pt x="581979" y="3130618"/>
                </a:lnTo>
                <a:lnTo>
                  <a:pt x="580712" y="3139822"/>
                </a:lnTo>
                <a:lnTo>
                  <a:pt x="579129" y="3148708"/>
                </a:lnTo>
                <a:lnTo>
                  <a:pt x="576912" y="3157277"/>
                </a:lnTo>
                <a:lnTo>
                  <a:pt x="574696" y="3165846"/>
                </a:lnTo>
                <a:lnTo>
                  <a:pt x="572162" y="3174097"/>
                </a:lnTo>
                <a:lnTo>
                  <a:pt x="568679" y="3182666"/>
                </a:lnTo>
                <a:lnTo>
                  <a:pt x="565196" y="3190601"/>
                </a:lnTo>
                <a:lnTo>
                  <a:pt x="561079" y="3198217"/>
                </a:lnTo>
                <a:lnTo>
                  <a:pt x="556963" y="3205834"/>
                </a:lnTo>
                <a:lnTo>
                  <a:pt x="552213" y="3213134"/>
                </a:lnTo>
                <a:lnTo>
                  <a:pt x="547146" y="3220116"/>
                </a:lnTo>
                <a:lnTo>
                  <a:pt x="541763" y="3227098"/>
                </a:lnTo>
                <a:lnTo>
                  <a:pt x="536380" y="3233445"/>
                </a:lnTo>
                <a:lnTo>
                  <a:pt x="530363" y="3239793"/>
                </a:lnTo>
                <a:lnTo>
                  <a:pt x="524030" y="3245506"/>
                </a:lnTo>
                <a:lnTo>
                  <a:pt x="517380" y="3251218"/>
                </a:lnTo>
                <a:lnTo>
                  <a:pt x="510731" y="3256613"/>
                </a:lnTo>
                <a:lnTo>
                  <a:pt x="503764" y="3261691"/>
                </a:lnTo>
                <a:lnTo>
                  <a:pt x="496481" y="3266135"/>
                </a:lnTo>
                <a:lnTo>
                  <a:pt x="488881" y="3270578"/>
                </a:lnTo>
                <a:lnTo>
                  <a:pt x="481281" y="3274386"/>
                </a:lnTo>
                <a:lnTo>
                  <a:pt x="473365" y="3278195"/>
                </a:lnTo>
                <a:lnTo>
                  <a:pt x="465132" y="3281368"/>
                </a:lnTo>
                <a:lnTo>
                  <a:pt x="456898" y="3284225"/>
                </a:lnTo>
                <a:lnTo>
                  <a:pt x="448032" y="3286764"/>
                </a:lnTo>
                <a:lnTo>
                  <a:pt x="439482" y="3288668"/>
                </a:lnTo>
                <a:lnTo>
                  <a:pt x="430616" y="3290255"/>
                </a:lnTo>
                <a:lnTo>
                  <a:pt x="421749" y="3291524"/>
                </a:lnTo>
                <a:lnTo>
                  <a:pt x="412566" y="3292159"/>
                </a:lnTo>
                <a:lnTo>
                  <a:pt x="403383" y="3292476"/>
                </a:lnTo>
                <a:lnTo>
                  <a:pt x="394200" y="3292159"/>
                </a:lnTo>
                <a:lnTo>
                  <a:pt x="384700" y="3291524"/>
                </a:lnTo>
                <a:lnTo>
                  <a:pt x="375834" y="3290255"/>
                </a:lnTo>
                <a:lnTo>
                  <a:pt x="367284" y="3288668"/>
                </a:lnTo>
                <a:lnTo>
                  <a:pt x="358417" y="3286764"/>
                </a:lnTo>
                <a:lnTo>
                  <a:pt x="350184" y="3284225"/>
                </a:lnTo>
                <a:lnTo>
                  <a:pt x="341635" y="3281368"/>
                </a:lnTo>
                <a:lnTo>
                  <a:pt x="333401" y="3278195"/>
                </a:lnTo>
                <a:lnTo>
                  <a:pt x="325485" y="3274386"/>
                </a:lnTo>
                <a:lnTo>
                  <a:pt x="317885" y="3270578"/>
                </a:lnTo>
                <a:lnTo>
                  <a:pt x="310285" y="3266135"/>
                </a:lnTo>
                <a:lnTo>
                  <a:pt x="303002" y="3261691"/>
                </a:lnTo>
                <a:lnTo>
                  <a:pt x="296036" y="3256613"/>
                </a:lnTo>
                <a:lnTo>
                  <a:pt x="289069" y="3251218"/>
                </a:lnTo>
                <a:lnTo>
                  <a:pt x="282736" y="3245506"/>
                </a:lnTo>
                <a:lnTo>
                  <a:pt x="276403" y="3239793"/>
                </a:lnTo>
                <a:lnTo>
                  <a:pt x="270386" y="3233445"/>
                </a:lnTo>
                <a:lnTo>
                  <a:pt x="265003" y="3227098"/>
                </a:lnTo>
                <a:lnTo>
                  <a:pt x="259620" y="3220116"/>
                </a:lnTo>
                <a:lnTo>
                  <a:pt x="254553" y="3213134"/>
                </a:lnTo>
                <a:lnTo>
                  <a:pt x="250120" y="3205834"/>
                </a:lnTo>
                <a:lnTo>
                  <a:pt x="245687" y="3198217"/>
                </a:lnTo>
                <a:lnTo>
                  <a:pt x="241570" y="3190601"/>
                </a:lnTo>
                <a:lnTo>
                  <a:pt x="238087" y="3182666"/>
                </a:lnTo>
                <a:lnTo>
                  <a:pt x="234604" y="3174097"/>
                </a:lnTo>
                <a:lnTo>
                  <a:pt x="232070" y="3165846"/>
                </a:lnTo>
                <a:lnTo>
                  <a:pt x="229537" y="3157277"/>
                </a:lnTo>
                <a:lnTo>
                  <a:pt x="227321" y="3148708"/>
                </a:lnTo>
                <a:lnTo>
                  <a:pt x="225737" y="3139822"/>
                </a:lnTo>
                <a:lnTo>
                  <a:pt x="224787" y="3130618"/>
                </a:lnTo>
                <a:lnTo>
                  <a:pt x="224154" y="3121731"/>
                </a:lnTo>
                <a:lnTo>
                  <a:pt x="223837" y="3112528"/>
                </a:lnTo>
                <a:lnTo>
                  <a:pt x="223837" y="1860823"/>
                </a:lnTo>
                <a:lnTo>
                  <a:pt x="223837" y="1751013"/>
                </a:lnTo>
                <a:close/>
                <a:moveTo>
                  <a:pt x="330518" y="752475"/>
                </a:moveTo>
                <a:lnTo>
                  <a:pt x="336550" y="752475"/>
                </a:lnTo>
                <a:lnTo>
                  <a:pt x="898525" y="752475"/>
                </a:lnTo>
                <a:lnTo>
                  <a:pt x="904558" y="752475"/>
                </a:lnTo>
                <a:lnTo>
                  <a:pt x="910590" y="752793"/>
                </a:lnTo>
                <a:lnTo>
                  <a:pt x="916623" y="753745"/>
                </a:lnTo>
                <a:lnTo>
                  <a:pt x="922020" y="755015"/>
                </a:lnTo>
                <a:lnTo>
                  <a:pt x="928053" y="755650"/>
                </a:lnTo>
                <a:lnTo>
                  <a:pt x="934403" y="756920"/>
                </a:lnTo>
                <a:lnTo>
                  <a:pt x="940435" y="758190"/>
                </a:lnTo>
                <a:lnTo>
                  <a:pt x="946468" y="760095"/>
                </a:lnTo>
                <a:lnTo>
                  <a:pt x="952500" y="762318"/>
                </a:lnTo>
                <a:lnTo>
                  <a:pt x="958533" y="764858"/>
                </a:lnTo>
                <a:lnTo>
                  <a:pt x="964248" y="767398"/>
                </a:lnTo>
                <a:lnTo>
                  <a:pt x="969963" y="770890"/>
                </a:lnTo>
                <a:lnTo>
                  <a:pt x="975043" y="773748"/>
                </a:lnTo>
                <a:lnTo>
                  <a:pt x="984250" y="780098"/>
                </a:lnTo>
                <a:lnTo>
                  <a:pt x="997903" y="789305"/>
                </a:lnTo>
                <a:lnTo>
                  <a:pt x="1005523" y="795338"/>
                </a:lnTo>
                <a:lnTo>
                  <a:pt x="1014413" y="802005"/>
                </a:lnTo>
                <a:lnTo>
                  <a:pt x="1023938" y="809625"/>
                </a:lnTo>
                <a:lnTo>
                  <a:pt x="1033780" y="817880"/>
                </a:lnTo>
                <a:lnTo>
                  <a:pt x="1044575" y="827088"/>
                </a:lnTo>
                <a:lnTo>
                  <a:pt x="1055370" y="836930"/>
                </a:lnTo>
                <a:lnTo>
                  <a:pt x="1066800" y="848043"/>
                </a:lnTo>
                <a:lnTo>
                  <a:pt x="1078230" y="859473"/>
                </a:lnTo>
                <a:lnTo>
                  <a:pt x="1090295" y="872173"/>
                </a:lnTo>
                <a:lnTo>
                  <a:pt x="1102360" y="885508"/>
                </a:lnTo>
                <a:lnTo>
                  <a:pt x="1114108" y="899795"/>
                </a:lnTo>
                <a:lnTo>
                  <a:pt x="1126173" y="915035"/>
                </a:lnTo>
                <a:lnTo>
                  <a:pt x="1138238" y="930910"/>
                </a:lnTo>
                <a:lnTo>
                  <a:pt x="1149668" y="948373"/>
                </a:lnTo>
                <a:lnTo>
                  <a:pt x="1155700" y="956945"/>
                </a:lnTo>
                <a:lnTo>
                  <a:pt x="1161415" y="966153"/>
                </a:lnTo>
                <a:lnTo>
                  <a:pt x="1166813" y="975678"/>
                </a:lnTo>
                <a:lnTo>
                  <a:pt x="1172210" y="985203"/>
                </a:lnTo>
                <a:lnTo>
                  <a:pt x="1177608" y="995045"/>
                </a:lnTo>
                <a:lnTo>
                  <a:pt x="1182688" y="1005205"/>
                </a:lnTo>
                <a:lnTo>
                  <a:pt x="1187768" y="1015365"/>
                </a:lnTo>
                <a:lnTo>
                  <a:pt x="1192530" y="1026160"/>
                </a:lnTo>
                <a:lnTo>
                  <a:pt x="1197293" y="1036955"/>
                </a:lnTo>
                <a:lnTo>
                  <a:pt x="1201420" y="1048068"/>
                </a:lnTo>
                <a:lnTo>
                  <a:pt x="1205865" y="1059180"/>
                </a:lnTo>
                <a:lnTo>
                  <a:pt x="1209993" y="1070610"/>
                </a:lnTo>
                <a:lnTo>
                  <a:pt x="1213485" y="1082358"/>
                </a:lnTo>
                <a:lnTo>
                  <a:pt x="1217295" y="1094105"/>
                </a:lnTo>
                <a:lnTo>
                  <a:pt x="1220153" y="1106488"/>
                </a:lnTo>
                <a:lnTo>
                  <a:pt x="1223328" y="1118870"/>
                </a:lnTo>
                <a:lnTo>
                  <a:pt x="1225868" y="1131253"/>
                </a:lnTo>
                <a:lnTo>
                  <a:pt x="1228090" y="1144270"/>
                </a:lnTo>
                <a:lnTo>
                  <a:pt x="1229995" y="1157288"/>
                </a:lnTo>
                <a:lnTo>
                  <a:pt x="1232218" y="1170623"/>
                </a:lnTo>
                <a:lnTo>
                  <a:pt x="1233488" y="1183958"/>
                </a:lnTo>
                <a:lnTo>
                  <a:pt x="1234440" y="1197610"/>
                </a:lnTo>
                <a:lnTo>
                  <a:pt x="1234758" y="1211580"/>
                </a:lnTo>
                <a:lnTo>
                  <a:pt x="1235075" y="1225868"/>
                </a:lnTo>
                <a:lnTo>
                  <a:pt x="1235075" y="1236028"/>
                </a:lnTo>
                <a:lnTo>
                  <a:pt x="1234758" y="1246505"/>
                </a:lnTo>
                <a:lnTo>
                  <a:pt x="1234123" y="1256665"/>
                </a:lnTo>
                <a:lnTo>
                  <a:pt x="1233488" y="1267460"/>
                </a:lnTo>
                <a:lnTo>
                  <a:pt x="1232535" y="1277938"/>
                </a:lnTo>
                <a:lnTo>
                  <a:pt x="1231265" y="1288733"/>
                </a:lnTo>
                <a:lnTo>
                  <a:pt x="1229678" y="1299210"/>
                </a:lnTo>
                <a:lnTo>
                  <a:pt x="1228090" y="1310323"/>
                </a:lnTo>
                <a:lnTo>
                  <a:pt x="1226185" y="1320800"/>
                </a:lnTo>
                <a:lnTo>
                  <a:pt x="1223963" y="1331913"/>
                </a:lnTo>
                <a:lnTo>
                  <a:pt x="1221423" y="1342708"/>
                </a:lnTo>
                <a:lnTo>
                  <a:pt x="1218883" y="1353820"/>
                </a:lnTo>
                <a:lnTo>
                  <a:pt x="1215708" y="1364933"/>
                </a:lnTo>
                <a:lnTo>
                  <a:pt x="1212850" y="1376045"/>
                </a:lnTo>
                <a:lnTo>
                  <a:pt x="1209675" y="1387158"/>
                </a:lnTo>
                <a:lnTo>
                  <a:pt x="1205865" y="1398270"/>
                </a:lnTo>
                <a:lnTo>
                  <a:pt x="1202055" y="1409700"/>
                </a:lnTo>
                <a:lnTo>
                  <a:pt x="1197610" y="1420813"/>
                </a:lnTo>
                <a:lnTo>
                  <a:pt x="1193165" y="1432243"/>
                </a:lnTo>
                <a:lnTo>
                  <a:pt x="1188720" y="1443673"/>
                </a:lnTo>
                <a:lnTo>
                  <a:pt x="1183640" y="1455103"/>
                </a:lnTo>
                <a:lnTo>
                  <a:pt x="1178560" y="1466533"/>
                </a:lnTo>
                <a:lnTo>
                  <a:pt x="1172845" y="1477963"/>
                </a:lnTo>
                <a:lnTo>
                  <a:pt x="1167448" y="1489711"/>
                </a:lnTo>
                <a:lnTo>
                  <a:pt x="1161415" y="1500823"/>
                </a:lnTo>
                <a:lnTo>
                  <a:pt x="1155065" y="1512571"/>
                </a:lnTo>
                <a:lnTo>
                  <a:pt x="1148398" y="1524318"/>
                </a:lnTo>
                <a:lnTo>
                  <a:pt x="1141730" y="1535748"/>
                </a:lnTo>
                <a:lnTo>
                  <a:pt x="1134428" y="1547496"/>
                </a:lnTo>
                <a:lnTo>
                  <a:pt x="1127125" y="1559561"/>
                </a:lnTo>
                <a:lnTo>
                  <a:pt x="1119505" y="1570991"/>
                </a:lnTo>
                <a:lnTo>
                  <a:pt x="1111568" y="1582738"/>
                </a:lnTo>
                <a:lnTo>
                  <a:pt x="1100773" y="1597978"/>
                </a:lnTo>
                <a:lnTo>
                  <a:pt x="1089978" y="1613218"/>
                </a:lnTo>
                <a:lnTo>
                  <a:pt x="1078230" y="1628458"/>
                </a:lnTo>
                <a:lnTo>
                  <a:pt x="1066483" y="1643698"/>
                </a:lnTo>
                <a:lnTo>
                  <a:pt x="1053465" y="1659891"/>
                </a:lnTo>
                <a:lnTo>
                  <a:pt x="1039813" y="1675766"/>
                </a:lnTo>
                <a:lnTo>
                  <a:pt x="1025843" y="1691958"/>
                </a:lnTo>
                <a:lnTo>
                  <a:pt x="1011238" y="1707833"/>
                </a:lnTo>
                <a:lnTo>
                  <a:pt x="997903" y="1722756"/>
                </a:lnTo>
                <a:lnTo>
                  <a:pt x="983933" y="1737043"/>
                </a:lnTo>
                <a:lnTo>
                  <a:pt x="969645" y="1751331"/>
                </a:lnTo>
                <a:lnTo>
                  <a:pt x="955040" y="1765936"/>
                </a:lnTo>
                <a:lnTo>
                  <a:pt x="940118" y="1780541"/>
                </a:lnTo>
                <a:lnTo>
                  <a:pt x="924560" y="1795146"/>
                </a:lnTo>
                <a:lnTo>
                  <a:pt x="908368" y="1809751"/>
                </a:lnTo>
                <a:lnTo>
                  <a:pt x="891858" y="1824673"/>
                </a:lnTo>
                <a:lnTo>
                  <a:pt x="874713" y="1839278"/>
                </a:lnTo>
                <a:lnTo>
                  <a:pt x="857250" y="1854201"/>
                </a:lnTo>
                <a:lnTo>
                  <a:pt x="839470" y="1869123"/>
                </a:lnTo>
                <a:lnTo>
                  <a:pt x="820738" y="1884046"/>
                </a:lnTo>
                <a:lnTo>
                  <a:pt x="802005" y="1899286"/>
                </a:lnTo>
                <a:lnTo>
                  <a:pt x="782638" y="1914208"/>
                </a:lnTo>
                <a:lnTo>
                  <a:pt x="762318" y="1929766"/>
                </a:lnTo>
                <a:lnTo>
                  <a:pt x="741998" y="1945006"/>
                </a:lnTo>
                <a:lnTo>
                  <a:pt x="744220" y="1939926"/>
                </a:lnTo>
                <a:lnTo>
                  <a:pt x="746125" y="1934846"/>
                </a:lnTo>
                <a:lnTo>
                  <a:pt x="749300" y="1924686"/>
                </a:lnTo>
                <a:lnTo>
                  <a:pt x="752158" y="1914208"/>
                </a:lnTo>
                <a:lnTo>
                  <a:pt x="752793" y="1909128"/>
                </a:lnTo>
                <a:lnTo>
                  <a:pt x="753745" y="1903731"/>
                </a:lnTo>
                <a:lnTo>
                  <a:pt x="754380" y="1898333"/>
                </a:lnTo>
                <a:lnTo>
                  <a:pt x="754698" y="1892936"/>
                </a:lnTo>
                <a:lnTo>
                  <a:pt x="754698" y="1887856"/>
                </a:lnTo>
                <a:lnTo>
                  <a:pt x="754698" y="1882458"/>
                </a:lnTo>
                <a:lnTo>
                  <a:pt x="754380" y="1876743"/>
                </a:lnTo>
                <a:lnTo>
                  <a:pt x="754063" y="1871346"/>
                </a:lnTo>
                <a:lnTo>
                  <a:pt x="753428" y="1866266"/>
                </a:lnTo>
                <a:lnTo>
                  <a:pt x="752793" y="1860551"/>
                </a:lnTo>
                <a:lnTo>
                  <a:pt x="751523" y="1853566"/>
                </a:lnTo>
                <a:lnTo>
                  <a:pt x="749300" y="1846581"/>
                </a:lnTo>
                <a:lnTo>
                  <a:pt x="747395" y="1839596"/>
                </a:lnTo>
                <a:lnTo>
                  <a:pt x="745173" y="1832928"/>
                </a:lnTo>
                <a:lnTo>
                  <a:pt x="742315" y="1826261"/>
                </a:lnTo>
                <a:lnTo>
                  <a:pt x="739458" y="1819911"/>
                </a:lnTo>
                <a:lnTo>
                  <a:pt x="735965" y="1813561"/>
                </a:lnTo>
                <a:lnTo>
                  <a:pt x="732473" y="1807528"/>
                </a:lnTo>
                <a:lnTo>
                  <a:pt x="728345" y="1801813"/>
                </a:lnTo>
                <a:lnTo>
                  <a:pt x="724218" y="1796098"/>
                </a:lnTo>
                <a:lnTo>
                  <a:pt x="719773" y="1790383"/>
                </a:lnTo>
                <a:lnTo>
                  <a:pt x="715010" y="1784986"/>
                </a:lnTo>
                <a:lnTo>
                  <a:pt x="709930" y="1780223"/>
                </a:lnTo>
                <a:lnTo>
                  <a:pt x="704533" y="1775461"/>
                </a:lnTo>
                <a:lnTo>
                  <a:pt x="698818" y="1770698"/>
                </a:lnTo>
                <a:lnTo>
                  <a:pt x="693103" y="1766571"/>
                </a:lnTo>
                <a:lnTo>
                  <a:pt x="672783" y="1751966"/>
                </a:lnTo>
                <a:lnTo>
                  <a:pt x="651510" y="1736091"/>
                </a:lnTo>
                <a:lnTo>
                  <a:pt x="641350" y="1728788"/>
                </a:lnTo>
                <a:lnTo>
                  <a:pt x="651510" y="1721486"/>
                </a:lnTo>
                <a:lnTo>
                  <a:pt x="672783" y="1704341"/>
                </a:lnTo>
                <a:lnTo>
                  <a:pt x="693738" y="1687831"/>
                </a:lnTo>
                <a:lnTo>
                  <a:pt x="713105" y="1671003"/>
                </a:lnTo>
                <a:lnTo>
                  <a:pt x="732473" y="1654493"/>
                </a:lnTo>
                <a:lnTo>
                  <a:pt x="750888" y="1638301"/>
                </a:lnTo>
                <a:lnTo>
                  <a:pt x="768033" y="1622108"/>
                </a:lnTo>
                <a:lnTo>
                  <a:pt x="784860" y="1606551"/>
                </a:lnTo>
                <a:lnTo>
                  <a:pt x="801053" y="1590993"/>
                </a:lnTo>
                <a:lnTo>
                  <a:pt x="815975" y="1575753"/>
                </a:lnTo>
                <a:lnTo>
                  <a:pt x="830580" y="1560513"/>
                </a:lnTo>
                <a:lnTo>
                  <a:pt x="844233" y="1545591"/>
                </a:lnTo>
                <a:lnTo>
                  <a:pt x="857250" y="1530986"/>
                </a:lnTo>
                <a:lnTo>
                  <a:pt x="869633" y="1516698"/>
                </a:lnTo>
                <a:lnTo>
                  <a:pt x="881380" y="1502411"/>
                </a:lnTo>
                <a:lnTo>
                  <a:pt x="892175" y="1488441"/>
                </a:lnTo>
                <a:lnTo>
                  <a:pt x="902970" y="1474788"/>
                </a:lnTo>
                <a:lnTo>
                  <a:pt x="890270" y="1486218"/>
                </a:lnTo>
                <a:lnTo>
                  <a:pt x="876935" y="1498601"/>
                </a:lnTo>
                <a:lnTo>
                  <a:pt x="848678" y="1524001"/>
                </a:lnTo>
                <a:lnTo>
                  <a:pt x="818515" y="1550353"/>
                </a:lnTo>
                <a:lnTo>
                  <a:pt x="786130" y="1577341"/>
                </a:lnTo>
                <a:lnTo>
                  <a:pt x="753110" y="1604963"/>
                </a:lnTo>
                <a:lnTo>
                  <a:pt x="719138" y="1632268"/>
                </a:lnTo>
                <a:lnTo>
                  <a:pt x="684848" y="1659573"/>
                </a:lnTo>
                <a:lnTo>
                  <a:pt x="651510" y="1685291"/>
                </a:lnTo>
                <a:lnTo>
                  <a:pt x="617538" y="1711326"/>
                </a:lnTo>
                <a:lnTo>
                  <a:pt x="583565" y="1685291"/>
                </a:lnTo>
                <a:lnTo>
                  <a:pt x="549910" y="1659573"/>
                </a:lnTo>
                <a:lnTo>
                  <a:pt x="515938" y="1632268"/>
                </a:lnTo>
                <a:lnTo>
                  <a:pt x="481965" y="1604963"/>
                </a:lnTo>
                <a:lnTo>
                  <a:pt x="448628" y="1577341"/>
                </a:lnTo>
                <a:lnTo>
                  <a:pt x="416560" y="1550353"/>
                </a:lnTo>
                <a:lnTo>
                  <a:pt x="386398" y="1524001"/>
                </a:lnTo>
                <a:lnTo>
                  <a:pt x="358140" y="1498601"/>
                </a:lnTo>
                <a:lnTo>
                  <a:pt x="344805" y="1486218"/>
                </a:lnTo>
                <a:lnTo>
                  <a:pt x="332105" y="1474788"/>
                </a:lnTo>
                <a:lnTo>
                  <a:pt x="342900" y="1488441"/>
                </a:lnTo>
                <a:lnTo>
                  <a:pt x="353695" y="1502411"/>
                </a:lnTo>
                <a:lnTo>
                  <a:pt x="365443" y="1516698"/>
                </a:lnTo>
                <a:lnTo>
                  <a:pt x="377508" y="1530986"/>
                </a:lnTo>
                <a:lnTo>
                  <a:pt x="390843" y="1545591"/>
                </a:lnTo>
                <a:lnTo>
                  <a:pt x="404495" y="1560513"/>
                </a:lnTo>
                <a:lnTo>
                  <a:pt x="419100" y="1575753"/>
                </a:lnTo>
                <a:lnTo>
                  <a:pt x="434023" y="1590993"/>
                </a:lnTo>
                <a:lnTo>
                  <a:pt x="450215" y="1606551"/>
                </a:lnTo>
                <a:lnTo>
                  <a:pt x="467043" y="1622108"/>
                </a:lnTo>
                <a:lnTo>
                  <a:pt x="484188" y="1638301"/>
                </a:lnTo>
                <a:lnTo>
                  <a:pt x="502603" y="1654493"/>
                </a:lnTo>
                <a:lnTo>
                  <a:pt x="521970" y="1671003"/>
                </a:lnTo>
                <a:lnTo>
                  <a:pt x="541338" y="1687831"/>
                </a:lnTo>
                <a:lnTo>
                  <a:pt x="562293" y="1704341"/>
                </a:lnTo>
                <a:lnTo>
                  <a:pt x="583565" y="1721486"/>
                </a:lnTo>
                <a:lnTo>
                  <a:pt x="593725" y="1728788"/>
                </a:lnTo>
                <a:lnTo>
                  <a:pt x="617538" y="1747203"/>
                </a:lnTo>
                <a:lnTo>
                  <a:pt x="651510" y="1771968"/>
                </a:lnTo>
                <a:lnTo>
                  <a:pt x="676275" y="1790066"/>
                </a:lnTo>
                <a:lnTo>
                  <a:pt x="681355" y="1793558"/>
                </a:lnTo>
                <a:lnTo>
                  <a:pt x="685483" y="1797686"/>
                </a:lnTo>
                <a:lnTo>
                  <a:pt x="689928" y="1801813"/>
                </a:lnTo>
                <a:lnTo>
                  <a:pt x="694373" y="1805623"/>
                </a:lnTo>
                <a:lnTo>
                  <a:pt x="697865" y="1810068"/>
                </a:lnTo>
                <a:lnTo>
                  <a:pt x="701675" y="1814196"/>
                </a:lnTo>
                <a:lnTo>
                  <a:pt x="704850" y="1818958"/>
                </a:lnTo>
                <a:lnTo>
                  <a:pt x="708343" y="1824038"/>
                </a:lnTo>
                <a:lnTo>
                  <a:pt x="710883" y="1828483"/>
                </a:lnTo>
                <a:lnTo>
                  <a:pt x="713423" y="1833563"/>
                </a:lnTo>
                <a:lnTo>
                  <a:pt x="715963" y="1838961"/>
                </a:lnTo>
                <a:lnTo>
                  <a:pt x="718185" y="1844041"/>
                </a:lnTo>
                <a:lnTo>
                  <a:pt x="719773" y="1849121"/>
                </a:lnTo>
                <a:lnTo>
                  <a:pt x="721360" y="1854518"/>
                </a:lnTo>
                <a:lnTo>
                  <a:pt x="722948" y="1860233"/>
                </a:lnTo>
                <a:lnTo>
                  <a:pt x="723900" y="1865631"/>
                </a:lnTo>
                <a:lnTo>
                  <a:pt x="724853" y="1871028"/>
                </a:lnTo>
                <a:lnTo>
                  <a:pt x="725488" y="1876743"/>
                </a:lnTo>
                <a:lnTo>
                  <a:pt x="725488" y="1882141"/>
                </a:lnTo>
                <a:lnTo>
                  <a:pt x="725488" y="1887856"/>
                </a:lnTo>
                <a:lnTo>
                  <a:pt x="725488" y="1893253"/>
                </a:lnTo>
                <a:lnTo>
                  <a:pt x="724853" y="1898968"/>
                </a:lnTo>
                <a:lnTo>
                  <a:pt x="724218" y="1904683"/>
                </a:lnTo>
                <a:lnTo>
                  <a:pt x="723265" y="1910398"/>
                </a:lnTo>
                <a:lnTo>
                  <a:pt x="721360" y="1915796"/>
                </a:lnTo>
                <a:lnTo>
                  <a:pt x="720090" y="1921193"/>
                </a:lnTo>
                <a:lnTo>
                  <a:pt x="718185" y="1926591"/>
                </a:lnTo>
                <a:lnTo>
                  <a:pt x="715963" y="1931988"/>
                </a:lnTo>
                <a:lnTo>
                  <a:pt x="713423" y="1937386"/>
                </a:lnTo>
                <a:lnTo>
                  <a:pt x="710883" y="1942466"/>
                </a:lnTo>
                <a:lnTo>
                  <a:pt x="707390" y="1947546"/>
                </a:lnTo>
                <a:lnTo>
                  <a:pt x="704215" y="1952626"/>
                </a:lnTo>
                <a:lnTo>
                  <a:pt x="700088" y="1958341"/>
                </a:lnTo>
                <a:lnTo>
                  <a:pt x="695643" y="1963421"/>
                </a:lnTo>
                <a:lnTo>
                  <a:pt x="690563" y="1968501"/>
                </a:lnTo>
                <a:lnTo>
                  <a:pt x="685483" y="1973263"/>
                </a:lnTo>
                <a:lnTo>
                  <a:pt x="681673" y="1976438"/>
                </a:lnTo>
                <a:lnTo>
                  <a:pt x="677545" y="1979613"/>
                </a:lnTo>
                <a:lnTo>
                  <a:pt x="673735" y="1982471"/>
                </a:lnTo>
                <a:lnTo>
                  <a:pt x="669290" y="1985011"/>
                </a:lnTo>
                <a:lnTo>
                  <a:pt x="665163" y="1987551"/>
                </a:lnTo>
                <a:lnTo>
                  <a:pt x="660400" y="1989773"/>
                </a:lnTo>
                <a:lnTo>
                  <a:pt x="655638" y="1991996"/>
                </a:lnTo>
                <a:lnTo>
                  <a:pt x="651510" y="1993901"/>
                </a:lnTo>
                <a:lnTo>
                  <a:pt x="642938" y="1996758"/>
                </a:lnTo>
                <a:lnTo>
                  <a:pt x="634683" y="1998663"/>
                </a:lnTo>
                <a:lnTo>
                  <a:pt x="626110" y="2000568"/>
                </a:lnTo>
                <a:lnTo>
                  <a:pt x="617538" y="2001521"/>
                </a:lnTo>
                <a:lnTo>
                  <a:pt x="613093" y="2001838"/>
                </a:lnTo>
                <a:lnTo>
                  <a:pt x="609283" y="2001838"/>
                </a:lnTo>
                <a:lnTo>
                  <a:pt x="602933" y="2001838"/>
                </a:lnTo>
                <a:lnTo>
                  <a:pt x="596265" y="2001203"/>
                </a:lnTo>
                <a:lnTo>
                  <a:pt x="589915" y="1999933"/>
                </a:lnTo>
                <a:lnTo>
                  <a:pt x="583565" y="1998663"/>
                </a:lnTo>
                <a:lnTo>
                  <a:pt x="578168" y="1997393"/>
                </a:lnTo>
                <a:lnTo>
                  <a:pt x="573088" y="1995806"/>
                </a:lnTo>
                <a:lnTo>
                  <a:pt x="567690" y="1993901"/>
                </a:lnTo>
                <a:lnTo>
                  <a:pt x="562293" y="1991678"/>
                </a:lnTo>
                <a:lnTo>
                  <a:pt x="556895" y="1989456"/>
                </a:lnTo>
                <a:lnTo>
                  <a:pt x="552133" y="1986916"/>
                </a:lnTo>
                <a:lnTo>
                  <a:pt x="547053" y="1983741"/>
                </a:lnTo>
                <a:lnTo>
                  <a:pt x="541973" y="1980566"/>
                </a:lnTo>
                <a:lnTo>
                  <a:pt x="531813" y="1973263"/>
                </a:lnTo>
                <a:lnTo>
                  <a:pt x="512128" y="1958976"/>
                </a:lnTo>
                <a:lnTo>
                  <a:pt x="493078" y="1945006"/>
                </a:lnTo>
                <a:lnTo>
                  <a:pt x="472758" y="1929766"/>
                </a:lnTo>
                <a:lnTo>
                  <a:pt x="452755" y="1914208"/>
                </a:lnTo>
                <a:lnTo>
                  <a:pt x="433070" y="1899286"/>
                </a:lnTo>
                <a:lnTo>
                  <a:pt x="414338" y="1884046"/>
                </a:lnTo>
                <a:lnTo>
                  <a:pt x="395605" y="1869123"/>
                </a:lnTo>
                <a:lnTo>
                  <a:pt x="377508" y="1854201"/>
                </a:lnTo>
                <a:lnTo>
                  <a:pt x="360363" y="1839278"/>
                </a:lnTo>
                <a:lnTo>
                  <a:pt x="343218" y="1824673"/>
                </a:lnTo>
                <a:lnTo>
                  <a:pt x="326708" y="1809751"/>
                </a:lnTo>
                <a:lnTo>
                  <a:pt x="310515" y="1795146"/>
                </a:lnTo>
                <a:lnTo>
                  <a:pt x="294958" y="1780541"/>
                </a:lnTo>
                <a:lnTo>
                  <a:pt x="280035" y="1765936"/>
                </a:lnTo>
                <a:lnTo>
                  <a:pt x="265430" y="1751331"/>
                </a:lnTo>
                <a:lnTo>
                  <a:pt x="251143" y="1737043"/>
                </a:lnTo>
                <a:lnTo>
                  <a:pt x="237173" y="1722756"/>
                </a:lnTo>
                <a:lnTo>
                  <a:pt x="223838" y="1707833"/>
                </a:lnTo>
                <a:lnTo>
                  <a:pt x="209233" y="1691958"/>
                </a:lnTo>
                <a:lnTo>
                  <a:pt x="195263" y="1675766"/>
                </a:lnTo>
                <a:lnTo>
                  <a:pt x="181610" y="1659891"/>
                </a:lnTo>
                <a:lnTo>
                  <a:pt x="168593" y="1643698"/>
                </a:lnTo>
                <a:lnTo>
                  <a:pt x="156845" y="1628458"/>
                </a:lnTo>
                <a:lnTo>
                  <a:pt x="145098" y="1613218"/>
                </a:lnTo>
                <a:lnTo>
                  <a:pt x="133985" y="1597978"/>
                </a:lnTo>
                <a:lnTo>
                  <a:pt x="123508" y="1582738"/>
                </a:lnTo>
                <a:lnTo>
                  <a:pt x="115570" y="1570991"/>
                </a:lnTo>
                <a:lnTo>
                  <a:pt x="107950" y="1559561"/>
                </a:lnTo>
                <a:lnTo>
                  <a:pt x="100648" y="1547496"/>
                </a:lnTo>
                <a:lnTo>
                  <a:pt x="93345" y="1535748"/>
                </a:lnTo>
                <a:lnTo>
                  <a:pt x="86678" y="1524318"/>
                </a:lnTo>
                <a:lnTo>
                  <a:pt x="80010" y="1512571"/>
                </a:lnTo>
                <a:lnTo>
                  <a:pt x="73660" y="1500823"/>
                </a:lnTo>
                <a:lnTo>
                  <a:pt x="67628" y="1489711"/>
                </a:lnTo>
                <a:lnTo>
                  <a:pt x="61913" y="1477963"/>
                </a:lnTo>
                <a:lnTo>
                  <a:pt x="56515" y="1466533"/>
                </a:lnTo>
                <a:lnTo>
                  <a:pt x="51435" y="1455103"/>
                </a:lnTo>
                <a:lnTo>
                  <a:pt x="46355" y="1443673"/>
                </a:lnTo>
                <a:lnTo>
                  <a:pt x="41593" y="1432243"/>
                </a:lnTo>
                <a:lnTo>
                  <a:pt x="37465" y="1420813"/>
                </a:lnTo>
                <a:lnTo>
                  <a:pt x="33020" y="1409700"/>
                </a:lnTo>
                <a:lnTo>
                  <a:pt x="29210" y="1398270"/>
                </a:lnTo>
                <a:lnTo>
                  <a:pt x="25400" y="1387158"/>
                </a:lnTo>
                <a:lnTo>
                  <a:pt x="22225" y="1376045"/>
                </a:lnTo>
                <a:lnTo>
                  <a:pt x="19050" y="1364933"/>
                </a:lnTo>
                <a:lnTo>
                  <a:pt x="16193" y="1353820"/>
                </a:lnTo>
                <a:lnTo>
                  <a:pt x="13653" y="1342708"/>
                </a:lnTo>
                <a:lnTo>
                  <a:pt x="11113" y="1331913"/>
                </a:lnTo>
                <a:lnTo>
                  <a:pt x="8890" y="1320800"/>
                </a:lnTo>
                <a:lnTo>
                  <a:pt x="6985" y="1310323"/>
                </a:lnTo>
                <a:lnTo>
                  <a:pt x="5080" y="1299210"/>
                </a:lnTo>
                <a:lnTo>
                  <a:pt x="3810" y="1288733"/>
                </a:lnTo>
                <a:lnTo>
                  <a:pt x="2540" y="1277938"/>
                </a:lnTo>
                <a:lnTo>
                  <a:pt x="1588" y="1267460"/>
                </a:lnTo>
                <a:lnTo>
                  <a:pt x="953" y="1256665"/>
                </a:lnTo>
                <a:lnTo>
                  <a:pt x="318" y="1246505"/>
                </a:lnTo>
                <a:lnTo>
                  <a:pt x="0" y="1236028"/>
                </a:lnTo>
                <a:lnTo>
                  <a:pt x="0" y="1225868"/>
                </a:lnTo>
                <a:lnTo>
                  <a:pt x="318" y="1211580"/>
                </a:lnTo>
                <a:lnTo>
                  <a:pt x="635" y="1197610"/>
                </a:lnTo>
                <a:lnTo>
                  <a:pt x="1588" y="1183958"/>
                </a:lnTo>
                <a:lnTo>
                  <a:pt x="2858" y="1170623"/>
                </a:lnTo>
                <a:lnTo>
                  <a:pt x="4763" y="1157288"/>
                </a:lnTo>
                <a:lnTo>
                  <a:pt x="6985" y="1144270"/>
                </a:lnTo>
                <a:lnTo>
                  <a:pt x="9208" y="1131253"/>
                </a:lnTo>
                <a:lnTo>
                  <a:pt x="11748" y="1118870"/>
                </a:lnTo>
                <a:lnTo>
                  <a:pt x="14923" y="1106488"/>
                </a:lnTo>
                <a:lnTo>
                  <a:pt x="17780" y="1094105"/>
                </a:lnTo>
                <a:lnTo>
                  <a:pt x="21590" y="1082358"/>
                </a:lnTo>
                <a:lnTo>
                  <a:pt x="25083" y="1070610"/>
                </a:lnTo>
                <a:lnTo>
                  <a:pt x="29210" y="1059180"/>
                </a:lnTo>
                <a:lnTo>
                  <a:pt x="33338" y="1048068"/>
                </a:lnTo>
                <a:lnTo>
                  <a:pt x="37783" y="1036955"/>
                </a:lnTo>
                <a:lnTo>
                  <a:pt x="42545" y="1026160"/>
                </a:lnTo>
                <a:lnTo>
                  <a:pt x="47308" y="1015365"/>
                </a:lnTo>
                <a:lnTo>
                  <a:pt x="52388" y="1005205"/>
                </a:lnTo>
                <a:lnTo>
                  <a:pt x="57468" y="995045"/>
                </a:lnTo>
                <a:lnTo>
                  <a:pt x="62548" y="985203"/>
                </a:lnTo>
                <a:lnTo>
                  <a:pt x="68263" y="975678"/>
                </a:lnTo>
                <a:lnTo>
                  <a:pt x="73660" y="966153"/>
                </a:lnTo>
                <a:lnTo>
                  <a:pt x="79375" y="956945"/>
                </a:lnTo>
                <a:lnTo>
                  <a:pt x="85408" y="948373"/>
                </a:lnTo>
                <a:lnTo>
                  <a:pt x="96838" y="930910"/>
                </a:lnTo>
                <a:lnTo>
                  <a:pt x="108903" y="915035"/>
                </a:lnTo>
                <a:lnTo>
                  <a:pt x="120968" y="899795"/>
                </a:lnTo>
                <a:lnTo>
                  <a:pt x="132715" y="885508"/>
                </a:lnTo>
                <a:lnTo>
                  <a:pt x="144780" y="872173"/>
                </a:lnTo>
                <a:lnTo>
                  <a:pt x="156845" y="859473"/>
                </a:lnTo>
                <a:lnTo>
                  <a:pt x="168275" y="848043"/>
                </a:lnTo>
                <a:lnTo>
                  <a:pt x="179705" y="836930"/>
                </a:lnTo>
                <a:lnTo>
                  <a:pt x="190500" y="827088"/>
                </a:lnTo>
                <a:lnTo>
                  <a:pt x="201295" y="817880"/>
                </a:lnTo>
                <a:lnTo>
                  <a:pt x="211138" y="809625"/>
                </a:lnTo>
                <a:lnTo>
                  <a:pt x="220345" y="802005"/>
                </a:lnTo>
                <a:lnTo>
                  <a:pt x="229553" y="795338"/>
                </a:lnTo>
                <a:lnTo>
                  <a:pt x="237490" y="789305"/>
                </a:lnTo>
                <a:lnTo>
                  <a:pt x="250825" y="780098"/>
                </a:lnTo>
                <a:lnTo>
                  <a:pt x="260033" y="773748"/>
                </a:lnTo>
                <a:lnTo>
                  <a:pt x="265113" y="770890"/>
                </a:lnTo>
                <a:lnTo>
                  <a:pt x="270510" y="767398"/>
                </a:lnTo>
                <a:lnTo>
                  <a:pt x="276543" y="764858"/>
                </a:lnTo>
                <a:lnTo>
                  <a:pt x="282575" y="762318"/>
                </a:lnTo>
                <a:lnTo>
                  <a:pt x="288608" y="760095"/>
                </a:lnTo>
                <a:lnTo>
                  <a:pt x="294640" y="758190"/>
                </a:lnTo>
                <a:lnTo>
                  <a:pt x="300673" y="756920"/>
                </a:lnTo>
                <a:lnTo>
                  <a:pt x="307023" y="755650"/>
                </a:lnTo>
                <a:lnTo>
                  <a:pt x="312738" y="755015"/>
                </a:lnTo>
                <a:lnTo>
                  <a:pt x="318453" y="753745"/>
                </a:lnTo>
                <a:lnTo>
                  <a:pt x="324485" y="752793"/>
                </a:lnTo>
                <a:lnTo>
                  <a:pt x="330518" y="752475"/>
                </a:lnTo>
                <a:close/>
                <a:moveTo>
                  <a:pt x="609121" y="0"/>
                </a:moveTo>
                <a:lnTo>
                  <a:pt x="617062" y="0"/>
                </a:lnTo>
                <a:lnTo>
                  <a:pt x="625321" y="0"/>
                </a:lnTo>
                <a:lnTo>
                  <a:pt x="633262" y="317"/>
                </a:lnTo>
                <a:lnTo>
                  <a:pt x="641521" y="951"/>
                </a:lnTo>
                <a:lnTo>
                  <a:pt x="650098" y="1585"/>
                </a:lnTo>
                <a:lnTo>
                  <a:pt x="658039" y="2536"/>
                </a:lnTo>
                <a:lnTo>
                  <a:pt x="666298" y="3487"/>
                </a:lnTo>
                <a:lnTo>
                  <a:pt x="674557" y="4755"/>
                </a:lnTo>
                <a:lnTo>
                  <a:pt x="682816" y="6658"/>
                </a:lnTo>
                <a:lnTo>
                  <a:pt x="691075" y="8243"/>
                </a:lnTo>
                <a:lnTo>
                  <a:pt x="699017" y="10462"/>
                </a:lnTo>
                <a:lnTo>
                  <a:pt x="707593" y="12364"/>
                </a:lnTo>
                <a:lnTo>
                  <a:pt x="715535" y="14901"/>
                </a:lnTo>
                <a:lnTo>
                  <a:pt x="723476" y="17437"/>
                </a:lnTo>
                <a:lnTo>
                  <a:pt x="731100" y="20607"/>
                </a:lnTo>
                <a:lnTo>
                  <a:pt x="738723" y="23461"/>
                </a:lnTo>
                <a:lnTo>
                  <a:pt x="746347" y="26314"/>
                </a:lnTo>
                <a:lnTo>
                  <a:pt x="753653" y="29801"/>
                </a:lnTo>
                <a:lnTo>
                  <a:pt x="761277" y="33289"/>
                </a:lnTo>
                <a:lnTo>
                  <a:pt x="768265" y="37093"/>
                </a:lnTo>
                <a:lnTo>
                  <a:pt x="775571" y="40581"/>
                </a:lnTo>
                <a:lnTo>
                  <a:pt x="782560" y="44702"/>
                </a:lnTo>
                <a:lnTo>
                  <a:pt x="796219" y="53262"/>
                </a:lnTo>
                <a:lnTo>
                  <a:pt x="809560" y="62139"/>
                </a:lnTo>
                <a:lnTo>
                  <a:pt x="822266" y="71968"/>
                </a:lnTo>
                <a:lnTo>
                  <a:pt x="834020" y="82113"/>
                </a:lnTo>
                <a:lnTo>
                  <a:pt x="845773" y="92892"/>
                </a:lnTo>
                <a:lnTo>
                  <a:pt x="856573" y="103988"/>
                </a:lnTo>
                <a:lnTo>
                  <a:pt x="867056" y="116036"/>
                </a:lnTo>
                <a:lnTo>
                  <a:pt x="876903" y="128400"/>
                </a:lnTo>
                <a:lnTo>
                  <a:pt x="886433" y="140765"/>
                </a:lnTo>
                <a:lnTo>
                  <a:pt x="895009" y="154080"/>
                </a:lnTo>
                <a:lnTo>
                  <a:pt x="902951" y="167396"/>
                </a:lnTo>
                <a:lnTo>
                  <a:pt x="910257" y="181346"/>
                </a:lnTo>
                <a:lnTo>
                  <a:pt x="916927" y="195612"/>
                </a:lnTo>
                <a:lnTo>
                  <a:pt x="922963" y="210196"/>
                </a:lnTo>
                <a:lnTo>
                  <a:pt x="928045" y="225097"/>
                </a:lnTo>
                <a:lnTo>
                  <a:pt x="932810" y="239998"/>
                </a:lnTo>
                <a:lnTo>
                  <a:pt x="936622" y="255850"/>
                </a:lnTo>
                <a:lnTo>
                  <a:pt x="939481" y="271385"/>
                </a:lnTo>
                <a:lnTo>
                  <a:pt x="941704" y="286920"/>
                </a:lnTo>
                <a:lnTo>
                  <a:pt x="943610" y="302771"/>
                </a:lnTo>
                <a:lnTo>
                  <a:pt x="944246" y="311014"/>
                </a:lnTo>
                <a:lnTo>
                  <a:pt x="944246" y="318940"/>
                </a:lnTo>
                <a:lnTo>
                  <a:pt x="944563" y="327183"/>
                </a:lnTo>
                <a:lnTo>
                  <a:pt x="944246" y="335426"/>
                </a:lnTo>
                <a:lnTo>
                  <a:pt x="943928" y="343352"/>
                </a:lnTo>
                <a:lnTo>
                  <a:pt x="943610" y="351595"/>
                </a:lnTo>
                <a:lnTo>
                  <a:pt x="942657" y="359838"/>
                </a:lnTo>
                <a:lnTo>
                  <a:pt x="941704" y="368081"/>
                </a:lnTo>
                <a:lnTo>
                  <a:pt x="940434" y="376324"/>
                </a:lnTo>
                <a:lnTo>
                  <a:pt x="939163" y="384567"/>
                </a:lnTo>
                <a:lnTo>
                  <a:pt x="937575" y="392810"/>
                </a:lnTo>
                <a:lnTo>
                  <a:pt x="935669" y="401053"/>
                </a:lnTo>
                <a:lnTo>
                  <a:pt x="933763" y="408979"/>
                </a:lnTo>
                <a:lnTo>
                  <a:pt x="931539" y="417222"/>
                </a:lnTo>
                <a:lnTo>
                  <a:pt x="929316" y="425148"/>
                </a:lnTo>
                <a:lnTo>
                  <a:pt x="926457" y="433391"/>
                </a:lnTo>
                <a:lnTo>
                  <a:pt x="923916" y="441000"/>
                </a:lnTo>
                <a:lnTo>
                  <a:pt x="920739" y="448609"/>
                </a:lnTo>
                <a:lnTo>
                  <a:pt x="917563" y="456218"/>
                </a:lnTo>
                <a:lnTo>
                  <a:pt x="914068" y="463827"/>
                </a:lnTo>
                <a:lnTo>
                  <a:pt x="910892" y="471119"/>
                </a:lnTo>
                <a:lnTo>
                  <a:pt x="907080" y="478411"/>
                </a:lnTo>
                <a:lnTo>
                  <a:pt x="903268" y="485385"/>
                </a:lnTo>
                <a:lnTo>
                  <a:pt x="899139" y="492360"/>
                </a:lnTo>
                <a:lnTo>
                  <a:pt x="890880" y="505993"/>
                </a:lnTo>
                <a:lnTo>
                  <a:pt x="881668" y="519309"/>
                </a:lnTo>
                <a:lnTo>
                  <a:pt x="872138" y="531673"/>
                </a:lnTo>
                <a:lnTo>
                  <a:pt x="861656" y="543721"/>
                </a:lnTo>
                <a:lnTo>
                  <a:pt x="851173" y="555451"/>
                </a:lnTo>
                <a:lnTo>
                  <a:pt x="839737" y="566230"/>
                </a:lnTo>
                <a:lnTo>
                  <a:pt x="827667" y="577010"/>
                </a:lnTo>
                <a:lnTo>
                  <a:pt x="815596" y="586521"/>
                </a:lnTo>
                <a:lnTo>
                  <a:pt x="802890" y="595715"/>
                </a:lnTo>
                <a:lnTo>
                  <a:pt x="789866" y="604592"/>
                </a:lnTo>
                <a:lnTo>
                  <a:pt x="776207" y="612518"/>
                </a:lnTo>
                <a:lnTo>
                  <a:pt x="762230" y="619810"/>
                </a:lnTo>
                <a:lnTo>
                  <a:pt x="747935" y="626468"/>
                </a:lnTo>
                <a:lnTo>
                  <a:pt x="733323" y="632491"/>
                </a:lnTo>
                <a:lnTo>
                  <a:pt x="718711" y="637564"/>
                </a:lnTo>
                <a:lnTo>
                  <a:pt x="703464" y="642319"/>
                </a:lnTo>
                <a:lnTo>
                  <a:pt x="688216" y="645807"/>
                </a:lnTo>
                <a:lnTo>
                  <a:pt x="672651" y="649294"/>
                </a:lnTo>
                <a:lnTo>
                  <a:pt x="656451" y="651513"/>
                </a:lnTo>
                <a:lnTo>
                  <a:pt x="640568" y="652782"/>
                </a:lnTo>
                <a:lnTo>
                  <a:pt x="632627" y="653733"/>
                </a:lnTo>
                <a:lnTo>
                  <a:pt x="624368" y="654050"/>
                </a:lnTo>
                <a:lnTo>
                  <a:pt x="616427" y="654050"/>
                </a:lnTo>
                <a:lnTo>
                  <a:pt x="608485" y="654050"/>
                </a:lnTo>
                <a:lnTo>
                  <a:pt x="600226" y="653733"/>
                </a:lnTo>
                <a:lnTo>
                  <a:pt x="591650" y="652782"/>
                </a:lnTo>
                <a:lnTo>
                  <a:pt x="583708" y="652148"/>
                </a:lnTo>
                <a:lnTo>
                  <a:pt x="575449" y="651196"/>
                </a:lnTo>
                <a:lnTo>
                  <a:pt x="567190" y="650245"/>
                </a:lnTo>
                <a:lnTo>
                  <a:pt x="558931" y="648660"/>
                </a:lnTo>
                <a:lnTo>
                  <a:pt x="550672" y="647392"/>
                </a:lnTo>
                <a:lnTo>
                  <a:pt x="542731" y="645173"/>
                </a:lnTo>
                <a:lnTo>
                  <a:pt x="534154" y="643270"/>
                </a:lnTo>
                <a:lnTo>
                  <a:pt x="525895" y="641051"/>
                </a:lnTo>
                <a:lnTo>
                  <a:pt x="517954" y="638515"/>
                </a:lnTo>
                <a:lnTo>
                  <a:pt x="510330" y="635979"/>
                </a:lnTo>
                <a:lnTo>
                  <a:pt x="502389" y="633442"/>
                </a:lnTo>
                <a:lnTo>
                  <a:pt x="494765" y="630272"/>
                </a:lnTo>
                <a:lnTo>
                  <a:pt x="487141" y="627419"/>
                </a:lnTo>
                <a:lnTo>
                  <a:pt x="479835" y="623931"/>
                </a:lnTo>
                <a:lnTo>
                  <a:pt x="472529" y="620444"/>
                </a:lnTo>
                <a:lnTo>
                  <a:pt x="465223" y="616639"/>
                </a:lnTo>
                <a:lnTo>
                  <a:pt x="457917" y="613152"/>
                </a:lnTo>
                <a:lnTo>
                  <a:pt x="450929" y="609030"/>
                </a:lnTo>
                <a:lnTo>
                  <a:pt x="437270" y="600470"/>
                </a:lnTo>
                <a:lnTo>
                  <a:pt x="423928" y="591593"/>
                </a:lnTo>
                <a:lnTo>
                  <a:pt x="411222" y="581765"/>
                </a:lnTo>
                <a:lnTo>
                  <a:pt x="399469" y="571620"/>
                </a:lnTo>
                <a:lnTo>
                  <a:pt x="387716" y="560524"/>
                </a:lnTo>
                <a:lnTo>
                  <a:pt x="376598" y="549427"/>
                </a:lnTo>
                <a:lnTo>
                  <a:pt x="366433" y="537697"/>
                </a:lnTo>
                <a:lnTo>
                  <a:pt x="356586" y="525649"/>
                </a:lnTo>
                <a:lnTo>
                  <a:pt x="347056" y="512968"/>
                </a:lnTo>
                <a:lnTo>
                  <a:pt x="338479" y="499652"/>
                </a:lnTo>
                <a:lnTo>
                  <a:pt x="330538" y="486020"/>
                </a:lnTo>
                <a:lnTo>
                  <a:pt x="323232" y="472070"/>
                </a:lnTo>
                <a:lnTo>
                  <a:pt x="316561" y="457803"/>
                </a:lnTo>
                <a:lnTo>
                  <a:pt x="310526" y="443536"/>
                </a:lnTo>
                <a:lnTo>
                  <a:pt x="305126" y="428636"/>
                </a:lnTo>
                <a:lnTo>
                  <a:pt x="300678" y="413418"/>
                </a:lnTo>
                <a:lnTo>
                  <a:pt x="296867" y="398200"/>
                </a:lnTo>
                <a:lnTo>
                  <a:pt x="294008" y="382348"/>
                </a:lnTo>
                <a:lnTo>
                  <a:pt x="291784" y="366496"/>
                </a:lnTo>
                <a:lnTo>
                  <a:pt x="289878" y="350644"/>
                </a:lnTo>
                <a:lnTo>
                  <a:pt x="289243" y="342718"/>
                </a:lnTo>
                <a:lnTo>
                  <a:pt x="289243" y="334792"/>
                </a:lnTo>
                <a:lnTo>
                  <a:pt x="288925" y="326549"/>
                </a:lnTo>
                <a:lnTo>
                  <a:pt x="289243" y="318306"/>
                </a:lnTo>
                <a:lnTo>
                  <a:pt x="289561" y="310063"/>
                </a:lnTo>
                <a:lnTo>
                  <a:pt x="289878" y="302137"/>
                </a:lnTo>
                <a:lnTo>
                  <a:pt x="290514" y="293894"/>
                </a:lnTo>
                <a:lnTo>
                  <a:pt x="291784" y="285651"/>
                </a:lnTo>
                <a:lnTo>
                  <a:pt x="293055" y="277408"/>
                </a:lnTo>
                <a:lnTo>
                  <a:pt x="294325" y="268848"/>
                </a:lnTo>
                <a:lnTo>
                  <a:pt x="295914" y="260922"/>
                </a:lnTo>
                <a:lnTo>
                  <a:pt x="297502" y="252679"/>
                </a:lnTo>
                <a:lnTo>
                  <a:pt x="299725" y="244436"/>
                </a:lnTo>
                <a:lnTo>
                  <a:pt x="301949" y="236510"/>
                </a:lnTo>
                <a:lnTo>
                  <a:pt x="304173" y="228584"/>
                </a:lnTo>
                <a:lnTo>
                  <a:pt x="307032" y="220659"/>
                </a:lnTo>
                <a:lnTo>
                  <a:pt x="309573" y="212733"/>
                </a:lnTo>
                <a:lnTo>
                  <a:pt x="312432" y="204807"/>
                </a:lnTo>
                <a:lnTo>
                  <a:pt x="315926" y="197198"/>
                </a:lnTo>
                <a:lnTo>
                  <a:pt x="319102" y="189906"/>
                </a:lnTo>
                <a:lnTo>
                  <a:pt x="322597" y="182614"/>
                </a:lnTo>
                <a:lnTo>
                  <a:pt x="326091" y="175322"/>
                </a:lnTo>
                <a:lnTo>
                  <a:pt x="330220" y="168347"/>
                </a:lnTo>
                <a:lnTo>
                  <a:pt x="334032" y="161055"/>
                </a:lnTo>
                <a:lnTo>
                  <a:pt x="342609" y="147423"/>
                </a:lnTo>
                <a:lnTo>
                  <a:pt x="351821" y="134741"/>
                </a:lnTo>
                <a:lnTo>
                  <a:pt x="361350" y="122060"/>
                </a:lnTo>
                <a:lnTo>
                  <a:pt x="371833" y="109695"/>
                </a:lnTo>
                <a:lnTo>
                  <a:pt x="382316" y="97965"/>
                </a:lnTo>
                <a:lnTo>
                  <a:pt x="393751" y="87185"/>
                </a:lnTo>
                <a:lnTo>
                  <a:pt x="405504" y="76723"/>
                </a:lnTo>
                <a:lnTo>
                  <a:pt x="417893" y="66895"/>
                </a:lnTo>
                <a:lnTo>
                  <a:pt x="430599" y="58018"/>
                </a:lnTo>
                <a:lnTo>
                  <a:pt x="443623" y="49458"/>
                </a:lnTo>
                <a:lnTo>
                  <a:pt x="457282" y="41215"/>
                </a:lnTo>
                <a:lnTo>
                  <a:pt x="471259" y="33606"/>
                </a:lnTo>
                <a:lnTo>
                  <a:pt x="485553" y="26948"/>
                </a:lnTo>
                <a:lnTo>
                  <a:pt x="500165" y="21241"/>
                </a:lnTo>
                <a:lnTo>
                  <a:pt x="514777" y="16169"/>
                </a:lnTo>
                <a:lnTo>
                  <a:pt x="530025" y="11413"/>
                </a:lnTo>
                <a:lnTo>
                  <a:pt x="545272" y="7609"/>
                </a:lnTo>
                <a:lnTo>
                  <a:pt x="560837" y="4438"/>
                </a:lnTo>
                <a:lnTo>
                  <a:pt x="576720" y="2219"/>
                </a:lnTo>
                <a:lnTo>
                  <a:pt x="592920" y="634"/>
                </a:lnTo>
                <a:lnTo>
                  <a:pt x="600862" y="317"/>
                </a:lnTo>
                <a:lnTo>
                  <a:pt x="60912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1405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设样本矩阵为：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0540" y="2655570"/>
            <a:ext cx="5836285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395095"/>
            <a:ext cx="62337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此时任意两个变量间相关系数构成的矩阵为：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170" y="1786890"/>
            <a:ext cx="4262755" cy="2244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30" y="4199890"/>
            <a:ext cx="578612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65290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其中</a:t>
            </a:r>
            <a:r>
              <a:rPr lang="en-US" altLang="zh-CN" sz="2400" i="1"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i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ij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为任意两变量之间的简单相关系数：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637790"/>
            <a:ext cx="6821805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00" y="1767205"/>
            <a:ext cx="836168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(续例4.4)财政收入与其他变量间的相关分析。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财政收入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国民生产总值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及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税收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进出口贸易总额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经济活动人口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两两之间相关系数，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表4.9给出了相关系数的假设检验统计量。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首先我们计算变量两两间的相关系数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149840" y="419862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03387" y="1376680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110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2" charset="-122"/>
                <a:ea typeface="微软雅黑" panose="020B0503020204020204" pitchFamily="2" charset="-122"/>
              </a:rPr>
              <a:t>#</a:t>
            </a: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多元数据相关系数矩阵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cor(yX) 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115" y="2753360"/>
            <a:ext cx="5791200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函数说明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5760" y="1341120"/>
            <a:ext cx="703580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由于没有现成的进行相关系数矩阵的假设检验，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下面编写计算相关系数的值和值的函数corr.test()。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068560" y="459105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2745740"/>
            <a:ext cx="869505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0310" y="41275"/>
            <a:ext cx="79057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变量间的关系分析与回归分析。多元相关回归分析的目的和基本思想，回归变量选择及逐步回归分析方法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在学生已具有的（一元）相关与回归分析的基础知识上，掌握和应用多元线性相关与回归分析。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4950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87248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2878455"/>
            <a:ext cx="5208905" cy="1445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</a:rPr>
              <a:t>ibrary(mvstats)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#多元数据相关系数检验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corr.test(yX) 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09765" y="171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26480" y="13766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51320" y="5623560"/>
            <a:ext cx="523621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从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结果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可以看出，财政收入和国民生产总值及税收、进出口贸易总额、经济活动人口之间的关系都非常密切，财政收入与税收之间的关系最为密切。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手势箭头"/>
          <p:cNvSpPr/>
          <p:nvPr/>
        </p:nvSpPr>
        <p:spPr bwMode="auto">
          <a:xfrm>
            <a:off x="6126480" y="5318760"/>
            <a:ext cx="624840" cy="426720"/>
          </a:xfrm>
          <a:custGeom>
            <a:avLst/>
            <a:gdLst>
              <a:gd name="T0" fmla="*/ 2147483646 w 2758"/>
              <a:gd name="T1" fmla="*/ 2147483646 h 1666"/>
              <a:gd name="T2" fmla="*/ 2147483646 w 2758"/>
              <a:gd name="T3" fmla="*/ 2147483646 h 1666"/>
              <a:gd name="T4" fmla="*/ 2147483646 w 2758"/>
              <a:gd name="T5" fmla="*/ 2147483646 h 1666"/>
              <a:gd name="T6" fmla="*/ 2147483646 w 2758"/>
              <a:gd name="T7" fmla="*/ 2147483646 h 1666"/>
              <a:gd name="T8" fmla="*/ 2147483646 w 2758"/>
              <a:gd name="T9" fmla="*/ 2147483646 h 1666"/>
              <a:gd name="T10" fmla="*/ 2147483646 w 2758"/>
              <a:gd name="T11" fmla="*/ 2147483646 h 1666"/>
              <a:gd name="T12" fmla="*/ 2147483646 w 2758"/>
              <a:gd name="T13" fmla="*/ 2147483646 h 1666"/>
              <a:gd name="T14" fmla="*/ 2147483646 w 2758"/>
              <a:gd name="T15" fmla="*/ 2147483646 h 1666"/>
              <a:gd name="T16" fmla="*/ 2147483646 w 2758"/>
              <a:gd name="T17" fmla="*/ 2147483646 h 1666"/>
              <a:gd name="T18" fmla="*/ 2147483646 w 2758"/>
              <a:gd name="T19" fmla="*/ 2147483646 h 1666"/>
              <a:gd name="T20" fmla="*/ 2147483646 w 2758"/>
              <a:gd name="T21" fmla="*/ 2147483646 h 1666"/>
              <a:gd name="T22" fmla="*/ 2147483646 w 2758"/>
              <a:gd name="T23" fmla="*/ 2147483646 h 1666"/>
              <a:gd name="T24" fmla="*/ 2147483646 w 2758"/>
              <a:gd name="T25" fmla="*/ 2147483646 h 1666"/>
              <a:gd name="T26" fmla="*/ 2147483646 w 2758"/>
              <a:gd name="T27" fmla="*/ 2147483646 h 1666"/>
              <a:gd name="T28" fmla="*/ 2147483646 w 2758"/>
              <a:gd name="T29" fmla="*/ 2147483646 h 1666"/>
              <a:gd name="T30" fmla="*/ 2147483646 w 2758"/>
              <a:gd name="T31" fmla="*/ 2147483646 h 1666"/>
              <a:gd name="T32" fmla="*/ 2147483646 w 2758"/>
              <a:gd name="T33" fmla="*/ 2147483646 h 1666"/>
              <a:gd name="T34" fmla="*/ 2147483646 w 2758"/>
              <a:gd name="T35" fmla="*/ 2147483646 h 1666"/>
              <a:gd name="T36" fmla="*/ 2147483646 w 2758"/>
              <a:gd name="T37" fmla="*/ 2147483646 h 1666"/>
              <a:gd name="T38" fmla="*/ 2147483646 w 2758"/>
              <a:gd name="T39" fmla="*/ 2147483646 h 1666"/>
              <a:gd name="T40" fmla="*/ 2147483646 w 2758"/>
              <a:gd name="T41" fmla="*/ 2147483646 h 1666"/>
              <a:gd name="T42" fmla="*/ 2147483646 w 2758"/>
              <a:gd name="T43" fmla="*/ 2147483646 h 1666"/>
              <a:gd name="T44" fmla="*/ 2147483646 w 2758"/>
              <a:gd name="T45" fmla="*/ 2147483646 h 1666"/>
              <a:gd name="T46" fmla="*/ 2147483646 w 2758"/>
              <a:gd name="T47" fmla="*/ 2147483646 h 1666"/>
              <a:gd name="T48" fmla="*/ 2147483646 w 2758"/>
              <a:gd name="T49" fmla="*/ 2147483646 h 1666"/>
              <a:gd name="T50" fmla="*/ 2147483646 w 2758"/>
              <a:gd name="T51" fmla="*/ 2147483646 h 1666"/>
              <a:gd name="T52" fmla="*/ 2147483646 w 2758"/>
              <a:gd name="T53" fmla="*/ 2147483646 h 1666"/>
              <a:gd name="T54" fmla="*/ 2147483646 w 2758"/>
              <a:gd name="T55" fmla="*/ 2147483646 h 1666"/>
              <a:gd name="T56" fmla="*/ 2147483646 w 2758"/>
              <a:gd name="T57" fmla="*/ 2147483646 h 1666"/>
              <a:gd name="T58" fmla="*/ 2147483646 w 2758"/>
              <a:gd name="T59" fmla="*/ 2147483646 h 1666"/>
              <a:gd name="T60" fmla="*/ 2147483646 w 2758"/>
              <a:gd name="T61" fmla="*/ 2147483646 h 1666"/>
              <a:gd name="T62" fmla="*/ 2147483646 w 2758"/>
              <a:gd name="T63" fmla="*/ 2147483646 h 1666"/>
              <a:gd name="T64" fmla="*/ 2147483646 w 2758"/>
              <a:gd name="T65" fmla="*/ 2147483646 h 1666"/>
              <a:gd name="T66" fmla="*/ 2147483646 w 2758"/>
              <a:gd name="T67" fmla="*/ 2147483646 h 1666"/>
              <a:gd name="T68" fmla="*/ 2147483646 w 2758"/>
              <a:gd name="T69" fmla="*/ 2147483646 h 1666"/>
              <a:gd name="T70" fmla="*/ 2147483646 w 2758"/>
              <a:gd name="T71" fmla="*/ 2147483646 h 1666"/>
              <a:gd name="T72" fmla="*/ 2147483646 w 2758"/>
              <a:gd name="T73" fmla="*/ 2147483646 h 1666"/>
              <a:gd name="T74" fmla="*/ 2147483646 w 2758"/>
              <a:gd name="T75" fmla="*/ 2147483646 h 1666"/>
              <a:gd name="T76" fmla="*/ 2147483646 w 2758"/>
              <a:gd name="T77" fmla="*/ 2147483646 h 1666"/>
              <a:gd name="T78" fmla="*/ 2147483646 w 2758"/>
              <a:gd name="T79" fmla="*/ 2147483646 h 1666"/>
              <a:gd name="T80" fmla="*/ 2147483646 w 2758"/>
              <a:gd name="T81" fmla="*/ 2147483646 h 1666"/>
              <a:gd name="T82" fmla="*/ 2147483646 w 2758"/>
              <a:gd name="T83" fmla="*/ 2147483646 h 1666"/>
              <a:gd name="T84" fmla="*/ 2147483646 w 2758"/>
              <a:gd name="T85" fmla="*/ 2147483646 h 1666"/>
              <a:gd name="T86" fmla="*/ 2147483646 w 2758"/>
              <a:gd name="T87" fmla="*/ 2147483646 h 1666"/>
              <a:gd name="T88" fmla="*/ 2147483646 w 2758"/>
              <a:gd name="T89" fmla="*/ 2147483646 h 1666"/>
              <a:gd name="T90" fmla="*/ 2147483646 w 2758"/>
              <a:gd name="T91" fmla="*/ 2147483646 h 1666"/>
              <a:gd name="T92" fmla="*/ 2147483646 w 2758"/>
              <a:gd name="T93" fmla="*/ 2147483646 h 1666"/>
              <a:gd name="T94" fmla="*/ 2147483646 w 2758"/>
              <a:gd name="T95" fmla="*/ 2147483646 h 1666"/>
              <a:gd name="T96" fmla="*/ 2147483646 w 2758"/>
              <a:gd name="T97" fmla="*/ 2147483646 h 1666"/>
              <a:gd name="T98" fmla="*/ 2147483646 w 2758"/>
              <a:gd name="T99" fmla="*/ 2147483646 h 1666"/>
              <a:gd name="T100" fmla="*/ 2147483646 w 2758"/>
              <a:gd name="T101" fmla="*/ 2147483646 h 1666"/>
              <a:gd name="T102" fmla="*/ 2147483646 w 2758"/>
              <a:gd name="T103" fmla="*/ 2147483646 h 1666"/>
              <a:gd name="T104" fmla="*/ 2147483646 w 2758"/>
              <a:gd name="T105" fmla="*/ 2147483646 h 1666"/>
              <a:gd name="T106" fmla="*/ 2147483646 w 2758"/>
              <a:gd name="T107" fmla="*/ 2147483646 h 1666"/>
              <a:gd name="T108" fmla="*/ 2147483646 w 2758"/>
              <a:gd name="T109" fmla="*/ 2147483646 h 1666"/>
              <a:gd name="T110" fmla="*/ 2147483646 w 2758"/>
              <a:gd name="T111" fmla="*/ 2147483646 h 1666"/>
              <a:gd name="T112" fmla="*/ 2147483646 w 2758"/>
              <a:gd name="T113" fmla="*/ 2147483646 h 1666"/>
              <a:gd name="T114" fmla="*/ 2147483646 w 2758"/>
              <a:gd name="T115" fmla="*/ 2147483646 h 1666"/>
              <a:gd name="T116" fmla="*/ 2147483646 w 2758"/>
              <a:gd name="T117" fmla="*/ 2147483646 h 1666"/>
              <a:gd name="T118" fmla="*/ 2147483646 w 2758"/>
              <a:gd name="T119" fmla="*/ 2147483646 h 1666"/>
              <a:gd name="T120" fmla="*/ 2147483646 w 2758"/>
              <a:gd name="T121" fmla="*/ 2147483646 h 1666"/>
              <a:gd name="T122" fmla="*/ 2147483646 w 2758"/>
              <a:gd name="T123" fmla="*/ 2147483646 h 16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265" y="2426335"/>
            <a:ext cx="5422265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4900295" y="1508760"/>
            <a:ext cx="5796915" cy="445389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人"/>
          <p:cNvSpPr/>
          <p:nvPr/>
        </p:nvSpPr>
        <p:spPr bwMode="auto">
          <a:xfrm flipH="1">
            <a:off x="822960" y="2118360"/>
            <a:ext cx="1996440" cy="3352800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08760" y="1508760"/>
            <a:ext cx="24688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8290" y="1935480"/>
            <a:ext cx="4861560" cy="231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在实际分析中，一个变量的变化往往要受到多种变量的综合影响，这时就需要采用复相关分析方法。所谓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，就是研究多个变量同时与某个变量之间的相关关系，度量复相关程度的指标是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4911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假定回归模型为：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575" y="2899410"/>
            <a:ext cx="703897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4359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复相关系数计算公式为：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453640"/>
            <a:ext cx="5402580" cy="579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3785870"/>
            <a:ext cx="473837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45605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决定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9245" y="367982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决定系数：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2106295"/>
            <a:ext cx="4756785" cy="125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4572000"/>
            <a:ext cx="2162810" cy="12331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90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#显示多元线性回归模型决定系数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800">
                <a:latin typeface="微软雅黑" panose="020B0503020204020204" pitchFamily="2" charset="-122"/>
                <a:ea typeface="微软雅黑" panose="020B0503020204020204" pitchFamily="2" charset="-122"/>
              </a:rPr>
              <a:t>(R2=summary(fm)$r.sq) </a:t>
            </a:r>
            <a:endParaRPr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6605" y="4194175"/>
            <a:ext cx="4874260" cy="84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#显示多元数据复相关系数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(R=sqrt(R2))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9125" y="2990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0.9997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6979920" y="42811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0.9999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多元回归分析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主要用途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1851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46837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674751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用于描述解释现象, 这时希望回归方程中所包含的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自变量尽可能少一些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3230245"/>
            <a:ext cx="552831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用于预测, 这时希望预测的均方误差较小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4705" y="4683760"/>
            <a:ext cx="665734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用于控制,这时希望各回归系数具有较小的方差和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均方误差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太多，容易引起的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变量多增加了模型的复杂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计算量增大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3230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估计和预测的精度下降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26212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模型应用费用增加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376170"/>
            <a:ext cx="1463675" cy="44323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解决方法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全部子集法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向后删除法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7467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全局最优法</a:t>
            </a:r>
            <a:endParaRPr kumimoji="1" lang="zh-CN" altLang="en-US" sz="3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4800" y="1960245"/>
            <a:ext cx="7802880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从理论上说，自变量选择最好的方法是所有可能回归法，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即建立因变量和所有自变量全部子集组合的回归模型，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也称全部子集法。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14800" y="3886200"/>
            <a:ext cx="764032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对于每个模型，在实用上，从数据与模型拟合优劣的直观考虑出发，基于残差（误差）平方和的变量选择准则使用的最多。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grpSp>
        <p:nvGrpSpPr>
          <p:cNvPr id="6146" name="组合 9"/>
          <p:cNvGrpSpPr/>
          <p:nvPr/>
        </p:nvGrpSpPr>
        <p:grpSpPr>
          <a:xfrm>
            <a:off x="74294" y="1644015"/>
            <a:ext cx="6496686" cy="4105275"/>
            <a:chOff x="-119396" y="0"/>
            <a:chExt cx="6232308" cy="4023704"/>
          </a:xfrm>
        </p:grpSpPr>
        <p:sp>
          <p:nvSpPr>
            <p:cNvPr id="6147" name="文本框 23"/>
            <p:cNvSpPr/>
            <p:nvPr/>
          </p:nvSpPr>
          <p:spPr>
            <a:xfrm>
              <a:off x="3384380" y="1088741"/>
              <a:ext cx="2708181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8" name="文本框 25"/>
            <p:cNvSpPr/>
            <p:nvPr/>
          </p:nvSpPr>
          <p:spPr>
            <a:xfrm>
              <a:off x="3384380" y="2731300"/>
              <a:ext cx="255578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9" name="文本框 26"/>
            <p:cNvSpPr/>
            <p:nvPr/>
          </p:nvSpPr>
          <p:spPr>
            <a:xfrm>
              <a:off x="3384380" y="1636261"/>
              <a:ext cx="272853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6150" name="组合 13"/>
            <p:cNvGrpSpPr/>
            <p:nvPr/>
          </p:nvGrpSpPr>
          <p:grpSpPr>
            <a:xfrm>
              <a:off x="354807" y="928274"/>
              <a:ext cx="1947861" cy="1940713"/>
              <a:chOff x="0" y="0"/>
              <a:chExt cx="1590160" cy="1584325"/>
            </a:xfrm>
          </p:grpSpPr>
          <p:sp>
            <p:nvSpPr>
              <p:cNvPr id="6151" name="Freeform 6"/>
              <p:cNvSpPr/>
              <p:nvPr/>
            </p:nvSpPr>
            <p:spPr>
              <a:xfrm>
                <a:off x="0" y="0"/>
                <a:ext cx="1468102" cy="1467130"/>
              </a:xfrm>
              <a:custGeom>
                <a:avLst/>
                <a:gdLst>
                  <a:gd name="txL" fmla="*/ 0 w 1276"/>
                  <a:gd name="txT" fmla="*/ 0 h 1274"/>
                  <a:gd name="txR" fmla="*/ 1276 w 1276"/>
                  <a:gd name="txB" fmla="*/ 1274 h 1274"/>
                </a:gdLst>
                <a:ahLst/>
                <a:cxnLst>
                  <a:cxn ang="0">
                    <a:pos x="691" y="1168"/>
                  </a:cxn>
                  <a:cxn ang="0">
                    <a:pos x="662" y="1267"/>
                  </a:cxn>
                  <a:cxn ang="0">
                    <a:pos x="654" y="1273"/>
                  </a:cxn>
                  <a:cxn ang="0">
                    <a:pos x="643" y="1274"/>
                  </a:cxn>
                  <a:cxn ang="0">
                    <a:pos x="172" y="1274"/>
                  </a:cxn>
                  <a:cxn ang="0">
                    <a:pos x="81" y="1253"/>
                  </a:cxn>
                  <a:cxn ang="0">
                    <a:pos x="1" y="1113"/>
                  </a:cxn>
                  <a:cxn ang="0">
                    <a:pos x="0" y="892"/>
                  </a:cxn>
                  <a:cxn ang="0">
                    <a:pos x="0" y="170"/>
                  </a:cxn>
                  <a:cxn ang="0">
                    <a:pos x="170" y="0"/>
                  </a:cxn>
                  <a:cxn ang="0">
                    <a:pos x="1110" y="0"/>
                  </a:cxn>
                  <a:cxn ang="0">
                    <a:pos x="1273" y="131"/>
                  </a:cxn>
                  <a:cxn ang="0">
                    <a:pos x="1276" y="168"/>
                  </a:cxn>
                  <a:cxn ang="0">
                    <a:pos x="1276" y="629"/>
                  </a:cxn>
                  <a:cxn ang="0">
                    <a:pos x="1275" y="645"/>
                  </a:cxn>
                  <a:cxn ang="0">
                    <a:pos x="1171" y="659"/>
                  </a:cxn>
                  <a:cxn ang="0">
                    <a:pos x="1171" y="214"/>
                  </a:cxn>
                  <a:cxn ang="0">
                    <a:pos x="106" y="214"/>
                  </a:cxn>
                  <a:cxn ang="0">
                    <a:pos x="106" y="230"/>
                  </a:cxn>
                  <a:cxn ang="0">
                    <a:pos x="105" y="1102"/>
                  </a:cxn>
                  <a:cxn ang="0">
                    <a:pos x="171" y="1168"/>
                  </a:cxn>
                  <a:cxn ang="0">
                    <a:pos x="671" y="1168"/>
                  </a:cxn>
                  <a:cxn ang="0">
                    <a:pos x="691" y="1168"/>
                  </a:cxn>
                </a:cxnLst>
                <a:rect l="txL" t="txT" r="txR" b="tx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2" name="Freeform 7"/>
              <p:cNvSpPr>
                <a:spLocks noEditPoints="1"/>
              </p:cNvSpPr>
              <p:nvPr/>
            </p:nvSpPr>
            <p:spPr>
              <a:xfrm>
                <a:off x="861701" y="1016827"/>
                <a:ext cx="569443" cy="567498"/>
              </a:xfrm>
              <a:custGeom>
                <a:avLst/>
                <a:gdLst>
                  <a:gd name="txL" fmla="*/ 0 w 495"/>
                  <a:gd name="txT" fmla="*/ 0 h 493"/>
                  <a:gd name="txR" fmla="*/ 495 w 495"/>
                  <a:gd name="txB" fmla="*/ 493 h 493"/>
                </a:gdLst>
                <a:ahLst/>
                <a:cxnLst>
                  <a:cxn ang="0">
                    <a:pos x="328" y="1"/>
                  </a:cxn>
                  <a:cxn ang="0">
                    <a:pos x="495" y="167"/>
                  </a:cxn>
                  <a:cxn ang="0">
                    <a:pos x="427" y="236"/>
                  </a:cxn>
                  <a:cxn ang="0">
                    <a:pos x="240" y="421"/>
                  </a:cxn>
                  <a:cxn ang="0">
                    <a:pos x="216" y="436"/>
                  </a:cxn>
                  <a:cxn ang="0">
                    <a:pos x="40" y="488"/>
                  </a:cxn>
                  <a:cxn ang="0">
                    <a:pos x="9" y="484"/>
                  </a:cxn>
                  <a:cxn ang="0">
                    <a:pos x="6" y="454"/>
                  </a:cxn>
                  <a:cxn ang="0">
                    <a:pos x="58" y="276"/>
                  </a:cxn>
                  <a:cxn ang="0">
                    <a:pos x="67" y="259"/>
                  </a:cxn>
                  <a:cxn ang="0">
                    <a:pos x="327" y="1"/>
                  </a:cxn>
                  <a:cxn ang="0">
                    <a:pos x="328" y="1"/>
                  </a:cxn>
                  <a:cxn ang="0">
                    <a:pos x="102" y="292"/>
                  </a:cxn>
                  <a:cxn ang="0">
                    <a:pos x="72" y="396"/>
                  </a:cxn>
                  <a:cxn ang="0">
                    <a:pos x="74" y="405"/>
                  </a:cxn>
                  <a:cxn ang="0">
                    <a:pos x="113" y="418"/>
                  </a:cxn>
                  <a:cxn ang="0">
                    <a:pos x="148" y="408"/>
                  </a:cxn>
                  <a:cxn ang="0">
                    <a:pos x="200" y="393"/>
                  </a:cxn>
                  <a:cxn ang="0">
                    <a:pos x="185" y="316"/>
                  </a:cxn>
                  <a:cxn ang="0">
                    <a:pos x="178" y="308"/>
                  </a:cxn>
                  <a:cxn ang="0">
                    <a:pos x="102" y="292"/>
                  </a:cxn>
                </a:cxnLst>
                <a:rect l="txL" t="txT" r="txR" b="tx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3" name="Freeform 8"/>
              <p:cNvSpPr/>
              <p:nvPr/>
            </p:nvSpPr>
            <p:spPr>
              <a:xfrm>
                <a:off x="552423" y="734781"/>
                <a:ext cx="608346" cy="119627"/>
              </a:xfrm>
              <a:custGeom>
                <a:avLst/>
                <a:gdLst>
                  <a:gd name="txL" fmla="*/ 0 w 529"/>
                  <a:gd name="txT" fmla="*/ 0 h 104"/>
                  <a:gd name="txR" fmla="*/ 529 w 529"/>
                  <a:gd name="txB" fmla="*/ 104 h 104"/>
                </a:gdLst>
                <a:ahLst/>
                <a:cxnLst>
                  <a:cxn ang="0">
                    <a:pos x="0" y="104"/>
                  </a:cxn>
                  <a:cxn ang="0">
                    <a:pos x="0" y="0"/>
                  </a:cxn>
                  <a:cxn ang="0">
                    <a:pos x="529" y="0"/>
                  </a:cxn>
                  <a:cxn ang="0">
                    <a:pos x="529" y="104"/>
                  </a:cxn>
                  <a:cxn ang="0">
                    <a:pos x="0" y="104"/>
                  </a:cxn>
                </a:cxnLst>
                <a:rect l="txL" t="txT" r="txR" b="tx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4" name="Freeform 9"/>
              <p:cNvSpPr/>
              <p:nvPr/>
            </p:nvSpPr>
            <p:spPr>
              <a:xfrm>
                <a:off x="553395" y="490664"/>
                <a:ext cx="607373" cy="119627"/>
              </a:xfrm>
              <a:custGeom>
                <a:avLst/>
                <a:gdLst>
                  <a:gd name="txL" fmla="*/ 0 w 528"/>
                  <a:gd name="txT" fmla="*/ 0 h 104"/>
                  <a:gd name="txR" fmla="*/ 528 w 528"/>
                  <a:gd name="txB" fmla="*/ 104 h 104"/>
                </a:gdLst>
                <a:ahLst/>
                <a:cxnLst>
                  <a:cxn ang="0">
                    <a:pos x="528" y="0"/>
                  </a:cxn>
                  <a:cxn ang="0">
                    <a:pos x="528" y="104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528" y="0"/>
                  </a:cxn>
                </a:cxnLst>
                <a:rect l="txL" t="txT" r="txR" b="tx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5" name="Freeform 10"/>
              <p:cNvSpPr/>
              <p:nvPr/>
            </p:nvSpPr>
            <p:spPr>
              <a:xfrm>
                <a:off x="553395" y="978897"/>
                <a:ext cx="549991" cy="120599"/>
              </a:xfrm>
              <a:custGeom>
                <a:avLst/>
                <a:gdLst>
                  <a:gd name="txL" fmla="*/ 0 w 478"/>
                  <a:gd name="txT" fmla="*/ 0 h 105"/>
                  <a:gd name="txR" fmla="*/ 478 w 478"/>
                  <a:gd name="txB" fmla="*/ 105 h 105"/>
                </a:gdLst>
                <a:ahLst/>
                <a:cxnLst>
                  <a:cxn ang="0">
                    <a:pos x="0" y="0"/>
                  </a:cxn>
                  <a:cxn ang="0">
                    <a:pos x="478" y="0"/>
                  </a:cxn>
                  <a:cxn ang="0">
                    <a:pos x="472" y="8"/>
                  </a:cxn>
                  <a:cxn ang="0">
                    <a:pos x="383" y="97"/>
                  </a:cxn>
                  <a:cxn ang="0">
                    <a:pos x="366" y="104"/>
                  </a:cxn>
                  <a:cxn ang="0">
                    <a:pos x="8" y="105"/>
                  </a:cxn>
                  <a:cxn ang="0">
                    <a:pos x="0" y="104"/>
                  </a:cxn>
                  <a:cxn ang="0">
                    <a:pos x="0" y="0"/>
                  </a:cxn>
                </a:cxnLst>
                <a:rect l="txL" t="txT" r="txR" b="tx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6" name="Freeform 11"/>
              <p:cNvSpPr/>
              <p:nvPr/>
            </p:nvSpPr>
            <p:spPr>
              <a:xfrm>
                <a:off x="1307141" y="855380"/>
                <a:ext cx="283019" cy="281074"/>
              </a:xfrm>
              <a:custGeom>
                <a:avLst/>
                <a:gdLst>
                  <a:gd name="txL" fmla="*/ 0 w 246"/>
                  <a:gd name="txT" fmla="*/ 0 h 244"/>
                  <a:gd name="txR" fmla="*/ 246 w 246"/>
                  <a:gd name="txB" fmla="*/ 244 h 244"/>
                </a:gdLst>
                <a:ahLst/>
                <a:cxnLst>
                  <a:cxn ang="0">
                    <a:pos x="0" y="87"/>
                  </a:cxn>
                  <a:cxn ang="0">
                    <a:pos x="66" y="20"/>
                  </a:cxn>
                  <a:cxn ang="0">
                    <a:pos x="139" y="20"/>
                  </a:cxn>
                  <a:cxn ang="0">
                    <a:pos x="225" y="106"/>
                  </a:cxn>
                  <a:cxn ang="0">
                    <a:pos x="227" y="178"/>
                  </a:cxn>
                  <a:cxn ang="0">
                    <a:pos x="159" y="244"/>
                  </a:cxn>
                  <a:cxn ang="0">
                    <a:pos x="0" y="87"/>
                  </a:cxn>
                </a:cxnLst>
                <a:rect l="txL" t="txT" r="txR" b="tx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7" name="Freeform 12"/>
              <p:cNvSpPr/>
              <p:nvPr/>
            </p:nvSpPr>
            <p:spPr>
              <a:xfrm>
                <a:off x="307334" y="735753"/>
                <a:ext cx="119627" cy="117682"/>
              </a:xfrm>
              <a:custGeom>
                <a:avLst/>
                <a:gdLst>
                  <a:gd name="txL" fmla="*/ 0 w 104"/>
                  <a:gd name="txT" fmla="*/ 0 h 102"/>
                  <a:gd name="txR" fmla="*/ 104 w 104"/>
                  <a:gd name="txB" fmla="*/ 102 h 102"/>
                </a:gdLst>
                <a:ahLst/>
                <a:cxnLst>
                  <a:cxn ang="0">
                    <a:pos x="0" y="102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102"/>
                  </a:cxn>
                  <a:cxn ang="0">
                    <a:pos x="0" y="102"/>
                  </a:cxn>
                </a:cxnLst>
                <a:rect l="txL" t="txT" r="txR" b="tx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8" name="Freeform 13"/>
              <p:cNvSpPr/>
              <p:nvPr/>
            </p:nvSpPr>
            <p:spPr>
              <a:xfrm>
                <a:off x="308306" y="491637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9" name="Freeform 14"/>
              <p:cNvSpPr/>
              <p:nvPr/>
            </p:nvSpPr>
            <p:spPr>
              <a:xfrm>
                <a:off x="308306" y="979870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160" name="文本框 34"/>
            <p:cNvSpPr/>
            <p:nvPr/>
          </p:nvSpPr>
          <p:spPr>
            <a:xfrm>
              <a:off x="-119396" y="2887659"/>
              <a:ext cx="2657475" cy="5377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zh-CN" altLang="en-US" sz="2800" b="1">
                  <a:solidFill>
                    <a:srgbClr val="0174AB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本节内容</a:t>
              </a:r>
              <a:endParaRPr lang="zh-CN" altLang="en-US" sz="2800" b="1">
                <a:solidFill>
                  <a:srgbClr val="0174A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1" name="矩形 15"/>
            <p:cNvSpPr/>
            <p:nvPr/>
          </p:nvSpPr>
          <p:spPr>
            <a:xfrm>
              <a:off x="3384380" y="541221"/>
              <a:ext cx="1761459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2" name="文本框 25"/>
            <p:cNvSpPr/>
            <p:nvPr/>
          </p:nvSpPr>
          <p:spPr>
            <a:xfrm>
              <a:off x="3384380" y="2183781"/>
              <a:ext cx="2510957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3" name="直接连接符 17"/>
            <p:cNvSpPr/>
            <p:nvPr/>
          </p:nvSpPr>
          <p:spPr>
            <a:xfrm>
              <a:off x="2714823" y="0"/>
              <a:ext cx="1" cy="402370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TextBox 27"/>
          <p:cNvSpPr/>
          <p:nvPr/>
        </p:nvSpPr>
        <p:spPr>
          <a:xfrm>
            <a:off x="6570980" y="20129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1915482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003290" y="2131060"/>
            <a:ext cx="44964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 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简单相关分析的</a:t>
            </a: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pic>
        <p:nvPicPr>
          <p:cNvPr id="32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4094499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003290" y="4300220"/>
            <a:ext cx="53092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 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一元线性回归分析的</a:t>
            </a: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66666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36830" y="168910"/>
            <a:ext cx="5966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320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03290" y="392430"/>
            <a:ext cx="504190" cy="167005"/>
          </a:xfrm>
          <a:prstGeom prst="rightArrow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AC4744">
                  <a:lumMod val="60000"/>
                  <a:lumOff val="40000"/>
                </a:srgbClr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68275" y="25298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835" y="16306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2480" y="156972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6795" y="1330960"/>
            <a:ext cx="830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【例4.6】（续例4.4）在“财政收入”数据中，有4个自变量：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。所有可能的模型可分为5组子集：</a:t>
            </a:r>
            <a:endParaRPr lang="zh-CN" altLang="en-US" sz="24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2908300"/>
            <a:ext cx="1024255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52400" y="235712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6560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8160" y="157988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496760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例4.4数据的RSS与R2准则回归子集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2471420"/>
            <a:ext cx="1016635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85" y="2727960"/>
            <a:ext cx="6162040" cy="341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library(leaps) #加载leaps包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varsel=regsubsets(y~x1+x2+x3+x4,data=yX)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result=summary(varsel) data.frame(result＄outmat,RSS=result＄rss,R2=result$rsq)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2962910"/>
            <a:ext cx="5756275" cy="22726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en-US" altLang="zh-CN" sz="2400" b="1" i="0" u="none" strike="noStrike" cap="none" normalizeH="0" baseline="3000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kumimoji="1" lang="en-US" altLang="zh-CN" sz="2400" b="1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准则优缺点</a:t>
            </a:r>
            <a:endParaRPr kumimoji="1" lang="zh-CN" altLang="en-US" sz="240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935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935480"/>
            <a:ext cx="7223125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具有较大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的对较少自变量的模型应该是好的选择，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较大的意味着有好的拟合效果，而较少的变量个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数可减轻信息的收集和控制。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4236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4236720"/>
            <a:ext cx="7468235" cy="1580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对于有个自变量的回归模型来说，当自变量子集在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扩大时，残差平方和随之减少。因此，如果按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小愈好”和按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愈大愈好”的原则来选择自变量子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集，则毫无疑问应该选全部自变量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变量选择的常用准则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4422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4036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平均残差平方和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43535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2955" y="2446655"/>
            <a:ext cx="356743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误差均方根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MSE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408045"/>
            <a:ext cx="59467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校正复相关系数平方（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Adjusted 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）准则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4358005"/>
            <a:ext cx="112966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</a:t>
            </a:r>
            <a:r>
              <a:rPr lang="en-US" altLang="zh-CN" sz="2400" b="1" baseline="-25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勾"/>
          <p:cNvSpPr/>
          <p:nvPr/>
        </p:nvSpPr>
        <p:spPr bwMode="auto">
          <a:xfrm>
            <a:off x="3977640" y="51358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24705" y="5140325"/>
            <a:ext cx="24542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576326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表4.10例4.4数据的Cp与BIC准则回归子集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2682240"/>
            <a:ext cx="9741535" cy="2435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275" y="2667000"/>
            <a:ext cx="5482590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data.frame(result＄outmat,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adjR2=result＄adjr2,Cp=result＄cp,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BIC=result$bic)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701665" y="2840355"/>
            <a:ext cx="65087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全局择优法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的缺陷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1950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4360" y="1950720"/>
            <a:ext cx="729234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如果自变量个数为4，则所有的回归有15个，当自变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量个数为10时，所有可能的回归为1023个，…，当自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变量数个数为50时，所有可能的回归为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015个，当p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很大时，数字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大得惊人，有时计算是不可能的，于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是就提出了所谓逐步回归的方法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逐步回归分析</a:t>
            </a:r>
            <a:endParaRPr kumimoji="1" lang="zh-CN" altLang="en-US" sz="3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3200" y="1419225"/>
            <a:ext cx="750697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在作实际多元线性回归时常有这样情况, 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endParaRPr lang="en-US" altLang="zh-CN" sz="2400" baseline="-250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相互之间常常是线性相关的，即在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中任何两个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变量是完全线性相关的, 即相关系数为1,则矩阵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的秩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小于p,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就无解。当变量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中任有两个变量存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在较大的相关性时, 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处于病态, 会给模型带来很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大误差。因此作回归时, 应选变量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中的一部分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作回归, 剔除一些变量。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就是寻找较优子空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间的一种变量选择方法。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逐步变量选择的方法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3566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503682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4705" y="335661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向后剔除法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51358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逐步筛选法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654800" y="201295"/>
            <a:ext cx="3949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915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2988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两变量线性相关系数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样本的线性相关系数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离均差平方和与离均差积和：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2257425"/>
            <a:ext cx="6305550" cy="1334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80" y="4444365"/>
            <a:ext cx="5676265" cy="1880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674995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fm=lm(y~x1+x2+x3+x4, 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fm.step=step(fm,direction="forward")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#向前引入法变量选择结果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045460"/>
            <a:ext cx="5117465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98805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fm.step=step(fm,direction="backward")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#向后剔除法变量选择结果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2600" y="425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075680" y="419100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792480"/>
            <a:ext cx="3835400" cy="598233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2667000"/>
            <a:ext cx="532066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fm.step=step(fm,direction="both")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#逐步筛选法变量选择结果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80435" y="434848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5354955" y="43484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75565"/>
            <a:ext cx="3856355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-1】（续例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）身高与体重的相关关系分析。下面以例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的身高与体重数据分析。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1803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先建立一个离均差积和函数：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05" y="4221480"/>
            <a:ext cx="5140325" cy="2470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20269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数据输入：读取身高与体重的数据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224155" y="4888230"/>
            <a:ext cx="613600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plot(x1,x2)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37160" y="3608070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通过散点图看身高与体重的关系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201930" y="1934210"/>
            <a:ext cx="6158230" cy="1476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x1=c(171,175,159,155,152,158,154,164,168,166,159,164)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x2=c(57,64,41,38,35,44,41,51,57,49,47,46)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建立离均差乘积和函数：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7955" y="2084070"/>
            <a:ext cx="6158230" cy="11988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lxy&lt;-</a:t>
            </a:r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function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(x,y)      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sum(x*y)-sum(x)*sum(y)/length(x)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用离均差乘积和计算相关系数：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49225" y="4587875"/>
            <a:ext cx="6158230" cy="17532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r=lxy(x1,x2)/sqrt(lxy(x1,x1)*lxy(x2,x2))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0.9593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301942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建立检验假设：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2235026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计算相关系数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75" y="1492885"/>
            <a:ext cx="5092700" cy="43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55" y="2235200"/>
            <a:ext cx="4289425" cy="929005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797050" y="3164205"/>
            <a:ext cx="859663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n=length(x1)#向量的长度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tr=r/sqrt((1-r^2)/(n-2))#相关系数假设检验t统计量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10.74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bldLvl="0" animBg="1"/>
    </p:bldLst>
  </p:timing>
</p:sld>
</file>

<file path=ppt/theme/theme1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7283</Words>
  <Application>WPS 演示</Application>
  <PresentationFormat>宽屏</PresentationFormat>
  <Paragraphs>685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隶书</vt:lpstr>
      <vt:lpstr>Calibri</vt:lpstr>
      <vt:lpstr>微软雅黑</vt:lpstr>
      <vt:lpstr>Arial Unicode MS</vt:lpstr>
      <vt:lpstr>1_第一PPT模板网-WWW.1PPT.COM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</cp:lastModifiedBy>
  <cp:revision>87</cp:revision>
  <dcterms:created xsi:type="dcterms:W3CDTF">2016-09-17T11:50:00Z</dcterms:created>
  <dcterms:modified xsi:type="dcterms:W3CDTF">2017-08-30T10:36:50Z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