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8" r:id="rId9"/>
    <p:sldId id="381" r:id="rId10"/>
    <p:sldId id="387" r:id="rId11"/>
    <p:sldId id="440" r:id="rId12"/>
    <p:sldId id="386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39" r:id="rId43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8"/>
            <p14:sldId id="381"/>
            <p14:sldId id="387"/>
            <p14:sldId id="440"/>
            <p14:sldId id="386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howGuides="1">
      <p:cViewPr varScale="1">
        <p:scale>
          <a:sx n="94" d="100"/>
          <a:sy n="94" d="100"/>
        </p:scale>
        <p:origin x="53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CEF9-FBB3-466E-9D1D-30E1B136AA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AD9C-AE9E-477F-9637-EC5C28AAF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5.png"/><Relationship Id="rId7" Type="http://schemas.openxmlformats.org/officeDocument/2006/relationships/image" Target="../media/image3.jpe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8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3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8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607390" y="432816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6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判别分析</a:t>
            </a: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2992" y="5589150"/>
            <a:ext cx="493197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4270" y="1124394"/>
            <a:ext cx="1944881" cy="5650960"/>
          </a:xfrm>
          <a:prstGeom prst="rect">
            <a:avLst/>
          </a:prstGeom>
        </p:spPr>
      </p:pic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89834" y="980830"/>
            <a:ext cx="3169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</a:rPr>
              <a:t>一、基本统计分析</a:t>
            </a:r>
            <a:endParaRPr lang="en-US" altLang="zh-CN" sz="2800" b="1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44" y="4807655"/>
            <a:ext cx="4867275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5" y="4805045"/>
            <a:ext cx="5286375" cy="1971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23" y="2044370"/>
            <a:ext cx="3733800" cy="2752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674" y="1996745"/>
            <a:ext cx="3762375" cy="2800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691" y="1650028"/>
            <a:ext cx="2533650" cy="371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030" y="1623332"/>
            <a:ext cx="25622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995" y="1177925"/>
            <a:ext cx="5828030" cy="4140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251607" y="1267065"/>
            <a:ext cx="4898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</a:rPr>
              <a:t>二、</a:t>
            </a:r>
            <a:r>
              <a:rPr lang="en-US" altLang="zh-CN" sz="2400" b="1" smtClean="0">
                <a:solidFill>
                  <a:srgbClr val="C00000"/>
                </a:solidFill>
              </a:rPr>
              <a:t>Logistic</a:t>
            </a:r>
            <a:r>
              <a:rPr lang="zh-CN" altLang="en-US" sz="2400" b="1" smtClean="0">
                <a:solidFill>
                  <a:srgbClr val="C00000"/>
                </a:solidFill>
              </a:rPr>
              <a:t>模型分析</a:t>
            </a:r>
            <a:endParaRPr lang="en-US" altLang="zh-CN" sz="2400" b="1" smtClean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5" y="2256972"/>
            <a:ext cx="7616479" cy="4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5" y="3140980"/>
            <a:ext cx="9324975" cy="2743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17829" y="980830"/>
            <a:ext cx="48980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</a:rPr>
              <a:t>三、</a:t>
            </a:r>
            <a:r>
              <a:rPr lang="en-US" altLang="zh-CN" sz="2800" b="1" smtClean="0">
                <a:solidFill>
                  <a:srgbClr val="C00000"/>
                </a:solidFill>
              </a:rPr>
              <a:t>Fisher</a:t>
            </a:r>
            <a:r>
              <a:rPr lang="zh-CN" altLang="en-US" sz="2800" b="1" smtClean="0">
                <a:solidFill>
                  <a:srgbClr val="C00000"/>
                </a:solidFill>
              </a:rPr>
              <a:t>判别分析</a:t>
            </a:r>
            <a:endParaRPr lang="en-US" altLang="zh-CN" sz="2800" b="1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43" y="2949690"/>
            <a:ext cx="7870114" cy="7680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43" y="3789025"/>
            <a:ext cx="2851398" cy="79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35" y="4653084"/>
            <a:ext cx="5868532" cy="1656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987" y="1124840"/>
            <a:ext cx="8276221" cy="174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1442" y="1556869"/>
            <a:ext cx="5906542" cy="52563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02" y="1185825"/>
            <a:ext cx="2544274" cy="11727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00" y="1231785"/>
            <a:ext cx="3048000" cy="198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32" y="1220698"/>
            <a:ext cx="3762375" cy="771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63" y="2409872"/>
            <a:ext cx="1228725" cy="4295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199" y="2818020"/>
            <a:ext cx="1130394" cy="38485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990" y="2557343"/>
            <a:ext cx="5544385" cy="3915776"/>
          </a:xfrm>
          <a:prstGeom prst="rect">
            <a:avLst/>
          </a:prstGeom>
        </p:spPr>
      </p:pic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378" y="1139831"/>
            <a:ext cx="6203607" cy="54142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7067" y="1154096"/>
            <a:ext cx="6143625" cy="5467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04" y="1766280"/>
            <a:ext cx="9024791" cy="510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8048" y="253530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马氏距离：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85" y="3189170"/>
            <a:ext cx="7075220" cy="52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30" y="4581080"/>
            <a:ext cx="6214130" cy="15121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20071" y="39034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判别准则：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一、等方差阵</a:t>
            </a:r>
            <a:r>
              <a:rPr lang="zh-CN" altLang="en-US" sz="2400" smtClean="0"/>
              <a:t>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3340839"/>
            <a:ext cx="684047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60" y="2636945"/>
            <a:ext cx="2780985" cy="4653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55" y="5170064"/>
            <a:ext cx="255270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85" y="5170064"/>
            <a:ext cx="2809715" cy="4801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655" y="5812281"/>
            <a:ext cx="4536315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865" y="5812282"/>
            <a:ext cx="2828330" cy="4773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155" y="3474188"/>
            <a:ext cx="3528245" cy="1323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13665" y="19889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直线判别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6.3.1 </a:t>
            </a:r>
            <a:r>
              <a:rPr lang="zh-CN" altLang="en-US" sz="2800" b="1" smtClean="0">
                <a:solidFill>
                  <a:srgbClr val="C00000"/>
                </a:solidFill>
              </a:rPr>
              <a:t>两</a:t>
            </a:r>
            <a:r>
              <a:rPr lang="zh-CN" altLang="en-US" sz="2800" b="1">
                <a:solidFill>
                  <a:srgbClr val="C00000"/>
                </a:solidFill>
              </a:rPr>
              <a:t>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二、异方差阵：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3665" y="19889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曲线判别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2751385"/>
            <a:ext cx="180022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85" y="3460156"/>
            <a:ext cx="3960275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745" y="4132736"/>
            <a:ext cx="6912480" cy="390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379" y="4792346"/>
            <a:ext cx="10070883" cy="194888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3595" y="1196845"/>
            <a:ext cx="596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6.2】</a:t>
            </a:r>
            <a:r>
              <a:rPr lang="zh-CN" altLang="en-US" sz="2400">
                <a:solidFill>
                  <a:srgbClr val="C00000"/>
                </a:solidFill>
              </a:rPr>
              <a:t>对例</a:t>
            </a:r>
            <a:r>
              <a:rPr lang="en-US" altLang="zh-CN" sz="2400" smtClean="0">
                <a:solidFill>
                  <a:srgbClr val="C00000"/>
                </a:solidFill>
              </a:rPr>
              <a:t>6.1</a:t>
            </a:r>
            <a:r>
              <a:rPr lang="zh-CN" altLang="en-US" sz="2400" smtClean="0">
                <a:solidFill>
                  <a:srgbClr val="C00000"/>
                </a:solidFill>
              </a:rPr>
              <a:t>天气数据</a:t>
            </a:r>
            <a:r>
              <a:rPr lang="zh-CN" altLang="en-US" sz="2400">
                <a:solidFill>
                  <a:srgbClr val="C00000"/>
                </a:solidFill>
              </a:rPr>
              <a:t>做距离判别分析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" y="1844890"/>
            <a:ext cx="5890360" cy="432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0" y="2492934"/>
            <a:ext cx="2916100" cy="13096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702" y="2492935"/>
            <a:ext cx="1638300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08" y="2854885"/>
            <a:ext cx="1619250" cy="3648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557" y="1844890"/>
            <a:ext cx="2945439" cy="18140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507" y="3802622"/>
            <a:ext cx="3809964" cy="7436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7932" y="4941105"/>
            <a:ext cx="4943046" cy="1440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3185" y="1152361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6.3.2 </a:t>
            </a:r>
            <a:r>
              <a:rPr lang="zh-CN" altLang="en-US" sz="2800" b="1">
                <a:solidFill>
                  <a:srgbClr val="C00000"/>
                </a:solidFill>
              </a:rPr>
              <a:t>多总体距离判别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一、协方差矩阵相同</a:t>
            </a:r>
            <a:r>
              <a:rPr lang="zh-CN" altLang="en-US" sz="2800" smtClean="0"/>
              <a:t>：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3870" y="20033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53EC"/>
                </a:solidFill>
              </a:rPr>
              <a:t>线性判别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89" y="3112238"/>
            <a:ext cx="6208561" cy="18800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701" y="5517145"/>
            <a:ext cx="2376165" cy="4320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869" y="5517145"/>
            <a:ext cx="4305966" cy="66958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3185" y="1152361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6.3.2 </a:t>
            </a:r>
            <a:r>
              <a:rPr lang="zh-CN" altLang="en-US" sz="2800" b="1">
                <a:solidFill>
                  <a:srgbClr val="C00000"/>
                </a:solidFill>
              </a:rPr>
              <a:t>多总体距离判别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088" y="19889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二、</a:t>
            </a:r>
            <a:r>
              <a:rPr lang="zh-CN" altLang="en-US" sz="2800"/>
              <a:t>协方差</a:t>
            </a:r>
            <a:r>
              <a:rPr lang="zh-CN" altLang="en-US" sz="2800" smtClean="0"/>
              <a:t>矩阵不同：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58704" y="201967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非线性</a:t>
            </a:r>
            <a:r>
              <a:rPr lang="zh-CN" altLang="en-US" sz="2400">
                <a:solidFill>
                  <a:srgbClr val="0053EC"/>
                </a:solidFill>
              </a:rPr>
              <a:t>判别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62" y="3041315"/>
            <a:ext cx="5233098" cy="532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49" y="4214111"/>
            <a:ext cx="6454817" cy="72699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95" y="1188740"/>
            <a:ext cx="8206332" cy="51843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7580" y="1124840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C00000"/>
                </a:solidFill>
              </a:rPr>
              <a:t>【例</a:t>
            </a:r>
            <a:r>
              <a:rPr lang="en-US" altLang="zh-CN" sz="2400" b="1">
                <a:solidFill>
                  <a:srgbClr val="C00000"/>
                </a:solidFill>
              </a:rPr>
              <a:t>6.3</a:t>
            </a:r>
            <a:r>
              <a:rPr lang="zh-CN" altLang="zh-CN" sz="2400" b="1" smtClean="0">
                <a:solidFill>
                  <a:srgbClr val="C00000"/>
                </a:solidFill>
              </a:rPr>
              <a:t>】电视机</a:t>
            </a:r>
            <a:r>
              <a:rPr lang="zh-CN" altLang="en-US" sz="2400" b="1" smtClean="0">
                <a:solidFill>
                  <a:srgbClr val="C00000"/>
                </a:solidFill>
              </a:rPr>
              <a:t>品牌</a:t>
            </a:r>
            <a:r>
              <a:rPr lang="zh-CN" altLang="zh-CN" sz="2400" b="1" smtClean="0">
                <a:solidFill>
                  <a:srgbClr val="C00000"/>
                </a:solidFill>
              </a:rPr>
              <a:t>调查</a:t>
            </a:r>
            <a:r>
              <a:rPr lang="zh-CN" altLang="en-US" sz="2400" b="1" smtClean="0">
                <a:solidFill>
                  <a:srgbClr val="C00000"/>
                </a:solidFill>
              </a:rPr>
              <a:t>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5675" y="1787987"/>
            <a:ext cx="207620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zh-CN" altLang="en-US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个电视机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5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种畅销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8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种平销</a:t>
            </a:r>
            <a:endParaRPr lang="en-US" altLang="zh-CN" sz="2800" b="1" kern="100" smtClean="0">
              <a:solidFill>
                <a:srgbClr val="3399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7 </a:t>
            </a:r>
            <a:r>
              <a:rPr lang="zh-CN" altLang="zh-CN" sz="2800" b="1" kern="100" smtClean="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2800" b="1" kern="100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滞销</a:t>
            </a:r>
            <a:endParaRPr lang="zh-CN" altLang="en-US" sz="2800">
              <a:solidFill>
                <a:srgbClr val="3399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68" y="3860427"/>
            <a:ext cx="427721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试建立</a:t>
            </a:r>
            <a:r>
              <a:rPr lang="zh-CN" altLang="en-US" sz="2400" b="1">
                <a:solidFill>
                  <a:srgbClr val="0053EC"/>
                </a:solidFill>
              </a:rPr>
              <a:t>判别函数</a:t>
            </a:r>
            <a:r>
              <a:rPr lang="zh-CN" altLang="en-US" sz="2400" b="1" smtClean="0">
                <a:solidFill>
                  <a:srgbClr val="0053EC"/>
                </a:solidFill>
              </a:rPr>
              <a:t>，当一新产品其质量</a:t>
            </a:r>
            <a:r>
              <a:rPr lang="zh-CN" altLang="en-US" sz="2400" b="1">
                <a:solidFill>
                  <a:srgbClr val="0053EC"/>
                </a:solidFill>
              </a:rPr>
              <a:t>评分为</a:t>
            </a:r>
            <a:r>
              <a:rPr lang="en-US" altLang="zh-CN" sz="2400" b="1">
                <a:solidFill>
                  <a:srgbClr val="0053EC"/>
                </a:solidFill>
              </a:rPr>
              <a:t>8.0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   功能</a:t>
            </a:r>
            <a:r>
              <a:rPr lang="zh-CN" altLang="en-US" sz="2400" b="1">
                <a:solidFill>
                  <a:srgbClr val="0053EC"/>
                </a:solidFill>
              </a:rPr>
              <a:t>评分为</a:t>
            </a:r>
            <a:r>
              <a:rPr lang="en-US" altLang="zh-CN" sz="2400" b="1">
                <a:solidFill>
                  <a:srgbClr val="0053EC"/>
                </a:solidFill>
              </a:rPr>
              <a:t>7.5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   销售</a:t>
            </a:r>
            <a:r>
              <a:rPr lang="zh-CN" altLang="en-US" sz="2400" b="1">
                <a:solidFill>
                  <a:srgbClr val="0053EC"/>
                </a:solidFill>
              </a:rPr>
              <a:t>价格为</a:t>
            </a:r>
            <a:r>
              <a:rPr lang="en-US" altLang="zh-CN" sz="2400" b="1">
                <a:solidFill>
                  <a:srgbClr val="0053EC"/>
                </a:solidFill>
              </a:rPr>
              <a:t>65</a:t>
            </a:r>
            <a:r>
              <a:rPr lang="zh-CN" altLang="en-US" sz="2400" b="1">
                <a:solidFill>
                  <a:srgbClr val="0053EC"/>
                </a:solidFill>
              </a:rPr>
              <a:t>百元</a:t>
            </a:r>
            <a:r>
              <a:rPr lang="zh-CN" altLang="en-US" sz="2400" b="1" smtClean="0">
                <a:solidFill>
                  <a:srgbClr val="0053EC"/>
                </a:solidFill>
              </a:rPr>
              <a:t>，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53EC"/>
                </a:solidFill>
              </a:rPr>
              <a:t>问</a:t>
            </a:r>
            <a:r>
              <a:rPr lang="zh-CN" altLang="en-US" sz="2400" b="1">
                <a:solidFill>
                  <a:srgbClr val="0053EC"/>
                </a:solidFill>
              </a:rPr>
              <a:t>该厂产品的销售前景如何？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34" y="1201649"/>
            <a:ext cx="7651081" cy="553958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130" y="1128249"/>
            <a:ext cx="2016140" cy="5677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95" y="1844890"/>
            <a:ext cx="535305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793" y="1647163"/>
            <a:ext cx="6130607" cy="51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20" y="2952350"/>
            <a:ext cx="5372100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925" y="1638019"/>
            <a:ext cx="6068388" cy="51285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20" y="3572750"/>
            <a:ext cx="5334000" cy="400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3664" y="1697297"/>
            <a:ext cx="6049077" cy="51122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920" y="1305560"/>
            <a:ext cx="5488940" cy="4089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6934" y="119684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1. </a:t>
            </a:r>
            <a:r>
              <a:rPr lang="zh-CN" altLang="en-US" sz="2400">
                <a:solidFill>
                  <a:srgbClr val="C00000"/>
                </a:solidFill>
              </a:rPr>
              <a:t>线性判别（等方差）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" y="1988899"/>
            <a:ext cx="3949896" cy="4206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0" y="4941105"/>
            <a:ext cx="4356310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4" y="2735041"/>
            <a:ext cx="4181475" cy="1952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65" y="1988899"/>
            <a:ext cx="1971675" cy="423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895" y="2409598"/>
            <a:ext cx="1876425" cy="3848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215" y="1844890"/>
            <a:ext cx="2796155" cy="27668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336225" y="5058443"/>
            <a:ext cx="1127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n-lt"/>
              </a:rPr>
              <a:t>[1] 0.9</a:t>
            </a:r>
            <a:endParaRPr lang="zh-CN" altLang="en-US" sz="28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084815"/>
            <a:ext cx="8424585" cy="4583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2" y="1588662"/>
            <a:ext cx="6172443" cy="5216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88" y="2924965"/>
            <a:ext cx="5714827" cy="158411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6.3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距离判别法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6934" y="119684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2. </a:t>
            </a:r>
            <a:r>
              <a:rPr lang="zh-CN" altLang="en-US" sz="2400">
                <a:solidFill>
                  <a:srgbClr val="C00000"/>
                </a:solidFill>
              </a:rPr>
              <a:t>二次判别（异方差）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08230" y="4521054"/>
            <a:ext cx="130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n-lt"/>
              </a:rPr>
              <a:t>[1] </a:t>
            </a:r>
            <a:r>
              <a:rPr lang="en-US" altLang="zh-CN" sz="2800" smtClean="0">
                <a:solidFill>
                  <a:srgbClr val="FF0000"/>
                </a:solidFill>
                <a:latin typeface="+mn-lt"/>
              </a:rPr>
              <a:t>0.95</a:t>
            </a:r>
            <a:endParaRPr lang="zh-CN" altLang="en-US" sz="280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0" y="2041826"/>
            <a:ext cx="3540512" cy="355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19" y="1052835"/>
            <a:ext cx="2228850" cy="423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738" y="1439145"/>
            <a:ext cx="2190750" cy="3800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73" y="2781117"/>
            <a:ext cx="3552672" cy="1197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195" y="1484865"/>
            <a:ext cx="3020560" cy="27705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029" y="5230165"/>
            <a:ext cx="5688395" cy="160139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56949"/>
            <a:ext cx="26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/>
              <a:t>Fisher</a:t>
            </a:r>
            <a:r>
              <a:rPr lang="zh-CN" altLang="en-US" sz="2800" b="1" smtClean="0"/>
              <a:t>判别缺点</a:t>
            </a:r>
            <a:endParaRPr lang="zh-CN" altLang="en-US" sz="2800" b="1"/>
          </a:p>
        </p:txBody>
      </p:sp>
      <p:sp>
        <p:nvSpPr>
          <p:cNvPr id="12" name="矩形 11"/>
          <p:cNvSpPr/>
          <p:nvPr/>
        </p:nvSpPr>
        <p:spPr>
          <a:xfrm>
            <a:off x="920071" y="4047410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Bayes</a:t>
            </a:r>
            <a:r>
              <a:rPr lang="zh-CN" altLang="zh-CN" sz="2800" b="1"/>
              <a:t>判别</a:t>
            </a:r>
            <a:r>
              <a:rPr lang="zh-CN" altLang="zh-CN" sz="2800" b="1" smtClean="0"/>
              <a:t>准则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685" y="2514405"/>
            <a:ext cx="75605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一是判别方法</a:t>
            </a:r>
            <a:r>
              <a:rPr lang="zh-CN" altLang="en-US" sz="2800" smtClean="0">
                <a:solidFill>
                  <a:srgbClr val="0053EC"/>
                </a:solidFill>
              </a:rPr>
              <a:t>与</a:t>
            </a:r>
            <a:r>
              <a:rPr lang="zh-CN" altLang="en-US" sz="2800">
                <a:solidFill>
                  <a:srgbClr val="0053EC"/>
                </a:solidFill>
              </a:rPr>
              <a:t>各</a:t>
            </a:r>
            <a:r>
              <a:rPr lang="zh-CN" altLang="en-US" sz="2800" smtClean="0">
                <a:solidFill>
                  <a:srgbClr val="0053EC"/>
                </a:solidFill>
              </a:rPr>
              <a:t>总体出现</a:t>
            </a:r>
            <a:r>
              <a:rPr lang="zh-CN" altLang="en-US" sz="2800">
                <a:solidFill>
                  <a:srgbClr val="0053EC"/>
                </a:solidFill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</a:rPr>
              <a:t>概率无关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</a:t>
            </a:r>
            <a:r>
              <a:rPr lang="zh-CN" altLang="en-US" sz="2800">
                <a:solidFill>
                  <a:srgbClr val="0053EC"/>
                </a:solidFill>
              </a:rPr>
              <a:t>是判别方法与错判后造成的损失无关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3276" y="4814762"/>
            <a:ext cx="7454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以个体归属于某类的概率（</a:t>
            </a:r>
            <a:r>
              <a:rPr lang="zh-CN" altLang="en-US" sz="2800" smtClean="0">
                <a:solidFill>
                  <a:srgbClr val="0053EC"/>
                </a:solidFill>
              </a:rPr>
              <a:t>或判别值</a:t>
            </a:r>
            <a:r>
              <a:rPr lang="zh-CN" altLang="en-US" sz="2800">
                <a:solidFill>
                  <a:srgbClr val="0053EC"/>
                </a:solidFill>
              </a:rPr>
              <a:t>）</a:t>
            </a:r>
            <a:r>
              <a:rPr lang="zh-CN" altLang="en-US" sz="2800" smtClean="0">
                <a:solidFill>
                  <a:srgbClr val="0053EC"/>
                </a:solidFill>
              </a:rPr>
              <a:t>最大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或</a:t>
            </a:r>
            <a:r>
              <a:rPr lang="zh-CN" altLang="en-US" sz="2800">
                <a:solidFill>
                  <a:srgbClr val="0053EC"/>
                </a:solidFill>
              </a:rPr>
              <a:t>错判总平均损失最小为标准</a:t>
            </a:r>
            <a:endParaRPr lang="zh-CN" altLang="en-US" sz="28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5694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一、概率判别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1552502" y="2708950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07" y="2782335"/>
            <a:ext cx="2284690" cy="4498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5580" y="3353357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密度函数分别为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32" y="3415337"/>
            <a:ext cx="3805222" cy="4612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3620" y="4202179"/>
            <a:ext cx="4070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来自第</a:t>
            </a:r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类的后验概率为</a:t>
            </a:r>
            <a:endParaRPr lang="en-US" altLang="zh-CN" sz="2800" b="1" smtClean="0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07" y="4130960"/>
            <a:ext cx="6264283" cy="1529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674" y="6000958"/>
            <a:ext cx="6343650" cy="666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2484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6.4.1 Bayes</a:t>
            </a:r>
            <a:r>
              <a:rPr lang="zh-CN" altLang="en-US" sz="2800" b="1">
                <a:solidFill>
                  <a:srgbClr val="C00000"/>
                </a:solidFill>
              </a:rPr>
              <a:t>判别准则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697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二、损失判别</a:t>
            </a:r>
            <a:endParaRPr lang="zh-CN" altLang="en-US" sz="2800" b="1"/>
          </a:p>
        </p:txBody>
      </p:sp>
      <p:sp>
        <p:nvSpPr>
          <p:cNvPr id="16" name="矩形 15"/>
          <p:cNvSpPr/>
          <p:nvPr/>
        </p:nvSpPr>
        <p:spPr>
          <a:xfrm>
            <a:off x="1127655" y="3140980"/>
            <a:ext cx="43141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判为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en-US" sz="26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的平均损失</a:t>
            </a:r>
            <a:endParaRPr lang="zh-CN" altLang="en-US" sz="26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74" y="3037685"/>
            <a:ext cx="4524375" cy="895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55" y="4249975"/>
            <a:ext cx="6543675" cy="6191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45" y="5095565"/>
            <a:ext cx="3028950" cy="1066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955" y="5368325"/>
            <a:ext cx="5758417" cy="58084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77660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844890"/>
            <a:ext cx="411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一、</a:t>
            </a:r>
            <a:r>
              <a:rPr lang="en-US" altLang="zh-CN" sz="2800" b="1"/>
              <a:t>Bayes</a:t>
            </a:r>
            <a:r>
              <a:rPr lang="zh-CN" altLang="en-US" sz="2800" b="1"/>
              <a:t>判别函数求解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1118272" y="2636945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zh-CN" sz="28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18" y="2708950"/>
            <a:ext cx="1975199" cy="38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6874" y="333781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密度函数分别为</a:t>
            </a:r>
            <a:endParaRPr lang="zh-CN" altLang="en-US" sz="2800" b="1">
              <a:solidFill>
                <a:srgbClr val="0053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96" y="1195906"/>
            <a:ext cx="3654074" cy="1903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324" y="3233515"/>
            <a:ext cx="7839075" cy="771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772" y="4154725"/>
            <a:ext cx="10810875" cy="714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690" y="5218810"/>
            <a:ext cx="8639175" cy="514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345" y="6021180"/>
            <a:ext cx="6515100" cy="6477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96845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96971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二、协方差阵</a:t>
            </a:r>
            <a:r>
              <a:rPr lang="zh-CN" altLang="en-US" sz="2800" b="1"/>
              <a:t>相等情形</a:t>
            </a:r>
            <a:endParaRPr lang="zh-CN" altLang="en-US" sz="28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95" y="2924965"/>
            <a:ext cx="8639175" cy="51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90" y="4020100"/>
            <a:ext cx="5534025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70" y="5406700"/>
            <a:ext cx="6553200" cy="666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判别分析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553" y="2780955"/>
            <a:ext cx="677108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基本要求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700" y="1772885"/>
            <a:ext cx="90006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理解</a:t>
            </a:r>
            <a:r>
              <a:rPr lang="zh-CN" altLang="zh-CN" sz="3200" b="1">
                <a:solidFill>
                  <a:srgbClr val="0053EC"/>
                </a:solidFill>
              </a:rPr>
              <a:t>判别分析的</a:t>
            </a:r>
            <a:r>
              <a:rPr lang="zh-CN" altLang="zh-CN" sz="3200" b="1" smtClean="0">
                <a:solidFill>
                  <a:srgbClr val="0053EC"/>
                </a:solidFill>
              </a:rPr>
              <a:t>目的及其</a:t>
            </a:r>
            <a:r>
              <a:rPr lang="zh-CN" altLang="zh-CN" sz="3200" b="1">
                <a:solidFill>
                  <a:srgbClr val="0053EC"/>
                </a:solidFill>
              </a:rPr>
              <a:t>统计</a:t>
            </a:r>
            <a:r>
              <a:rPr lang="zh-CN" altLang="zh-CN" sz="3200" b="1" smtClean="0">
                <a:solidFill>
                  <a:srgbClr val="0053EC"/>
                </a:solidFill>
              </a:rPr>
              <a:t>思想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了解</a:t>
            </a:r>
            <a:r>
              <a:rPr lang="zh-CN" altLang="zh-CN" sz="3200" b="1">
                <a:solidFill>
                  <a:srgbClr val="0053EC"/>
                </a:solidFill>
              </a:rPr>
              <a:t>并熟悉判别分析的三种</a:t>
            </a:r>
            <a:r>
              <a:rPr lang="zh-CN" altLang="zh-CN" sz="3200" b="1" smtClean="0">
                <a:solidFill>
                  <a:srgbClr val="0053EC"/>
                </a:solidFill>
              </a:rPr>
              <a:t>类型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掌握不同</a:t>
            </a:r>
            <a:r>
              <a:rPr lang="zh-CN" altLang="zh-CN" sz="3200" b="1">
                <a:solidFill>
                  <a:srgbClr val="0053EC"/>
                </a:solidFill>
              </a:rPr>
              <a:t>判别方法的判别规则和</a:t>
            </a:r>
            <a:r>
              <a:rPr lang="zh-CN" altLang="zh-CN" sz="3200" b="1" smtClean="0">
                <a:solidFill>
                  <a:srgbClr val="0053EC"/>
                </a:solidFill>
              </a:rPr>
              <a:t>判别函数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利用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zh-CN" sz="3200" b="1" smtClean="0">
                <a:solidFill>
                  <a:srgbClr val="0053EC"/>
                </a:solidFill>
              </a:rPr>
              <a:t>语言程序</a:t>
            </a:r>
            <a:r>
              <a:rPr lang="zh-CN" altLang="zh-CN" sz="3200" b="1">
                <a:solidFill>
                  <a:srgbClr val="0053EC"/>
                </a:solidFill>
              </a:rPr>
              <a:t>，实际计算</a:t>
            </a:r>
            <a:r>
              <a:rPr lang="zh-CN" altLang="zh-CN" sz="3200" b="1" smtClean="0">
                <a:solidFill>
                  <a:srgbClr val="0053EC"/>
                </a:solidFill>
              </a:rPr>
              <a:t>教材</a:t>
            </a:r>
            <a:r>
              <a:rPr lang="zh-CN" altLang="en-US" sz="3200" b="1" smtClean="0">
                <a:solidFill>
                  <a:srgbClr val="0053EC"/>
                </a:solidFill>
              </a:rPr>
              <a:t>中</a:t>
            </a:r>
            <a:r>
              <a:rPr lang="zh-CN" altLang="zh-CN" sz="3200" b="1" smtClean="0">
                <a:solidFill>
                  <a:srgbClr val="0053EC"/>
                </a:solidFill>
              </a:rPr>
              <a:t>的习题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  <p:sp>
        <p:nvSpPr>
          <p:cNvPr id="17" name="直接连接符 17"/>
          <p:cNvSpPr/>
          <p:nvPr/>
        </p:nvSpPr>
        <p:spPr>
          <a:xfrm flipH="1">
            <a:off x="1415675" y="1772885"/>
            <a:ext cx="0" cy="3928918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79610" y="1177660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6.4.2 </a:t>
            </a:r>
            <a:r>
              <a:rPr lang="zh-CN" altLang="en-US" sz="2800" b="1">
                <a:solidFill>
                  <a:srgbClr val="C00000"/>
                </a:solidFill>
              </a:rPr>
              <a:t>正态总体的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0070" y="189771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/>
              <a:t>三、后验概率的计算</a:t>
            </a:r>
            <a:endParaRPr lang="zh-CN" altLang="en-US" sz="2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6" y="2708950"/>
            <a:ext cx="2867025" cy="1362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2743545"/>
            <a:ext cx="2486025" cy="1333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9585" y="1177660"/>
            <a:ext cx="799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【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</a:rPr>
              <a:t>6.4】</a:t>
            </a:r>
            <a:r>
              <a:rPr lang="zh-CN" altLang="en-US" sz="2800" b="1" smtClean="0">
                <a:solidFill>
                  <a:srgbClr val="C00000"/>
                </a:solidFill>
              </a:rPr>
              <a:t>对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>
                <a:solidFill>
                  <a:srgbClr val="C00000"/>
                </a:solidFill>
              </a:rPr>
              <a:t>6.3</a:t>
            </a:r>
            <a:r>
              <a:rPr lang="zh-CN" altLang="en-US" sz="2800" b="1">
                <a:solidFill>
                  <a:srgbClr val="C00000"/>
                </a:solidFill>
              </a:rPr>
              <a:t>数据应用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判别法进行</a:t>
            </a:r>
            <a:r>
              <a:rPr lang="zh-CN" altLang="en-US" sz="2800" b="1" smtClean="0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853" y="195767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（</a:t>
            </a:r>
            <a:r>
              <a:rPr lang="en-US" altLang="zh-CN" sz="2400" b="1">
                <a:solidFill>
                  <a:srgbClr val="3399FF"/>
                </a:solidFill>
              </a:rPr>
              <a:t>1</a:t>
            </a:r>
            <a:r>
              <a:rPr lang="zh-CN" altLang="en-US" sz="2400" b="1">
                <a:solidFill>
                  <a:srgbClr val="3399FF"/>
                </a:solidFill>
              </a:rPr>
              <a:t>）先验概率相等：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30" y="2008491"/>
            <a:ext cx="3070801" cy="360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54" y="2723844"/>
            <a:ext cx="6048473" cy="4171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27" y="3698647"/>
            <a:ext cx="5350962" cy="25385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768" y="3719101"/>
            <a:ext cx="5239968" cy="2160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9585" y="1177660"/>
            <a:ext cx="799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【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</a:rPr>
              <a:t>6.4】</a:t>
            </a:r>
            <a:r>
              <a:rPr lang="zh-CN" altLang="en-US" sz="2800" b="1" smtClean="0">
                <a:solidFill>
                  <a:srgbClr val="C00000"/>
                </a:solidFill>
              </a:rPr>
              <a:t>对</a:t>
            </a:r>
            <a:r>
              <a:rPr lang="zh-CN" altLang="en-US" sz="2800" b="1">
                <a:solidFill>
                  <a:srgbClr val="C00000"/>
                </a:solidFill>
              </a:rPr>
              <a:t>例</a:t>
            </a:r>
            <a:r>
              <a:rPr lang="en-US" altLang="zh-CN" sz="2800" b="1">
                <a:solidFill>
                  <a:srgbClr val="C00000"/>
                </a:solidFill>
              </a:rPr>
              <a:t>6.3</a:t>
            </a:r>
            <a:r>
              <a:rPr lang="zh-CN" altLang="en-US" sz="2800" b="1">
                <a:solidFill>
                  <a:srgbClr val="C00000"/>
                </a:solidFill>
              </a:rPr>
              <a:t>数据应用</a:t>
            </a:r>
            <a:r>
              <a:rPr lang="en-US" altLang="zh-CN" sz="2800" b="1">
                <a:solidFill>
                  <a:srgbClr val="C00000"/>
                </a:solidFill>
              </a:rPr>
              <a:t>Bayes</a:t>
            </a:r>
            <a:r>
              <a:rPr lang="zh-CN" altLang="en-US" sz="2800" b="1">
                <a:solidFill>
                  <a:srgbClr val="C00000"/>
                </a:solidFill>
              </a:rPr>
              <a:t>判别法进行</a:t>
            </a:r>
            <a:r>
              <a:rPr lang="zh-CN" altLang="en-US" sz="2800" b="1" smtClean="0">
                <a:solidFill>
                  <a:srgbClr val="C00000"/>
                </a:solidFill>
              </a:rPr>
              <a:t>判别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630" y="1924729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99FF"/>
                </a:solidFill>
              </a:rPr>
              <a:t>（</a:t>
            </a:r>
            <a:r>
              <a:rPr lang="en-US" altLang="zh-CN" sz="2400" b="1">
                <a:solidFill>
                  <a:srgbClr val="3399FF"/>
                </a:solidFill>
              </a:rPr>
              <a:t>2</a:t>
            </a:r>
            <a:r>
              <a:rPr lang="zh-CN" altLang="en-US" sz="2400" b="1">
                <a:solidFill>
                  <a:srgbClr val="3399FF"/>
                </a:solidFill>
              </a:rPr>
              <a:t>）先验概率不等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08" y="1998002"/>
            <a:ext cx="4448175" cy="38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95" y="2645863"/>
            <a:ext cx="6669079" cy="395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604" y="3459756"/>
            <a:ext cx="5117401" cy="24321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25" y="3501005"/>
            <a:ext cx="5000483" cy="20161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63595" y="114179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比较：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0" y="1700880"/>
            <a:ext cx="633412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00" y="1841829"/>
            <a:ext cx="2752725" cy="427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58" y="2245809"/>
            <a:ext cx="2790825" cy="3838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28" y="2735486"/>
            <a:ext cx="3419475" cy="1971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5" y="4809551"/>
            <a:ext cx="3390900" cy="1990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795" y="3599191"/>
            <a:ext cx="3095625" cy="76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795" y="5621041"/>
            <a:ext cx="3133725" cy="8096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3435" y="2564940"/>
            <a:ext cx="462190" cy="238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675" y="150314"/>
            <a:ext cx="3384235" cy="64707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20" y="150314"/>
            <a:ext cx="3384235" cy="643202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6.4 Bayes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判别法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3435" y="2564940"/>
            <a:ext cx="462190" cy="238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两种结果</a:t>
            </a:r>
            <a:r>
              <a:rPr lang="zh-CN" altLang="en-US" sz="2400" b="1" smtClean="0">
                <a:solidFill>
                  <a:srgbClr val="C00000"/>
                </a:solidFill>
              </a:rPr>
              <a:t>比较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0" y="1232847"/>
            <a:ext cx="6439589" cy="3528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91" y="2853914"/>
            <a:ext cx="6051780" cy="338489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35" cy="854710"/>
          </a:xfrm>
          <a:prstGeom prst="rect">
            <a:avLst/>
          </a:prstGeom>
        </p:spPr>
      </p:pic>
      <p:sp>
        <p:nvSpPr>
          <p:cNvPr id="21" name="TextBox 27"/>
          <p:cNvSpPr/>
          <p:nvPr/>
        </p:nvSpPr>
        <p:spPr>
          <a:xfrm>
            <a:off x="4583895" y="230768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小结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0" y="382371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38030" y="1183507"/>
            <a:ext cx="10586340" cy="55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判别分析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是按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所属组的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判别函数，制定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判别规则，然后再判断每一个新样品应属于哪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常用的判别方法有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判别、距离判别、贝叶斯判别等，每个方法根据其出发点不同各有其特点。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对判别变量的分布类型并无要求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判别要变量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的分布类型。因此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</a:t>
            </a:r>
            <a:r>
              <a:rPr lang="en-US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en-US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简单一些。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当两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个总体时，若它们的协方差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矩阵相同，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则距离判别和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Fisher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判别等价。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当变量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服从正态分布时，它们还和</a:t>
            </a: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Bayes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判别等价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b="1" kern="100">
              <a:solidFill>
                <a:srgbClr val="0053E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3810" indent="267970" algn="just">
              <a:lnSpc>
                <a:spcPct val="150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判别分析中的各种误判的后果允许看作是相同的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，通常</a:t>
            </a:r>
            <a:r>
              <a:rPr lang="zh-CN" altLang="zh-CN" sz="2400" b="1" kern="10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将犯第一类错误的后果看得更严重些，但本章对此关注的</a:t>
            </a:r>
            <a:r>
              <a:rPr lang="zh-CN" altLang="zh-CN" sz="2400" b="1" kern="100" smtClean="0">
                <a:solidFill>
                  <a:srgbClr val="0053E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不够。</a:t>
            </a:r>
            <a:endParaRPr lang="zh-CN" altLang="zh-CN" sz="2400" b="1" kern="100">
              <a:solidFill>
                <a:srgbClr val="0053E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81341"/>
            <a:ext cx="509524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40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411" y="1772885"/>
            <a:ext cx="7571303" cy="3284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第六章</a:t>
            </a:r>
            <a:endParaRPr lang="en-US" altLang="zh-CN" sz="48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讲到这里就结束了</a:t>
            </a:r>
            <a:endParaRPr lang="en-US" altLang="zh-CN" sz="48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欢迎大家继续学习第七章！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501" y="2708950"/>
            <a:ext cx="738664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主要内容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9685" y="1700880"/>
            <a:ext cx="84965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b="1">
                <a:solidFill>
                  <a:srgbClr val="0053EC"/>
                </a:solidFill>
              </a:rPr>
              <a:t>判别分析的目的和</a:t>
            </a:r>
            <a:r>
              <a:rPr lang="zh-CN" altLang="zh-CN" sz="3200" b="1" smtClean="0">
                <a:solidFill>
                  <a:srgbClr val="0053EC"/>
                </a:solidFill>
              </a:rPr>
              <a:t>意义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几种判别</a:t>
            </a:r>
            <a:r>
              <a:rPr lang="zh-CN" altLang="en-US" sz="3200" b="1" smtClean="0">
                <a:solidFill>
                  <a:srgbClr val="0053EC"/>
                </a:solidFill>
              </a:rPr>
              <a:t>分析准则</a:t>
            </a:r>
            <a:r>
              <a:rPr lang="zh-CN" altLang="zh-CN" sz="3200" b="1" smtClean="0">
                <a:solidFill>
                  <a:srgbClr val="0053EC"/>
                </a:solidFill>
              </a:rPr>
              <a:t>和性质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       </a:t>
            </a:r>
            <a:r>
              <a:rPr lang="zh-CN" altLang="zh-CN" sz="2800" b="1" smtClean="0">
                <a:solidFill>
                  <a:srgbClr val="3399FF"/>
                </a:solidFill>
              </a:rPr>
              <a:t>包括</a:t>
            </a:r>
            <a:r>
              <a:rPr lang="en-US" altLang="zh-CN" sz="2800" b="1">
                <a:solidFill>
                  <a:srgbClr val="3399FF"/>
                </a:solidFill>
              </a:rPr>
              <a:t>Fisher</a:t>
            </a:r>
            <a:r>
              <a:rPr lang="zh-CN" altLang="zh-CN" sz="2800" b="1">
                <a:solidFill>
                  <a:srgbClr val="3399FF"/>
                </a:solidFill>
              </a:rPr>
              <a:t>判别法、距离判别法、</a:t>
            </a:r>
            <a:r>
              <a:rPr lang="en-US" altLang="zh-CN" sz="2800" b="1">
                <a:solidFill>
                  <a:srgbClr val="3399FF"/>
                </a:solidFill>
              </a:rPr>
              <a:t>Bayes</a:t>
            </a:r>
            <a:r>
              <a:rPr lang="zh-CN" altLang="zh-CN" sz="2800" b="1">
                <a:solidFill>
                  <a:srgbClr val="3399FF"/>
                </a:solidFill>
              </a:rPr>
              <a:t>判别</a:t>
            </a:r>
            <a:r>
              <a:rPr lang="zh-CN" altLang="zh-CN" sz="2800" b="1" smtClean="0">
                <a:solidFill>
                  <a:srgbClr val="3399FF"/>
                </a:solidFill>
              </a:rPr>
              <a:t>法</a:t>
            </a:r>
            <a:endParaRPr lang="en-US" altLang="zh-CN" sz="3200" b="1" smtClean="0">
              <a:solidFill>
                <a:srgbClr val="3399F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R</a:t>
            </a:r>
            <a:r>
              <a:rPr lang="zh-CN" altLang="zh-CN" sz="3200" b="1" smtClean="0">
                <a:solidFill>
                  <a:srgbClr val="0053EC"/>
                </a:solidFill>
              </a:rPr>
              <a:t>语言程序</a:t>
            </a:r>
            <a:r>
              <a:rPr lang="zh-CN" altLang="zh-CN" sz="3200" b="1">
                <a:solidFill>
                  <a:srgbClr val="0053EC"/>
                </a:solidFill>
              </a:rPr>
              <a:t>中有关判别分析的</a:t>
            </a:r>
            <a:r>
              <a:rPr lang="zh-CN" altLang="zh-CN" sz="3200" b="1" smtClean="0">
                <a:solidFill>
                  <a:srgbClr val="0053EC"/>
                </a:solidFill>
              </a:rPr>
              <a:t>算法</a:t>
            </a:r>
            <a:endParaRPr lang="zh-CN" altLang="zh-CN" sz="3200">
              <a:solidFill>
                <a:srgbClr val="0053EC"/>
              </a:solidFill>
            </a:endParaRPr>
          </a:p>
        </p:txBody>
      </p:sp>
      <p:sp>
        <p:nvSpPr>
          <p:cNvPr id="16" name="直接连接符 17"/>
          <p:cNvSpPr/>
          <p:nvPr/>
        </p:nvSpPr>
        <p:spPr>
          <a:xfrm flipH="1">
            <a:off x="1271665" y="1700880"/>
            <a:ext cx="0" cy="410428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6" y="193675"/>
            <a:ext cx="6645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6" y="370840"/>
            <a:ext cx="576039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285" y="2411154"/>
            <a:ext cx="738664" cy="338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kern="1600" spc="1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概念和方法</a:t>
            </a:r>
            <a:endParaRPr lang="zh-CN" altLang="en-US" sz="3600" kern="1600" spc="1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72" y="1322241"/>
            <a:ext cx="3866783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smtClean="0">
                <a:solidFill>
                  <a:srgbClr val="C00000"/>
                </a:solidFill>
              </a:rPr>
              <a:t>判别分析</a:t>
            </a:r>
            <a:r>
              <a:rPr lang="zh-CN" altLang="en-US" sz="2800" smtClean="0">
                <a:solidFill>
                  <a:srgbClr val="C00000"/>
                </a:solidFill>
              </a:rPr>
              <a:t>概念</a:t>
            </a:r>
            <a:endParaRPr lang="en-US" altLang="zh-CN" sz="280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082" y="3841845"/>
            <a:ext cx="27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判别分析方法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直接连接符 17"/>
          <p:cNvSpPr/>
          <p:nvPr/>
        </p:nvSpPr>
        <p:spPr>
          <a:xfrm flipH="1">
            <a:off x="1199660" y="1340854"/>
            <a:ext cx="0" cy="445453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7127" y="4568991"/>
            <a:ext cx="8971238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       是</a:t>
            </a:r>
            <a:r>
              <a:rPr lang="zh-CN" altLang="en-US" sz="2800">
                <a:solidFill>
                  <a:srgbClr val="0053EC"/>
                </a:solidFill>
              </a:rPr>
              <a:t>在已知的分类之下</a:t>
            </a:r>
            <a:r>
              <a:rPr lang="zh-CN" altLang="en-US" sz="2800" smtClean="0">
                <a:solidFill>
                  <a:srgbClr val="0053EC"/>
                </a:solidFill>
              </a:rPr>
              <a:t>，对新</a:t>
            </a:r>
            <a:r>
              <a:rPr lang="zh-CN" altLang="en-US" sz="2800">
                <a:solidFill>
                  <a:srgbClr val="0053EC"/>
                </a:solidFill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</a:rPr>
              <a:t>样本，</a:t>
            </a:r>
            <a:r>
              <a:rPr lang="zh-CN" altLang="en-US" sz="2800">
                <a:solidFill>
                  <a:srgbClr val="0053EC"/>
                </a:solidFill>
              </a:rPr>
              <a:t>可以利用此法选定一判别标准，以判定将该新样品放置于哪个类中。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9709" y="2192826"/>
            <a:ext cx="8424585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    判别分析</a:t>
            </a:r>
            <a:r>
              <a:rPr lang="zh-CN" altLang="en-US" sz="2800" b="1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Discriminat Analysis</a:t>
            </a:r>
            <a:r>
              <a:rPr lang="zh-CN" altLang="en-US" sz="2800" b="1">
                <a:solidFill>
                  <a:srgbClr val="3399FF"/>
                </a:solidFill>
              </a:rPr>
              <a:t>）是</a:t>
            </a:r>
            <a:r>
              <a:rPr lang="zh-CN" altLang="en-US" sz="2800" b="1" smtClean="0">
                <a:solidFill>
                  <a:srgbClr val="3399FF"/>
                </a:solidFill>
              </a:rPr>
              <a:t>多元分析中</a:t>
            </a:r>
            <a:endParaRPr lang="en-US" altLang="zh-CN" sz="28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用于</a:t>
            </a:r>
            <a:r>
              <a:rPr lang="zh-CN" altLang="en-US" sz="2800" b="1">
                <a:solidFill>
                  <a:srgbClr val="3399FF"/>
                </a:solidFill>
              </a:rPr>
              <a:t>判别样本所属类型的一种统计分析方法。</a:t>
            </a:r>
            <a:endParaRPr lang="zh-CN" altLang="en-US" sz="28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39268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17764" y="209847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判别分析的概念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4856" y="420898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5625" y="119684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判别分析的种类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655" y="184489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一、确定性判别：</a:t>
            </a:r>
            <a:r>
              <a:rPr lang="en-US" altLang="zh-CN" sz="2800" b="1" smtClean="0">
                <a:solidFill>
                  <a:srgbClr val="0053EC"/>
                </a:solidFill>
              </a:rPr>
              <a:t>Fisher</a:t>
            </a:r>
            <a:r>
              <a:rPr lang="zh-CN" altLang="en-US" sz="2800" b="1" smtClean="0">
                <a:solidFill>
                  <a:srgbClr val="0053EC"/>
                </a:solidFill>
              </a:rPr>
              <a:t>型判别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      </a:t>
            </a:r>
            <a:r>
              <a:rPr lang="zh-CN" altLang="en-US" sz="2800" b="1" smtClean="0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1</a:t>
            </a:r>
            <a:r>
              <a:rPr lang="zh-CN" altLang="en-US" sz="2800" b="1">
                <a:solidFill>
                  <a:srgbClr val="3399FF"/>
                </a:solidFill>
              </a:rPr>
              <a:t>）线性型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</a:rPr>
              <a:t>  </a:t>
            </a:r>
            <a:r>
              <a:rPr lang="zh-CN" altLang="en-US" sz="2800" b="1" smtClean="0">
                <a:solidFill>
                  <a:srgbClr val="3399FF"/>
                </a:solidFill>
              </a:rPr>
              <a:t>    （</a:t>
            </a:r>
            <a:r>
              <a:rPr lang="en-US" altLang="zh-CN" sz="2800" b="1">
                <a:solidFill>
                  <a:srgbClr val="3399FF"/>
                </a:solidFill>
              </a:rPr>
              <a:t>2</a:t>
            </a:r>
            <a:r>
              <a:rPr lang="zh-CN" altLang="en-US" sz="2800" b="1">
                <a:solidFill>
                  <a:srgbClr val="3399FF"/>
                </a:solidFill>
              </a:rPr>
              <a:t>）距离型 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</a:rPr>
              <a:t>      （</a:t>
            </a:r>
            <a:r>
              <a:rPr lang="en-US" altLang="zh-CN" sz="2800" b="1">
                <a:solidFill>
                  <a:srgbClr val="3399FF"/>
                </a:solidFill>
              </a:rPr>
              <a:t>3</a:t>
            </a:r>
            <a:r>
              <a:rPr lang="zh-CN" altLang="en-US" sz="2800" b="1">
                <a:solidFill>
                  <a:srgbClr val="3399FF"/>
                </a:solidFill>
              </a:rPr>
              <a:t>）非线性型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二、概率性判别：</a:t>
            </a:r>
            <a:r>
              <a:rPr lang="en-US" altLang="zh-CN" sz="2800" b="1" smtClean="0">
                <a:solidFill>
                  <a:srgbClr val="0053EC"/>
                </a:solidFill>
              </a:rPr>
              <a:t>Bayes</a:t>
            </a:r>
            <a:r>
              <a:rPr lang="zh-CN" altLang="en-US" sz="2800" b="1" smtClean="0">
                <a:solidFill>
                  <a:srgbClr val="0053EC"/>
                </a:solidFill>
              </a:rPr>
              <a:t>型判别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      </a:t>
            </a:r>
            <a:r>
              <a:rPr lang="zh-CN" altLang="en-US" sz="2800" b="1" smtClean="0">
                <a:solidFill>
                  <a:srgbClr val="3399FF"/>
                </a:solidFill>
              </a:rPr>
              <a:t>（</a:t>
            </a:r>
            <a:r>
              <a:rPr lang="en-US" altLang="zh-CN" sz="2800" b="1">
                <a:solidFill>
                  <a:srgbClr val="3399FF"/>
                </a:solidFill>
              </a:rPr>
              <a:t>1</a:t>
            </a:r>
            <a:r>
              <a:rPr lang="zh-CN" altLang="en-US" sz="2800" b="1">
                <a:solidFill>
                  <a:srgbClr val="3399FF"/>
                </a:solidFill>
              </a:rPr>
              <a:t>）概率型</a:t>
            </a:r>
            <a:endParaRPr lang="zh-CN" altLang="en-US" sz="2800" b="1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</a:rPr>
              <a:t> </a:t>
            </a:r>
            <a:r>
              <a:rPr lang="zh-CN" altLang="en-US" sz="2800" b="1" smtClean="0">
                <a:solidFill>
                  <a:srgbClr val="3399FF"/>
                </a:solidFill>
              </a:rPr>
              <a:t>     （</a:t>
            </a:r>
            <a:r>
              <a:rPr lang="en-US" altLang="zh-CN" sz="2800" b="1">
                <a:solidFill>
                  <a:srgbClr val="3399FF"/>
                </a:solidFill>
              </a:rPr>
              <a:t>2</a:t>
            </a:r>
            <a:r>
              <a:rPr lang="zh-CN" altLang="en-US" sz="2800" b="1">
                <a:solidFill>
                  <a:srgbClr val="3399FF"/>
                </a:solidFill>
              </a:rPr>
              <a:t>）损失型</a:t>
            </a:r>
            <a:endParaRPr lang="zh-CN" altLang="en-US" sz="28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1124840"/>
            <a:ext cx="9241152" cy="4608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5" y="5805165"/>
            <a:ext cx="6505575" cy="8667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45" y="1052835"/>
            <a:ext cx="7496175" cy="2838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5899" y="1212069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一、求</a:t>
            </a:r>
            <a:r>
              <a:rPr lang="en-US" altLang="zh-CN" sz="2400">
                <a:solidFill>
                  <a:srgbClr val="C00000"/>
                </a:solidFill>
              </a:rPr>
              <a:t>Fisher</a:t>
            </a:r>
            <a:r>
              <a:rPr lang="zh-CN" altLang="en-US" sz="2400">
                <a:solidFill>
                  <a:srgbClr val="C00000"/>
                </a:solidFill>
              </a:rPr>
              <a:t>线性判别函数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28" y="1809278"/>
            <a:ext cx="2066925" cy="809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8" y="4004250"/>
            <a:ext cx="11782425" cy="504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28" y="2795289"/>
            <a:ext cx="2133600" cy="8763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3065" y="464084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二、计算判别界值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45" y="5380467"/>
            <a:ext cx="1828800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100" y="5445140"/>
            <a:ext cx="1660810" cy="79038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740543" y="46854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三、建立判别标准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260" y="5288520"/>
            <a:ext cx="5883150" cy="132904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 </a:t>
            </a:r>
            <a:r>
              <a:rPr lang="zh-CN" altLang="en-US" sz="3200" b="1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判别分析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6.2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线性判别分析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68263" y="1141790"/>
            <a:ext cx="4176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6.1</a:t>
            </a:r>
            <a:r>
              <a:rPr lang="en-US" altLang="zh-CN" sz="2400" smtClean="0">
                <a:solidFill>
                  <a:srgbClr val="C00000"/>
                </a:solidFill>
              </a:rPr>
              <a:t>】</a:t>
            </a:r>
            <a:r>
              <a:rPr lang="zh-CN" altLang="en-US" sz="2400" smtClean="0">
                <a:solidFill>
                  <a:srgbClr val="C00000"/>
                </a:solidFill>
              </a:rPr>
              <a:t>今天</a:t>
            </a:r>
            <a:r>
              <a:rPr lang="zh-CN" altLang="en-US" sz="2400">
                <a:solidFill>
                  <a:srgbClr val="C00000"/>
                </a:solidFill>
              </a:rPr>
              <a:t>和</a:t>
            </a:r>
            <a:r>
              <a:rPr lang="zh-CN" altLang="en-US" sz="2400" smtClean="0">
                <a:solidFill>
                  <a:srgbClr val="C00000"/>
                </a:solidFill>
              </a:rPr>
              <a:t>昨天湿温差 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en-US" altLang="zh-CN" sz="2400" smtClean="0">
                <a:solidFill>
                  <a:srgbClr val="C00000"/>
                </a:solidFill>
              </a:rPr>
              <a:t>  </a:t>
            </a:r>
            <a:r>
              <a:rPr lang="zh-CN" altLang="en-US" sz="2400" smtClean="0">
                <a:solidFill>
                  <a:srgbClr val="C00000"/>
                </a:solidFill>
              </a:rPr>
              <a:t> </a:t>
            </a:r>
            <a:r>
              <a:rPr lang="en-US" altLang="zh-CN" sz="2400" smtClean="0">
                <a:solidFill>
                  <a:srgbClr val="C00000"/>
                </a:solidFill>
              </a:rPr>
              <a:t>x1</a:t>
            </a:r>
            <a:r>
              <a:rPr lang="zh-CN" altLang="en-US" sz="2400" smtClean="0">
                <a:solidFill>
                  <a:srgbClr val="C00000"/>
                </a:solidFill>
              </a:rPr>
              <a:t>及气</a:t>
            </a:r>
            <a:r>
              <a:rPr lang="zh-CN" altLang="en-US" sz="2400">
                <a:solidFill>
                  <a:srgbClr val="C00000"/>
                </a:solidFill>
              </a:rPr>
              <a:t>温差</a:t>
            </a:r>
            <a:r>
              <a:rPr lang="en-US" altLang="zh-CN" sz="2400">
                <a:solidFill>
                  <a:srgbClr val="C00000"/>
                </a:solidFill>
              </a:rPr>
              <a:t>x2</a:t>
            </a:r>
            <a:r>
              <a:rPr lang="zh-CN" altLang="en-US" sz="2400">
                <a:solidFill>
                  <a:srgbClr val="C00000"/>
                </a:solidFill>
              </a:rPr>
              <a:t>是预报</a:t>
            </a:r>
            <a:r>
              <a:rPr lang="zh-CN" altLang="en-US" sz="2400" smtClean="0">
                <a:solidFill>
                  <a:srgbClr val="C00000"/>
                </a:solidFill>
              </a:rPr>
              <a:t>明天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</a:rPr>
              <a:t>   下雨否的其中两</a:t>
            </a:r>
            <a:r>
              <a:rPr lang="zh-CN" altLang="en-US" sz="2400">
                <a:solidFill>
                  <a:srgbClr val="C00000"/>
                </a:solidFill>
              </a:rPr>
              <a:t>个重要因子</a:t>
            </a:r>
            <a:r>
              <a:rPr lang="zh-CN" altLang="en-US" sz="2400" smtClean="0">
                <a:solidFill>
                  <a:srgbClr val="C00000"/>
                </a:solidFill>
              </a:rPr>
              <a:t>，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</a:rPr>
              <a:t>   试建立</a:t>
            </a:r>
            <a:r>
              <a:rPr lang="en-US" altLang="zh-CN" sz="2400">
                <a:solidFill>
                  <a:srgbClr val="C00000"/>
                </a:solidFill>
              </a:rPr>
              <a:t>Fisher</a:t>
            </a:r>
            <a:r>
              <a:rPr lang="zh-CN" altLang="en-US" sz="2400" smtClean="0">
                <a:solidFill>
                  <a:srgbClr val="C00000"/>
                </a:solidFill>
              </a:rPr>
              <a:t>线性判别函数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17" y="1355045"/>
            <a:ext cx="7946198" cy="50261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7415" y="3628686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</a:rPr>
              <a:t>如测得今天 </a:t>
            </a:r>
            <a:r>
              <a:rPr lang="en-US" altLang="zh-CN" sz="2400" smtClean="0">
                <a:solidFill>
                  <a:srgbClr val="0053EC"/>
                </a:solidFill>
              </a:rPr>
              <a:t>x1=8.1</a:t>
            </a:r>
            <a:r>
              <a:rPr lang="en-US" altLang="zh-CN" sz="2400">
                <a:solidFill>
                  <a:srgbClr val="0053EC"/>
                </a:solidFill>
              </a:rPr>
              <a:t>, </a:t>
            </a:r>
            <a:r>
              <a:rPr lang="en-US" altLang="zh-CN" sz="2400" smtClean="0">
                <a:solidFill>
                  <a:srgbClr val="0053EC"/>
                </a:solidFill>
              </a:rPr>
              <a:t>x2=2.0</a:t>
            </a:r>
            <a:endParaRPr lang="en-US" altLang="zh-CN" sz="24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</a:rPr>
              <a:t>试报</a:t>
            </a:r>
            <a:r>
              <a:rPr lang="zh-CN" altLang="en-US" sz="2400">
                <a:solidFill>
                  <a:srgbClr val="0053EC"/>
                </a:solidFill>
              </a:rPr>
              <a:t>明天是雨天还是晴天？</a:t>
            </a:r>
            <a:endParaRPr lang="zh-CN" altLang="en-US" sz="2400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演示</Application>
  <PresentationFormat>宽屏</PresentationFormat>
  <Paragraphs>325</Paragraphs>
  <Slides>37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255</cp:revision>
  <dcterms:created xsi:type="dcterms:W3CDTF">2015-05-24T15:13:00Z</dcterms:created>
  <dcterms:modified xsi:type="dcterms:W3CDTF">2017-08-29T09:33:04Z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