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1" r:id="rId4"/>
    <p:sldMasterId id="2147483683" r:id="rId5"/>
  </p:sldMasterIdLst>
  <p:notesMasterIdLst>
    <p:notesMasterId r:id="rId7"/>
  </p:notesMasterIdLst>
  <p:sldIdLst>
    <p:sldId id="439" r:id="rId6"/>
    <p:sldId id="440" r:id="rId8"/>
    <p:sldId id="381" r:id="rId9"/>
    <p:sldId id="408" r:id="rId10"/>
    <p:sldId id="387" r:id="rId11"/>
    <p:sldId id="386" r:id="rId12"/>
    <p:sldId id="409" r:id="rId13"/>
    <p:sldId id="390" r:id="rId14"/>
    <p:sldId id="411" r:id="rId15"/>
    <p:sldId id="410" r:id="rId16"/>
    <p:sldId id="412" r:id="rId17"/>
    <p:sldId id="413" r:id="rId18"/>
    <p:sldId id="415" r:id="rId19"/>
    <p:sldId id="416" r:id="rId20"/>
    <p:sldId id="414" r:id="rId21"/>
    <p:sldId id="391" r:id="rId22"/>
    <p:sldId id="382" r:id="rId23"/>
    <p:sldId id="417" r:id="rId24"/>
    <p:sldId id="418" r:id="rId25"/>
    <p:sldId id="392" r:id="rId26"/>
    <p:sldId id="394" r:id="rId27"/>
    <p:sldId id="395" r:id="rId28"/>
    <p:sldId id="399" r:id="rId29"/>
    <p:sldId id="398" r:id="rId30"/>
    <p:sldId id="397" r:id="rId31"/>
    <p:sldId id="393" r:id="rId32"/>
    <p:sldId id="404" r:id="rId33"/>
    <p:sldId id="405" r:id="rId34"/>
    <p:sldId id="402" r:id="rId35"/>
  </p:sldIdLst>
  <p:sldSz cx="12192000" cy="6858000"/>
  <p:notesSz cx="9777095" cy="6646545"/>
  <p:defaultTextStyle>
    <a:defPPr>
      <a:defRPr lang="zh-CN"/>
    </a:defPPr>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9pPr>
  </p:defaultTextStyle>
  <p:extLst>
    <p:ext uri="{521415D9-36F7-43E2-AB2F-B90AF26B5E84}">
      <p14:sectionLst xmlns:p14="http://schemas.microsoft.com/office/powerpoint/2010/main">
        <p14:section name="默认节" id="{33DF3B17-A065-47B3-A172-DC5982F3E9F4}">
          <p14:sldIdLst>
            <p14:sldId id="439"/>
            <p14:sldId id="440"/>
            <p14:sldId id="381"/>
            <p14:sldId id="408"/>
            <p14:sldId id="387"/>
            <p14:sldId id="386"/>
            <p14:sldId id="409"/>
            <p14:sldId id="390"/>
            <p14:sldId id="411"/>
            <p14:sldId id="410"/>
            <p14:sldId id="412"/>
            <p14:sldId id="413"/>
            <p14:sldId id="415"/>
            <p14:sldId id="416"/>
            <p14:sldId id="414"/>
            <p14:sldId id="391"/>
            <p14:sldId id="382"/>
            <p14:sldId id="417"/>
            <p14:sldId id="418"/>
            <p14:sldId id="392"/>
            <p14:sldId id="394"/>
            <p14:sldId id="395"/>
            <p14:sldId id="399"/>
            <p14:sldId id="398"/>
            <p14:sldId id="397"/>
            <p14:sldId id="393"/>
            <p14:sldId id="404"/>
            <p14:sldId id="405"/>
            <p14:sldId id="402"/>
          </p14:sldIdLst>
        </p14:section>
        <p14:section name="无标题节" id="{33F6ABA1-F5C6-4F78-97CC-498E8A87B3A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0053EC"/>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showGuides="1">
      <p:cViewPr varScale="1">
        <p:scale>
          <a:sx n="79" d="100"/>
          <a:sy n="79" d="100"/>
        </p:scale>
        <p:origin x="91" y="456"/>
      </p:cViewPr>
      <p:guideLst>
        <p:guide orient="horz" pos="2158"/>
        <p:guide pos="384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9-13T11:31:55.013" idx="1">
    <p:pos x="8236" y="324"/>
    <p:text>vcbvc </p:text>
  </p:cm>
</p:cmLst>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8151D48-3D36-4DC3-8FD6-02AB53651F17}" type="doc">
      <dgm:prSet loTypeId="urn:microsoft.com/office/officeart/2005/8/layout/process5" loCatId="process" qsTypeId="urn:microsoft.com/office/officeart/2005/8/quickstyle/simple3" qsCatId="simple" csTypeId="urn:microsoft.com/office/officeart/2005/8/colors/accent6_3" csCatId="accent6" phldr="1"/>
      <dgm:spPr/>
    </dgm:pt>
    <dgm:pt modelId="{E709D352-E5A7-4C43-8A42-7BCCADB324FB}">
      <dgm:prSet phldrT="[文本]" custT="1"/>
      <dgm:spPr>
        <a:pattFill prst="pct5">
          <a:fgClr>
            <a:schemeClr val="accent1"/>
          </a:fgClr>
          <a:bgClr>
            <a:schemeClr val="bg1"/>
          </a:bgClr>
        </a:pattFill>
      </dgm:spPr>
      <dgm:t>
        <a:bodyPr/>
        <a:lstStyle/>
        <a:p>
          <a:r>
            <a:rPr lang="zh-CN" altLang="en-US" sz="2000" b="1" dirty="0" smtClean="0">
              <a:solidFill>
                <a:srgbClr val="0053EC"/>
              </a:solidFill>
              <a:latin typeface="微软雅黑" panose="020B0503020204020204" pitchFamily="2" charset="-122"/>
              <a:ea typeface="微软雅黑" panose="020B0503020204020204" pitchFamily="2" charset="-122"/>
            </a:rPr>
            <a:t>计算</a:t>
          </a:r>
          <a:r>
            <a:rPr lang="en-US" altLang="zh-CN" sz="2000" b="1" dirty="0" smtClean="0">
              <a:solidFill>
                <a:srgbClr val="0053EC"/>
              </a:solidFill>
              <a:latin typeface="微软雅黑" panose="020B0503020204020204" pitchFamily="2" charset="-122"/>
              <a:ea typeface="微软雅黑" panose="020B0503020204020204" pitchFamily="2" charset="-122"/>
            </a:rPr>
            <a:t>n</a:t>
          </a:r>
          <a:r>
            <a:rPr lang="zh-CN" altLang="en-US" sz="2000" b="1" smtClean="0">
              <a:solidFill>
                <a:srgbClr val="0053EC"/>
              </a:solidFill>
              <a:latin typeface="微软雅黑" panose="020B0503020204020204" pitchFamily="2" charset="-122"/>
              <a:ea typeface="微软雅黑" panose="020B0503020204020204" pitchFamily="2" charset="-122"/>
            </a:rPr>
            <a:t>个</a:t>
          </a:r>
          <a:r>
            <a:rPr lang="zh-CN" altLang="en-US" sz="2000" b="1" smtClean="0">
              <a:solidFill>
                <a:srgbClr val="0053EC"/>
              </a:solidFill>
              <a:latin typeface="微软雅黑" panose="020B0503020204020204" pitchFamily="2" charset="-122"/>
              <a:ea typeface="微软雅黑" panose="020B0503020204020204" pitchFamily="2" charset="-122"/>
            </a:rPr>
            <a:t>样品</a:t>
          </a:r>
          <a:endParaRPr lang="en-US" altLang="zh-CN" sz="2000" b="1" smtClean="0">
            <a:solidFill>
              <a:srgbClr val="0053EC"/>
            </a:solidFill>
            <a:latin typeface="微软雅黑" panose="020B0503020204020204" pitchFamily="2" charset="-122"/>
            <a:ea typeface="微软雅黑" panose="020B0503020204020204" pitchFamily="2" charset="-122"/>
          </a:endParaRPr>
        </a:p>
        <a:p>
          <a:r>
            <a:rPr lang="zh-CN" altLang="en-US" sz="2000" b="1" smtClean="0">
              <a:solidFill>
                <a:srgbClr val="0053EC"/>
              </a:solidFill>
              <a:latin typeface="微软雅黑" panose="020B0503020204020204" pitchFamily="2" charset="-122"/>
              <a:ea typeface="微软雅黑" panose="020B0503020204020204" pitchFamily="2" charset="-122"/>
            </a:rPr>
            <a:t>两两</a:t>
          </a:r>
          <a:r>
            <a:rPr lang="zh-CN" altLang="en-US" sz="2000" b="1" dirty="0" smtClean="0">
              <a:solidFill>
                <a:srgbClr val="0053EC"/>
              </a:solidFill>
              <a:latin typeface="微软雅黑" panose="020B0503020204020204" pitchFamily="2" charset="-122"/>
              <a:ea typeface="微软雅黑" panose="020B0503020204020204" pitchFamily="2" charset="-122"/>
            </a:rPr>
            <a:t>间的距离</a:t>
          </a:r>
          <a:endParaRPr lang="zh-CN" altLang="en-US" sz="2000" b="1" dirty="0">
            <a:solidFill>
              <a:srgbClr val="0053EC"/>
            </a:solidFill>
            <a:latin typeface="微软雅黑" panose="020B0503020204020204" pitchFamily="2" charset="-122"/>
            <a:ea typeface="微软雅黑" panose="020B0503020204020204" pitchFamily="2" charset="-122"/>
          </a:endParaRPr>
        </a:p>
      </dgm:t>
    </dgm:pt>
    <dgm:pt modelId="{303C6A93-02D6-493C-9A7F-B64D27132520}" cxnId="{A85B6D16-9555-4B13-B007-93EA3F31E00B}" type="parTrans">
      <dgm:prSet/>
      <dgm:spPr/>
      <dgm:t>
        <a:bodyPr/>
        <a:lstStyle/>
        <a:p>
          <a:endParaRPr lang="zh-CN" altLang="en-US" sz="2400"/>
        </a:p>
      </dgm:t>
    </dgm:pt>
    <dgm:pt modelId="{10AC94D5-4640-4183-996F-0E82D2FFC063}" cxnId="{A85B6D16-9555-4B13-B007-93EA3F31E00B}" type="sibTrans">
      <dgm:prSet custT="1"/>
      <dgm:spPr/>
      <dgm:t>
        <a:bodyPr/>
        <a:lstStyle/>
        <a:p>
          <a:endParaRPr lang="zh-CN" altLang="en-US" sz="2400"/>
        </a:p>
      </dgm:t>
    </dgm:pt>
    <dgm:pt modelId="{1A8BE670-DB4F-4C38-9CC8-21FF9A2E518C}">
      <dgm:prSet phldrT="[文本]" custT="1"/>
      <dgm:spPr>
        <a:pattFill prst="pct5">
          <a:fgClr>
            <a:schemeClr val="accent1"/>
          </a:fgClr>
          <a:bgClr>
            <a:schemeClr val="bg1"/>
          </a:bgClr>
        </a:pattFill>
      </dgm:spPr>
      <dgm:t>
        <a:bodyPr/>
        <a:lstStyle/>
        <a:p>
          <a:r>
            <a:rPr lang="zh-CN" altLang="en-US" sz="2000" b="1" dirty="0" smtClean="0">
              <a:solidFill>
                <a:srgbClr val="0053EC"/>
              </a:solidFill>
              <a:latin typeface="微软雅黑" panose="020B0503020204020204" pitchFamily="2" charset="-122"/>
              <a:ea typeface="微软雅黑" panose="020B0503020204020204" pitchFamily="2" charset="-122"/>
            </a:rPr>
            <a:t>构造</a:t>
          </a:r>
          <a:r>
            <a:rPr lang="en-US" altLang="zh-CN" sz="2000" b="1" dirty="0" smtClean="0">
              <a:solidFill>
                <a:srgbClr val="0053EC"/>
              </a:solidFill>
              <a:latin typeface="微软雅黑" panose="020B0503020204020204" pitchFamily="2" charset="-122"/>
              <a:ea typeface="微软雅黑" panose="020B0503020204020204" pitchFamily="2" charset="-122"/>
            </a:rPr>
            <a:t>n</a:t>
          </a:r>
          <a:r>
            <a:rPr lang="zh-CN" altLang="en-US" sz="2000" b="1" dirty="0" smtClean="0">
              <a:solidFill>
                <a:srgbClr val="0053EC"/>
              </a:solidFill>
              <a:latin typeface="微软雅黑" panose="020B0503020204020204" pitchFamily="2" charset="-122"/>
              <a:ea typeface="微软雅黑" panose="020B0503020204020204" pitchFamily="2" charset="-122"/>
            </a:rPr>
            <a:t>个</a:t>
          </a:r>
          <a:r>
            <a:rPr lang="zh-CN" altLang="en-US" sz="2000" b="1" smtClean="0">
              <a:solidFill>
                <a:srgbClr val="0053EC"/>
              </a:solidFill>
              <a:latin typeface="微软雅黑" panose="020B0503020204020204" pitchFamily="2" charset="-122"/>
              <a:ea typeface="微软雅黑" panose="020B0503020204020204" pitchFamily="2" charset="-122"/>
            </a:rPr>
            <a:t>类</a:t>
          </a:r>
          <a:r>
            <a:rPr lang="zh-CN" altLang="en-US" sz="2000" b="1" smtClean="0">
              <a:solidFill>
                <a:srgbClr val="0053EC"/>
              </a:solidFill>
              <a:latin typeface="微软雅黑" panose="020B0503020204020204" pitchFamily="2" charset="-122"/>
              <a:ea typeface="微软雅黑" panose="020B0503020204020204" pitchFamily="2" charset="-122"/>
            </a:rPr>
            <a:t>，</a:t>
          </a:r>
          <a:endParaRPr lang="en-US" altLang="zh-CN" sz="2000" b="1" smtClean="0">
            <a:solidFill>
              <a:srgbClr val="0053EC"/>
            </a:solidFill>
            <a:latin typeface="微软雅黑" panose="020B0503020204020204" pitchFamily="2" charset="-122"/>
            <a:ea typeface="微软雅黑" panose="020B0503020204020204" pitchFamily="2" charset="-122"/>
          </a:endParaRPr>
        </a:p>
        <a:p>
          <a:r>
            <a:rPr lang="zh-CN" altLang="en-US" sz="2000" b="1" smtClean="0">
              <a:solidFill>
                <a:srgbClr val="0053EC"/>
              </a:solidFill>
              <a:latin typeface="微软雅黑" panose="020B0503020204020204" pitchFamily="2" charset="-122"/>
              <a:ea typeface="微软雅黑" panose="020B0503020204020204" pitchFamily="2" charset="-122"/>
            </a:rPr>
            <a:t>每类包含</a:t>
          </a:r>
          <a:r>
            <a:rPr lang="en-US" altLang="zh-CN" sz="2000" b="1" smtClean="0">
              <a:solidFill>
                <a:srgbClr val="0053EC"/>
              </a:solidFill>
              <a:latin typeface="微软雅黑" panose="020B0503020204020204" pitchFamily="2" charset="-122"/>
              <a:ea typeface="微软雅黑" panose="020B0503020204020204" pitchFamily="2" charset="-122"/>
            </a:rPr>
            <a:t>1</a:t>
          </a:r>
          <a:r>
            <a:rPr lang="zh-CN" altLang="en-US" sz="2000" b="1" smtClean="0">
              <a:solidFill>
                <a:srgbClr val="0053EC"/>
              </a:solidFill>
              <a:latin typeface="微软雅黑" panose="020B0503020204020204" pitchFamily="2" charset="-122"/>
              <a:ea typeface="微软雅黑" panose="020B0503020204020204" pitchFamily="2" charset="-122"/>
            </a:rPr>
            <a:t>个样</a:t>
          </a:r>
          <a:r>
            <a:rPr lang="zh-CN" altLang="en-US" sz="2000" b="1" dirty="0" smtClean="0">
              <a:solidFill>
                <a:srgbClr val="0053EC"/>
              </a:solidFill>
              <a:latin typeface="微软雅黑" panose="020B0503020204020204" pitchFamily="2" charset="-122"/>
              <a:ea typeface="微软雅黑" panose="020B0503020204020204" pitchFamily="2" charset="-122"/>
            </a:rPr>
            <a:t>品</a:t>
          </a:r>
          <a:endParaRPr lang="zh-CN" altLang="en-US" sz="2000" b="1" dirty="0">
            <a:solidFill>
              <a:srgbClr val="0053EC"/>
            </a:solidFill>
            <a:latin typeface="微软雅黑" panose="020B0503020204020204" pitchFamily="2" charset="-122"/>
            <a:ea typeface="微软雅黑" panose="020B0503020204020204" pitchFamily="2" charset="-122"/>
          </a:endParaRPr>
        </a:p>
      </dgm:t>
    </dgm:pt>
    <dgm:pt modelId="{85973CC4-52F1-4EEF-818A-CEC33E171423}" cxnId="{15280D7D-190A-4D24-B367-1F568DCDE7FE}" type="parTrans">
      <dgm:prSet/>
      <dgm:spPr/>
      <dgm:t>
        <a:bodyPr/>
        <a:lstStyle/>
        <a:p>
          <a:endParaRPr lang="zh-CN" altLang="en-US" sz="2400"/>
        </a:p>
      </dgm:t>
    </dgm:pt>
    <dgm:pt modelId="{5092FC0A-D821-4D75-8A93-A9A29722B454}" cxnId="{15280D7D-190A-4D24-B367-1F568DCDE7FE}" type="sibTrans">
      <dgm:prSet custT="1"/>
      <dgm:spPr/>
      <dgm:t>
        <a:bodyPr/>
        <a:lstStyle/>
        <a:p>
          <a:endParaRPr lang="zh-CN" altLang="en-US" sz="2400"/>
        </a:p>
      </dgm:t>
    </dgm:pt>
    <dgm:pt modelId="{3BCFEC71-B192-459D-8AE8-08CA4884D2B3}">
      <dgm:prSet phldrT="[文本]" custT="1"/>
      <dgm:spPr>
        <a:pattFill prst="pct5">
          <a:fgClr>
            <a:schemeClr val="accent1"/>
          </a:fgClr>
          <a:bgClr>
            <a:schemeClr val="bg1"/>
          </a:bgClr>
        </a:pattFill>
      </dgm:spPr>
      <dgm:t>
        <a:bodyPr/>
        <a:lstStyle/>
        <a:p>
          <a:r>
            <a:rPr lang="zh-CN" altLang="en-US" sz="2000" b="1" dirty="0" smtClean="0">
              <a:solidFill>
                <a:srgbClr val="0053EC"/>
              </a:solidFill>
              <a:latin typeface="微软雅黑" panose="020B0503020204020204" pitchFamily="2" charset="-122"/>
              <a:ea typeface="微软雅黑" panose="020B0503020204020204" pitchFamily="2" charset="-122"/>
            </a:rPr>
            <a:t>合并距离最近的两</a:t>
          </a:r>
          <a:r>
            <a:rPr lang="zh-CN" altLang="en-US" sz="2000" b="1" smtClean="0">
              <a:solidFill>
                <a:srgbClr val="0053EC"/>
              </a:solidFill>
              <a:latin typeface="微软雅黑" panose="020B0503020204020204" pitchFamily="2" charset="-122"/>
              <a:ea typeface="微软雅黑" panose="020B0503020204020204" pitchFamily="2" charset="-122"/>
            </a:rPr>
            <a:t>类</a:t>
          </a:r>
          <a:r>
            <a:rPr lang="zh-CN" altLang="en-US" sz="2000" b="1" smtClean="0">
              <a:solidFill>
                <a:srgbClr val="0053EC"/>
              </a:solidFill>
              <a:latin typeface="微软雅黑" panose="020B0503020204020204" pitchFamily="2" charset="-122"/>
              <a:ea typeface="微软雅黑" panose="020B0503020204020204" pitchFamily="2" charset="-122"/>
            </a:rPr>
            <a:t>为</a:t>
          </a:r>
          <a:r>
            <a:rPr lang="en-US" altLang="zh-CN" sz="2000" b="1" smtClean="0">
              <a:solidFill>
                <a:srgbClr val="0053EC"/>
              </a:solidFill>
              <a:latin typeface="微软雅黑" panose="020B0503020204020204" pitchFamily="2" charset="-122"/>
              <a:ea typeface="微软雅黑" panose="020B0503020204020204" pitchFamily="2" charset="-122"/>
            </a:rPr>
            <a:t>1</a:t>
          </a:r>
          <a:r>
            <a:rPr lang="zh-CN" altLang="en-US" sz="2000" b="1" smtClean="0">
              <a:solidFill>
                <a:srgbClr val="0053EC"/>
              </a:solidFill>
              <a:latin typeface="微软雅黑" panose="020B0503020204020204" pitchFamily="2" charset="-122"/>
              <a:ea typeface="微软雅黑" panose="020B0503020204020204" pitchFamily="2" charset="-122"/>
            </a:rPr>
            <a:t>个</a:t>
          </a:r>
          <a:r>
            <a:rPr lang="zh-CN" altLang="en-US" sz="2000" b="1" dirty="0" smtClean="0">
              <a:solidFill>
                <a:srgbClr val="0053EC"/>
              </a:solidFill>
              <a:latin typeface="微软雅黑" panose="020B0503020204020204" pitchFamily="2" charset="-122"/>
              <a:ea typeface="微软雅黑" panose="020B0503020204020204" pitchFamily="2" charset="-122"/>
            </a:rPr>
            <a:t>新类</a:t>
          </a:r>
          <a:endParaRPr lang="zh-CN" altLang="en-US" sz="2000" b="1" dirty="0">
            <a:solidFill>
              <a:srgbClr val="0053EC"/>
            </a:solidFill>
            <a:latin typeface="微软雅黑" panose="020B0503020204020204" pitchFamily="2" charset="-122"/>
            <a:ea typeface="微软雅黑" panose="020B0503020204020204" pitchFamily="2" charset="-122"/>
          </a:endParaRPr>
        </a:p>
      </dgm:t>
    </dgm:pt>
    <dgm:pt modelId="{64141806-8223-4D80-A523-C7FB50C61403}" cxnId="{6F08B839-A1EA-49D0-BF06-CBC3C4711249}" type="parTrans">
      <dgm:prSet/>
      <dgm:spPr/>
      <dgm:t>
        <a:bodyPr/>
        <a:lstStyle/>
        <a:p>
          <a:endParaRPr lang="zh-CN" altLang="en-US" sz="2400"/>
        </a:p>
      </dgm:t>
    </dgm:pt>
    <dgm:pt modelId="{F2243A3D-5138-4810-85B2-EF6F7E6067C9}" cxnId="{6F08B839-A1EA-49D0-BF06-CBC3C4711249}" type="sibTrans">
      <dgm:prSet custT="1"/>
      <dgm:spPr/>
      <dgm:t>
        <a:bodyPr/>
        <a:lstStyle/>
        <a:p>
          <a:endParaRPr lang="zh-CN" altLang="en-US" sz="2400"/>
        </a:p>
      </dgm:t>
    </dgm:pt>
    <dgm:pt modelId="{9B666DE8-5989-4704-B2DA-374CF0F853EE}">
      <dgm:prSet custT="1"/>
      <dgm:spPr>
        <a:pattFill prst="pct5">
          <a:fgClr>
            <a:schemeClr val="accent1"/>
          </a:fgClr>
          <a:bgClr>
            <a:schemeClr val="bg1"/>
          </a:bgClr>
        </a:pattFill>
      </dgm:spPr>
      <dgm:t>
        <a:bodyPr/>
        <a:lstStyle/>
        <a:p>
          <a:r>
            <a:rPr lang="zh-CN" altLang="en-US" sz="1800" b="1" dirty="0" smtClean="0">
              <a:solidFill>
                <a:srgbClr val="0053EC"/>
              </a:solidFill>
              <a:latin typeface="微软雅黑" panose="020B0503020204020204" pitchFamily="2" charset="-122"/>
              <a:ea typeface="微软雅黑" panose="020B0503020204020204" pitchFamily="2" charset="-122"/>
            </a:rPr>
            <a:t>计算新类与当前各类的距离，若类个数为</a:t>
          </a:r>
          <a:r>
            <a:rPr lang="en-US" altLang="zh-CN" sz="1800" b="1" dirty="0" smtClean="0">
              <a:solidFill>
                <a:srgbClr val="0053EC"/>
              </a:solidFill>
              <a:latin typeface="微软雅黑" panose="020B0503020204020204" pitchFamily="2" charset="-122"/>
              <a:ea typeface="微软雅黑" panose="020B0503020204020204" pitchFamily="2" charset="-122"/>
            </a:rPr>
            <a:t>1</a:t>
          </a:r>
          <a:r>
            <a:rPr lang="zh-CN" altLang="en-US" sz="1800" b="1" dirty="0" smtClean="0">
              <a:solidFill>
                <a:srgbClr val="0053EC"/>
              </a:solidFill>
              <a:latin typeface="微软雅黑" panose="020B0503020204020204" pitchFamily="2" charset="-122"/>
              <a:ea typeface="微软雅黑" panose="020B0503020204020204" pitchFamily="2" charset="-122"/>
            </a:rPr>
            <a:t>，转到第</a:t>
          </a:r>
          <a:r>
            <a:rPr lang="en-US" altLang="zh-CN" sz="1800" b="1" dirty="0" smtClean="0">
              <a:solidFill>
                <a:srgbClr val="0053EC"/>
              </a:solidFill>
              <a:latin typeface="微软雅黑" panose="020B0503020204020204" pitchFamily="2" charset="-122"/>
              <a:ea typeface="微软雅黑" panose="020B0503020204020204" pitchFamily="2" charset="-122"/>
            </a:rPr>
            <a:t>5</a:t>
          </a:r>
          <a:r>
            <a:rPr lang="zh-CN" altLang="en-US" sz="1800" b="1" dirty="0" smtClean="0">
              <a:solidFill>
                <a:srgbClr val="0053EC"/>
              </a:solidFill>
              <a:latin typeface="微软雅黑" panose="020B0503020204020204" pitchFamily="2" charset="-122"/>
              <a:ea typeface="微软雅黑" panose="020B0503020204020204" pitchFamily="2" charset="-122"/>
            </a:rPr>
            <a:t>步，否则回到第</a:t>
          </a:r>
          <a:r>
            <a:rPr lang="en-US" altLang="zh-CN" sz="1800" b="1" dirty="0" smtClean="0">
              <a:solidFill>
                <a:srgbClr val="0053EC"/>
              </a:solidFill>
              <a:latin typeface="微软雅黑" panose="020B0503020204020204" pitchFamily="2" charset="-122"/>
              <a:ea typeface="微软雅黑" panose="020B0503020204020204" pitchFamily="2" charset="-122"/>
            </a:rPr>
            <a:t>3</a:t>
          </a:r>
          <a:r>
            <a:rPr lang="zh-CN" altLang="en-US" sz="1800" b="1" dirty="0" smtClean="0">
              <a:solidFill>
                <a:srgbClr val="0053EC"/>
              </a:solidFill>
              <a:latin typeface="微软雅黑" panose="020B0503020204020204" pitchFamily="2" charset="-122"/>
              <a:ea typeface="微软雅黑" panose="020B0503020204020204" pitchFamily="2" charset="-122"/>
            </a:rPr>
            <a:t>步</a:t>
          </a:r>
          <a:endParaRPr lang="zh-CN" altLang="en-US" sz="1800" b="1" dirty="0">
            <a:solidFill>
              <a:srgbClr val="0053EC"/>
            </a:solidFill>
            <a:latin typeface="微软雅黑" panose="020B0503020204020204" pitchFamily="2" charset="-122"/>
            <a:ea typeface="微软雅黑" panose="020B0503020204020204" pitchFamily="2" charset="-122"/>
          </a:endParaRPr>
        </a:p>
      </dgm:t>
    </dgm:pt>
    <dgm:pt modelId="{2C13D8BB-316D-4916-926F-5C22DA36621F}" cxnId="{71414D39-7E8C-4834-9A13-7B1133EBE254}" type="parTrans">
      <dgm:prSet/>
      <dgm:spPr/>
      <dgm:t>
        <a:bodyPr/>
        <a:lstStyle/>
        <a:p>
          <a:endParaRPr lang="zh-CN" altLang="en-US" sz="2400"/>
        </a:p>
      </dgm:t>
    </dgm:pt>
    <dgm:pt modelId="{7182BD9F-8DD8-4AE7-9735-409F74C7754A}" cxnId="{71414D39-7E8C-4834-9A13-7B1133EBE254}" type="sibTrans">
      <dgm:prSet custT="1"/>
      <dgm:spPr/>
      <dgm:t>
        <a:bodyPr/>
        <a:lstStyle/>
        <a:p>
          <a:endParaRPr lang="zh-CN" altLang="en-US" sz="2400"/>
        </a:p>
      </dgm:t>
    </dgm:pt>
    <dgm:pt modelId="{257AB4F7-1526-4415-A303-6886F98F4298}">
      <dgm:prSet custT="1"/>
      <dgm:spPr>
        <a:pattFill prst="pct5">
          <a:fgClr>
            <a:schemeClr val="accent1"/>
          </a:fgClr>
          <a:bgClr>
            <a:schemeClr val="bg1"/>
          </a:bgClr>
        </a:pattFill>
      </dgm:spPr>
      <dgm:t>
        <a:bodyPr/>
        <a:lstStyle/>
        <a:p>
          <a:r>
            <a:rPr lang="zh-CN" altLang="en-US" sz="2000" b="1" smtClean="0">
              <a:solidFill>
                <a:srgbClr val="0053EC"/>
              </a:solidFill>
              <a:latin typeface="微软雅黑" panose="020B0503020204020204" pitchFamily="2" charset="-122"/>
              <a:ea typeface="微软雅黑" panose="020B0503020204020204" pitchFamily="2" charset="-122"/>
            </a:rPr>
            <a:t>绘制</a:t>
          </a:r>
          <a:endParaRPr lang="en-US" altLang="zh-CN" sz="2000" b="1" smtClean="0">
            <a:solidFill>
              <a:srgbClr val="0053EC"/>
            </a:solidFill>
            <a:latin typeface="微软雅黑" panose="020B0503020204020204" pitchFamily="2" charset="-122"/>
            <a:ea typeface="微软雅黑" panose="020B0503020204020204" pitchFamily="2" charset="-122"/>
          </a:endParaRPr>
        </a:p>
        <a:p>
          <a:r>
            <a:rPr lang="zh-CN" altLang="en-US" sz="2000" b="1" smtClean="0">
              <a:solidFill>
                <a:srgbClr val="0053EC"/>
              </a:solidFill>
              <a:latin typeface="微软雅黑" panose="020B0503020204020204" pitchFamily="2" charset="-122"/>
              <a:ea typeface="微软雅黑" panose="020B0503020204020204" pitchFamily="2" charset="-122"/>
            </a:rPr>
            <a:t>系统聚类</a:t>
          </a:r>
          <a:r>
            <a:rPr lang="zh-CN" altLang="en-US" sz="2000" b="1" dirty="0" smtClean="0">
              <a:solidFill>
                <a:srgbClr val="0053EC"/>
              </a:solidFill>
              <a:latin typeface="微软雅黑" panose="020B0503020204020204" pitchFamily="2" charset="-122"/>
              <a:ea typeface="微软雅黑" panose="020B0503020204020204" pitchFamily="2" charset="-122"/>
            </a:rPr>
            <a:t>图</a:t>
          </a:r>
          <a:endParaRPr lang="zh-CN" altLang="en-US" sz="2000" b="1" dirty="0">
            <a:solidFill>
              <a:srgbClr val="0053EC"/>
            </a:solidFill>
            <a:latin typeface="微软雅黑" panose="020B0503020204020204" pitchFamily="2" charset="-122"/>
            <a:ea typeface="微软雅黑" panose="020B0503020204020204" pitchFamily="2" charset="-122"/>
          </a:endParaRPr>
        </a:p>
      </dgm:t>
    </dgm:pt>
    <dgm:pt modelId="{ECC0ADF3-1A6D-4463-9523-08FB4E407BF7}" cxnId="{95F2BF63-750A-48E0-99BA-03129E52AB10}" type="parTrans">
      <dgm:prSet/>
      <dgm:spPr/>
      <dgm:t>
        <a:bodyPr/>
        <a:lstStyle/>
        <a:p>
          <a:endParaRPr lang="zh-CN" altLang="en-US" sz="2400"/>
        </a:p>
      </dgm:t>
    </dgm:pt>
    <dgm:pt modelId="{1DD1B758-4669-47D6-AA34-DEF44452A9C0}" cxnId="{95F2BF63-750A-48E0-99BA-03129E52AB10}" type="sibTrans">
      <dgm:prSet custT="1"/>
      <dgm:spPr/>
      <dgm:t>
        <a:bodyPr/>
        <a:lstStyle/>
        <a:p>
          <a:endParaRPr lang="zh-CN" altLang="en-US" sz="2400"/>
        </a:p>
      </dgm:t>
    </dgm:pt>
    <dgm:pt modelId="{89FC9977-72F0-4A23-A8AF-94565A350C73}">
      <dgm:prSet custT="1"/>
      <dgm:spPr>
        <a:pattFill prst="pct5">
          <a:fgClr>
            <a:schemeClr val="accent1"/>
          </a:fgClr>
          <a:bgClr>
            <a:schemeClr val="bg1"/>
          </a:bgClr>
        </a:pattFill>
      </dgm:spPr>
      <dgm:t>
        <a:bodyPr/>
        <a:lstStyle/>
        <a:p>
          <a:r>
            <a:rPr lang="zh-CN" altLang="en-US" sz="2000" b="1" smtClean="0">
              <a:solidFill>
                <a:srgbClr val="0053EC"/>
              </a:solidFill>
              <a:latin typeface="微软雅黑" panose="020B0503020204020204" pitchFamily="2" charset="-122"/>
              <a:ea typeface="微软雅黑" panose="020B0503020204020204" pitchFamily="2" charset="-122"/>
            </a:rPr>
            <a:t>确定</a:t>
          </a:r>
          <a:r>
            <a:rPr lang="zh-CN" altLang="en-US" sz="2000" b="1" dirty="0" smtClean="0">
              <a:solidFill>
                <a:srgbClr val="0053EC"/>
              </a:solidFill>
              <a:latin typeface="微软雅黑" panose="020B0503020204020204" pitchFamily="2" charset="-122"/>
              <a:ea typeface="微软雅黑" panose="020B0503020204020204" pitchFamily="2" charset="-122"/>
            </a:rPr>
            <a:t>类</a:t>
          </a:r>
          <a:r>
            <a:rPr lang="zh-CN" altLang="en-US" sz="2000" b="1" smtClean="0">
              <a:solidFill>
                <a:srgbClr val="0053EC"/>
              </a:solidFill>
              <a:latin typeface="微软雅黑" panose="020B0503020204020204" pitchFamily="2" charset="-122"/>
              <a:ea typeface="微软雅黑" panose="020B0503020204020204" pitchFamily="2" charset="-122"/>
            </a:rPr>
            <a:t>的</a:t>
          </a:r>
          <a:r>
            <a:rPr lang="zh-CN" altLang="en-US" sz="2000" b="1" smtClean="0">
              <a:solidFill>
                <a:srgbClr val="0053EC"/>
              </a:solidFill>
              <a:latin typeface="微软雅黑" panose="020B0503020204020204" pitchFamily="2" charset="-122"/>
              <a:ea typeface="微软雅黑" panose="020B0503020204020204" pitchFamily="2" charset="-122"/>
            </a:rPr>
            <a:t>个数</a:t>
          </a:r>
          <a:endParaRPr lang="en-US" altLang="zh-CN" sz="2000" b="1" smtClean="0">
            <a:solidFill>
              <a:srgbClr val="0053EC"/>
            </a:solidFill>
            <a:latin typeface="微软雅黑" panose="020B0503020204020204" pitchFamily="2" charset="-122"/>
            <a:ea typeface="微软雅黑" panose="020B0503020204020204" pitchFamily="2" charset="-122"/>
          </a:endParaRPr>
        </a:p>
        <a:p>
          <a:r>
            <a:rPr lang="zh-CN" altLang="en-US" sz="2000" b="1" smtClean="0">
              <a:solidFill>
                <a:srgbClr val="0053EC"/>
              </a:solidFill>
              <a:latin typeface="微软雅黑" panose="020B0503020204020204" pitchFamily="2" charset="-122"/>
              <a:ea typeface="微软雅黑" panose="020B0503020204020204" pitchFamily="2" charset="-122"/>
            </a:rPr>
            <a:t>和样品名称</a:t>
          </a:r>
          <a:endParaRPr lang="zh-CN" altLang="en-US" sz="2000" b="1" dirty="0">
            <a:solidFill>
              <a:srgbClr val="0053EC"/>
            </a:solidFill>
            <a:latin typeface="微软雅黑" panose="020B0503020204020204" pitchFamily="2" charset="-122"/>
            <a:ea typeface="微软雅黑" panose="020B0503020204020204" pitchFamily="2" charset="-122"/>
          </a:endParaRPr>
        </a:p>
      </dgm:t>
    </dgm:pt>
    <dgm:pt modelId="{43E9000F-225D-44EB-9AF5-3782BB675293}" cxnId="{6BD5E28C-1C18-4BFC-A83E-5571C8D2DDE6}" type="parTrans">
      <dgm:prSet/>
      <dgm:spPr/>
      <dgm:t>
        <a:bodyPr/>
        <a:lstStyle/>
        <a:p>
          <a:endParaRPr lang="zh-CN" altLang="en-US" sz="2400"/>
        </a:p>
      </dgm:t>
    </dgm:pt>
    <dgm:pt modelId="{58394592-7F1C-4C42-BC84-B8A2C946890C}" cxnId="{6BD5E28C-1C18-4BFC-A83E-5571C8D2DDE6}" type="sibTrans">
      <dgm:prSet/>
      <dgm:spPr/>
      <dgm:t>
        <a:bodyPr/>
        <a:lstStyle/>
        <a:p>
          <a:endParaRPr lang="zh-CN" altLang="en-US" sz="2400"/>
        </a:p>
      </dgm:t>
    </dgm:pt>
    <dgm:pt modelId="{14E13CC4-9C5D-40A3-B726-0ABBAF94BE21}" type="pres">
      <dgm:prSet presAssocID="{E8151D48-3D36-4DC3-8FD6-02AB53651F17}" presName="diagram" presStyleCnt="0">
        <dgm:presLayoutVars>
          <dgm:dir/>
          <dgm:resizeHandles val="exact"/>
        </dgm:presLayoutVars>
      </dgm:prSet>
      <dgm:spPr/>
    </dgm:pt>
    <dgm:pt modelId="{D2C191A4-DB63-4A0C-8484-075F12B50C6B}" type="pres">
      <dgm:prSet presAssocID="{E709D352-E5A7-4C43-8A42-7BCCADB324FB}" presName="node" presStyleLbl="node1" presStyleIdx="0" presStyleCnt="6">
        <dgm:presLayoutVars>
          <dgm:bulletEnabled val="1"/>
        </dgm:presLayoutVars>
      </dgm:prSet>
      <dgm:spPr/>
      <dgm:t>
        <a:bodyPr/>
        <a:lstStyle/>
        <a:p>
          <a:endParaRPr lang="zh-CN" altLang="en-US"/>
        </a:p>
      </dgm:t>
    </dgm:pt>
    <dgm:pt modelId="{852D7904-BEEE-4CA8-BBCF-9B4E9F38486A}" type="pres">
      <dgm:prSet presAssocID="{10AC94D5-4640-4183-996F-0E82D2FFC063}" presName="sibTrans" presStyleLbl="sibTrans2D1" presStyleIdx="0" presStyleCnt="5"/>
      <dgm:spPr/>
      <dgm:t>
        <a:bodyPr/>
        <a:lstStyle/>
        <a:p>
          <a:endParaRPr lang="zh-CN" altLang="en-US"/>
        </a:p>
      </dgm:t>
    </dgm:pt>
    <dgm:pt modelId="{00D39709-6534-44CF-B71A-535CE64DCC65}" type="pres">
      <dgm:prSet presAssocID="{10AC94D5-4640-4183-996F-0E82D2FFC063}" presName="connectorText" presStyleLbl="sibTrans2D1" presStyleIdx="0" presStyleCnt="5"/>
      <dgm:spPr/>
      <dgm:t>
        <a:bodyPr/>
        <a:lstStyle/>
        <a:p>
          <a:endParaRPr lang="zh-CN" altLang="en-US"/>
        </a:p>
      </dgm:t>
    </dgm:pt>
    <dgm:pt modelId="{423C6331-B3F4-4024-8C45-9EAC58D7320D}" type="pres">
      <dgm:prSet presAssocID="{1A8BE670-DB4F-4C38-9CC8-21FF9A2E518C}" presName="node" presStyleLbl="node1" presStyleIdx="1" presStyleCnt="6">
        <dgm:presLayoutVars>
          <dgm:bulletEnabled val="1"/>
        </dgm:presLayoutVars>
      </dgm:prSet>
      <dgm:spPr/>
      <dgm:t>
        <a:bodyPr/>
        <a:lstStyle/>
        <a:p>
          <a:endParaRPr lang="zh-CN" altLang="en-US"/>
        </a:p>
      </dgm:t>
    </dgm:pt>
    <dgm:pt modelId="{B5D14E9A-73CB-46A7-998B-7C01EF42CCB5}" type="pres">
      <dgm:prSet presAssocID="{5092FC0A-D821-4D75-8A93-A9A29722B454}" presName="sibTrans" presStyleLbl="sibTrans2D1" presStyleIdx="1" presStyleCnt="5"/>
      <dgm:spPr/>
      <dgm:t>
        <a:bodyPr/>
        <a:lstStyle/>
        <a:p>
          <a:endParaRPr lang="zh-CN" altLang="en-US"/>
        </a:p>
      </dgm:t>
    </dgm:pt>
    <dgm:pt modelId="{AC0D0306-3952-47AE-8626-2A7DDE950A7D}" type="pres">
      <dgm:prSet presAssocID="{5092FC0A-D821-4D75-8A93-A9A29722B454}" presName="connectorText" presStyleLbl="sibTrans2D1" presStyleIdx="1" presStyleCnt="5"/>
      <dgm:spPr/>
      <dgm:t>
        <a:bodyPr/>
        <a:lstStyle/>
        <a:p>
          <a:endParaRPr lang="zh-CN" altLang="en-US"/>
        </a:p>
      </dgm:t>
    </dgm:pt>
    <dgm:pt modelId="{4BF8A5B9-6AF5-4403-97B5-9CA5AD4A7425}" type="pres">
      <dgm:prSet presAssocID="{3BCFEC71-B192-459D-8AE8-08CA4884D2B3}" presName="node" presStyleLbl="node1" presStyleIdx="2" presStyleCnt="6">
        <dgm:presLayoutVars>
          <dgm:bulletEnabled val="1"/>
        </dgm:presLayoutVars>
      </dgm:prSet>
      <dgm:spPr/>
      <dgm:t>
        <a:bodyPr/>
        <a:lstStyle/>
        <a:p>
          <a:endParaRPr lang="zh-CN" altLang="en-US"/>
        </a:p>
      </dgm:t>
    </dgm:pt>
    <dgm:pt modelId="{AE7410D3-D51A-466B-B445-2498E851F149}" type="pres">
      <dgm:prSet presAssocID="{F2243A3D-5138-4810-85B2-EF6F7E6067C9}" presName="sibTrans" presStyleLbl="sibTrans2D1" presStyleIdx="2" presStyleCnt="5"/>
      <dgm:spPr/>
      <dgm:t>
        <a:bodyPr/>
        <a:lstStyle/>
        <a:p>
          <a:endParaRPr lang="zh-CN" altLang="en-US"/>
        </a:p>
      </dgm:t>
    </dgm:pt>
    <dgm:pt modelId="{051C625C-1690-43C6-A46D-55C119FA6630}" type="pres">
      <dgm:prSet presAssocID="{F2243A3D-5138-4810-85B2-EF6F7E6067C9}" presName="connectorText" presStyleLbl="sibTrans2D1" presStyleIdx="2" presStyleCnt="5"/>
      <dgm:spPr/>
      <dgm:t>
        <a:bodyPr/>
        <a:lstStyle/>
        <a:p>
          <a:endParaRPr lang="zh-CN" altLang="en-US"/>
        </a:p>
      </dgm:t>
    </dgm:pt>
    <dgm:pt modelId="{42B8572D-4D55-44AA-B93F-C7C4C76DA9A4}" type="pres">
      <dgm:prSet presAssocID="{9B666DE8-5989-4704-B2DA-374CF0F853EE}" presName="node" presStyleLbl="node1" presStyleIdx="3" presStyleCnt="6">
        <dgm:presLayoutVars>
          <dgm:bulletEnabled val="1"/>
        </dgm:presLayoutVars>
      </dgm:prSet>
      <dgm:spPr/>
      <dgm:t>
        <a:bodyPr/>
        <a:lstStyle/>
        <a:p>
          <a:endParaRPr lang="zh-CN" altLang="en-US"/>
        </a:p>
      </dgm:t>
    </dgm:pt>
    <dgm:pt modelId="{D65AB30E-B29F-495D-AA20-A2D572B090C3}" type="pres">
      <dgm:prSet presAssocID="{7182BD9F-8DD8-4AE7-9735-409F74C7754A}" presName="sibTrans" presStyleLbl="sibTrans2D1" presStyleIdx="3" presStyleCnt="5"/>
      <dgm:spPr/>
      <dgm:t>
        <a:bodyPr/>
        <a:lstStyle/>
        <a:p>
          <a:endParaRPr lang="zh-CN" altLang="en-US"/>
        </a:p>
      </dgm:t>
    </dgm:pt>
    <dgm:pt modelId="{01361C84-00A9-47F3-9FB3-87019D439087}" type="pres">
      <dgm:prSet presAssocID="{7182BD9F-8DD8-4AE7-9735-409F74C7754A}" presName="connectorText" presStyleLbl="sibTrans2D1" presStyleIdx="3" presStyleCnt="5"/>
      <dgm:spPr/>
      <dgm:t>
        <a:bodyPr/>
        <a:lstStyle/>
        <a:p>
          <a:endParaRPr lang="zh-CN" altLang="en-US"/>
        </a:p>
      </dgm:t>
    </dgm:pt>
    <dgm:pt modelId="{C1F33EF6-7037-46FC-B6CD-8BBDE50DC8B1}" type="pres">
      <dgm:prSet presAssocID="{257AB4F7-1526-4415-A303-6886F98F4298}" presName="node" presStyleLbl="node1" presStyleIdx="4" presStyleCnt="6">
        <dgm:presLayoutVars>
          <dgm:bulletEnabled val="1"/>
        </dgm:presLayoutVars>
      </dgm:prSet>
      <dgm:spPr/>
      <dgm:t>
        <a:bodyPr/>
        <a:lstStyle/>
        <a:p>
          <a:endParaRPr lang="zh-CN" altLang="en-US"/>
        </a:p>
      </dgm:t>
    </dgm:pt>
    <dgm:pt modelId="{8D55A09F-E44C-421F-938B-EBB77FF7449C}" type="pres">
      <dgm:prSet presAssocID="{1DD1B758-4669-47D6-AA34-DEF44452A9C0}" presName="sibTrans" presStyleLbl="sibTrans2D1" presStyleIdx="4" presStyleCnt="5"/>
      <dgm:spPr/>
      <dgm:t>
        <a:bodyPr/>
        <a:lstStyle/>
        <a:p>
          <a:endParaRPr lang="zh-CN" altLang="en-US"/>
        </a:p>
      </dgm:t>
    </dgm:pt>
    <dgm:pt modelId="{3EF058E6-F312-4C19-A680-12EB0C34B655}" type="pres">
      <dgm:prSet presAssocID="{1DD1B758-4669-47D6-AA34-DEF44452A9C0}" presName="connectorText" presStyleLbl="sibTrans2D1" presStyleIdx="4" presStyleCnt="5"/>
      <dgm:spPr/>
      <dgm:t>
        <a:bodyPr/>
        <a:lstStyle/>
        <a:p>
          <a:endParaRPr lang="zh-CN" altLang="en-US"/>
        </a:p>
      </dgm:t>
    </dgm:pt>
    <dgm:pt modelId="{9ABB38BA-2F93-4C2D-BCA9-4F6D63739F86}" type="pres">
      <dgm:prSet presAssocID="{89FC9977-72F0-4A23-A8AF-94565A350C73}" presName="node" presStyleLbl="node1" presStyleIdx="5" presStyleCnt="6" custLinFactNeighborX="3176" custLinFactNeighborY="5816">
        <dgm:presLayoutVars>
          <dgm:bulletEnabled val="1"/>
        </dgm:presLayoutVars>
      </dgm:prSet>
      <dgm:spPr/>
      <dgm:t>
        <a:bodyPr/>
        <a:lstStyle/>
        <a:p>
          <a:endParaRPr lang="zh-CN" altLang="en-US"/>
        </a:p>
      </dgm:t>
    </dgm:pt>
  </dgm:ptLst>
  <dgm:cxnLst>
    <dgm:cxn modelId="{DD78C4DA-2B0D-451C-86C1-4920A5633C32}" type="presOf" srcId="{F2243A3D-5138-4810-85B2-EF6F7E6067C9}" destId="{AE7410D3-D51A-466B-B445-2498E851F149}" srcOrd="0" destOrd="0" presId="urn:microsoft.com/office/officeart/2005/8/layout/process5"/>
    <dgm:cxn modelId="{5E52B3E3-E331-4AA8-8DB7-34491463AE23}" type="presOf" srcId="{E8151D48-3D36-4DC3-8FD6-02AB53651F17}" destId="{14E13CC4-9C5D-40A3-B726-0ABBAF94BE21}" srcOrd="0" destOrd="0" presId="urn:microsoft.com/office/officeart/2005/8/layout/process5"/>
    <dgm:cxn modelId="{15280D7D-190A-4D24-B367-1F568DCDE7FE}" srcId="{E8151D48-3D36-4DC3-8FD6-02AB53651F17}" destId="{1A8BE670-DB4F-4C38-9CC8-21FF9A2E518C}" srcOrd="1" destOrd="0" parTransId="{85973CC4-52F1-4EEF-818A-CEC33E171423}" sibTransId="{5092FC0A-D821-4D75-8A93-A9A29722B454}"/>
    <dgm:cxn modelId="{5894C8DA-7FCA-497F-90FD-835FE021AEED}" type="presOf" srcId="{10AC94D5-4640-4183-996F-0E82D2FFC063}" destId="{00D39709-6534-44CF-B71A-535CE64DCC65}" srcOrd="1" destOrd="0" presId="urn:microsoft.com/office/officeart/2005/8/layout/process5"/>
    <dgm:cxn modelId="{374796F9-D5ED-411B-9DDD-7EA2542CDE17}" type="presOf" srcId="{257AB4F7-1526-4415-A303-6886F98F4298}" destId="{C1F33EF6-7037-46FC-B6CD-8BBDE50DC8B1}" srcOrd="0" destOrd="0" presId="urn:microsoft.com/office/officeart/2005/8/layout/process5"/>
    <dgm:cxn modelId="{526F41B3-EB19-42E0-9BD9-E7BC0E9D9BC0}" type="presOf" srcId="{F2243A3D-5138-4810-85B2-EF6F7E6067C9}" destId="{051C625C-1690-43C6-A46D-55C119FA6630}" srcOrd="1" destOrd="0" presId="urn:microsoft.com/office/officeart/2005/8/layout/process5"/>
    <dgm:cxn modelId="{95F2BF63-750A-48E0-99BA-03129E52AB10}" srcId="{E8151D48-3D36-4DC3-8FD6-02AB53651F17}" destId="{257AB4F7-1526-4415-A303-6886F98F4298}" srcOrd="4" destOrd="0" parTransId="{ECC0ADF3-1A6D-4463-9523-08FB4E407BF7}" sibTransId="{1DD1B758-4669-47D6-AA34-DEF44452A9C0}"/>
    <dgm:cxn modelId="{B6327E38-A50B-438F-8195-14AC6DC63DF7}" type="presOf" srcId="{7182BD9F-8DD8-4AE7-9735-409F74C7754A}" destId="{D65AB30E-B29F-495D-AA20-A2D572B090C3}" srcOrd="0" destOrd="0" presId="urn:microsoft.com/office/officeart/2005/8/layout/process5"/>
    <dgm:cxn modelId="{808F1F5F-CC28-48D9-93EF-DF731F8B3C02}" type="presOf" srcId="{5092FC0A-D821-4D75-8A93-A9A29722B454}" destId="{AC0D0306-3952-47AE-8626-2A7DDE950A7D}" srcOrd="1" destOrd="0" presId="urn:microsoft.com/office/officeart/2005/8/layout/process5"/>
    <dgm:cxn modelId="{131139FC-7CD9-4945-9E63-80C42AF2C401}" type="presOf" srcId="{1DD1B758-4669-47D6-AA34-DEF44452A9C0}" destId="{3EF058E6-F312-4C19-A680-12EB0C34B655}" srcOrd="1" destOrd="0" presId="urn:microsoft.com/office/officeart/2005/8/layout/process5"/>
    <dgm:cxn modelId="{618AE406-B003-49D2-B393-FA4ADE508033}" type="presOf" srcId="{E709D352-E5A7-4C43-8A42-7BCCADB324FB}" destId="{D2C191A4-DB63-4A0C-8484-075F12B50C6B}" srcOrd="0" destOrd="0" presId="urn:microsoft.com/office/officeart/2005/8/layout/process5"/>
    <dgm:cxn modelId="{196A6703-643C-44E6-A154-D93AF40A83AC}" type="presOf" srcId="{89FC9977-72F0-4A23-A8AF-94565A350C73}" destId="{9ABB38BA-2F93-4C2D-BCA9-4F6D63739F86}" srcOrd="0" destOrd="0" presId="urn:microsoft.com/office/officeart/2005/8/layout/process5"/>
    <dgm:cxn modelId="{F08EAB54-B898-45CE-877F-DEFDCC4B5EDC}" type="presOf" srcId="{3BCFEC71-B192-459D-8AE8-08CA4884D2B3}" destId="{4BF8A5B9-6AF5-4403-97B5-9CA5AD4A7425}" srcOrd="0" destOrd="0" presId="urn:microsoft.com/office/officeart/2005/8/layout/process5"/>
    <dgm:cxn modelId="{0E84BCC7-36F7-4E77-AD24-A5706223E0B1}" type="presOf" srcId="{1DD1B758-4669-47D6-AA34-DEF44452A9C0}" destId="{8D55A09F-E44C-421F-938B-EBB77FF7449C}" srcOrd="0" destOrd="0" presId="urn:microsoft.com/office/officeart/2005/8/layout/process5"/>
    <dgm:cxn modelId="{5C058740-E53E-4DF3-94BB-63FB2B82FECE}" type="presOf" srcId="{5092FC0A-D821-4D75-8A93-A9A29722B454}" destId="{B5D14E9A-73CB-46A7-998B-7C01EF42CCB5}" srcOrd="0" destOrd="0" presId="urn:microsoft.com/office/officeart/2005/8/layout/process5"/>
    <dgm:cxn modelId="{6BD5E28C-1C18-4BFC-A83E-5571C8D2DDE6}" srcId="{E8151D48-3D36-4DC3-8FD6-02AB53651F17}" destId="{89FC9977-72F0-4A23-A8AF-94565A350C73}" srcOrd="5" destOrd="0" parTransId="{43E9000F-225D-44EB-9AF5-3782BB675293}" sibTransId="{58394592-7F1C-4C42-BC84-B8A2C946890C}"/>
    <dgm:cxn modelId="{A85B6D16-9555-4B13-B007-93EA3F31E00B}" srcId="{E8151D48-3D36-4DC3-8FD6-02AB53651F17}" destId="{E709D352-E5A7-4C43-8A42-7BCCADB324FB}" srcOrd="0" destOrd="0" parTransId="{303C6A93-02D6-493C-9A7F-B64D27132520}" sibTransId="{10AC94D5-4640-4183-996F-0E82D2FFC063}"/>
    <dgm:cxn modelId="{71414D39-7E8C-4834-9A13-7B1133EBE254}" srcId="{E8151D48-3D36-4DC3-8FD6-02AB53651F17}" destId="{9B666DE8-5989-4704-B2DA-374CF0F853EE}" srcOrd="3" destOrd="0" parTransId="{2C13D8BB-316D-4916-926F-5C22DA36621F}" sibTransId="{7182BD9F-8DD8-4AE7-9735-409F74C7754A}"/>
    <dgm:cxn modelId="{5B1E8D96-102B-48B6-AD56-7DE1006682B4}" type="presOf" srcId="{1A8BE670-DB4F-4C38-9CC8-21FF9A2E518C}" destId="{423C6331-B3F4-4024-8C45-9EAC58D7320D}" srcOrd="0" destOrd="0" presId="urn:microsoft.com/office/officeart/2005/8/layout/process5"/>
    <dgm:cxn modelId="{FE1D5A44-3BBC-4D8C-9D30-D378F190A9DD}" type="presOf" srcId="{10AC94D5-4640-4183-996F-0E82D2FFC063}" destId="{852D7904-BEEE-4CA8-BBCF-9B4E9F38486A}" srcOrd="0" destOrd="0" presId="urn:microsoft.com/office/officeart/2005/8/layout/process5"/>
    <dgm:cxn modelId="{6BF5C7B5-B218-4A56-9523-70AD25A578AB}" type="presOf" srcId="{7182BD9F-8DD8-4AE7-9735-409F74C7754A}" destId="{01361C84-00A9-47F3-9FB3-87019D439087}" srcOrd="1" destOrd="0" presId="urn:microsoft.com/office/officeart/2005/8/layout/process5"/>
    <dgm:cxn modelId="{6F08B839-A1EA-49D0-BF06-CBC3C4711249}" srcId="{E8151D48-3D36-4DC3-8FD6-02AB53651F17}" destId="{3BCFEC71-B192-459D-8AE8-08CA4884D2B3}" srcOrd="2" destOrd="0" parTransId="{64141806-8223-4D80-A523-C7FB50C61403}" sibTransId="{F2243A3D-5138-4810-85B2-EF6F7E6067C9}"/>
    <dgm:cxn modelId="{094EA225-34E8-4DCA-B34C-E46BD86538D4}" type="presOf" srcId="{9B666DE8-5989-4704-B2DA-374CF0F853EE}" destId="{42B8572D-4D55-44AA-B93F-C7C4C76DA9A4}" srcOrd="0" destOrd="0" presId="urn:microsoft.com/office/officeart/2005/8/layout/process5"/>
    <dgm:cxn modelId="{6AB93A0D-DC18-4562-A68B-B2473E3D5526}" type="presParOf" srcId="{14E13CC4-9C5D-40A3-B726-0ABBAF94BE21}" destId="{D2C191A4-DB63-4A0C-8484-075F12B50C6B}" srcOrd="0" destOrd="0" presId="urn:microsoft.com/office/officeart/2005/8/layout/process5"/>
    <dgm:cxn modelId="{80596AF9-E029-4309-AAB6-80A59D298403}" type="presParOf" srcId="{14E13CC4-9C5D-40A3-B726-0ABBAF94BE21}" destId="{852D7904-BEEE-4CA8-BBCF-9B4E9F38486A}" srcOrd="1" destOrd="0" presId="urn:microsoft.com/office/officeart/2005/8/layout/process5"/>
    <dgm:cxn modelId="{EA4070BA-2C54-4EF6-8CE4-A81FC0BF6F1A}" type="presParOf" srcId="{852D7904-BEEE-4CA8-BBCF-9B4E9F38486A}" destId="{00D39709-6534-44CF-B71A-535CE64DCC65}" srcOrd="0" destOrd="0" presId="urn:microsoft.com/office/officeart/2005/8/layout/process5"/>
    <dgm:cxn modelId="{2E9BA3ED-27F0-4963-BDA0-373B0D542B4A}" type="presParOf" srcId="{14E13CC4-9C5D-40A3-B726-0ABBAF94BE21}" destId="{423C6331-B3F4-4024-8C45-9EAC58D7320D}" srcOrd="2" destOrd="0" presId="urn:microsoft.com/office/officeart/2005/8/layout/process5"/>
    <dgm:cxn modelId="{CA42B53F-A5A0-4295-B65E-8AB1056AC253}" type="presParOf" srcId="{14E13CC4-9C5D-40A3-B726-0ABBAF94BE21}" destId="{B5D14E9A-73CB-46A7-998B-7C01EF42CCB5}" srcOrd="3" destOrd="0" presId="urn:microsoft.com/office/officeart/2005/8/layout/process5"/>
    <dgm:cxn modelId="{943FA8F6-986E-4C78-82C1-31ABBB2CA8B0}" type="presParOf" srcId="{B5D14E9A-73CB-46A7-998B-7C01EF42CCB5}" destId="{AC0D0306-3952-47AE-8626-2A7DDE950A7D}" srcOrd="0" destOrd="0" presId="urn:microsoft.com/office/officeart/2005/8/layout/process5"/>
    <dgm:cxn modelId="{D961EF71-3850-48EA-98BF-8A8B9A1E3D90}" type="presParOf" srcId="{14E13CC4-9C5D-40A3-B726-0ABBAF94BE21}" destId="{4BF8A5B9-6AF5-4403-97B5-9CA5AD4A7425}" srcOrd="4" destOrd="0" presId="urn:microsoft.com/office/officeart/2005/8/layout/process5"/>
    <dgm:cxn modelId="{615389AE-AEB0-4770-A875-F75E81E9E2CC}" type="presParOf" srcId="{14E13CC4-9C5D-40A3-B726-0ABBAF94BE21}" destId="{AE7410D3-D51A-466B-B445-2498E851F149}" srcOrd="5" destOrd="0" presId="urn:microsoft.com/office/officeart/2005/8/layout/process5"/>
    <dgm:cxn modelId="{D5C0BB7C-956A-4D33-8F57-3F4E2C0153EB}" type="presParOf" srcId="{AE7410D3-D51A-466B-B445-2498E851F149}" destId="{051C625C-1690-43C6-A46D-55C119FA6630}" srcOrd="0" destOrd="0" presId="urn:microsoft.com/office/officeart/2005/8/layout/process5"/>
    <dgm:cxn modelId="{B0783DC9-FBC4-4CB4-B17F-507AF48E511F}" type="presParOf" srcId="{14E13CC4-9C5D-40A3-B726-0ABBAF94BE21}" destId="{42B8572D-4D55-44AA-B93F-C7C4C76DA9A4}" srcOrd="6" destOrd="0" presId="urn:microsoft.com/office/officeart/2005/8/layout/process5"/>
    <dgm:cxn modelId="{449C7681-5C0E-4F3A-A916-05469F4FB33A}" type="presParOf" srcId="{14E13CC4-9C5D-40A3-B726-0ABBAF94BE21}" destId="{D65AB30E-B29F-495D-AA20-A2D572B090C3}" srcOrd="7" destOrd="0" presId="urn:microsoft.com/office/officeart/2005/8/layout/process5"/>
    <dgm:cxn modelId="{8923C669-F77D-46C8-BF55-37394F551BCA}" type="presParOf" srcId="{D65AB30E-B29F-495D-AA20-A2D572B090C3}" destId="{01361C84-00A9-47F3-9FB3-87019D439087}" srcOrd="0" destOrd="0" presId="urn:microsoft.com/office/officeart/2005/8/layout/process5"/>
    <dgm:cxn modelId="{B599F293-6A5F-4300-A3B4-314A7911A67A}" type="presParOf" srcId="{14E13CC4-9C5D-40A3-B726-0ABBAF94BE21}" destId="{C1F33EF6-7037-46FC-B6CD-8BBDE50DC8B1}" srcOrd="8" destOrd="0" presId="urn:microsoft.com/office/officeart/2005/8/layout/process5"/>
    <dgm:cxn modelId="{9DA6FA28-FA20-4BC5-B38A-6C4756AB2BF0}" type="presParOf" srcId="{14E13CC4-9C5D-40A3-B726-0ABBAF94BE21}" destId="{8D55A09F-E44C-421F-938B-EBB77FF7449C}" srcOrd="9" destOrd="0" presId="urn:microsoft.com/office/officeart/2005/8/layout/process5"/>
    <dgm:cxn modelId="{222A89B2-D41F-4539-B1D6-B7A6B9C9094C}" type="presParOf" srcId="{8D55A09F-E44C-421F-938B-EBB77FF7449C}" destId="{3EF058E6-F312-4C19-A680-12EB0C34B655}" srcOrd="0" destOrd="0" presId="urn:microsoft.com/office/officeart/2005/8/layout/process5"/>
    <dgm:cxn modelId="{7B466BFA-CA02-4744-9817-1CF28DF1D290}" type="presParOf" srcId="{14E13CC4-9C5D-40A3-B726-0ABBAF94BE21}" destId="{9ABB38BA-2F93-4C2D-BCA9-4F6D63739F86}" srcOrd="10" destOrd="0" presId="urn:microsoft.com/office/officeart/2005/8/layout/process5"/>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191A4-DB63-4A0C-8484-075F12B50C6B}">
      <dsp:nvSpPr>
        <dsp:cNvPr id="0" name=""/>
        <dsp:cNvSpPr/>
      </dsp:nvSpPr>
      <dsp:spPr>
        <a:xfrm>
          <a:off x="8037" y="202346"/>
          <a:ext cx="2402252" cy="1441351"/>
        </a:xfrm>
        <a:prstGeom prst="roundRect">
          <a:avLst>
            <a:gd name="adj" fmla="val 10000"/>
          </a:avLst>
        </a:prstGeom>
        <a:pattFill prst="pct5">
          <a:fgClr>
            <a:schemeClr val="accent1"/>
          </a:fgClr>
          <a:bgClr>
            <a:schemeClr val="bg1"/>
          </a:bgClr>
        </a:patt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rgbClr val="0053EC"/>
              </a:solidFill>
              <a:latin typeface="微软雅黑" pitchFamily="34" charset="-122"/>
              <a:ea typeface="微软雅黑" pitchFamily="34" charset="-122"/>
            </a:rPr>
            <a:t>计算</a:t>
          </a:r>
          <a:r>
            <a:rPr lang="en-US" altLang="zh-CN" sz="2000" b="1" kern="1200" dirty="0" smtClean="0">
              <a:solidFill>
                <a:srgbClr val="0053EC"/>
              </a:solidFill>
              <a:latin typeface="微软雅黑" pitchFamily="34" charset="-122"/>
              <a:ea typeface="微软雅黑" pitchFamily="34" charset="-122"/>
            </a:rPr>
            <a:t>n</a:t>
          </a:r>
          <a:r>
            <a:rPr lang="zh-CN" altLang="en-US" sz="2000" b="1" kern="1200" smtClean="0">
              <a:solidFill>
                <a:srgbClr val="0053EC"/>
              </a:solidFill>
              <a:latin typeface="微软雅黑" pitchFamily="34" charset="-122"/>
              <a:ea typeface="微软雅黑" pitchFamily="34" charset="-122"/>
            </a:rPr>
            <a:t>个</a:t>
          </a:r>
          <a:r>
            <a:rPr lang="zh-CN" altLang="en-US" sz="2000" b="1" kern="1200" smtClean="0">
              <a:solidFill>
                <a:srgbClr val="0053EC"/>
              </a:solidFill>
              <a:latin typeface="微软雅黑" pitchFamily="34" charset="-122"/>
              <a:ea typeface="微软雅黑" pitchFamily="34" charset="-122"/>
            </a:rPr>
            <a:t>样品</a:t>
          </a:r>
          <a:endParaRPr lang="en-US" altLang="zh-CN" sz="2000" b="1" kern="1200" smtClean="0">
            <a:solidFill>
              <a:srgbClr val="0053EC"/>
            </a:solidFill>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b="1" kern="1200" smtClean="0">
              <a:solidFill>
                <a:srgbClr val="0053EC"/>
              </a:solidFill>
              <a:latin typeface="微软雅黑" pitchFamily="34" charset="-122"/>
              <a:ea typeface="微软雅黑" pitchFamily="34" charset="-122"/>
            </a:rPr>
            <a:t>两两</a:t>
          </a:r>
          <a:r>
            <a:rPr lang="zh-CN" altLang="en-US" sz="2000" b="1" kern="1200" dirty="0" smtClean="0">
              <a:solidFill>
                <a:srgbClr val="0053EC"/>
              </a:solidFill>
              <a:latin typeface="微软雅黑" pitchFamily="34" charset="-122"/>
              <a:ea typeface="微软雅黑" pitchFamily="34" charset="-122"/>
            </a:rPr>
            <a:t>间的距离</a:t>
          </a:r>
          <a:endParaRPr lang="zh-CN" altLang="en-US" sz="2000" b="1" kern="1200" dirty="0">
            <a:solidFill>
              <a:srgbClr val="0053EC"/>
            </a:solidFill>
            <a:latin typeface="微软雅黑" pitchFamily="34" charset="-122"/>
            <a:ea typeface="微软雅黑" pitchFamily="34" charset="-122"/>
          </a:endParaRPr>
        </a:p>
      </dsp:txBody>
      <dsp:txXfrm>
        <a:off x="50253" y="244562"/>
        <a:ext cx="2317820" cy="1356919"/>
      </dsp:txXfrm>
    </dsp:sp>
    <dsp:sp modelId="{852D7904-BEEE-4CA8-BBCF-9B4E9F38486A}">
      <dsp:nvSpPr>
        <dsp:cNvPr id="0" name=""/>
        <dsp:cNvSpPr/>
      </dsp:nvSpPr>
      <dsp:spPr>
        <a:xfrm>
          <a:off x="2621687" y="625142"/>
          <a:ext cx="509277" cy="595758"/>
        </a:xfrm>
        <a:prstGeom prst="rightArrow">
          <a:avLst>
            <a:gd name="adj1" fmla="val 60000"/>
            <a:gd name="adj2" fmla="val 50000"/>
          </a:avLst>
        </a:prstGeom>
        <a:gradFill rotWithShape="0">
          <a:gsLst>
            <a:gs pos="0">
              <a:schemeClr val="accent6">
                <a:shade val="90000"/>
                <a:hueOff val="0"/>
                <a:satOff val="0"/>
                <a:lumOff val="0"/>
                <a:alphaOff val="0"/>
                <a:tint val="50000"/>
                <a:satMod val="300000"/>
              </a:schemeClr>
            </a:gs>
            <a:gs pos="35000">
              <a:schemeClr val="accent6">
                <a:shade val="90000"/>
                <a:hueOff val="0"/>
                <a:satOff val="0"/>
                <a:lumOff val="0"/>
                <a:alphaOff val="0"/>
                <a:tint val="37000"/>
                <a:satMod val="300000"/>
              </a:schemeClr>
            </a:gs>
            <a:gs pos="100000">
              <a:schemeClr val="accent6">
                <a:shade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2621687" y="744294"/>
        <a:ext cx="356494" cy="357454"/>
      </dsp:txXfrm>
    </dsp:sp>
    <dsp:sp modelId="{423C6331-B3F4-4024-8C45-9EAC58D7320D}">
      <dsp:nvSpPr>
        <dsp:cNvPr id="0" name=""/>
        <dsp:cNvSpPr/>
      </dsp:nvSpPr>
      <dsp:spPr>
        <a:xfrm>
          <a:off x="3371190" y="202346"/>
          <a:ext cx="2402252" cy="1441351"/>
        </a:xfrm>
        <a:prstGeom prst="roundRect">
          <a:avLst>
            <a:gd name="adj" fmla="val 10000"/>
          </a:avLst>
        </a:prstGeom>
        <a:pattFill prst="pct5">
          <a:fgClr>
            <a:schemeClr val="accent1"/>
          </a:fgClr>
          <a:bgClr>
            <a:schemeClr val="bg1"/>
          </a:bgClr>
        </a:patt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rgbClr val="0053EC"/>
              </a:solidFill>
              <a:latin typeface="微软雅黑" pitchFamily="34" charset="-122"/>
              <a:ea typeface="微软雅黑" pitchFamily="34" charset="-122"/>
            </a:rPr>
            <a:t>构造</a:t>
          </a:r>
          <a:r>
            <a:rPr lang="en-US" altLang="zh-CN" sz="2000" b="1" kern="1200" dirty="0" smtClean="0">
              <a:solidFill>
                <a:srgbClr val="0053EC"/>
              </a:solidFill>
              <a:latin typeface="微软雅黑" pitchFamily="34" charset="-122"/>
              <a:ea typeface="微软雅黑" pitchFamily="34" charset="-122"/>
            </a:rPr>
            <a:t>n</a:t>
          </a:r>
          <a:r>
            <a:rPr lang="zh-CN" altLang="en-US" sz="2000" b="1" kern="1200" dirty="0" smtClean="0">
              <a:solidFill>
                <a:srgbClr val="0053EC"/>
              </a:solidFill>
              <a:latin typeface="微软雅黑" pitchFamily="34" charset="-122"/>
              <a:ea typeface="微软雅黑" pitchFamily="34" charset="-122"/>
            </a:rPr>
            <a:t>个</a:t>
          </a:r>
          <a:r>
            <a:rPr lang="zh-CN" altLang="en-US" sz="2000" b="1" kern="1200" smtClean="0">
              <a:solidFill>
                <a:srgbClr val="0053EC"/>
              </a:solidFill>
              <a:latin typeface="微软雅黑" pitchFamily="34" charset="-122"/>
              <a:ea typeface="微软雅黑" pitchFamily="34" charset="-122"/>
            </a:rPr>
            <a:t>类</a:t>
          </a:r>
          <a:r>
            <a:rPr lang="zh-CN" altLang="en-US" sz="2000" b="1" kern="1200" smtClean="0">
              <a:solidFill>
                <a:srgbClr val="0053EC"/>
              </a:solidFill>
              <a:latin typeface="微软雅黑" pitchFamily="34" charset="-122"/>
              <a:ea typeface="微软雅黑" pitchFamily="34" charset="-122"/>
            </a:rPr>
            <a:t>，</a:t>
          </a:r>
          <a:endParaRPr lang="en-US" altLang="zh-CN" sz="2000" b="1" kern="1200" smtClean="0">
            <a:solidFill>
              <a:srgbClr val="0053EC"/>
            </a:solidFill>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b="1" kern="1200" smtClean="0">
              <a:solidFill>
                <a:srgbClr val="0053EC"/>
              </a:solidFill>
              <a:latin typeface="微软雅黑" pitchFamily="34" charset="-122"/>
              <a:ea typeface="微软雅黑" pitchFamily="34" charset="-122"/>
            </a:rPr>
            <a:t>每类包含</a:t>
          </a:r>
          <a:r>
            <a:rPr lang="en-US" altLang="zh-CN" sz="2000" b="1" kern="1200" smtClean="0">
              <a:solidFill>
                <a:srgbClr val="0053EC"/>
              </a:solidFill>
              <a:latin typeface="微软雅黑" pitchFamily="34" charset="-122"/>
              <a:ea typeface="微软雅黑" pitchFamily="34" charset="-122"/>
            </a:rPr>
            <a:t>1</a:t>
          </a:r>
          <a:r>
            <a:rPr lang="zh-CN" altLang="en-US" sz="2000" b="1" kern="1200" smtClean="0">
              <a:solidFill>
                <a:srgbClr val="0053EC"/>
              </a:solidFill>
              <a:latin typeface="微软雅黑" pitchFamily="34" charset="-122"/>
              <a:ea typeface="微软雅黑" pitchFamily="34" charset="-122"/>
            </a:rPr>
            <a:t>个样</a:t>
          </a:r>
          <a:r>
            <a:rPr lang="zh-CN" altLang="en-US" sz="2000" b="1" kern="1200" dirty="0" smtClean="0">
              <a:solidFill>
                <a:srgbClr val="0053EC"/>
              </a:solidFill>
              <a:latin typeface="微软雅黑" pitchFamily="34" charset="-122"/>
              <a:ea typeface="微软雅黑" pitchFamily="34" charset="-122"/>
            </a:rPr>
            <a:t>品</a:t>
          </a:r>
          <a:endParaRPr lang="zh-CN" altLang="en-US" sz="2000" b="1" kern="1200" dirty="0">
            <a:solidFill>
              <a:srgbClr val="0053EC"/>
            </a:solidFill>
            <a:latin typeface="微软雅黑" pitchFamily="34" charset="-122"/>
            <a:ea typeface="微软雅黑" pitchFamily="34" charset="-122"/>
          </a:endParaRPr>
        </a:p>
      </dsp:txBody>
      <dsp:txXfrm>
        <a:off x="3413406" y="244562"/>
        <a:ext cx="2317820" cy="1356919"/>
      </dsp:txXfrm>
    </dsp:sp>
    <dsp:sp modelId="{B5D14E9A-73CB-46A7-998B-7C01EF42CCB5}">
      <dsp:nvSpPr>
        <dsp:cNvPr id="0" name=""/>
        <dsp:cNvSpPr/>
      </dsp:nvSpPr>
      <dsp:spPr>
        <a:xfrm>
          <a:off x="5984841" y="625142"/>
          <a:ext cx="509277" cy="595758"/>
        </a:xfrm>
        <a:prstGeom prst="rightArrow">
          <a:avLst>
            <a:gd name="adj1" fmla="val 60000"/>
            <a:gd name="adj2" fmla="val 50000"/>
          </a:avLst>
        </a:prstGeom>
        <a:gradFill rotWithShape="0">
          <a:gsLst>
            <a:gs pos="0">
              <a:schemeClr val="accent6">
                <a:shade val="90000"/>
                <a:hueOff val="-10348"/>
                <a:satOff val="-3581"/>
                <a:lumOff val="6418"/>
                <a:alphaOff val="0"/>
                <a:tint val="50000"/>
                <a:satMod val="300000"/>
              </a:schemeClr>
            </a:gs>
            <a:gs pos="35000">
              <a:schemeClr val="accent6">
                <a:shade val="90000"/>
                <a:hueOff val="-10348"/>
                <a:satOff val="-3581"/>
                <a:lumOff val="6418"/>
                <a:alphaOff val="0"/>
                <a:tint val="37000"/>
                <a:satMod val="300000"/>
              </a:schemeClr>
            </a:gs>
            <a:gs pos="100000">
              <a:schemeClr val="accent6">
                <a:shade val="90000"/>
                <a:hueOff val="-10348"/>
                <a:satOff val="-3581"/>
                <a:lumOff val="6418"/>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5984841" y="744294"/>
        <a:ext cx="356494" cy="357454"/>
      </dsp:txXfrm>
    </dsp:sp>
    <dsp:sp modelId="{4BF8A5B9-6AF5-4403-97B5-9CA5AD4A7425}">
      <dsp:nvSpPr>
        <dsp:cNvPr id="0" name=""/>
        <dsp:cNvSpPr/>
      </dsp:nvSpPr>
      <dsp:spPr>
        <a:xfrm>
          <a:off x="6734344" y="202346"/>
          <a:ext cx="2402252" cy="1441351"/>
        </a:xfrm>
        <a:prstGeom prst="roundRect">
          <a:avLst>
            <a:gd name="adj" fmla="val 10000"/>
          </a:avLst>
        </a:prstGeom>
        <a:pattFill prst="pct5">
          <a:fgClr>
            <a:schemeClr val="accent1"/>
          </a:fgClr>
          <a:bgClr>
            <a:schemeClr val="bg1"/>
          </a:bgClr>
        </a:patt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rgbClr val="0053EC"/>
              </a:solidFill>
              <a:latin typeface="微软雅黑" pitchFamily="34" charset="-122"/>
              <a:ea typeface="微软雅黑" pitchFamily="34" charset="-122"/>
            </a:rPr>
            <a:t>合并距离最近的两</a:t>
          </a:r>
          <a:r>
            <a:rPr lang="zh-CN" altLang="en-US" sz="2000" b="1" kern="1200" smtClean="0">
              <a:solidFill>
                <a:srgbClr val="0053EC"/>
              </a:solidFill>
              <a:latin typeface="微软雅黑" pitchFamily="34" charset="-122"/>
              <a:ea typeface="微软雅黑" pitchFamily="34" charset="-122"/>
            </a:rPr>
            <a:t>类</a:t>
          </a:r>
          <a:r>
            <a:rPr lang="zh-CN" altLang="en-US" sz="2000" b="1" kern="1200" smtClean="0">
              <a:solidFill>
                <a:srgbClr val="0053EC"/>
              </a:solidFill>
              <a:latin typeface="微软雅黑" pitchFamily="34" charset="-122"/>
              <a:ea typeface="微软雅黑" pitchFamily="34" charset="-122"/>
            </a:rPr>
            <a:t>为</a:t>
          </a:r>
          <a:r>
            <a:rPr lang="en-US" altLang="zh-CN" sz="2000" b="1" kern="1200" smtClean="0">
              <a:solidFill>
                <a:srgbClr val="0053EC"/>
              </a:solidFill>
              <a:latin typeface="微软雅黑" pitchFamily="34" charset="-122"/>
              <a:ea typeface="微软雅黑" pitchFamily="34" charset="-122"/>
            </a:rPr>
            <a:t>1</a:t>
          </a:r>
          <a:r>
            <a:rPr lang="zh-CN" altLang="en-US" sz="2000" b="1" kern="1200" smtClean="0">
              <a:solidFill>
                <a:srgbClr val="0053EC"/>
              </a:solidFill>
              <a:latin typeface="微软雅黑" pitchFamily="34" charset="-122"/>
              <a:ea typeface="微软雅黑" pitchFamily="34" charset="-122"/>
            </a:rPr>
            <a:t>个</a:t>
          </a:r>
          <a:r>
            <a:rPr lang="zh-CN" altLang="en-US" sz="2000" b="1" kern="1200" dirty="0" smtClean="0">
              <a:solidFill>
                <a:srgbClr val="0053EC"/>
              </a:solidFill>
              <a:latin typeface="微软雅黑" pitchFamily="34" charset="-122"/>
              <a:ea typeface="微软雅黑" pitchFamily="34" charset="-122"/>
            </a:rPr>
            <a:t>新类</a:t>
          </a:r>
          <a:endParaRPr lang="zh-CN" altLang="en-US" sz="2000" b="1" kern="1200" dirty="0">
            <a:solidFill>
              <a:srgbClr val="0053EC"/>
            </a:solidFill>
            <a:latin typeface="微软雅黑" pitchFamily="34" charset="-122"/>
            <a:ea typeface="微软雅黑" pitchFamily="34" charset="-122"/>
          </a:endParaRPr>
        </a:p>
      </dsp:txBody>
      <dsp:txXfrm>
        <a:off x="6776560" y="244562"/>
        <a:ext cx="2317820" cy="1356919"/>
      </dsp:txXfrm>
    </dsp:sp>
    <dsp:sp modelId="{AE7410D3-D51A-466B-B445-2498E851F149}">
      <dsp:nvSpPr>
        <dsp:cNvPr id="0" name=""/>
        <dsp:cNvSpPr/>
      </dsp:nvSpPr>
      <dsp:spPr>
        <a:xfrm rot="5400000">
          <a:off x="7680831" y="1811855"/>
          <a:ext cx="509277" cy="595758"/>
        </a:xfrm>
        <a:prstGeom prst="rightArrow">
          <a:avLst>
            <a:gd name="adj1" fmla="val 60000"/>
            <a:gd name="adj2" fmla="val 50000"/>
          </a:avLst>
        </a:prstGeom>
        <a:gradFill rotWithShape="0">
          <a:gsLst>
            <a:gs pos="0">
              <a:schemeClr val="accent6">
                <a:shade val="90000"/>
                <a:hueOff val="-20696"/>
                <a:satOff val="-7163"/>
                <a:lumOff val="12836"/>
                <a:alphaOff val="0"/>
                <a:tint val="50000"/>
                <a:satMod val="300000"/>
              </a:schemeClr>
            </a:gs>
            <a:gs pos="35000">
              <a:schemeClr val="accent6">
                <a:shade val="90000"/>
                <a:hueOff val="-20696"/>
                <a:satOff val="-7163"/>
                <a:lumOff val="12836"/>
                <a:alphaOff val="0"/>
                <a:tint val="37000"/>
                <a:satMod val="300000"/>
              </a:schemeClr>
            </a:gs>
            <a:gs pos="100000">
              <a:schemeClr val="accent6">
                <a:shade val="90000"/>
                <a:hueOff val="-20696"/>
                <a:satOff val="-7163"/>
                <a:lumOff val="12836"/>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rot="-5400000">
        <a:off x="7756743" y="1855096"/>
        <a:ext cx="357454" cy="356494"/>
      </dsp:txXfrm>
    </dsp:sp>
    <dsp:sp modelId="{42B8572D-4D55-44AA-B93F-C7C4C76DA9A4}">
      <dsp:nvSpPr>
        <dsp:cNvPr id="0" name=""/>
        <dsp:cNvSpPr/>
      </dsp:nvSpPr>
      <dsp:spPr>
        <a:xfrm>
          <a:off x="6734344" y="2604598"/>
          <a:ext cx="2402252" cy="1441351"/>
        </a:xfrm>
        <a:prstGeom prst="roundRect">
          <a:avLst>
            <a:gd name="adj" fmla="val 10000"/>
          </a:avLst>
        </a:prstGeom>
        <a:pattFill prst="pct5">
          <a:fgClr>
            <a:schemeClr val="accent1"/>
          </a:fgClr>
          <a:bgClr>
            <a:schemeClr val="bg1"/>
          </a:bgClr>
        </a:patt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rgbClr val="0053EC"/>
              </a:solidFill>
              <a:latin typeface="微软雅黑" pitchFamily="34" charset="-122"/>
              <a:ea typeface="微软雅黑" pitchFamily="34" charset="-122"/>
            </a:rPr>
            <a:t>计算新类与当前各类的距离，若类个数为</a:t>
          </a:r>
          <a:r>
            <a:rPr lang="en-US" altLang="zh-CN" sz="1800" b="1" kern="1200" dirty="0" smtClean="0">
              <a:solidFill>
                <a:srgbClr val="0053EC"/>
              </a:solidFill>
              <a:latin typeface="微软雅黑" pitchFamily="34" charset="-122"/>
              <a:ea typeface="微软雅黑" pitchFamily="34" charset="-122"/>
            </a:rPr>
            <a:t>1</a:t>
          </a:r>
          <a:r>
            <a:rPr lang="zh-CN" altLang="en-US" sz="1800" b="1" kern="1200" dirty="0" smtClean="0">
              <a:solidFill>
                <a:srgbClr val="0053EC"/>
              </a:solidFill>
              <a:latin typeface="微软雅黑" pitchFamily="34" charset="-122"/>
              <a:ea typeface="微软雅黑" pitchFamily="34" charset="-122"/>
            </a:rPr>
            <a:t>，转到第</a:t>
          </a:r>
          <a:r>
            <a:rPr lang="en-US" altLang="zh-CN" sz="1800" b="1" kern="1200" dirty="0" smtClean="0">
              <a:solidFill>
                <a:srgbClr val="0053EC"/>
              </a:solidFill>
              <a:latin typeface="微软雅黑" pitchFamily="34" charset="-122"/>
              <a:ea typeface="微软雅黑" pitchFamily="34" charset="-122"/>
            </a:rPr>
            <a:t>5</a:t>
          </a:r>
          <a:r>
            <a:rPr lang="zh-CN" altLang="en-US" sz="1800" b="1" kern="1200" dirty="0" smtClean="0">
              <a:solidFill>
                <a:srgbClr val="0053EC"/>
              </a:solidFill>
              <a:latin typeface="微软雅黑" pitchFamily="34" charset="-122"/>
              <a:ea typeface="微软雅黑" pitchFamily="34" charset="-122"/>
            </a:rPr>
            <a:t>步，否则回到第</a:t>
          </a:r>
          <a:r>
            <a:rPr lang="en-US" altLang="zh-CN" sz="1800" b="1" kern="1200" dirty="0" smtClean="0">
              <a:solidFill>
                <a:srgbClr val="0053EC"/>
              </a:solidFill>
              <a:latin typeface="微软雅黑" pitchFamily="34" charset="-122"/>
              <a:ea typeface="微软雅黑" pitchFamily="34" charset="-122"/>
            </a:rPr>
            <a:t>3</a:t>
          </a:r>
          <a:r>
            <a:rPr lang="zh-CN" altLang="en-US" sz="1800" b="1" kern="1200" dirty="0" smtClean="0">
              <a:solidFill>
                <a:srgbClr val="0053EC"/>
              </a:solidFill>
              <a:latin typeface="微软雅黑" pitchFamily="34" charset="-122"/>
              <a:ea typeface="微软雅黑" pitchFamily="34" charset="-122"/>
            </a:rPr>
            <a:t>步</a:t>
          </a:r>
          <a:endParaRPr lang="zh-CN" altLang="en-US" sz="1800" b="1" kern="1200" dirty="0">
            <a:solidFill>
              <a:srgbClr val="0053EC"/>
            </a:solidFill>
            <a:latin typeface="微软雅黑" pitchFamily="34" charset="-122"/>
            <a:ea typeface="微软雅黑" pitchFamily="34" charset="-122"/>
          </a:endParaRPr>
        </a:p>
      </dsp:txBody>
      <dsp:txXfrm>
        <a:off x="6776560" y="2646814"/>
        <a:ext cx="2317820" cy="1356919"/>
      </dsp:txXfrm>
    </dsp:sp>
    <dsp:sp modelId="{D65AB30E-B29F-495D-AA20-A2D572B090C3}">
      <dsp:nvSpPr>
        <dsp:cNvPr id="0" name=""/>
        <dsp:cNvSpPr/>
      </dsp:nvSpPr>
      <dsp:spPr>
        <a:xfrm rot="10800000">
          <a:off x="6013668" y="3027394"/>
          <a:ext cx="509277" cy="595758"/>
        </a:xfrm>
        <a:prstGeom prst="rightArrow">
          <a:avLst>
            <a:gd name="adj1" fmla="val 60000"/>
            <a:gd name="adj2" fmla="val 50000"/>
          </a:avLst>
        </a:prstGeom>
        <a:gradFill rotWithShape="0">
          <a:gsLst>
            <a:gs pos="0">
              <a:schemeClr val="accent6">
                <a:shade val="90000"/>
                <a:hueOff val="-31044"/>
                <a:satOff val="-10744"/>
                <a:lumOff val="19254"/>
                <a:alphaOff val="0"/>
                <a:tint val="50000"/>
                <a:satMod val="300000"/>
              </a:schemeClr>
            </a:gs>
            <a:gs pos="35000">
              <a:schemeClr val="accent6">
                <a:shade val="90000"/>
                <a:hueOff val="-31044"/>
                <a:satOff val="-10744"/>
                <a:lumOff val="19254"/>
                <a:alphaOff val="0"/>
                <a:tint val="37000"/>
                <a:satMod val="300000"/>
              </a:schemeClr>
            </a:gs>
            <a:gs pos="100000">
              <a:schemeClr val="accent6">
                <a:shade val="90000"/>
                <a:hueOff val="-31044"/>
                <a:satOff val="-10744"/>
                <a:lumOff val="19254"/>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rot="10800000">
        <a:off x="6166451" y="3146546"/>
        <a:ext cx="356494" cy="357454"/>
      </dsp:txXfrm>
    </dsp:sp>
    <dsp:sp modelId="{C1F33EF6-7037-46FC-B6CD-8BBDE50DC8B1}">
      <dsp:nvSpPr>
        <dsp:cNvPr id="0" name=""/>
        <dsp:cNvSpPr/>
      </dsp:nvSpPr>
      <dsp:spPr>
        <a:xfrm>
          <a:off x="3371190" y="2604598"/>
          <a:ext cx="2402252" cy="1441351"/>
        </a:xfrm>
        <a:prstGeom prst="roundRect">
          <a:avLst>
            <a:gd name="adj" fmla="val 10000"/>
          </a:avLst>
        </a:prstGeom>
        <a:pattFill prst="pct5">
          <a:fgClr>
            <a:schemeClr val="accent1"/>
          </a:fgClr>
          <a:bgClr>
            <a:schemeClr val="bg1"/>
          </a:bgClr>
        </a:patt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smtClean="0">
              <a:solidFill>
                <a:srgbClr val="0053EC"/>
              </a:solidFill>
              <a:latin typeface="微软雅黑" pitchFamily="34" charset="-122"/>
              <a:ea typeface="微软雅黑" pitchFamily="34" charset="-122"/>
            </a:rPr>
            <a:t>绘制</a:t>
          </a:r>
          <a:endParaRPr lang="en-US" altLang="zh-CN" sz="2000" b="1" kern="1200" smtClean="0">
            <a:solidFill>
              <a:srgbClr val="0053EC"/>
            </a:solidFill>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b="1" kern="1200" smtClean="0">
              <a:solidFill>
                <a:srgbClr val="0053EC"/>
              </a:solidFill>
              <a:latin typeface="微软雅黑" pitchFamily="34" charset="-122"/>
              <a:ea typeface="微软雅黑" pitchFamily="34" charset="-122"/>
            </a:rPr>
            <a:t>系统聚类</a:t>
          </a:r>
          <a:r>
            <a:rPr lang="zh-CN" altLang="en-US" sz="2000" b="1" kern="1200" dirty="0" smtClean="0">
              <a:solidFill>
                <a:srgbClr val="0053EC"/>
              </a:solidFill>
              <a:latin typeface="微软雅黑" pitchFamily="34" charset="-122"/>
              <a:ea typeface="微软雅黑" pitchFamily="34" charset="-122"/>
            </a:rPr>
            <a:t>图</a:t>
          </a:r>
          <a:endParaRPr lang="zh-CN" altLang="en-US" sz="2000" b="1" kern="1200" dirty="0">
            <a:solidFill>
              <a:srgbClr val="0053EC"/>
            </a:solidFill>
            <a:latin typeface="微软雅黑" pitchFamily="34" charset="-122"/>
            <a:ea typeface="微软雅黑" pitchFamily="34" charset="-122"/>
          </a:endParaRPr>
        </a:p>
      </dsp:txBody>
      <dsp:txXfrm>
        <a:off x="3413406" y="2646814"/>
        <a:ext cx="2317820" cy="1356919"/>
      </dsp:txXfrm>
    </dsp:sp>
    <dsp:sp modelId="{8D55A09F-E44C-421F-938B-EBB77FF7449C}">
      <dsp:nvSpPr>
        <dsp:cNvPr id="0" name=""/>
        <dsp:cNvSpPr/>
      </dsp:nvSpPr>
      <dsp:spPr>
        <a:xfrm rot="10712342">
          <a:off x="2707660" y="3068971"/>
          <a:ext cx="468993" cy="595758"/>
        </a:xfrm>
        <a:prstGeom prst="rightArrow">
          <a:avLst>
            <a:gd name="adj1" fmla="val 60000"/>
            <a:gd name="adj2" fmla="val 50000"/>
          </a:avLst>
        </a:prstGeom>
        <a:gradFill rotWithShape="0">
          <a:gsLst>
            <a:gs pos="0">
              <a:schemeClr val="accent6">
                <a:shade val="90000"/>
                <a:hueOff val="-41392"/>
                <a:satOff val="-14325"/>
                <a:lumOff val="25672"/>
                <a:alphaOff val="0"/>
                <a:tint val="50000"/>
                <a:satMod val="300000"/>
              </a:schemeClr>
            </a:gs>
            <a:gs pos="35000">
              <a:schemeClr val="accent6">
                <a:shade val="90000"/>
                <a:hueOff val="-41392"/>
                <a:satOff val="-14325"/>
                <a:lumOff val="25672"/>
                <a:alphaOff val="0"/>
                <a:tint val="37000"/>
                <a:satMod val="300000"/>
              </a:schemeClr>
            </a:gs>
            <a:gs pos="100000">
              <a:schemeClr val="accent6">
                <a:shade val="90000"/>
                <a:hueOff val="-41392"/>
                <a:satOff val="-14325"/>
                <a:lumOff val="25672"/>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rot="10800000">
        <a:off x="2848335" y="3186329"/>
        <a:ext cx="328295" cy="357454"/>
      </dsp:txXfrm>
    </dsp:sp>
    <dsp:sp modelId="{9ABB38BA-2F93-4C2D-BCA9-4F6D63739F86}">
      <dsp:nvSpPr>
        <dsp:cNvPr id="0" name=""/>
        <dsp:cNvSpPr/>
      </dsp:nvSpPr>
      <dsp:spPr>
        <a:xfrm>
          <a:off x="84332" y="2688427"/>
          <a:ext cx="2402252" cy="1441351"/>
        </a:xfrm>
        <a:prstGeom prst="roundRect">
          <a:avLst>
            <a:gd name="adj" fmla="val 10000"/>
          </a:avLst>
        </a:prstGeom>
        <a:pattFill prst="pct5">
          <a:fgClr>
            <a:schemeClr val="accent1"/>
          </a:fgClr>
          <a:bgClr>
            <a:schemeClr val="bg1"/>
          </a:bgClr>
        </a:patt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smtClean="0">
              <a:solidFill>
                <a:srgbClr val="0053EC"/>
              </a:solidFill>
              <a:latin typeface="微软雅黑" pitchFamily="34" charset="-122"/>
              <a:ea typeface="微软雅黑" pitchFamily="34" charset="-122"/>
            </a:rPr>
            <a:t>确定</a:t>
          </a:r>
          <a:r>
            <a:rPr lang="zh-CN" altLang="en-US" sz="2000" b="1" kern="1200" dirty="0" smtClean="0">
              <a:solidFill>
                <a:srgbClr val="0053EC"/>
              </a:solidFill>
              <a:latin typeface="微软雅黑" pitchFamily="34" charset="-122"/>
              <a:ea typeface="微软雅黑" pitchFamily="34" charset="-122"/>
            </a:rPr>
            <a:t>类</a:t>
          </a:r>
          <a:r>
            <a:rPr lang="zh-CN" altLang="en-US" sz="2000" b="1" kern="1200" smtClean="0">
              <a:solidFill>
                <a:srgbClr val="0053EC"/>
              </a:solidFill>
              <a:latin typeface="微软雅黑" pitchFamily="34" charset="-122"/>
              <a:ea typeface="微软雅黑" pitchFamily="34" charset="-122"/>
            </a:rPr>
            <a:t>的</a:t>
          </a:r>
          <a:r>
            <a:rPr lang="zh-CN" altLang="en-US" sz="2000" b="1" kern="1200" smtClean="0">
              <a:solidFill>
                <a:srgbClr val="0053EC"/>
              </a:solidFill>
              <a:latin typeface="微软雅黑" pitchFamily="34" charset="-122"/>
              <a:ea typeface="微软雅黑" pitchFamily="34" charset="-122"/>
            </a:rPr>
            <a:t>个数</a:t>
          </a:r>
          <a:endParaRPr lang="en-US" altLang="zh-CN" sz="2000" b="1" kern="1200" smtClean="0">
            <a:solidFill>
              <a:srgbClr val="0053EC"/>
            </a:solidFill>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b="1" kern="1200" smtClean="0">
              <a:solidFill>
                <a:srgbClr val="0053EC"/>
              </a:solidFill>
              <a:latin typeface="微软雅黑" pitchFamily="34" charset="-122"/>
              <a:ea typeface="微软雅黑" pitchFamily="34" charset="-122"/>
            </a:rPr>
            <a:t>和样品名称</a:t>
          </a:r>
          <a:endParaRPr lang="zh-CN" altLang="en-US" sz="2000" b="1" kern="1200" dirty="0">
            <a:solidFill>
              <a:srgbClr val="0053EC"/>
            </a:solidFill>
            <a:latin typeface="微软雅黑" pitchFamily="34" charset="-122"/>
            <a:ea typeface="微软雅黑" pitchFamily="34" charset="-122"/>
          </a:endParaRPr>
        </a:p>
      </dsp:txBody>
      <dsp:txXfrm>
        <a:off x="126548" y="2730643"/>
        <a:ext cx="2317820" cy="135691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bkpt" val="endCnv"/>
          <dgm:param type="contDir" val="revDir"/>
          <dgm:param type="grDir" val="tL"/>
          <dgm:param type="flowDir" val="row"/>
        </dgm:alg>
      </dgm:if>
      <dgm:else name="Name2">
        <dgm:alg type="snake">
          <dgm:param type="bkpt" val="endCnv"/>
          <dgm:param type="contDir" val="revDir"/>
          <dgm:param type="grDir" val="tR"/>
          <dgm:param type="flowDir" val="row"/>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37038" cy="331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38788" y="0"/>
            <a:ext cx="4237037" cy="331788"/>
          </a:xfrm>
          <a:prstGeom prst="rect">
            <a:avLst/>
          </a:prstGeom>
        </p:spPr>
        <p:txBody>
          <a:bodyPr vert="horz" lIns="91440" tIns="45720" rIns="91440" bIns="45720" rtlCol="0"/>
          <a:lstStyle>
            <a:lvl1pPr algn="r">
              <a:defRPr sz="1200"/>
            </a:lvl1pPr>
          </a:lstStyle>
          <a:p>
            <a:fld id="{EE38CEF9-FBB3-466E-9D1D-30E1B136AAE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673350" y="498475"/>
            <a:ext cx="4432300" cy="24923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77900" y="3157538"/>
            <a:ext cx="7821613" cy="29908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6313488"/>
            <a:ext cx="4237038" cy="331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38788" y="6313488"/>
            <a:ext cx="4237037" cy="331787"/>
          </a:xfrm>
          <a:prstGeom prst="rect">
            <a:avLst/>
          </a:prstGeom>
        </p:spPr>
        <p:txBody>
          <a:bodyPr vert="horz" lIns="91440" tIns="45720" rIns="91440" bIns="45720" rtlCol="0" anchor="b"/>
          <a:lstStyle>
            <a:lvl1pPr algn="r">
              <a:defRPr sz="1200"/>
            </a:lvl1pPr>
          </a:lstStyle>
          <a:p>
            <a:fld id="{58AFAD9C-AE9E-477F-9637-EC5C28AAFB0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endParaRPr lang="en-US" altLang="zh-CN" sz="4000" dirty="0">
              <a:solidFill>
                <a:srgbClr val="FF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endParaRPr lang="en-US" altLang="zh-CN" sz="4000" dirty="0">
              <a:solidFill>
                <a:srgbClr val="FF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r>
              <a:rPr lang="en-US" altLang="zh-CN" sz="4000">
                <a:solidFill>
                  <a:srgbClr val="FF0000"/>
                </a:solidFill>
              </a:rPr>
              <a:t>plot(1:100)</a:t>
            </a:r>
            <a:endParaRPr lang="en-US" altLang="zh-CN" sz="4000">
              <a:solidFill>
                <a:srgbClr val="FF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r>
              <a:rPr lang="en-US" altLang="zh-CN" sz="4000">
                <a:solidFill>
                  <a:srgbClr val="FF0000"/>
                </a:solidFill>
              </a:rPr>
              <a:t>plot(1:100)</a:t>
            </a:r>
            <a:endParaRPr lang="en-US" altLang="zh-CN" sz="4000">
              <a:solidFill>
                <a:srgbClr val="FF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r>
              <a:rPr lang="en-US" altLang="zh-CN" sz="4000">
                <a:solidFill>
                  <a:srgbClr val="FF0000"/>
                </a:solidFill>
              </a:rPr>
              <a:t>plot(1:100)</a:t>
            </a:r>
            <a:endParaRPr lang="en-US" altLang="zh-CN" sz="4000">
              <a:solidFill>
                <a:srgbClr val="FF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fld id="{9A0DB2DC-4C9A-4742-B13C-FB6460FD3503}" type="slidenum">
              <a:rPr lang="zh-CN" altLang="en-US" dirty="0">
                <a:solidFill>
                  <a:prstClr val="black"/>
                </a:solidFill>
                <a:ea typeface="宋体" panose="02010600030101010101" pitchFamily="2" charset="-122"/>
              </a:rPr>
            </a:fld>
            <a:endParaRPr lang="zh-CN" altLang="en-US" dirty="0">
              <a:solidFill>
                <a:prstClr val="black"/>
              </a:solidFill>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r>
              <a:rPr lang="en-US" altLang="zh-CN" sz="4000">
                <a:solidFill>
                  <a:srgbClr val="FF0000"/>
                </a:solidFill>
              </a:rPr>
              <a:t>plot(1:100)</a:t>
            </a:r>
            <a:endParaRPr lang="en-US" altLang="zh-CN" sz="4000">
              <a:solidFill>
                <a:srgbClr val="FF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fld id="{9A0DB2DC-4C9A-4742-B13C-FB6460FD3503}" type="slidenum">
              <a:rPr lang="zh-CN" altLang="en-US" dirty="0">
                <a:solidFill>
                  <a:prstClr val="black"/>
                </a:solidFill>
                <a:ea typeface="宋体" panose="02010600030101010101" pitchFamily="2" charset="-122"/>
              </a:rPr>
            </a:fld>
            <a:endParaRPr lang="zh-CN" altLang="en-US" dirty="0">
              <a:solidFill>
                <a:prstClr val="black"/>
              </a:solidFill>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r>
              <a:rPr lang="en-US" altLang="zh-CN" sz="4000">
                <a:solidFill>
                  <a:srgbClr val="FF0000"/>
                </a:solidFill>
              </a:rPr>
              <a:t>plot(1:100)</a:t>
            </a:r>
            <a:endParaRPr lang="en-US" altLang="zh-CN" sz="4000">
              <a:solidFill>
                <a:srgbClr val="FF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r>
              <a:rPr lang="en-US" altLang="zh-CN" sz="4000">
                <a:solidFill>
                  <a:srgbClr val="FF0000"/>
                </a:solidFill>
              </a:rPr>
              <a:t>plot(1:100)</a:t>
            </a:r>
            <a:endParaRPr lang="en-US" altLang="zh-CN" sz="4000">
              <a:solidFill>
                <a:srgbClr val="FF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r>
              <a:rPr lang="en-US" altLang="zh-CN" sz="4000">
                <a:solidFill>
                  <a:srgbClr val="FF0000"/>
                </a:solidFill>
              </a:rPr>
              <a:t>plot(1:100)</a:t>
            </a:r>
            <a:endParaRPr lang="en-US" altLang="zh-CN" sz="4000">
              <a:solidFill>
                <a:srgbClr val="FF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r>
              <a:rPr lang="en-US" altLang="zh-CN" sz="4000">
                <a:solidFill>
                  <a:srgbClr val="FF0000"/>
                </a:solidFill>
              </a:rPr>
              <a:t>plot(1:100)</a:t>
            </a:r>
            <a:endParaRPr lang="en-US" altLang="zh-CN" sz="4000">
              <a:solidFill>
                <a:srgbClr val="FF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r>
              <a:rPr lang="en-US" altLang="zh-CN" sz="4000">
                <a:solidFill>
                  <a:srgbClr val="FF0000"/>
                </a:solidFill>
              </a:rPr>
              <a:t>plot(1:100)</a:t>
            </a:r>
            <a:endParaRPr lang="en-US" altLang="zh-CN" sz="4000">
              <a:solidFill>
                <a:srgbClr val="FF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r>
              <a:rPr lang="en-US" altLang="zh-CN" sz="4000">
                <a:solidFill>
                  <a:srgbClr val="FF0000"/>
                </a:solidFill>
              </a:rPr>
              <a:t>plot(1:100)</a:t>
            </a:r>
            <a:endParaRPr lang="en-US" altLang="zh-CN" sz="4000">
              <a:solidFill>
                <a:srgbClr val="FF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r>
              <a:rPr lang="en-US" altLang="zh-CN" sz="4000">
                <a:solidFill>
                  <a:srgbClr val="FF0000"/>
                </a:solidFill>
              </a:rPr>
              <a:t>plot(1:100)</a:t>
            </a:r>
            <a:endParaRPr lang="en-US" altLang="zh-CN" sz="4000">
              <a:solidFill>
                <a:srgbClr val="FF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r>
              <a:rPr lang="en-US" altLang="zh-CN" sz="4000">
                <a:solidFill>
                  <a:srgbClr val="FF0000"/>
                </a:solidFill>
              </a:rPr>
              <a:t>plot(1:100)</a:t>
            </a:r>
            <a:endParaRPr lang="en-US" altLang="zh-CN" sz="4000">
              <a:solidFill>
                <a:srgbClr val="FF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r>
              <a:rPr lang="en-US" altLang="zh-CN" sz="4000">
                <a:solidFill>
                  <a:srgbClr val="FF0000"/>
                </a:solidFill>
              </a:rPr>
              <a:t>plot(1:100)</a:t>
            </a:r>
            <a:endParaRPr lang="en-US" altLang="zh-CN" sz="4000">
              <a:solidFill>
                <a:srgbClr val="FF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r>
              <a:rPr lang="en-US" altLang="zh-CN" sz="4000">
                <a:solidFill>
                  <a:srgbClr val="FF0000"/>
                </a:solidFill>
              </a:rPr>
              <a:t>plot(1:100)</a:t>
            </a:r>
            <a:endParaRPr lang="en-US" altLang="zh-CN" sz="4000">
              <a:solidFill>
                <a:srgbClr val="FF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r>
              <a:rPr lang="en-US" altLang="zh-CN" sz="4000">
                <a:solidFill>
                  <a:srgbClr val="FF0000"/>
                </a:solidFill>
              </a:rPr>
              <a:t>plot(1:100)</a:t>
            </a:r>
            <a:endParaRPr lang="en-US" altLang="zh-CN" sz="4000">
              <a:solidFill>
                <a:srgbClr val="FF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r>
              <a:rPr lang="en-US" altLang="zh-CN" sz="4000">
                <a:solidFill>
                  <a:srgbClr val="FF0000"/>
                </a:solidFill>
              </a:rPr>
              <a:t>plot(1:100)</a:t>
            </a:r>
            <a:endParaRPr lang="en-US" altLang="zh-CN" sz="4000">
              <a:solidFill>
                <a:srgbClr val="FF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r>
              <a:rPr lang="en-US" altLang="zh-CN" sz="4000">
                <a:solidFill>
                  <a:srgbClr val="FF0000"/>
                </a:solidFill>
              </a:rPr>
              <a:t>plot(1:100)</a:t>
            </a:r>
            <a:endParaRPr lang="en-US" altLang="zh-CN" sz="4000">
              <a:solidFill>
                <a:srgbClr val="FF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r>
              <a:rPr lang="en-US" altLang="zh-CN" sz="4000">
                <a:solidFill>
                  <a:srgbClr val="FF0000"/>
                </a:solidFill>
              </a:rPr>
              <a:t>plot(1:100)</a:t>
            </a:r>
            <a:endParaRPr lang="en-US" altLang="zh-CN" sz="4000">
              <a:solidFill>
                <a:srgbClr val="FF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r>
              <a:rPr lang="en-US" altLang="zh-CN" sz="4000">
                <a:solidFill>
                  <a:srgbClr val="FF0000"/>
                </a:solidFill>
              </a:rPr>
              <a:t>plot(1:100)</a:t>
            </a:r>
            <a:endParaRPr lang="en-US" altLang="zh-CN" sz="4000">
              <a:solidFill>
                <a:srgbClr val="FF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r>
              <a:rPr lang="en-US" altLang="zh-CN" sz="4000">
                <a:solidFill>
                  <a:srgbClr val="FF0000"/>
                </a:solidFill>
              </a:rPr>
              <a:t>plot(1:100)</a:t>
            </a:r>
            <a:endParaRPr lang="en-US" altLang="zh-CN" sz="4000">
              <a:solidFill>
                <a:srgbClr val="FF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r>
              <a:rPr lang="en-US" altLang="zh-CN" sz="4000">
                <a:solidFill>
                  <a:srgbClr val="FF0000"/>
                </a:solidFill>
              </a:rPr>
              <a:t>plot(1:100)</a:t>
            </a:r>
            <a:endParaRPr lang="en-US" altLang="zh-CN" sz="4000">
              <a:solidFill>
                <a:srgbClr val="FF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r>
              <a:rPr lang="en-US" altLang="zh-CN" sz="4000">
                <a:solidFill>
                  <a:srgbClr val="FF0000"/>
                </a:solidFill>
              </a:rPr>
              <a:t>plot(1:100)</a:t>
            </a:r>
            <a:endParaRPr lang="en-US" altLang="zh-CN" sz="4000">
              <a:solidFill>
                <a:srgbClr val="FF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r>
              <a:rPr lang="en-US" altLang="zh-CN" sz="4000">
                <a:solidFill>
                  <a:srgbClr val="FF0000"/>
                </a:solidFill>
              </a:rPr>
              <a:t>plot(1:100)</a:t>
            </a:r>
            <a:endParaRPr lang="en-US" altLang="zh-CN" sz="4000">
              <a:solidFill>
                <a:srgbClr val="FF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r>
              <a:rPr lang="en-US" altLang="zh-CN" sz="4000">
                <a:solidFill>
                  <a:srgbClr val="FF0000"/>
                </a:solidFill>
              </a:rPr>
              <a:t>plot(1:100)</a:t>
            </a:r>
            <a:endParaRPr lang="en-US" altLang="zh-CN" sz="4000">
              <a:solidFill>
                <a:srgbClr val="FF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endParaRPr lang="en-US" altLang="zh-CN" sz="4000" dirty="0">
              <a:solidFill>
                <a:srgbClr val="FF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endParaRPr lang="en-US" altLang="zh-CN" sz="4000" dirty="0">
              <a:solidFill>
                <a:srgbClr val="FF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1" Type="http://schemas.openxmlformats.org/officeDocument/2006/relationships/theme" Target="../theme/theme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2" Type="http://schemas.openxmlformats.org/officeDocument/2006/relationships/theme" Target="../theme/theme3.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1.xml"/><Relationship Id="rId8" Type="http://schemas.openxmlformats.org/officeDocument/2006/relationships/slideLayout" Target="../slideLayouts/slideLayout40.xml"/><Relationship Id="rId7" Type="http://schemas.openxmlformats.org/officeDocument/2006/relationships/slideLayout" Target="../slideLayouts/slideLayout39.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 Id="rId3" Type="http://schemas.openxmlformats.org/officeDocument/2006/relationships/slideLayout" Target="../slideLayouts/slideLayout35.xml"/><Relationship Id="rId2" Type="http://schemas.openxmlformats.org/officeDocument/2006/relationships/slideLayout" Target="../slideLayouts/slideLayout34.xml"/><Relationship Id="rId12" Type="http://schemas.openxmlformats.org/officeDocument/2006/relationships/theme" Target="../theme/theme4.xml"/><Relationship Id="rId11" Type="http://schemas.openxmlformats.org/officeDocument/2006/relationships/slideLayout" Target="../slideLayouts/slideLayout43.xml"/><Relationship Id="rId10" Type="http://schemas.openxmlformats.org/officeDocument/2006/relationships/slideLayout" Target="../slideLayouts/slideLayout42.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91000"/>
          </a:schemeClr>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609600" y="274638"/>
            <a:ext cx="10972800" cy="1143000"/>
          </a:xfrm>
          <a:prstGeom prst="rect">
            <a:avLst/>
          </a:prstGeom>
          <a:noFill/>
          <a:ln w="9525">
            <a:noFill/>
          </a:ln>
        </p:spPr>
        <p:txBody>
          <a:bodyPr vert="horz" anchor="ctr">
            <a:normAutofit/>
          </a:bodyPr>
          <a:lstStyle/>
          <a:p>
            <a:pPr lvl="0"/>
            <a:r>
              <a:rPr lang="zh-CN" altLang="en-US"/>
              <a:t>单击此处编辑母版标题样式</a:t>
            </a:r>
            <a:endParaRPr lang="zh-CN" altLang="en-US"/>
          </a:p>
        </p:txBody>
      </p:sp>
      <p:sp>
        <p:nvSpPr>
          <p:cNvPr id="1027" name="文本占位符 2"/>
          <p:cNvSpPr>
            <a:spLocks noGrp="1"/>
          </p:cNvSpPr>
          <p:nvPr>
            <p:ph type="body" idx="1"/>
          </p:nvPr>
        </p:nvSpPr>
        <p:spPr>
          <a:xfrm>
            <a:off x="609600" y="1600200"/>
            <a:ext cx="10972800" cy="4525963"/>
          </a:xfrm>
          <a:prstGeom prst="rect">
            <a:avLst/>
          </a:prstGeom>
          <a:noFill/>
          <a:ln w="9525">
            <a:noFill/>
          </a:ln>
        </p:spPr>
        <p:txBody>
          <a:bodyPr vert="horz">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3"/>
          <p:cNvSpPr>
            <a:spLocks noGrp="1"/>
          </p:cNvSpPr>
          <p:nvPr>
            <p:ph type="dt" sz="half" idx="2"/>
          </p:nvPr>
        </p:nvSpPr>
        <p:spPr>
          <a:xfrm>
            <a:off x="609600" y="6356350"/>
            <a:ext cx="2844800" cy="365125"/>
          </a:xfrm>
          <a:prstGeom prst="rect">
            <a:avLst/>
          </a:prstGeom>
          <a:noFill/>
          <a:ln w="9525">
            <a:noFill/>
          </a:ln>
        </p:spPr>
        <p:txBody>
          <a:bodyPr vert="horz" anchor="ctr"/>
          <a:lstStyle>
            <a:lvl1pPr algn="l">
              <a:defRPr sz="1200">
                <a:solidFill>
                  <a:srgbClr val="898989"/>
                </a:solidFill>
                <a:ea typeface="宋体" panose="02010600030101010101" pitchFamily="2" charset="-122"/>
              </a:defRPr>
            </a:lvl1pPr>
          </a:lstStyle>
          <a:p>
            <a:pPr lvl="0"/>
            <a:fld id="{BB962C8B-B14F-4D97-AF65-F5344CB8AC3E}" type="datetime1">
              <a:rPr lang="zh-CN" altLang="en-US" dirty="0"/>
            </a:fld>
            <a:endParaRPr lang="zh-CN" altLang="en-US" dirty="0"/>
          </a:p>
        </p:txBody>
      </p:sp>
      <p:sp>
        <p:nvSpPr>
          <p:cNvPr id="1029" name="页脚占位符 4"/>
          <p:cNvSpPr>
            <a:spLocks noGrp="1"/>
          </p:cNvSpPr>
          <p:nvPr>
            <p:ph type="ftr" sz="quarter" idx="3"/>
          </p:nvPr>
        </p:nvSpPr>
        <p:spPr>
          <a:xfrm>
            <a:off x="4165600" y="6356350"/>
            <a:ext cx="3860800" cy="365125"/>
          </a:xfrm>
          <a:prstGeom prst="rect">
            <a:avLst/>
          </a:prstGeom>
          <a:noFill/>
          <a:ln w="9525">
            <a:noFill/>
          </a:ln>
        </p:spPr>
        <p:txBody>
          <a:bodyPr vert="horz" anchor="ctr"/>
          <a:lstStyle>
            <a:lvl1pPr algn="ctr">
              <a:defRPr sz="1200">
                <a:solidFill>
                  <a:srgbClr val="898989"/>
                </a:solidFill>
                <a:ea typeface="宋体" panose="02010600030101010101" pitchFamily="2" charset="-122"/>
              </a:defRPr>
            </a:lvl1pPr>
          </a:lstStyle>
          <a:p>
            <a:pPr lvl="0"/>
          </a:p>
        </p:txBody>
      </p:sp>
      <p:sp>
        <p:nvSpPr>
          <p:cNvPr id="1030" name="灯片编号占位符 5"/>
          <p:cNvSpPr>
            <a:spLocks noGrp="1"/>
          </p:cNvSpPr>
          <p:nvPr>
            <p:ph type="sldNum" sz="quarter" idx="4"/>
          </p:nvPr>
        </p:nvSpPr>
        <p:spPr>
          <a:xfrm>
            <a:off x="8737600" y="6356350"/>
            <a:ext cx="2844800" cy="365125"/>
          </a:xfrm>
          <a:prstGeom prst="rect">
            <a:avLst/>
          </a:prstGeom>
          <a:noFill/>
          <a:ln w="9525">
            <a:noFill/>
          </a:ln>
        </p:spPr>
        <p:txBody>
          <a:bodyPr vert="horz" anchor="ctr"/>
          <a:lstStyle>
            <a:lvl1pPr algn="r">
              <a:defRPr sz="1200">
                <a:solidFill>
                  <a:srgbClr val="898989"/>
                </a:solidFill>
                <a:ea typeface="宋体"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lvl="0" algn="ctr" defTabSz="914400" eaLnBrk="1" fontAlgn="base" latinLnBrk="0" hangingPunct="1">
        <a:lnSpc>
          <a:spcPct val="100000"/>
        </a:lnSpc>
        <a:spcBef>
          <a:spcPct val="0"/>
        </a:spcBef>
        <a:buClr>
          <a:srgbClr val="000000"/>
        </a:buClr>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91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91000"/>
          </a:schemeClr>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609600" y="274638"/>
            <a:ext cx="10972800" cy="1143000"/>
          </a:xfrm>
          <a:prstGeom prst="rect">
            <a:avLst/>
          </a:prstGeom>
          <a:noFill/>
          <a:ln w="9525">
            <a:noFill/>
          </a:ln>
        </p:spPr>
        <p:txBody>
          <a:bodyPr vert="horz" anchor="ctr">
            <a:normAutofit/>
          </a:bodyPr>
          <a:lstStyle/>
          <a:p>
            <a:pPr lvl="0"/>
            <a:r>
              <a:rPr lang="zh-CN" altLang="en-US"/>
              <a:t>单击此处编辑母版标题样式</a:t>
            </a:r>
            <a:endParaRPr lang="zh-CN" altLang="en-US"/>
          </a:p>
        </p:txBody>
      </p:sp>
      <p:sp>
        <p:nvSpPr>
          <p:cNvPr id="2051" name="文本占位符 2"/>
          <p:cNvSpPr>
            <a:spLocks noGrp="1"/>
          </p:cNvSpPr>
          <p:nvPr>
            <p:ph type="body" idx="1"/>
          </p:nvPr>
        </p:nvSpPr>
        <p:spPr>
          <a:xfrm>
            <a:off x="609600" y="1600200"/>
            <a:ext cx="10972800" cy="4525963"/>
          </a:xfrm>
          <a:prstGeom prst="rect">
            <a:avLst/>
          </a:prstGeom>
          <a:noFill/>
          <a:ln w="9525">
            <a:noFill/>
          </a:ln>
        </p:spPr>
        <p:txBody>
          <a:bodyPr vert="horz">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日期占位符 3"/>
          <p:cNvSpPr>
            <a:spLocks noGrp="1"/>
          </p:cNvSpPr>
          <p:nvPr>
            <p:ph type="dt" sz="half" idx="2"/>
          </p:nvPr>
        </p:nvSpPr>
        <p:spPr>
          <a:xfrm>
            <a:off x="609600" y="6356350"/>
            <a:ext cx="2844800" cy="365125"/>
          </a:xfrm>
          <a:prstGeom prst="rect">
            <a:avLst/>
          </a:prstGeom>
          <a:noFill/>
          <a:ln w="9525">
            <a:noFill/>
          </a:ln>
        </p:spPr>
        <p:txBody>
          <a:bodyPr vert="horz" anchor="ctr"/>
          <a:lstStyle>
            <a:lvl1pPr algn="l">
              <a:defRPr sz="1200">
                <a:solidFill>
                  <a:srgbClr val="898989"/>
                </a:solidFill>
                <a:ea typeface="宋体" panose="02010600030101010101" pitchFamily="2" charset="-122"/>
              </a:defRPr>
            </a:lvl1pPr>
          </a:lstStyle>
          <a:p>
            <a:pPr lvl="0"/>
            <a:fld id="{BB962C8B-B14F-4D97-AF65-F5344CB8AC3E}" type="datetime1">
              <a:rPr lang="zh-CN" altLang="en-US" dirty="0"/>
            </a:fld>
            <a:endParaRPr lang="zh-CN" altLang="en-US" dirty="0"/>
          </a:p>
        </p:txBody>
      </p:sp>
      <p:sp>
        <p:nvSpPr>
          <p:cNvPr id="2053" name="页脚占位符 4"/>
          <p:cNvSpPr>
            <a:spLocks noGrp="1"/>
          </p:cNvSpPr>
          <p:nvPr>
            <p:ph type="ftr" sz="quarter" idx="3"/>
          </p:nvPr>
        </p:nvSpPr>
        <p:spPr>
          <a:xfrm>
            <a:off x="4165600" y="6356350"/>
            <a:ext cx="3860800" cy="365125"/>
          </a:xfrm>
          <a:prstGeom prst="rect">
            <a:avLst/>
          </a:prstGeom>
          <a:noFill/>
          <a:ln w="9525">
            <a:noFill/>
          </a:ln>
        </p:spPr>
        <p:txBody>
          <a:bodyPr vert="horz" anchor="ctr"/>
          <a:lstStyle>
            <a:lvl1pPr algn="ctr">
              <a:defRPr sz="1200">
                <a:solidFill>
                  <a:srgbClr val="898989"/>
                </a:solidFill>
                <a:ea typeface="宋体" panose="02010600030101010101" pitchFamily="2" charset="-122"/>
              </a:defRPr>
            </a:lvl1pPr>
          </a:lstStyle>
          <a:p>
            <a:pPr lvl="0"/>
          </a:p>
        </p:txBody>
      </p:sp>
      <p:sp>
        <p:nvSpPr>
          <p:cNvPr id="2054" name="灯片编号占位符 5"/>
          <p:cNvSpPr>
            <a:spLocks noGrp="1"/>
          </p:cNvSpPr>
          <p:nvPr>
            <p:ph type="sldNum" sz="quarter" idx="4"/>
          </p:nvPr>
        </p:nvSpPr>
        <p:spPr>
          <a:xfrm>
            <a:off x="8737600" y="6356350"/>
            <a:ext cx="2844800" cy="365125"/>
          </a:xfrm>
          <a:prstGeom prst="rect">
            <a:avLst/>
          </a:prstGeom>
          <a:noFill/>
          <a:ln w="9525">
            <a:noFill/>
          </a:ln>
        </p:spPr>
        <p:txBody>
          <a:bodyPr vert="horz" anchor="ctr"/>
          <a:lstStyle>
            <a:lvl1pPr algn="r">
              <a:defRPr sz="1200">
                <a:solidFill>
                  <a:srgbClr val="898989"/>
                </a:solidFill>
                <a:ea typeface="宋体"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lvl="0" algn="ctr" defTabSz="914400" eaLnBrk="1" fontAlgn="base" latinLnBrk="0" hangingPunct="1">
        <a:lnSpc>
          <a:spcPct val="100000"/>
        </a:lnSpc>
        <a:spcBef>
          <a:spcPct val="0"/>
        </a:spcBef>
        <a:buClr>
          <a:srgbClr val="000000"/>
        </a:buClr>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91000"/>
          </a:schemeClr>
        </a:solid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a:xfrm>
            <a:off x="609600" y="274638"/>
            <a:ext cx="10972800" cy="1143000"/>
          </a:xfrm>
          <a:prstGeom prst="rect">
            <a:avLst/>
          </a:prstGeom>
          <a:noFill/>
          <a:ln w="9525">
            <a:noFill/>
          </a:ln>
        </p:spPr>
        <p:txBody>
          <a:bodyPr vert="horz" anchor="ctr">
            <a:normAutofit/>
          </a:bodyPr>
          <a:lstStyle/>
          <a:p>
            <a:pPr lvl="0"/>
            <a:r>
              <a:rPr lang="zh-CN" altLang="en-US"/>
              <a:t>单击此处编辑母版标题样式</a:t>
            </a:r>
            <a:endParaRPr lang="zh-CN" altLang="en-US"/>
          </a:p>
        </p:txBody>
      </p:sp>
      <p:sp>
        <p:nvSpPr>
          <p:cNvPr id="3075" name="文本占位符 2"/>
          <p:cNvSpPr>
            <a:spLocks noGrp="1"/>
          </p:cNvSpPr>
          <p:nvPr>
            <p:ph type="body" idx="1"/>
          </p:nvPr>
        </p:nvSpPr>
        <p:spPr>
          <a:xfrm>
            <a:off x="609600" y="1600200"/>
            <a:ext cx="10972800" cy="4525963"/>
          </a:xfrm>
          <a:prstGeom prst="rect">
            <a:avLst/>
          </a:prstGeom>
          <a:noFill/>
          <a:ln w="9525">
            <a:noFill/>
          </a:ln>
        </p:spPr>
        <p:txBody>
          <a:bodyPr vert="horz">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6" name="日期占位符 3"/>
          <p:cNvSpPr>
            <a:spLocks noGrp="1"/>
          </p:cNvSpPr>
          <p:nvPr>
            <p:ph type="dt" sz="half" idx="2"/>
          </p:nvPr>
        </p:nvSpPr>
        <p:spPr>
          <a:xfrm>
            <a:off x="609600" y="6356350"/>
            <a:ext cx="2844800" cy="365125"/>
          </a:xfrm>
          <a:prstGeom prst="rect">
            <a:avLst/>
          </a:prstGeom>
          <a:noFill/>
          <a:ln w="9525">
            <a:noFill/>
          </a:ln>
        </p:spPr>
        <p:txBody>
          <a:bodyPr vert="horz" anchor="ctr"/>
          <a:lstStyle>
            <a:lvl1pPr algn="l">
              <a:defRPr sz="1200">
                <a:solidFill>
                  <a:srgbClr val="898989"/>
                </a:solidFill>
                <a:ea typeface="宋体" panose="02010600030101010101" pitchFamily="2" charset="-122"/>
              </a:defRPr>
            </a:lvl1pPr>
          </a:lstStyle>
          <a:p>
            <a:pPr lvl="0"/>
            <a:fld id="{BB962C8B-B14F-4D97-AF65-F5344CB8AC3E}" type="datetime1">
              <a:rPr lang="zh-CN" altLang="en-US" dirty="0"/>
            </a:fld>
            <a:endParaRPr lang="zh-CN" altLang="en-US" dirty="0"/>
          </a:p>
        </p:txBody>
      </p:sp>
      <p:sp>
        <p:nvSpPr>
          <p:cNvPr id="3077" name="页脚占位符 4"/>
          <p:cNvSpPr>
            <a:spLocks noGrp="1"/>
          </p:cNvSpPr>
          <p:nvPr>
            <p:ph type="ftr" sz="quarter" idx="3"/>
          </p:nvPr>
        </p:nvSpPr>
        <p:spPr>
          <a:xfrm>
            <a:off x="4165600" y="6356350"/>
            <a:ext cx="3860800" cy="365125"/>
          </a:xfrm>
          <a:prstGeom prst="rect">
            <a:avLst/>
          </a:prstGeom>
          <a:noFill/>
          <a:ln w="9525">
            <a:noFill/>
          </a:ln>
        </p:spPr>
        <p:txBody>
          <a:bodyPr vert="horz" anchor="ctr"/>
          <a:lstStyle>
            <a:lvl1pPr algn="ctr">
              <a:defRPr sz="1200">
                <a:solidFill>
                  <a:srgbClr val="898989"/>
                </a:solidFill>
                <a:ea typeface="宋体" panose="02010600030101010101" pitchFamily="2" charset="-122"/>
              </a:defRPr>
            </a:lvl1pPr>
          </a:lstStyle>
          <a:p>
            <a:pPr lvl="0"/>
          </a:p>
        </p:txBody>
      </p:sp>
      <p:sp>
        <p:nvSpPr>
          <p:cNvPr id="3078" name="灯片编号占位符 5"/>
          <p:cNvSpPr>
            <a:spLocks noGrp="1"/>
          </p:cNvSpPr>
          <p:nvPr>
            <p:ph type="sldNum" sz="quarter" idx="4"/>
          </p:nvPr>
        </p:nvSpPr>
        <p:spPr>
          <a:xfrm>
            <a:off x="8737600" y="6356350"/>
            <a:ext cx="2844800" cy="365125"/>
          </a:xfrm>
          <a:prstGeom prst="rect">
            <a:avLst/>
          </a:prstGeom>
          <a:noFill/>
          <a:ln w="9525">
            <a:noFill/>
          </a:ln>
        </p:spPr>
        <p:txBody>
          <a:bodyPr vert="horz" anchor="ctr"/>
          <a:lstStyle>
            <a:lvl1pPr algn="r">
              <a:defRPr sz="1200">
                <a:solidFill>
                  <a:srgbClr val="898989"/>
                </a:solidFill>
                <a:ea typeface="宋体"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lvl="0" algn="ctr" defTabSz="914400" eaLnBrk="1" fontAlgn="base" latinLnBrk="0" hangingPunct="1">
        <a:lnSpc>
          <a:spcPct val="100000"/>
        </a:lnSpc>
        <a:spcBef>
          <a:spcPct val="0"/>
        </a:spcBef>
        <a:buClr>
          <a:srgbClr val="000000"/>
        </a:buClr>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1.xml"/><Relationship Id="rId7" Type="http://schemas.openxmlformats.org/officeDocument/2006/relationships/image" Target="../media/image31.png"/><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33.png"/><Relationship Id="rId1" Type="http://schemas.openxmlformats.org/officeDocument/2006/relationships/image" Target="../media/image32.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1.xml"/><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0.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xml"/><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48.png"/><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xml"/><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xml"/><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xml"/><Relationship Id="rId2" Type="http://schemas.openxmlformats.org/officeDocument/2006/relationships/image" Target="../media/image55.png"/><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xml"/><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2.jpe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xml"/><Relationship Id="rId2" Type="http://schemas.openxmlformats.org/officeDocument/2006/relationships/image" Target="../media/image58.png"/><Relationship Id="rId1"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ECF40">
                <a:alpha val="44000"/>
              </a:srgbClr>
            </a:gs>
            <a:gs pos="100000">
              <a:srgbClr val="846C21"/>
            </a:gs>
          </a:gsLst>
          <a:lin ang="5400000" scaled="0"/>
        </a:gradFill>
        <a:effectLst/>
      </p:bgPr>
    </p:bg>
    <p:spTree>
      <p:nvGrpSpPr>
        <p:cNvPr id="1" name=""/>
        <p:cNvGrpSpPr/>
        <p:nvPr/>
      </p:nvGrpSpPr>
      <p:grpSpPr>
        <a:xfrm>
          <a:off x="0" y="0"/>
          <a:ext cx="0" cy="0"/>
          <a:chOff x="0" y="0"/>
          <a:chExt cx="0" cy="0"/>
        </a:xfrm>
      </p:grpSpPr>
      <p:sp>
        <p:nvSpPr>
          <p:cNvPr id="5122" name="Rectangle 9"/>
          <p:cNvSpPr>
            <a:spLocks noGrp="1"/>
          </p:cNvSpPr>
          <p:nvPr>
            <p:ph type="subTitle"/>
          </p:nvPr>
        </p:nvSpPr>
        <p:spPr>
          <a:xfrm>
            <a:off x="3503820" y="4328160"/>
            <a:ext cx="5584825" cy="630555"/>
          </a:xfrm>
        </p:spPr>
        <p:txBody>
          <a:bodyPr wrap="square" anchor="t">
            <a:normAutofit fontScale="97500"/>
          </a:bodyPr>
          <a:lstStyle>
            <a:lvl1pPr lvl="0">
              <a:defRPr kern="1200"/>
            </a:lvl1pPr>
            <a:lvl2pPr lvl="1">
              <a:defRPr kern="1200"/>
            </a:lvl2pPr>
            <a:lvl3pPr lvl="2">
              <a:defRPr kern="1200"/>
            </a:lvl3pPr>
            <a:lvl4pPr lvl="3">
              <a:defRPr kern="1200"/>
            </a:lvl4pPr>
            <a:lvl5pPr lvl="4">
              <a:defRPr kern="1200"/>
            </a:lvl5pPr>
          </a:lstStyle>
          <a:p>
            <a:pPr marL="1905" lvl="0" indent="-344805">
              <a:lnSpc>
                <a:spcPct val="90000"/>
              </a:lnSpc>
              <a:spcBef>
                <a:spcPct val="50000"/>
              </a:spcBef>
              <a:buNone/>
            </a:pPr>
            <a:r>
              <a:rPr lang="zh-CN" altLang="en-US" sz="3600" b="1">
                <a:solidFill>
                  <a:srgbClr val="3399FF"/>
                </a:solidFill>
                <a:latin typeface="微软雅黑" panose="020B0503020204020204" pitchFamily="2" charset="-122"/>
                <a:ea typeface="微软雅黑" panose="020B0503020204020204" pitchFamily="2" charset="-122"/>
                <a:sym typeface="微软雅黑" panose="020B0503020204020204" pitchFamily="2" charset="-122"/>
              </a:rPr>
              <a:t>第</a:t>
            </a:r>
            <a:r>
              <a:rPr lang="en-US" altLang="zh-CN" sz="3600" b="1">
                <a:solidFill>
                  <a:srgbClr val="3399FF"/>
                </a:solidFill>
                <a:latin typeface="微软雅黑" panose="020B0503020204020204" pitchFamily="2" charset="-122"/>
                <a:ea typeface="微软雅黑" panose="020B0503020204020204" pitchFamily="2" charset="-122"/>
                <a:sym typeface="微软雅黑" panose="020B0503020204020204" pitchFamily="2" charset="-122"/>
              </a:rPr>
              <a:t>7</a:t>
            </a:r>
            <a:r>
              <a:rPr lang="zh-CN" altLang="en-US" sz="3600" b="1">
                <a:solidFill>
                  <a:srgbClr val="3399FF"/>
                </a:solidFill>
                <a:latin typeface="微软雅黑" panose="020B0503020204020204" pitchFamily="2" charset="-122"/>
                <a:ea typeface="微软雅黑" panose="020B0503020204020204" pitchFamily="2" charset="-122"/>
                <a:sym typeface="微软雅黑" panose="020B0503020204020204" pitchFamily="2" charset="-122"/>
              </a:rPr>
              <a:t>章 聚类分析及R使用</a:t>
            </a:r>
            <a:endParaRPr lang="zh-CN" altLang="en-US" sz="3600" b="1">
              <a:solidFill>
                <a:srgbClr val="3399FF"/>
              </a:solidFill>
              <a:latin typeface="微软雅黑" panose="020B0503020204020204" pitchFamily="2" charset="-122"/>
              <a:ea typeface="微软雅黑" panose="020B0503020204020204" pitchFamily="2" charset="-122"/>
              <a:sym typeface="微软雅黑" panose="020B0503020204020204" pitchFamily="2" charset="-122"/>
            </a:endParaRPr>
          </a:p>
          <a:p>
            <a:pPr marL="1905" lvl="0" indent="-1905">
              <a:lnSpc>
                <a:spcPct val="90000"/>
              </a:lnSpc>
              <a:spcBef>
                <a:spcPct val="50000"/>
              </a:spcBef>
            </a:pPr>
            <a:endParaRPr lang="zh-CN" altLang="en-US" sz="3600" b="1">
              <a:solidFill>
                <a:srgbClr val="3399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WordArt 10"/>
          <p:cNvSpPr>
            <a:spLocks noTextEdit="1"/>
          </p:cNvSpPr>
          <p:nvPr/>
        </p:nvSpPr>
        <p:spPr>
          <a:xfrm>
            <a:off x="2797810" y="4220845"/>
            <a:ext cx="7213600" cy="737870"/>
          </a:xfrm>
          <a:prstGeom prst="rect">
            <a:avLst/>
          </a:prstGeom>
        </p:spPr>
        <p:txBody>
          <a:bodyPr wrap="none" fromWordArt="1">
            <a:prstTxWarp prst="textPlain">
              <a:avLst>
                <a:gd name="adj" fmla="val 50000"/>
              </a:avLst>
            </a:prstTxWarp>
            <a:normAutofit/>
          </a:bodyPr>
          <a:lstStyle/>
          <a:p>
            <a:pPr algn="ctr"/>
            <a:endParaRPr lang="zh-CN" altLang="en-US" sz="3600" i="1">
              <a:noFill/>
              <a:latin typeface="宋体" panose="02010600030101010101" pitchFamily="2" charset="-122"/>
              <a:ea typeface="宋体" panose="02010600030101010101" pitchFamily="2" charset="-122"/>
            </a:endParaRPr>
          </a:p>
        </p:txBody>
      </p:sp>
      <p:sp>
        <p:nvSpPr>
          <p:cNvPr id="5124" name="矩形 7"/>
          <p:cNvSpPr/>
          <p:nvPr/>
        </p:nvSpPr>
        <p:spPr>
          <a:xfrm>
            <a:off x="2711450" y="2637155"/>
            <a:ext cx="6824345" cy="808990"/>
          </a:xfrm>
          <a:prstGeom prst="rect">
            <a:avLst/>
          </a:prstGeom>
          <a:noFill/>
          <a:ln w="9525">
            <a:noFill/>
          </a:ln>
        </p:spPr>
        <p:txBody>
          <a:bodyPr wrap="square">
            <a:spAutoFit/>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5pPr>
          </a:lstStyle>
          <a:p>
            <a:pPr marL="0" lvl="0" indent="0" defTabSz="914400">
              <a:spcBef>
                <a:spcPct val="0"/>
              </a:spcBef>
              <a:buFont typeface="Arial" panose="020B0604020202020204" pitchFamily="34" charset="0"/>
              <a:buNone/>
            </a:pPr>
            <a:r>
              <a:rPr lang="zh-CN" altLang="en-US" sz="4400" b="1" dirty="0">
                <a:solidFill>
                  <a:srgbClr val="1115C3"/>
                </a:solidFill>
                <a:latin typeface="微软雅黑" panose="020B0503020204020204" pitchFamily="2" charset="-122"/>
                <a:ea typeface="微软雅黑" panose="020B0503020204020204" pitchFamily="2" charset="-122"/>
                <a:sym typeface="微软雅黑" panose="020B0503020204020204" pitchFamily="2" charset="-122"/>
              </a:rPr>
              <a:t>多元统计分析及</a:t>
            </a:r>
            <a:r>
              <a:rPr lang="en-US" altLang="zh-CN" sz="4400" b="1" dirty="0">
                <a:solidFill>
                  <a:srgbClr val="FF0000"/>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4400" b="1" dirty="0">
                <a:solidFill>
                  <a:srgbClr val="FF0000"/>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语言</a:t>
            </a:r>
            <a:r>
              <a:rPr lang="zh-CN" altLang="en-US" sz="4400" b="1" dirty="0">
                <a:solidFill>
                  <a:srgbClr val="1115C3"/>
                </a:solidFill>
                <a:latin typeface="微软雅黑" panose="020B0503020204020204" pitchFamily="2" charset="-122"/>
                <a:ea typeface="微软雅黑" panose="020B0503020204020204" pitchFamily="2" charset="-122"/>
                <a:sym typeface="微软雅黑" panose="020B0503020204020204" pitchFamily="2" charset="-122"/>
              </a:rPr>
              <a:t>建模 </a:t>
            </a:r>
            <a:endParaRPr lang="zh-CN" altLang="en-US" sz="4400" b="1" dirty="0">
              <a:solidFill>
                <a:srgbClr val="1115C3"/>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5125" name="Picture 6" descr="jndx"/>
          <p:cNvPicPr>
            <a:picLocks noChangeAspect="1"/>
          </p:cNvPicPr>
          <p:nvPr/>
        </p:nvPicPr>
        <p:blipFill>
          <a:blip r:embed="rId1"/>
          <a:stretch>
            <a:fillRect/>
          </a:stretch>
        </p:blipFill>
        <p:spPr>
          <a:xfrm>
            <a:off x="6985" y="0"/>
            <a:ext cx="12164060" cy="2369185"/>
          </a:xfrm>
          <a:prstGeom prst="rect">
            <a:avLst/>
          </a:prstGeom>
          <a:noFill/>
          <a:ln w="9525">
            <a:noFill/>
          </a:ln>
        </p:spPr>
      </p:pic>
      <p:sp>
        <p:nvSpPr>
          <p:cNvPr id="7" name="Rectangle 9"/>
          <p:cNvSpPr txBox="1"/>
          <p:nvPr/>
        </p:nvSpPr>
        <p:spPr>
          <a:xfrm>
            <a:off x="3612197" y="5589150"/>
            <a:ext cx="4931973" cy="630555"/>
          </a:xfrm>
        </p:spPr>
        <p:txBody>
          <a:bodyPr wrap="square" anchor="t">
            <a:normAutofit fontScale="97500"/>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9pPr>
          </a:lstStyle>
          <a:p>
            <a:pPr marL="1905" indent="-344805" algn="ctr">
              <a:lnSpc>
                <a:spcPct val="90000"/>
              </a:lnSpc>
              <a:spcBef>
                <a:spcPct val="50000"/>
              </a:spcBef>
              <a:spcAft>
                <a:spcPts val="0"/>
              </a:spcAft>
              <a:buClrTx/>
              <a:buFont typeface="Arial" panose="020B0604020202020204" pitchFamily="34" charset="0"/>
              <a:buNone/>
            </a:pPr>
            <a:r>
              <a:rPr lang="zh-CN" altLang="en-US" sz="3600" b="1" smtClean="0">
                <a:latin typeface="微软雅黑" panose="020B0503020204020204" pitchFamily="2" charset="-122"/>
                <a:ea typeface="微软雅黑" panose="020B0503020204020204" pitchFamily="2" charset="-122"/>
                <a:sym typeface="微软雅黑" panose="020B0503020204020204" pitchFamily="2" charset="-122"/>
              </a:rPr>
              <a:t>王斌会 教授</a:t>
            </a:r>
            <a:endParaRPr lang="zh-CN" altLang="en-US" sz="3600" b="1">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 calcmode="lin" valueType="num">
                                      <p:cBhvr additive="base">
                                        <p:cTn id="7" dur="500" fill="hold"/>
                                        <p:tgtEl>
                                          <p:spTgt spid="51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Box 28"/>
          <p:cNvSpPr/>
          <p:nvPr/>
        </p:nvSpPr>
        <p:spPr>
          <a:xfrm>
            <a:off x="153035" y="179070"/>
            <a:ext cx="5095240" cy="584775"/>
          </a:xfrm>
          <a:prstGeom prst="rect">
            <a:avLst/>
          </a:prstGeom>
          <a:noFill/>
          <a:ln w="9525">
            <a:noFill/>
          </a:ln>
        </p:spPr>
        <p:txBody>
          <a:bodyPr wrap="square">
            <a:spAutoFit/>
          </a:bodyPr>
          <a:lstStyle/>
          <a:p>
            <a:pPr lvl="0">
              <a:lnSpc>
                <a:spcPct val="100000"/>
              </a:lnSpc>
            </a:pP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7 </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聚类分析及</a:t>
            </a: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275060" y="26670"/>
            <a:ext cx="797355" cy="812445"/>
          </a:xfrm>
          <a:prstGeom prst="rect">
            <a:avLst/>
          </a:prstGeom>
        </p:spPr>
      </p:pic>
      <p:sp>
        <p:nvSpPr>
          <p:cNvPr id="9" name="TextBox 27"/>
          <p:cNvSpPr/>
          <p:nvPr/>
        </p:nvSpPr>
        <p:spPr>
          <a:xfrm>
            <a:off x="4799911" y="193675"/>
            <a:ext cx="6285920"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latin typeface="微软雅黑" panose="020B0503020204020204" pitchFamily="2" charset="-122"/>
                <a:ea typeface="微软雅黑" panose="020B0503020204020204" pitchFamily="2" charset="-122"/>
                <a:sym typeface="微软雅黑" panose="020B0503020204020204" pitchFamily="2" charset="-122"/>
              </a:rPr>
              <a:t>7.2</a:t>
            </a:r>
            <a:r>
              <a:rPr lang="zh-CN" altLang="en-US" sz="2800" b="1" dirty="0" smtClean="0">
                <a:latin typeface="微软雅黑" panose="020B0503020204020204" pitchFamily="2" charset="-122"/>
                <a:ea typeface="微软雅黑" panose="020B0503020204020204" pitchFamily="2" charset="-122"/>
                <a:sym typeface="微软雅黑" panose="020B0503020204020204" pitchFamily="2" charset="-122"/>
              </a:rPr>
              <a:t> 聚类统计量</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4034676" y="387954"/>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stretch>
            <a:fillRect/>
          </a:stretch>
        </p:blipFill>
        <p:spPr>
          <a:xfrm>
            <a:off x="263595" y="1188740"/>
            <a:ext cx="7191375" cy="2409825"/>
          </a:xfrm>
          <a:prstGeom prst="rect">
            <a:avLst/>
          </a:prstGeom>
        </p:spPr>
      </p:pic>
      <p:pic>
        <p:nvPicPr>
          <p:cNvPr id="12" name="图片 11"/>
          <p:cNvPicPr>
            <a:picLocks noChangeAspect="1"/>
          </p:cNvPicPr>
          <p:nvPr/>
        </p:nvPicPr>
        <p:blipFill>
          <a:blip r:embed="rId3"/>
          <a:stretch>
            <a:fillRect/>
          </a:stretch>
        </p:blipFill>
        <p:spPr>
          <a:xfrm>
            <a:off x="244138" y="4005040"/>
            <a:ext cx="7191375" cy="2544024"/>
          </a:xfrm>
          <a:prstGeom prst="rect">
            <a:avLst/>
          </a:prstGeom>
        </p:spPr>
      </p:pic>
      <p:sp>
        <p:nvSpPr>
          <p:cNvPr id="16" name="矩形 15"/>
          <p:cNvSpPr/>
          <p:nvPr/>
        </p:nvSpPr>
        <p:spPr>
          <a:xfrm>
            <a:off x="7752115" y="1141790"/>
            <a:ext cx="2151551" cy="523220"/>
          </a:xfrm>
          <a:prstGeom prst="rect">
            <a:avLst/>
          </a:prstGeom>
        </p:spPr>
        <p:txBody>
          <a:bodyPr wrap="none">
            <a:spAutoFit/>
          </a:bodyPr>
          <a:lstStyle/>
          <a:p>
            <a:r>
              <a:rPr lang="en-US" altLang="zh-CN" sz="2800" smtClean="0">
                <a:solidFill>
                  <a:srgbClr val="FF0000"/>
                </a:solidFill>
              </a:rPr>
              <a:t>D=dist(X); D</a:t>
            </a:r>
            <a:endParaRPr lang="zh-CN" altLang="en-US" sz="2800">
              <a:solidFill>
                <a:srgbClr val="FF0000"/>
              </a:solidFill>
            </a:endParaRPr>
          </a:p>
        </p:txBody>
      </p:sp>
      <p:sp>
        <p:nvSpPr>
          <p:cNvPr id="18" name="矩形 17"/>
          <p:cNvSpPr/>
          <p:nvPr/>
        </p:nvSpPr>
        <p:spPr>
          <a:xfrm>
            <a:off x="7680110" y="4211420"/>
            <a:ext cx="2191626" cy="523220"/>
          </a:xfrm>
          <a:prstGeom prst="rect">
            <a:avLst/>
          </a:prstGeom>
        </p:spPr>
        <p:txBody>
          <a:bodyPr wrap="none">
            <a:spAutoFit/>
          </a:bodyPr>
          <a:lstStyle/>
          <a:p>
            <a:r>
              <a:rPr lang="en-US" altLang="zh-CN" sz="2800" smtClean="0">
                <a:solidFill>
                  <a:srgbClr val="FF0000"/>
                </a:solidFill>
              </a:rPr>
              <a:t> R=cor(X); R</a:t>
            </a:r>
            <a:endParaRPr lang="zh-CN" altLang="en-US" sz="2800">
              <a:solidFill>
                <a:srgbClr val="FF0000"/>
              </a:solidFill>
            </a:endParaRPr>
          </a:p>
        </p:txBody>
      </p:sp>
      <p:pic>
        <p:nvPicPr>
          <p:cNvPr id="19" name="图片 18"/>
          <p:cNvPicPr>
            <a:picLocks noChangeAspect="1"/>
          </p:cNvPicPr>
          <p:nvPr/>
        </p:nvPicPr>
        <p:blipFill>
          <a:blip r:embed="rId4"/>
          <a:stretch>
            <a:fillRect/>
          </a:stretch>
        </p:blipFill>
        <p:spPr>
          <a:xfrm>
            <a:off x="7808166" y="1809112"/>
            <a:ext cx="4191000" cy="1943100"/>
          </a:xfrm>
          <a:prstGeom prst="rect">
            <a:avLst/>
          </a:prstGeom>
        </p:spPr>
      </p:pic>
      <p:pic>
        <p:nvPicPr>
          <p:cNvPr id="20" name="图片 19"/>
          <p:cNvPicPr>
            <a:picLocks noChangeAspect="1"/>
          </p:cNvPicPr>
          <p:nvPr/>
        </p:nvPicPr>
        <p:blipFill>
          <a:blip r:embed="rId5"/>
          <a:stretch>
            <a:fillRect/>
          </a:stretch>
        </p:blipFill>
        <p:spPr>
          <a:xfrm>
            <a:off x="8184145" y="5085115"/>
            <a:ext cx="2809875" cy="1171575"/>
          </a:xfrm>
          <a:prstGeom prst="rect">
            <a:avLst/>
          </a:prstGeom>
        </p:spPr>
      </p:pic>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6023995" y="116770"/>
            <a:ext cx="1656116" cy="3843439"/>
          </a:xfrm>
          <a:prstGeom prst="rect">
            <a:avLst/>
          </a:prstGeom>
        </p:spPr>
      </p:pic>
      <p:pic>
        <p:nvPicPr>
          <p:cNvPr id="10" name="图片 9"/>
          <p:cNvPicPr>
            <a:picLocks noChangeAspect="1"/>
          </p:cNvPicPr>
          <p:nvPr/>
        </p:nvPicPr>
        <p:blipFill>
          <a:blip r:embed="rId2"/>
          <a:stretch>
            <a:fillRect/>
          </a:stretch>
        </p:blipFill>
        <p:spPr>
          <a:xfrm>
            <a:off x="479609" y="908825"/>
            <a:ext cx="8280575" cy="4323749"/>
          </a:xfrm>
          <a:prstGeom prst="rect">
            <a:avLst/>
          </a:prstGeom>
        </p:spPr>
      </p:pic>
      <p:pic>
        <p:nvPicPr>
          <p:cNvPr id="7" name="图片 6"/>
          <p:cNvPicPr>
            <a:picLocks noChangeAspect="1"/>
          </p:cNvPicPr>
          <p:nvPr/>
        </p:nvPicPr>
        <p:blipFill>
          <a:blip r:embed="rId3"/>
          <a:stretch>
            <a:fillRect/>
          </a:stretch>
        </p:blipFill>
        <p:spPr>
          <a:xfrm>
            <a:off x="2855775" y="1978778"/>
            <a:ext cx="9072630" cy="4618442"/>
          </a:xfrm>
          <a:prstGeom prst="rect">
            <a:avLst/>
          </a:prstGeom>
        </p:spPr>
      </p:pic>
      <p:pic>
        <p:nvPicPr>
          <p:cNvPr id="15" name="图片 14"/>
          <p:cNvPicPr>
            <a:picLocks noChangeAspect="1"/>
          </p:cNvPicPr>
          <p:nvPr/>
        </p:nvPicPr>
        <p:blipFill>
          <a:blip r:embed="rId4"/>
          <a:stretch>
            <a:fillRect/>
          </a:stretch>
        </p:blipFill>
        <p:spPr>
          <a:xfrm>
            <a:off x="481776" y="260780"/>
            <a:ext cx="5375426" cy="456805"/>
          </a:xfrm>
          <a:prstGeom prst="rect">
            <a:avLst/>
          </a:prstGeom>
        </p:spPr>
      </p:pic>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Box 28"/>
          <p:cNvSpPr/>
          <p:nvPr/>
        </p:nvSpPr>
        <p:spPr>
          <a:xfrm>
            <a:off x="153035" y="179070"/>
            <a:ext cx="5095240" cy="584775"/>
          </a:xfrm>
          <a:prstGeom prst="rect">
            <a:avLst/>
          </a:prstGeom>
          <a:noFill/>
          <a:ln w="9525">
            <a:noFill/>
          </a:ln>
        </p:spPr>
        <p:txBody>
          <a:bodyPr wrap="square">
            <a:spAutoFit/>
          </a:bodyPr>
          <a:lstStyle/>
          <a:p>
            <a:pPr lvl="0">
              <a:lnSpc>
                <a:spcPct val="100000"/>
              </a:lnSpc>
            </a:pP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7 </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聚类分析及</a:t>
            </a: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275060" y="26670"/>
            <a:ext cx="838835" cy="854710"/>
          </a:xfrm>
          <a:prstGeom prst="rect">
            <a:avLst/>
          </a:prstGeom>
        </p:spPr>
      </p:pic>
      <p:sp>
        <p:nvSpPr>
          <p:cNvPr id="9" name="TextBox 27"/>
          <p:cNvSpPr/>
          <p:nvPr/>
        </p:nvSpPr>
        <p:spPr>
          <a:xfrm>
            <a:off x="4727905" y="193675"/>
            <a:ext cx="635792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latin typeface="微软雅黑" panose="020B0503020204020204" pitchFamily="2" charset="-122"/>
                <a:ea typeface="微软雅黑" panose="020B0503020204020204" pitchFamily="2" charset="-122"/>
                <a:sym typeface="微软雅黑" panose="020B0503020204020204" pitchFamily="2" charset="-122"/>
              </a:rPr>
              <a:t>7.3</a:t>
            </a:r>
            <a:r>
              <a:rPr lang="zh-CN" altLang="en-US" sz="2800" b="1" dirty="0" smtClean="0">
                <a:latin typeface="微软雅黑" panose="020B0503020204020204" pitchFamily="2" charset="-122"/>
                <a:ea typeface="微软雅黑" panose="020B0503020204020204" pitchFamily="2" charset="-122"/>
                <a:sym typeface="微软雅黑" panose="020B0503020204020204" pitchFamily="2" charset="-122"/>
              </a:rPr>
              <a:t> 系统聚类法</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4049191" y="400685"/>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 name="TextBox 5"/>
          <p:cNvSpPr txBox="1"/>
          <p:nvPr/>
        </p:nvSpPr>
        <p:spPr>
          <a:xfrm>
            <a:off x="1365155" y="2636945"/>
            <a:ext cx="9720675" cy="2677656"/>
          </a:xfrm>
          <a:prstGeom prst="rect">
            <a:avLst/>
          </a:prstGeom>
          <a:noFill/>
        </p:spPr>
        <p:txBody>
          <a:bodyPr wrap="square" rtlCol="0">
            <a:spAutoFit/>
          </a:bodyPr>
          <a:lstStyle/>
          <a:p>
            <a:pPr>
              <a:lnSpc>
                <a:spcPct val="150000"/>
              </a:lnSpc>
            </a:pPr>
            <a:r>
              <a:rPr lang="zh-CN" altLang="en-US" sz="2800" smtClean="0">
                <a:latin typeface="微软雅黑" panose="020B0503020204020204" pitchFamily="2" charset="-122"/>
                <a:ea typeface="微软雅黑" panose="020B0503020204020204" pitchFamily="2" charset="-122"/>
              </a:rPr>
              <a:t>首先</a:t>
            </a:r>
            <a:r>
              <a:rPr lang="zh-CN" altLang="en-US" sz="2800" dirty="0">
                <a:latin typeface="微软雅黑" panose="020B0503020204020204" pitchFamily="2" charset="-122"/>
                <a:ea typeface="微软雅黑" panose="020B0503020204020204" pitchFamily="2" charset="-122"/>
              </a:rPr>
              <a:t>将个样品分成类，每个样品自成一类，然后每次将具有最小距离的两类合并，合并后重新计算类与类之间的距离，这个过程一直继续到所有的样品归为一类为止，并把这个过程做成</a:t>
            </a:r>
            <a:r>
              <a:rPr lang="zh-CN" altLang="en-US" sz="2800">
                <a:latin typeface="微软雅黑" panose="020B0503020204020204" pitchFamily="2" charset="-122"/>
                <a:ea typeface="微软雅黑" panose="020B0503020204020204" pitchFamily="2" charset="-122"/>
              </a:rPr>
              <a:t>一</a:t>
            </a:r>
            <a:r>
              <a:rPr lang="zh-CN" altLang="en-US" sz="2800" smtClean="0">
                <a:latin typeface="微软雅黑" panose="020B0503020204020204" pitchFamily="2" charset="-122"/>
                <a:ea typeface="微软雅黑" panose="020B0503020204020204" pitchFamily="2" charset="-122"/>
              </a:rPr>
              <a:t>张系统聚类图。</a:t>
            </a:r>
            <a:endParaRPr lang="zh-CN" altLang="en-US" sz="2800" dirty="0">
              <a:latin typeface="微软雅黑" panose="020B0503020204020204" pitchFamily="2" charset="-122"/>
              <a:ea typeface="微软雅黑" panose="020B0503020204020204" pitchFamily="2" charset="-122"/>
            </a:endParaRPr>
          </a:p>
        </p:txBody>
      </p:sp>
      <p:sp>
        <p:nvSpPr>
          <p:cNvPr id="4" name="矩形 3"/>
          <p:cNvSpPr/>
          <p:nvPr/>
        </p:nvSpPr>
        <p:spPr>
          <a:xfrm>
            <a:off x="911640" y="1612596"/>
            <a:ext cx="4288353" cy="584775"/>
          </a:xfrm>
          <a:prstGeom prst="rect">
            <a:avLst/>
          </a:prstGeom>
        </p:spPr>
        <p:txBody>
          <a:bodyPr wrap="none">
            <a:spAutoFit/>
          </a:bodyPr>
          <a:lstStyle/>
          <a:p>
            <a:r>
              <a:rPr lang="zh-CN" altLang="en-US" sz="3200">
                <a:solidFill>
                  <a:srgbClr val="0053EC"/>
                </a:solidFill>
              </a:rPr>
              <a:t>系统聚类法的基本思想</a:t>
            </a:r>
            <a:endParaRPr lang="zh-CN" altLang="en-US" sz="3200">
              <a:solidFill>
                <a:srgbClr val="0053EC"/>
              </a:solidFill>
            </a:endParaRPr>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Box 28"/>
          <p:cNvSpPr/>
          <p:nvPr/>
        </p:nvSpPr>
        <p:spPr>
          <a:xfrm>
            <a:off x="153035" y="179070"/>
            <a:ext cx="5095240" cy="584775"/>
          </a:xfrm>
          <a:prstGeom prst="rect">
            <a:avLst/>
          </a:prstGeom>
          <a:noFill/>
          <a:ln w="9525">
            <a:noFill/>
          </a:ln>
        </p:spPr>
        <p:txBody>
          <a:bodyPr wrap="square">
            <a:spAutoFit/>
          </a:bodyPr>
          <a:lstStyle/>
          <a:p>
            <a:pPr lvl="0">
              <a:lnSpc>
                <a:spcPct val="100000"/>
              </a:lnSpc>
            </a:pP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7 </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聚类分析及</a:t>
            </a: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275060" y="26670"/>
            <a:ext cx="838835" cy="854710"/>
          </a:xfrm>
          <a:prstGeom prst="rect">
            <a:avLst/>
          </a:prstGeom>
        </p:spPr>
      </p:pic>
      <p:sp>
        <p:nvSpPr>
          <p:cNvPr id="9" name="TextBox 27"/>
          <p:cNvSpPr/>
          <p:nvPr/>
        </p:nvSpPr>
        <p:spPr>
          <a:xfrm>
            <a:off x="4727905" y="193675"/>
            <a:ext cx="635792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latin typeface="微软雅黑" panose="020B0503020204020204" pitchFamily="2" charset="-122"/>
                <a:ea typeface="微软雅黑" panose="020B0503020204020204" pitchFamily="2" charset="-122"/>
                <a:sym typeface="微软雅黑" panose="020B0503020204020204" pitchFamily="2" charset="-122"/>
              </a:rPr>
              <a:t>7.3</a:t>
            </a:r>
            <a:r>
              <a:rPr lang="zh-CN" altLang="en-US" sz="2800" b="1" dirty="0" smtClean="0">
                <a:latin typeface="微软雅黑" panose="020B0503020204020204" pitchFamily="2" charset="-122"/>
                <a:ea typeface="微软雅黑" panose="020B0503020204020204" pitchFamily="2" charset="-122"/>
                <a:sym typeface="微软雅黑" panose="020B0503020204020204" pitchFamily="2" charset="-122"/>
              </a:rPr>
              <a:t> 系统聚类法</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4049191" y="400685"/>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矩形 3"/>
          <p:cNvSpPr/>
          <p:nvPr/>
        </p:nvSpPr>
        <p:spPr>
          <a:xfrm>
            <a:off x="163812" y="1786082"/>
            <a:ext cx="216015" cy="4031873"/>
          </a:xfrm>
          <a:prstGeom prst="rect">
            <a:avLst/>
          </a:prstGeom>
        </p:spPr>
        <p:txBody>
          <a:bodyPr wrap="square">
            <a:spAutoFit/>
          </a:bodyPr>
          <a:lstStyle/>
          <a:p>
            <a:r>
              <a:rPr lang="zh-CN" altLang="en-US" sz="3200" b="1" smtClean="0">
                <a:solidFill>
                  <a:srgbClr val="C00000"/>
                </a:solidFill>
              </a:rPr>
              <a:t>类间距离计算方法</a:t>
            </a:r>
            <a:endParaRPr lang="zh-CN" altLang="en-US" sz="3200" b="1">
              <a:solidFill>
                <a:srgbClr val="C00000"/>
              </a:solidFill>
            </a:endParaRPr>
          </a:p>
        </p:txBody>
      </p:sp>
      <p:sp>
        <p:nvSpPr>
          <p:cNvPr id="5" name="矩形 4"/>
          <p:cNvSpPr/>
          <p:nvPr/>
        </p:nvSpPr>
        <p:spPr>
          <a:xfrm>
            <a:off x="695625" y="1124840"/>
            <a:ext cx="4968345" cy="5262979"/>
          </a:xfrm>
          <a:prstGeom prst="rect">
            <a:avLst/>
          </a:prstGeom>
        </p:spPr>
        <p:txBody>
          <a:bodyPr wrap="square">
            <a:spAutoFit/>
          </a:bodyPr>
          <a:lstStyle/>
          <a:p>
            <a:pPr>
              <a:lnSpc>
                <a:spcPct val="200000"/>
              </a:lnSpc>
            </a:pPr>
            <a:r>
              <a:rPr lang="zh-CN" altLang="en-US" sz="2800">
                <a:solidFill>
                  <a:srgbClr val="0053EC"/>
                </a:solidFill>
              </a:rPr>
              <a:t>（</a:t>
            </a:r>
            <a:r>
              <a:rPr lang="en-US" altLang="zh-CN" sz="2800">
                <a:solidFill>
                  <a:srgbClr val="0053EC"/>
                </a:solidFill>
              </a:rPr>
              <a:t>1</a:t>
            </a:r>
            <a:r>
              <a:rPr lang="zh-CN" altLang="en-US" sz="2800">
                <a:solidFill>
                  <a:srgbClr val="0053EC"/>
                </a:solidFill>
              </a:rPr>
              <a:t>）最短距离法（</a:t>
            </a:r>
            <a:r>
              <a:rPr lang="en-US" altLang="zh-CN" sz="2800">
                <a:solidFill>
                  <a:srgbClr val="0053EC"/>
                </a:solidFill>
              </a:rPr>
              <a:t>single</a:t>
            </a:r>
            <a:r>
              <a:rPr lang="zh-CN" altLang="en-US" sz="2800" smtClean="0">
                <a:solidFill>
                  <a:srgbClr val="0053EC"/>
                </a:solidFill>
              </a:rPr>
              <a:t>）</a:t>
            </a:r>
            <a:endParaRPr lang="zh-CN" altLang="en-US" sz="2800">
              <a:solidFill>
                <a:srgbClr val="0053EC"/>
              </a:solidFill>
            </a:endParaRPr>
          </a:p>
          <a:p>
            <a:pPr>
              <a:lnSpc>
                <a:spcPct val="200000"/>
              </a:lnSpc>
            </a:pPr>
            <a:r>
              <a:rPr lang="zh-CN" altLang="en-US" sz="2800">
                <a:solidFill>
                  <a:srgbClr val="0053EC"/>
                </a:solidFill>
              </a:rPr>
              <a:t>（</a:t>
            </a:r>
            <a:r>
              <a:rPr lang="en-US" altLang="zh-CN" sz="2800">
                <a:solidFill>
                  <a:srgbClr val="0053EC"/>
                </a:solidFill>
              </a:rPr>
              <a:t>2</a:t>
            </a:r>
            <a:r>
              <a:rPr lang="zh-CN" altLang="en-US" sz="2800">
                <a:solidFill>
                  <a:srgbClr val="0053EC"/>
                </a:solidFill>
              </a:rPr>
              <a:t>）最长距离法（</a:t>
            </a:r>
            <a:r>
              <a:rPr lang="en-US" altLang="zh-CN" sz="2800">
                <a:solidFill>
                  <a:srgbClr val="0053EC"/>
                </a:solidFill>
              </a:rPr>
              <a:t>complete</a:t>
            </a:r>
            <a:r>
              <a:rPr lang="zh-CN" altLang="en-US" sz="2800" smtClean="0">
                <a:solidFill>
                  <a:srgbClr val="0053EC"/>
                </a:solidFill>
              </a:rPr>
              <a:t>）</a:t>
            </a:r>
            <a:endParaRPr lang="zh-CN" altLang="en-US" sz="2800">
              <a:solidFill>
                <a:srgbClr val="0053EC"/>
              </a:solidFill>
            </a:endParaRPr>
          </a:p>
          <a:p>
            <a:pPr>
              <a:lnSpc>
                <a:spcPct val="200000"/>
              </a:lnSpc>
            </a:pPr>
            <a:r>
              <a:rPr lang="zh-CN" altLang="en-US" sz="2800">
                <a:solidFill>
                  <a:srgbClr val="0053EC"/>
                </a:solidFill>
              </a:rPr>
              <a:t>（</a:t>
            </a:r>
            <a:r>
              <a:rPr lang="en-US" altLang="zh-CN" sz="2800">
                <a:solidFill>
                  <a:srgbClr val="0053EC"/>
                </a:solidFill>
              </a:rPr>
              <a:t>3</a:t>
            </a:r>
            <a:r>
              <a:rPr lang="zh-CN" altLang="en-US" sz="2800">
                <a:solidFill>
                  <a:srgbClr val="0053EC"/>
                </a:solidFill>
              </a:rPr>
              <a:t>）中间距离法（</a:t>
            </a:r>
            <a:r>
              <a:rPr lang="en-US" altLang="zh-CN" sz="2800">
                <a:solidFill>
                  <a:srgbClr val="0053EC"/>
                </a:solidFill>
              </a:rPr>
              <a:t>median</a:t>
            </a:r>
            <a:r>
              <a:rPr lang="zh-CN" altLang="en-US" sz="2800" smtClean="0">
                <a:solidFill>
                  <a:srgbClr val="0053EC"/>
                </a:solidFill>
              </a:rPr>
              <a:t>）</a:t>
            </a:r>
            <a:endParaRPr lang="en-US" altLang="zh-CN" sz="2800" smtClean="0">
              <a:solidFill>
                <a:srgbClr val="0053EC"/>
              </a:solidFill>
            </a:endParaRPr>
          </a:p>
          <a:p>
            <a:pPr>
              <a:lnSpc>
                <a:spcPct val="200000"/>
              </a:lnSpc>
            </a:pPr>
            <a:r>
              <a:rPr lang="zh-CN" altLang="en-US" sz="2800" smtClean="0">
                <a:solidFill>
                  <a:srgbClr val="0053EC"/>
                </a:solidFill>
              </a:rPr>
              <a:t>（</a:t>
            </a:r>
            <a:r>
              <a:rPr lang="en-US" altLang="zh-CN" sz="2800">
                <a:solidFill>
                  <a:srgbClr val="0053EC"/>
                </a:solidFill>
              </a:rPr>
              <a:t>4</a:t>
            </a:r>
            <a:r>
              <a:rPr lang="zh-CN" altLang="en-US" sz="2800">
                <a:solidFill>
                  <a:srgbClr val="0053EC"/>
                </a:solidFill>
              </a:rPr>
              <a:t>）类平均法（</a:t>
            </a:r>
            <a:r>
              <a:rPr lang="en-US" altLang="zh-CN" sz="2800">
                <a:solidFill>
                  <a:srgbClr val="0053EC"/>
                </a:solidFill>
              </a:rPr>
              <a:t>average</a:t>
            </a:r>
            <a:r>
              <a:rPr lang="zh-CN" altLang="en-US" sz="2800" smtClean="0">
                <a:solidFill>
                  <a:srgbClr val="0053EC"/>
                </a:solidFill>
              </a:rPr>
              <a:t>）</a:t>
            </a:r>
            <a:endParaRPr lang="en-US" altLang="zh-CN" sz="2800" smtClean="0">
              <a:solidFill>
                <a:srgbClr val="0053EC"/>
              </a:solidFill>
            </a:endParaRPr>
          </a:p>
          <a:p>
            <a:pPr>
              <a:lnSpc>
                <a:spcPct val="200000"/>
              </a:lnSpc>
            </a:pPr>
            <a:r>
              <a:rPr lang="zh-CN" altLang="en-US" sz="2800" smtClean="0">
                <a:solidFill>
                  <a:srgbClr val="0053EC"/>
                </a:solidFill>
              </a:rPr>
              <a:t>（</a:t>
            </a:r>
            <a:r>
              <a:rPr lang="en-US" altLang="zh-CN" sz="2800">
                <a:solidFill>
                  <a:srgbClr val="0053EC"/>
                </a:solidFill>
              </a:rPr>
              <a:t>5</a:t>
            </a:r>
            <a:r>
              <a:rPr lang="zh-CN" altLang="en-US" sz="2800">
                <a:solidFill>
                  <a:srgbClr val="0053EC"/>
                </a:solidFill>
              </a:rPr>
              <a:t>）重心法（</a:t>
            </a:r>
            <a:r>
              <a:rPr lang="en-US" altLang="zh-CN" sz="2800">
                <a:solidFill>
                  <a:srgbClr val="0053EC"/>
                </a:solidFill>
              </a:rPr>
              <a:t>centroid</a:t>
            </a:r>
            <a:r>
              <a:rPr lang="zh-CN" altLang="en-US" sz="2800" smtClean="0">
                <a:solidFill>
                  <a:srgbClr val="0053EC"/>
                </a:solidFill>
              </a:rPr>
              <a:t>）</a:t>
            </a:r>
            <a:endParaRPr lang="zh-CN" altLang="en-US" sz="2800">
              <a:solidFill>
                <a:srgbClr val="0053EC"/>
              </a:solidFill>
            </a:endParaRPr>
          </a:p>
          <a:p>
            <a:pPr>
              <a:lnSpc>
                <a:spcPct val="200000"/>
              </a:lnSpc>
            </a:pPr>
            <a:r>
              <a:rPr lang="zh-CN" altLang="en-US" sz="2800">
                <a:solidFill>
                  <a:srgbClr val="0053EC"/>
                </a:solidFill>
              </a:rPr>
              <a:t>（</a:t>
            </a:r>
            <a:r>
              <a:rPr lang="en-US" altLang="zh-CN" sz="2800">
                <a:solidFill>
                  <a:srgbClr val="0053EC"/>
                </a:solidFill>
              </a:rPr>
              <a:t>6</a:t>
            </a:r>
            <a:r>
              <a:rPr lang="zh-CN" altLang="en-US" sz="2800">
                <a:solidFill>
                  <a:srgbClr val="0053EC"/>
                </a:solidFill>
              </a:rPr>
              <a:t>）离差平方和法（</a:t>
            </a:r>
            <a:r>
              <a:rPr lang="en-US" altLang="zh-CN" sz="2800">
                <a:solidFill>
                  <a:srgbClr val="0053EC"/>
                </a:solidFill>
              </a:rPr>
              <a:t>Ward</a:t>
            </a:r>
            <a:r>
              <a:rPr lang="zh-CN" altLang="en-US" sz="2800" smtClean="0">
                <a:solidFill>
                  <a:srgbClr val="0053EC"/>
                </a:solidFill>
              </a:rPr>
              <a:t>）</a:t>
            </a:r>
            <a:endParaRPr lang="zh-CN" altLang="en-US" sz="2800">
              <a:solidFill>
                <a:srgbClr val="0053EC"/>
              </a:solidFill>
            </a:endParaRPr>
          </a:p>
        </p:txBody>
      </p:sp>
      <p:pic>
        <p:nvPicPr>
          <p:cNvPr id="7" name="图片 6"/>
          <p:cNvPicPr>
            <a:picLocks noChangeAspect="1"/>
          </p:cNvPicPr>
          <p:nvPr/>
        </p:nvPicPr>
        <p:blipFill>
          <a:blip r:embed="rId2"/>
          <a:stretch>
            <a:fillRect/>
          </a:stretch>
        </p:blipFill>
        <p:spPr>
          <a:xfrm>
            <a:off x="5819130" y="1374530"/>
            <a:ext cx="4888109" cy="430013"/>
          </a:xfrm>
          <a:prstGeom prst="rect">
            <a:avLst/>
          </a:prstGeom>
        </p:spPr>
      </p:pic>
      <p:pic>
        <p:nvPicPr>
          <p:cNvPr id="8" name="图片 7"/>
          <p:cNvPicPr>
            <a:picLocks noChangeAspect="1"/>
          </p:cNvPicPr>
          <p:nvPr/>
        </p:nvPicPr>
        <p:blipFill>
          <a:blip r:embed="rId3"/>
          <a:stretch>
            <a:fillRect/>
          </a:stretch>
        </p:blipFill>
        <p:spPr>
          <a:xfrm>
            <a:off x="5819131" y="2224148"/>
            <a:ext cx="4765583" cy="458061"/>
          </a:xfrm>
          <a:prstGeom prst="rect">
            <a:avLst/>
          </a:prstGeom>
        </p:spPr>
      </p:pic>
      <p:pic>
        <p:nvPicPr>
          <p:cNvPr id="10" name="图片 9"/>
          <p:cNvPicPr>
            <a:picLocks noChangeAspect="1"/>
          </p:cNvPicPr>
          <p:nvPr/>
        </p:nvPicPr>
        <p:blipFill>
          <a:blip r:embed="rId4"/>
          <a:stretch>
            <a:fillRect/>
          </a:stretch>
        </p:blipFill>
        <p:spPr>
          <a:xfrm>
            <a:off x="5819130" y="3068975"/>
            <a:ext cx="3914775" cy="552450"/>
          </a:xfrm>
          <a:prstGeom prst="rect">
            <a:avLst/>
          </a:prstGeom>
        </p:spPr>
      </p:pic>
      <p:pic>
        <p:nvPicPr>
          <p:cNvPr id="12" name="图片 11"/>
          <p:cNvPicPr>
            <a:picLocks noChangeAspect="1"/>
          </p:cNvPicPr>
          <p:nvPr/>
        </p:nvPicPr>
        <p:blipFill>
          <a:blip r:embed="rId5"/>
          <a:stretch>
            <a:fillRect/>
          </a:stretch>
        </p:blipFill>
        <p:spPr>
          <a:xfrm>
            <a:off x="5824601" y="3789025"/>
            <a:ext cx="3162300" cy="847725"/>
          </a:xfrm>
          <a:prstGeom prst="rect">
            <a:avLst/>
          </a:prstGeom>
        </p:spPr>
      </p:pic>
      <p:pic>
        <p:nvPicPr>
          <p:cNvPr id="13" name="图片 12"/>
          <p:cNvPicPr>
            <a:picLocks noChangeAspect="1"/>
          </p:cNvPicPr>
          <p:nvPr/>
        </p:nvPicPr>
        <p:blipFill>
          <a:blip r:embed="rId6"/>
          <a:stretch>
            <a:fillRect/>
          </a:stretch>
        </p:blipFill>
        <p:spPr>
          <a:xfrm>
            <a:off x="5819130" y="4672001"/>
            <a:ext cx="5029200" cy="895350"/>
          </a:xfrm>
          <a:prstGeom prst="rect">
            <a:avLst/>
          </a:prstGeom>
        </p:spPr>
      </p:pic>
      <p:pic>
        <p:nvPicPr>
          <p:cNvPr id="14" name="图片 13"/>
          <p:cNvPicPr>
            <a:picLocks noChangeAspect="1"/>
          </p:cNvPicPr>
          <p:nvPr/>
        </p:nvPicPr>
        <p:blipFill>
          <a:blip r:embed="rId7"/>
          <a:stretch>
            <a:fillRect/>
          </a:stretch>
        </p:blipFill>
        <p:spPr>
          <a:xfrm>
            <a:off x="5770213" y="5666124"/>
            <a:ext cx="6343650" cy="923925"/>
          </a:xfrm>
          <a:prstGeom prst="rect">
            <a:avLst/>
          </a:prstGeom>
        </p:spPr>
      </p:pic>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3986" y="208231"/>
            <a:ext cx="3467616" cy="584775"/>
          </a:xfrm>
          <a:prstGeom prst="rect">
            <a:avLst/>
          </a:prstGeom>
        </p:spPr>
        <p:txBody>
          <a:bodyPr wrap="none">
            <a:spAutoFit/>
          </a:bodyPr>
          <a:lstStyle/>
          <a:p>
            <a:r>
              <a:rPr lang="zh-CN" altLang="en-US" sz="3200" b="1" smtClean="0">
                <a:solidFill>
                  <a:srgbClr val="C00000"/>
                </a:solidFill>
              </a:rPr>
              <a:t>类间距离计算公式</a:t>
            </a:r>
            <a:endParaRPr lang="zh-CN" altLang="en-US" sz="3200" b="1">
              <a:solidFill>
                <a:srgbClr val="C00000"/>
              </a:solidFill>
            </a:endParaRPr>
          </a:p>
        </p:txBody>
      </p:sp>
      <p:pic>
        <p:nvPicPr>
          <p:cNvPr id="10" name="图片 9"/>
          <p:cNvPicPr>
            <a:picLocks noChangeAspect="1"/>
          </p:cNvPicPr>
          <p:nvPr/>
        </p:nvPicPr>
        <p:blipFill>
          <a:blip r:embed="rId1"/>
          <a:stretch>
            <a:fillRect/>
          </a:stretch>
        </p:blipFill>
        <p:spPr>
          <a:xfrm>
            <a:off x="1343670" y="980830"/>
            <a:ext cx="9092586" cy="5808875"/>
          </a:xfrm>
          <a:prstGeom prst="rect">
            <a:avLst/>
          </a:prstGeom>
        </p:spPr>
      </p:pic>
      <p:pic>
        <p:nvPicPr>
          <p:cNvPr id="12" name="图片 11"/>
          <p:cNvPicPr>
            <a:picLocks noChangeAspect="1"/>
          </p:cNvPicPr>
          <p:nvPr/>
        </p:nvPicPr>
        <p:blipFill>
          <a:blip r:embed="rId2"/>
          <a:stretch>
            <a:fillRect/>
          </a:stretch>
        </p:blipFill>
        <p:spPr>
          <a:xfrm>
            <a:off x="4151865" y="162508"/>
            <a:ext cx="6192430" cy="674312"/>
          </a:xfrm>
          <a:prstGeom prst="rect">
            <a:avLst/>
          </a:prstGeom>
        </p:spPr>
      </p:pic>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Box 28"/>
          <p:cNvSpPr/>
          <p:nvPr/>
        </p:nvSpPr>
        <p:spPr>
          <a:xfrm>
            <a:off x="153035" y="179070"/>
            <a:ext cx="5095240" cy="584775"/>
          </a:xfrm>
          <a:prstGeom prst="rect">
            <a:avLst/>
          </a:prstGeom>
          <a:noFill/>
          <a:ln w="9525">
            <a:noFill/>
          </a:ln>
        </p:spPr>
        <p:txBody>
          <a:bodyPr wrap="square">
            <a:spAutoFit/>
          </a:bodyPr>
          <a:lstStyle/>
          <a:p>
            <a:r>
              <a:rPr lang="en-US" altLang="zh-CN" sz="3200" b="1" dirty="0" smtClean="0">
                <a:solidFill>
                  <a:srgbClr val="4F81BD"/>
                </a:solidFill>
                <a:latin typeface="微软雅黑" panose="020B0503020204020204" pitchFamily="2" charset="-122"/>
                <a:ea typeface="微软雅黑" panose="020B0503020204020204" pitchFamily="2" charset="-122"/>
                <a:sym typeface="微软雅黑" panose="020B0503020204020204" pitchFamily="2" charset="-122"/>
              </a:rPr>
              <a:t>7 </a:t>
            </a:r>
            <a:r>
              <a:rPr lang="zh-CN" altLang="en-US" sz="3200" b="1" dirty="0" smtClean="0">
                <a:solidFill>
                  <a:srgbClr val="4F81BD"/>
                </a:solidFill>
                <a:latin typeface="微软雅黑" panose="020B0503020204020204" pitchFamily="2" charset="-122"/>
                <a:ea typeface="微软雅黑" panose="020B0503020204020204" pitchFamily="2" charset="-122"/>
                <a:sym typeface="微软雅黑" panose="020B0503020204020204" pitchFamily="2" charset="-122"/>
              </a:rPr>
              <a:t>聚类分析及</a:t>
            </a:r>
            <a:r>
              <a:rPr lang="en-US" altLang="zh-CN" sz="3200" b="1" dirty="0" smtClean="0">
                <a:solidFill>
                  <a:srgbClr val="4F81BD"/>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rgbClr val="4F81BD"/>
                </a:solidFill>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rgbClr val="4F81B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lstStyle/>
          <a:p>
            <a:endParaRPr lang="zh-CN" altLang="en-US">
              <a:solidFill>
                <a:srgbClr val="000000"/>
              </a:solidFill>
            </a:endParaRPr>
          </a:p>
        </p:txBody>
      </p:sp>
      <p:pic>
        <p:nvPicPr>
          <p:cNvPr id="3" name="图片 2" descr="校徽2"/>
          <p:cNvPicPr>
            <a:picLocks noChangeAspect="1"/>
          </p:cNvPicPr>
          <p:nvPr/>
        </p:nvPicPr>
        <p:blipFill>
          <a:blip r:embed="rId1"/>
          <a:stretch>
            <a:fillRect/>
          </a:stretch>
        </p:blipFill>
        <p:spPr>
          <a:xfrm>
            <a:off x="11275060" y="26670"/>
            <a:ext cx="838835" cy="854710"/>
          </a:xfrm>
          <a:prstGeom prst="rect">
            <a:avLst/>
          </a:prstGeom>
        </p:spPr>
      </p:pic>
      <p:sp>
        <p:nvSpPr>
          <p:cNvPr id="9" name="TextBox 27"/>
          <p:cNvSpPr/>
          <p:nvPr/>
        </p:nvSpPr>
        <p:spPr>
          <a:xfrm>
            <a:off x="4655901" y="193675"/>
            <a:ext cx="6429930"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r>
              <a:rPr lang="en-US" altLang="zh-CN" sz="2800" b="1" dirty="0" smtClean="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7.3</a:t>
            </a:r>
            <a:r>
              <a:rPr lang="zh-CN" altLang="en-US" sz="2800" b="1"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 </a:t>
            </a:r>
            <a:r>
              <a:rPr lang="zh-CN" altLang="en-US" sz="2800" b="1" dirty="0" smtClean="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系统聚类法</a:t>
            </a:r>
            <a:endParaRPr lang="zh-CN" altLang="en-US" sz="2800" b="1"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4069602" y="387954"/>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FFFFFF"/>
              </a:solidFill>
            </a:endParaRPr>
          </a:p>
        </p:txBody>
      </p:sp>
      <p:pic>
        <p:nvPicPr>
          <p:cNvPr id="5" name="图片 4"/>
          <p:cNvPicPr>
            <a:picLocks noChangeAspect="1"/>
          </p:cNvPicPr>
          <p:nvPr/>
        </p:nvPicPr>
        <p:blipFill>
          <a:blip r:embed="rId2"/>
          <a:stretch>
            <a:fillRect/>
          </a:stretch>
        </p:blipFill>
        <p:spPr>
          <a:xfrm>
            <a:off x="1214263" y="1024255"/>
            <a:ext cx="9753600" cy="3114675"/>
          </a:xfrm>
          <a:prstGeom prst="rect">
            <a:avLst/>
          </a:prstGeom>
        </p:spPr>
      </p:pic>
      <p:pic>
        <p:nvPicPr>
          <p:cNvPr id="6" name="图片 5"/>
          <p:cNvPicPr>
            <a:picLocks noChangeAspect="1"/>
          </p:cNvPicPr>
          <p:nvPr/>
        </p:nvPicPr>
        <p:blipFill>
          <a:blip r:embed="rId3"/>
          <a:stretch>
            <a:fillRect/>
          </a:stretch>
        </p:blipFill>
        <p:spPr>
          <a:xfrm>
            <a:off x="1214263" y="4205605"/>
            <a:ext cx="5543550" cy="2486025"/>
          </a:xfrm>
          <a:prstGeom prst="rect">
            <a:avLst/>
          </a:prstGeom>
        </p:spPr>
      </p:pic>
      <p:pic>
        <p:nvPicPr>
          <p:cNvPr id="7" name="图片 6"/>
          <p:cNvPicPr>
            <a:picLocks noChangeAspect="1"/>
          </p:cNvPicPr>
          <p:nvPr/>
        </p:nvPicPr>
        <p:blipFill>
          <a:blip r:embed="rId4"/>
          <a:stretch>
            <a:fillRect/>
          </a:stretch>
        </p:blipFill>
        <p:spPr>
          <a:xfrm>
            <a:off x="6816050" y="4205605"/>
            <a:ext cx="4124325" cy="2190750"/>
          </a:xfrm>
          <a:prstGeom prst="rect">
            <a:avLst/>
          </a:prstGeom>
        </p:spPr>
      </p:pic>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Box 28"/>
          <p:cNvSpPr/>
          <p:nvPr/>
        </p:nvSpPr>
        <p:spPr>
          <a:xfrm>
            <a:off x="153035" y="179070"/>
            <a:ext cx="5095240" cy="584775"/>
          </a:xfrm>
          <a:prstGeom prst="rect">
            <a:avLst/>
          </a:prstGeom>
          <a:noFill/>
          <a:ln w="9525">
            <a:noFill/>
          </a:ln>
        </p:spPr>
        <p:txBody>
          <a:bodyPr wrap="square">
            <a:spAutoFit/>
          </a:bodyPr>
          <a:lstStyle/>
          <a:p>
            <a:r>
              <a:rPr lang="en-US" altLang="zh-CN" sz="3200" b="1" dirty="0" smtClean="0">
                <a:solidFill>
                  <a:srgbClr val="4F81BD"/>
                </a:solidFill>
                <a:latin typeface="微软雅黑" panose="020B0503020204020204" pitchFamily="2" charset="-122"/>
                <a:ea typeface="微软雅黑" panose="020B0503020204020204" pitchFamily="2" charset="-122"/>
                <a:sym typeface="微软雅黑" panose="020B0503020204020204" pitchFamily="2" charset="-122"/>
              </a:rPr>
              <a:t>7 </a:t>
            </a:r>
            <a:r>
              <a:rPr lang="zh-CN" altLang="en-US" sz="3200" b="1" dirty="0" smtClean="0">
                <a:solidFill>
                  <a:srgbClr val="4F81BD"/>
                </a:solidFill>
                <a:latin typeface="微软雅黑" panose="020B0503020204020204" pitchFamily="2" charset="-122"/>
                <a:ea typeface="微软雅黑" panose="020B0503020204020204" pitchFamily="2" charset="-122"/>
                <a:sym typeface="微软雅黑" panose="020B0503020204020204" pitchFamily="2" charset="-122"/>
              </a:rPr>
              <a:t>聚类分析及</a:t>
            </a:r>
            <a:r>
              <a:rPr lang="en-US" altLang="zh-CN" sz="3200" b="1" dirty="0" smtClean="0">
                <a:solidFill>
                  <a:srgbClr val="4F81BD"/>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rgbClr val="4F81BD"/>
                </a:solidFill>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rgbClr val="4F81B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lstStyle/>
          <a:p>
            <a:endParaRPr lang="zh-CN" altLang="en-US">
              <a:solidFill>
                <a:srgbClr val="000000"/>
              </a:solidFill>
            </a:endParaRPr>
          </a:p>
        </p:txBody>
      </p:sp>
      <p:pic>
        <p:nvPicPr>
          <p:cNvPr id="3" name="图片 2" descr="校徽2"/>
          <p:cNvPicPr>
            <a:picLocks noChangeAspect="1"/>
          </p:cNvPicPr>
          <p:nvPr/>
        </p:nvPicPr>
        <p:blipFill>
          <a:blip r:embed="rId1"/>
          <a:stretch>
            <a:fillRect/>
          </a:stretch>
        </p:blipFill>
        <p:spPr>
          <a:xfrm>
            <a:off x="11275060" y="26670"/>
            <a:ext cx="838835" cy="854710"/>
          </a:xfrm>
          <a:prstGeom prst="rect">
            <a:avLst/>
          </a:prstGeom>
        </p:spPr>
      </p:pic>
      <p:sp>
        <p:nvSpPr>
          <p:cNvPr id="9" name="TextBox 27"/>
          <p:cNvSpPr/>
          <p:nvPr/>
        </p:nvSpPr>
        <p:spPr>
          <a:xfrm>
            <a:off x="4655901" y="193675"/>
            <a:ext cx="6429930"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r>
              <a:rPr lang="en-US" altLang="zh-CN" sz="2800" b="1" dirty="0" smtClean="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7.3</a:t>
            </a:r>
            <a:r>
              <a:rPr lang="zh-CN" altLang="en-US" sz="2800" b="1"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 </a:t>
            </a:r>
            <a:r>
              <a:rPr lang="zh-CN" altLang="en-US" sz="2800" b="1" dirty="0" smtClean="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系统聚类法</a:t>
            </a:r>
            <a:endParaRPr lang="zh-CN" altLang="en-US" sz="2800" b="1"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4069602" y="387954"/>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FFFFFF"/>
              </a:solidFill>
            </a:endParaRPr>
          </a:p>
        </p:txBody>
      </p:sp>
      <p:sp>
        <p:nvSpPr>
          <p:cNvPr id="4" name="TextBox 3"/>
          <p:cNvSpPr txBox="1"/>
          <p:nvPr/>
        </p:nvSpPr>
        <p:spPr>
          <a:xfrm>
            <a:off x="623620" y="1556870"/>
            <a:ext cx="2232155" cy="584775"/>
          </a:xfrm>
          <a:prstGeom prst="rect">
            <a:avLst/>
          </a:prstGeom>
          <a:noFill/>
        </p:spPr>
        <p:txBody>
          <a:bodyPr wrap="square" rtlCol="0">
            <a:spAutoFit/>
          </a:bodyPr>
          <a:lstStyle/>
          <a:p>
            <a:r>
              <a:rPr lang="zh-CN" altLang="en-US" sz="3200" dirty="0" smtClean="0">
                <a:solidFill>
                  <a:srgbClr val="C00000"/>
                </a:solidFill>
                <a:latin typeface="微软雅黑" panose="020B0503020204020204" pitchFamily="2" charset="-122"/>
                <a:ea typeface="微软雅黑" panose="020B0503020204020204" pitchFamily="2" charset="-122"/>
              </a:rPr>
              <a:t>基本步骤：</a:t>
            </a:r>
            <a:endParaRPr lang="zh-CN" altLang="en-US" sz="3200" dirty="0">
              <a:solidFill>
                <a:srgbClr val="C00000"/>
              </a:solidFill>
              <a:latin typeface="微软雅黑" panose="020B0503020204020204" pitchFamily="2" charset="-122"/>
              <a:ea typeface="微软雅黑" panose="020B0503020204020204" pitchFamily="2" charset="-122"/>
            </a:endParaRPr>
          </a:p>
        </p:txBody>
      </p:sp>
      <p:graphicFrame>
        <p:nvGraphicFramePr>
          <p:cNvPr id="10" name="图示 9"/>
          <p:cNvGraphicFramePr/>
          <p:nvPr/>
        </p:nvGraphicFramePr>
        <p:xfrm>
          <a:off x="1721723" y="2141645"/>
          <a:ext cx="9144634" cy="4248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1815" y="188775"/>
            <a:ext cx="3764060" cy="523220"/>
          </a:xfrm>
          <a:prstGeom prst="rect">
            <a:avLst/>
          </a:prstGeom>
          <a:noFill/>
        </p:spPr>
        <p:txBody>
          <a:bodyPr wrap="square" rtlCol="0">
            <a:spAutoFit/>
          </a:bodyPr>
          <a:lstStyle/>
          <a:p>
            <a:r>
              <a:rPr lang="zh-CN" altLang="en-US" sz="2800" b="1" smtClean="0">
                <a:solidFill>
                  <a:srgbClr val="66CCFF"/>
                </a:solidFill>
                <a:latin typeface="微软雅黑" panose="020B0503020204020204" pitchFamily="2" charset="-122"/>
                <a:ea typeface="微软雅黑" panose="020B0503020204020204" pitchFamily="2" charset="-122"/>
              </a:rPr>
              <a:t>例</a:t>
            </a:r>
            <a:r>
              <a:rPr lang="en-US" altLang="zh-CN" sz="2800" b="1" smtClean="0">
                <a:solidFill>
                  <a:srgbClr val="66CCFF"/>
                </a:solidFill>
                <a:latin typeface="微软雅黑" panose="020B0503020204020204" pitchFamily="2" charset="-122"/>
                <a:ea typeface="微软雅黑" panose="020B0503020204020204" pitchFamily="2" charset="-122"/>
              </a:rPr>
              <a:t>7-1</a:t>
            </a:r>
            <a:r>
              <a:rPr lang="zh-CN" altLang="en-US" sz="2800" b="1" smtClean="0">
                <a:solidFill>
                  <a:srgbClr val="66CCFF"/>
                </a:solidFill>
                <a:latin typeface="微软雅黑" panose="020B0503020204020204" pitchFamily="2" charset="-122"/>
                <a:ea typeface="微软雅黑" panose="020B0503020204020204" pitchFamily="2" charset="-122"/>
              </a:rPr>
              <a:t>数据的系统</a:t>
            </a:r>
            <a:r>
              <a:rPr lang="zh-CN" altLang="en-US" sz="2800" b="1" dirty="0" smtClean="0">
                <a:solidFill>
                  <a:srgbClr val="66CCFF"/>
                </a:solidFill>
                <a:latin typeface="微软雅黑" panose="020B0503020204020204" pitchFamily="2" charset="-122"/>
                <a:ea typeface="微软雅黑" panose="020B0503020204020204" pitchFamily="2" charset="-122"/>
              </a:rPr>
              <a:t>聚类</a:t>
            </a:r>
            <a:endParaRPr lang="zh-CN" altLang="en-US" sz="2800" b="1" dirty="0">
              <a:solidFill>
                <a:srgbClr val="66CCFF"/>
              </a:solidFill>
              <a:latin typeface="微软雅黑" panose="020B0503020204020204" pitchFamily="2" charset="-122"/>
              <a:ea typeface="微软雅黑" panose="020B0503020204020204" pitchFamily="2" charset="-122"/>
            </a:endParaRPr>
          </a:p>
        </p:txBody>
      </p:sp>
      <p:sp>
        <p:nvSpPr>
          <p:cNvPr id="6" name="TextBox 5"/>
          <p:cNvSpPr txBox="1"/>
          <p:nvPr/>
        </p:nvSpPr>
        <p:spPr>
          <a:xfrm>
            <a:off x="4475886" y="931365"/>
            <a:ext cx="5436379" cy="523220"/>
          </a:xfrm>
          <a:prstGeom prst="rect">
            <a:avLst/>
          </a:prstGeom>
          <a:noFill/>
        </p:spPr>
        <p:txBody>
          <a:bodyPr wrap="square" rtlCol="0">
            <a:spAutoFit/>
          </a:bodyPr>
          <a:lstStyle/>
          <a:p>
            <a:r>
              <a:rPr lang="zh-CN" altLang="en-US" sz="2800" smtClean="0">
                <a:solidFill>
                  <a:srgbClr val="00B050"/>
                </a:solidFill>
                <a:latin typeface="微软雅黑" panose="020B0503020204020204" pitchFamily="2" charset="-122"/>
                <a:ea typeface="微软雅黑" panose="020B0503020204020204" pitchFamily="2" charset="-122"/>
              </a:rPr>
              <a:t>最</a:t>
            </a:r>
            <a:r>
              <a:rPr lang="zh-CN" altLang="en-US" sz="2800" dirty="0" smtClean="0">
                <a:solidFill>
                  <a:srgbClr val="00B050"/>
                </a:solidFill>
                <a:latin typeface="微软雅黑" panose="020B0503020204020204" pitchFamily="2" charset="-122"/>
                <a:ea typeface="微软雅黑" panose="020B0503020204020204" pitchFamily="2" charset="-122"/>
              </a:rPr>
              <a:t>短距离法（采用欧氏距离）</a:t>
            </a:r>
            <a:endParaRPr lang="zh-CN" altLang="en-US" sz="2800" dirty="0">
              <a:solidFill>
                <a:srgbClr val="00B050"/>
              </a:solidFill>
              <a:latin typeface="微软雅黑" panose="020B0503020204020204" pitchFamily="2" charset="-122"/>
              <a:ea typeface="微软雅黑" panose="020B0503020204020204" pitchFamily="2" charset="-122"/>
            </a:endParaRPr>
          </a:p>
        </p:txBody>
      </p:sp>
      <p:pic>
        <p:nvPicPr>
          <p:cNvPr id="5" name="图片 4"/>
          <p:cNvPicPr>
            <a:picLocks noChangeAspect="1"/>
          </p:cNvPicPr>
          <p:nvPr/>
        </p:nvPicPr>
        <p:blipFill>
          <a:blip r:embed="rId1"/>
          <a:stretch>
            <a:fillRect/>
          </a:stretch>
        </p:blipFill>
        <p:spPr>
          <a:xfrm>
            <a:off x="551614" y="1691142"/>
            <a:ext cx="4733925" cy="4133850"/>
          </a:xfrm>
          <a:prstGeom prst="rect">
            <a:avLst/>
          </a:prstGeom>
        </p:spPr>
      </p:pic>
      <p:pic>
        <p:nvPicPr>
          <p:cNvPr id="10" name="图片 9"/>
          <p:cNvPicPr>
            <a:picLocks noChangeAspect="1"/>
          </p:cNvPicPr>
          <p:nvPr/>
        </p:nvPicPr>
        <p:blipFill>
          <a:blip r:embed="rId2"/>
          <a:stretch>
            <a:fillRect/>
          </a:stretch>
        </p:blipFill>
        <p:spPr>
          <a:xfrm>
            <a:off x="5329281" y="1696971"/>
            <a:ext cx="5603732" cy="4036189"/>
          </a:xfrm>
          <a:prstGeom prst="rect">
            <a:avLst/>
          </a:prstGeom>
        </p:spPr>
      </p:pic>
      <p:pic>
        <p:nvPicPr>
          <p:cNvPr id="12" name="图片 11"/>
          <p:cNvPicPr>
            <a:picLocks noChangeAspect="1"/>
          </p:cNvPicPr>
          <p:nvPr/>
        </p:nvPicPr>
        <p:blipFill>
          <a:blip r:embed="rId3"/>
          <a:stretch>
            <a:fillRect/>
          </a:stretch>
        </p:blipFill>
        <p:spPr>
          <a:xfrm>
            <a:off x="551614" y="948551"/>
            <a:ext cx="3432224" cy="506033"/>
          </a:xfrm>
          <a:prstGeom prst="rect">
            <a:avLst/>
          </a:prstGeom>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1815" y="188775"/>
            <a:ext cx="3764060" cy="523220"/>
          </a:xfrm>
          <a:prstGeom prst="rect">
            <a:avLst/>
          </a:prstGeom>
          <a:noFill/>
        </p:spPr>
        <p:txBody>
          <a:bodyPr wrap="square" rtlCol="0">
            <a:spAutoFit/>
          </a:bodyPr>
          <a:lstStyle/>
          <a:p>
            <a:r>
              <a:rPr lang="zh-CN" altLang="en-US" sz="2800" b="1" smtClean="0">
                <a:solidFill>
                  <a:srgbClr val="66CCFF"/>
                </a:solidFill>
                <a:latin typeface="微软雅黑" panose="020B0503020204020204" pitchFamily="2" charset="-122"/>
                <a:ea typeface="微软雅黑" panose="020B0503020204020204" pitchFamily="2" charset="-122"/>
              </a:rPr>
              <a:t>例</a:t>
            </a:r>
            <a:r>
              <a:rPr lang="en-US" altLang="zh-CN" sz="2800" b="1" smtClean="0">
                <a:solidFill>
                  <a:srgbClr val="66CCFF"/>
                </a:solidFill>
                <a:latin typeface="微软雅黑" panose="020B0503020204020204" pitchFamily="2" charset="-122"/>
                <a:ea typeface="微软雅黑" panose="020B0503020204020204" pitchFamily="2" charset="-122"/>
              </a:rPr>
              <a:t>7-1</a:t>
            </a:r>
            <a:r>
              <a:rPr lang="zh-CN" altLang="en-US" sz="2800" b="1" smtClean="0">
                <a:solidFill>
                  <a:srgbClr val="66CCFF"/>
                </a:solidFill>
                <a:latin typeface="微软雅黑" panose="020B0503020204020204" pitchFamily="2" charset="-122"/>
                <a:ea typeface="微软雅黑" panose="020B0503020204020204" pitchFamily="2" charset="-122"/>
              </a:rPr>
              <a:t>数据的系统</a:t>
            </a:r>
            <a:r>
              <a:rPr lang="zh-CN" altLang="en-US" sz="2800" b="1" dirty="0" smtClean="0">
                <a:solidFill>
                  <a:srgbClr val="66CCFF"/>
                </a:solidFill>
                <a:latin typeface="微软雅黑" panose="020B0503020204020204" pitchFamily="2" charset="-122"/>
                <a:ea typeface="微软雅黑" panose="020B0503020204020204" pitchFamily="2" charset="-122"/>
              </a:rPr>
              <a:t>聚类</a:t>
            </a:r>
            <a:endParaRPr lang="zh-CN" altLang="en-US" sz="2800" b="1" dirty="0">
              <a:solidFill>
                <a:srgbClr val="66CCFF"/>
              </a:solidFill>
              <a:latin typeface="微软雅黑" panose="020B0503020204020204" pitchFamily="2" charset="-122"/>
              <a:ea typeface="微软雅黑" panose="020B0503020204020204" pitchFamily="2" charset="-122"/>
            </a:endParaRPr>
          </a:p>
        </p:txBody>
      </p:sp>
      <p:sp>
        <p:nvSpPr>
          <p:cNvPr id="6" name="TextBox 5"/>
          <p:cNvSpPr txBox="1"/>
          <p:nvPr/>
        </p:nvSpPr>
        <p:spPr>
          <a:xfrm>
            <a:off x="5461396" y="931364"/>
            <a:ext cx="5436379" cy="523220"/>
          </a:xfrm>
          <a:prstGeom prst="rect">
            <a:avLst/>
          </a:prstGeom>
          <a:noFill/>
        </p:spPr>
        <p:txBody>
          <a:bodyPr wrap="square" rtlCol="0">
            <a:spAutoFit/>
          </a:bodyPr>
          <a:lstStyle/>
          <a:p>
            <a:r>
              <a:rPr lang="zh-CN" altLang="en-US" sz="2800" smtClean="0">
                <a:solidFill>
                  <a:srgbClr val="00B050"/>
                </a:solidFill>
                <a:latin typeface="微软雅黑" panose="020B0503020204020204" pitchFamily="2" charset="-122"/>
                <a:ea typeface="微软雅黑" panose="020B0503020204020204" pitchFamily="2" charset="-122"/>
              </a:rPr>
              <a:t>最长距离</a:t>
            </a:r>
            <a:r>
              <a:rPr lang="zh-CN" altLang="en-US" sz="2800" dirty="0" smtClean="0">
                <a:solidFill>
                  <a:srgbClr val="00B050"/>
                </a:solidFill>
                <a:latin typeface="微软雅黑" panose="020B0503020204020204" pitchFamily="2" charset="-122"/>
                <a:ea typeface="微软雅黑" panose="020B0503020204020204" pitchFamily="2" charset="-122"/>
              </a:rPr>
              <a:t>法（采用欧氏距离）</a:t>
            </a:r>
            <a:endParaRPr lang="zh-CN" altLang="en-US" sz="2800" dirty="0">
              <a:solidFill>
                <a:srgbClr val="00B050"/>
              </a:solidFill>
              <a:latin typeface="微软雅黑" panose="020B0503020204020204" pitchFamily="2" charset="-122"/>
              <a:ea typeface="微软雅黑" panose="020B0503020204020204" pitchFamily="2" charset="-122"/>
            </a:endParaRPr>
          </a:p>
        </p:txBody>
      </p:sp>
      <p:pic>
        <p:nvPicPr>
          <p:cNvPr id="2" name="图片 1"/>
          <p:cNvPicPr>
            <a:picLocks noChangeAspect="1"/>
          </p:cNvPicPr>
          <p:nvPr/>
        </p:nvPicPr>
        <p:blipFill>
          <a:blip r:embed="rId1"/>
          <a:stretch>
            <a:fillRect/>
          </a:stretch>
        </p:blipFill>
        <p:spPr>
          <a:xfrm>
            <a:off x="551615" y="931364"/>
            <a:ext cx="4808309" cy="494973"/>
          </a:xfrm>
          <a:prstGeom prst="rect">
            <a:avLst/>
          </a:prstGeom>
        </p:spPr>
      </p:pic>
      <p:pic>
        <p:nvPicPr>
          <p:cNvPr id="3" name="图片 2"/>
          <p:cNvPicPr>
            <a:picLocks noChangeAspect="1"/>
          </p:cNvPicPr>
          <p:nvPr/>
        </p:nvPicPr>
        <p:blipFill>
          <a:blip r:embed="rId2"/>
          <a:stretch>
            <a:fillRect/>
          </a:stretch>
        </p:blipFill>
        <p:spPr>
          <a:xfrm>
            <a:off x="577562" y="1696971"/>
            <a:ext cx="4695825" cy="4162425"/>
          </a:xfrm>
          <a:prstGeom prst="rect">
            <a:avLst/>
          </a:prstGeom>
        </p:spPr>
      </p:pic>
      <p:pic>
        <p:nvPicPr>
          <p:cNvPr id="7" name="图片 6"/>
          <p:cNvPicPr>
            <a:picLocks noChangeAspect="1"/>
          </p:cNvPicPr>
          <p:nvPr/>
        </p:nvPicPr>
        <p:blipFill>
          <a:blip r:embed="rId3"/>
          <a:stretch>
            <a:fillRect/>
          </a:stretch>
        </p:blipFill>
        <p:spPr>
          <a:xfrm>
            <a:off x="5495625" y="1696971"/>
            <a:ext cx="6000750" cy="4248150"/>
          </a:xfrm>
          <a:prstGeom prst="rect">
            <a:avLst/>
          </a:prstGeom>
        </p:spPr>
      </p:pic>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1815" y="188775"/>
            <a:ext cx="3764060" cy="523220"/>
          </a:xfrm>
          <a:prstGeom prst="rect">
            <a:avLst/>
          </a:prstGeom>
          <a:noFill/>
        </p:spPr>
        <p:txBody>
          <a:bodyPr wrap="square" rtlCol="0">
            <a:spAutoFit/>
          </a:bodyPr>
          <a:lstStyle/>
          <a:p>
            <a:r>
              <a:rPr lang="zh-CN" altLang="en-US" sz="2800" b="1" smtClean="0">
                <a:solidFill>
                  <a:srgbClr val="66CCFF"/>
                </a:solidFill>
                <a:latin typeface="微软雅黑" panose="020B0503020204020204" pitchFamily="2" charset="-122"/>
                <a:ea typeface="微软雅黑" panose="020B0503020204020204" pitchFamily="2" charset="-122"/>
              </a:rPr>
              <a:t>例</a:t>
            </a:r>
            <a:r>
              <a:rPr lang="en-US" altLang="zh-CN" sz="2800" b="1" smtClean="0">
                <a:solidFill>
                  <a:srgbClr val="66CCFF"/>
                </a:solidFill>
                <a:latin typeface="微软雅黑" panose="020B0503020204020204" pitchFamily="2" charset="-122"/>
                <a:ea typeface="微软雅黑" panose="020B0503020204020204" pitchFamily="2" charset="-122"/>
              </a:rPr>
              <a:t>7-1</a:t>
            </a:r>
            <a:r>
              <a:rPr lang="zh-CN" altLang="en-US" sz="2800" b="1" smtClean="0">
                <a:solidFill>
                  <a:srgbClr val="66CCFF"/>
                </a:solidFill>
                <a:latin typeface="微软雅黑" panose="020B0503020204020204" pitchFamily="2" charset="-122"/>
                <a:ea typeface="微软雅黑" panose="020B0503020204020204" pitchFamily="2" charset="-122"/>
              </a:rPr>
              <a:t>数据的系统</a:t>
            </a:r>
            <a:r>
              <a:rPr lang="zh-CN" altLang="en-US" sz="2800" b="1" dirty="0" smtClean="0">
                <a:solidFill>
                  <a:srgbClr val="66CCFF"/>
                </a:solidFill>
                <a:latin typeface="微软雅黑" panose="020B0503020204020204" pitchFamily="2" charset="-122"/>
                <a:ea typeface="微软雅黑" panose="020B0503020204020204" pitchFamily="2" charset="-122"/>
              </a:rPr>
              <a:t>聚类</a:t>
            </a:r>
            <a:endParaRPr lang="zh-CN" altLang="en-US" sz="2800" b="1" dirty="0">
              <a:solidFill>
                <a:srgbClr val="66CCFF"/>
              </a:solidFill>
              <a:latin typeface="微软雅黑" panose="020B0503020204020204" pitchFamily="2" charset="-122"/>
              <a:ea typeface="微软雅黑" panose="020B0503020204020204" pitchFamily="2" charset="-122"/>
            </a:endParaRPr>
          </a:p>
        </p:txBody>
      </p:sp>
      <p:pic>
        <p:nvPicPr>
          <p:cNvPr id="2" name="图片 1"/>
          <p:cNvPicPr>
            <a:picLocks noChangeAspect="1"/>
          </p:cNvPicPr>
          <p:nvPr/>
        </p:nvPicPr>
        <p:blipFill>
          <a:blip r:embed="rId1"/>
          <a:stretch>
            <a:fillRect/>
          </a:stretch>
        </p:blipFill>
        <p:spPr>
          <a:xfrm>
            <a:off x="551615" y="931364"/>
            <a:ext cx="4808309" cy="494973"/>
          </a:xfrm>
          <a:prstGeom prst="rect">
            <a:avLst/>
          </a:prstGeom>
        </p:spPr>
      </p:pic>
      <p:pic>
        <p:nvPicPr>
          <p:cNvPr id="5" name="图片 4"/>
          <p:cNvPicPr>
            <a:picLocks noChangeAspect="1"/>
          </p:cNvPicPr>
          <p:nvPr/>
        </p:nvPicPr>
        <p:blipFill>
          <a:blip r:embed="rId2"/>
          <a:stretch>
            <a:fillRect/>
          </a:stretch>
        </p:blipFill>
        <p:spPr>
          <a:xfrm>
            <a:off x="551615" y="1772885"/>
            <a:ext cx="5838825" cy="4257675"/>
          </a:xfrm>
          <a:prstGeom prst="rect">
            <a:avLst/>
          </a:prstGeom>
        </p:spPr>
      </p:pic>
      <p:pic>
        <p:nvPicPr>
          <p:cNvPr id="8" name="图片 7"/>
          <p:cNvPicPr>
            <a:picLocks noChangeAspect="1"/>
          </p:cNvPicPr>
          <p:nvPr/>
        </p:nvPicPr>
        <p:blipFill>
          <a:blip r:embed="rId3"/>
          <a:stretch>
            <a:fillRect/>
          </a:stretch>
        </p:blipFill>
        <p:spPr>
          <a:xfrm>
            <a:off x="6600035" y="2276920"/>
            <a:ext cx="5220783" cy="4281457"/>
          </a:xfrm>
          <a:prstGeom prst="rect">
            <a:avLst/>
          </a:prstGeom>
        </p:spPr>
      </p:pic>
      <p:pic>
        <p:nvPicPr>
          <p:cNvPr id="9" name="图片 8"/>
          <p:cNvPicPr>
            <a:picLocks noChangeAspect="1"/>
          </p:cNvPicPr>
          <p:nvPr/>
        </p:nvPicPr>
        <p:blipFill>
          <a:blip r:embed="rId4"/>
          <a:stretch>
            <a:fillRect/>
          </a:stretch>
        </p:blipFill>
        <p:spPr>
          <a:xfrm>
            <a:off x="6564714" y="399395"/>
            <a:ext cx="5256104" cy="6125820"/>
          </a:xfrm>
          <a:prstGeom prst="rect">
            <a:avLst/>
          </a:prstGeom>
        </p:spPr>
      </p:pic>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Box 28"/>
          <p:cNvSpPr/>
          <p:nvPr/>
        </p:nvSpPr>
        <p:spPr>
          <a:xfrm>
            <a:off x="153035" y="179070"/>
            <a:ext cx="5095240" cy="613410"/>
          </a:xfrm>
          <a:prstGeom prst="rect">
            <a:avLst/>
          </a:prstGeom>
          <a:noFill/>
          <a:ln w="9525">
            <a:noFill/>
          </a:ln>
        </p:spPr>
        <p:txBody>
          <a:bodyPr wrap="square">
            <a:spAutoFit/>
          </a:bodyPr>
          <a:lstStyle/>
          <a:p>
            <a:pPr lvl="0">
              <a:lnSpc>
                <a:spcPct val="100000"/>
              </a:lnSpc>
            </a:pPr>
            <a:r>
              <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多元统计分析及</a:t>
            </a:r>
            <a:r>
              <a:rPr lang="en-US" altLang="zh-CN" sz="3200" b="1">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语言</a:t>
            </a:r>
            <a:r>
              <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建模</a:t>
            </a:r>
            <a:endPar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275060" y="26670"/>
            <a:ext cx="838835" cy="854710"/>
          </a:xfrm>
          <a:prstGeom prst="rect">
            <a:avLst/>
          </a:prstGeom>
        </p:spPr>
      </p:pic>
      <p:sp>
        <p:nvSpPr>
          <p:cNvPr id="9" name="TextBox 27"/>
          <p:cNvSpPr/>
          <p:nvPr/>
        </p:nvSpPr>
        <p:spPr>
          <a:xfrm>
            <a:off x="5635625" y="193675"/>
            <a:ext cx="5450205" cy="54864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a:latin typeface="微软雅黑" panose="020B0503020204020204" pitchFamily="2" charset="-122"/>
                <a:ea typeface="微软雅黑" panose="020B0503020204020204" pitchFamily="2" charset="-122"/>
                <a:sym typeface="微软雅黑" panose="020B0503020204020204" pitchFamily="2" charset="-122"/>
              </a:rPr>
              <a:t>7</a:t>
            </a:r>
            <a:r>
              <a:rPr lang="zh-CN" altLang="en-US" sz="2800" b="1">
                <a:latin typeface="微软雅黑" panose="020B0503020204020204" pitchFamily="2" charset="-122"/>
                <a:ea typeface="微软雅黑" panose="020B0503020204020204" pitchFamily="2" charset="-122"/>
                <a:sym typeface="微软雅黑" panose="020B0503020204020204" pitchFamily="2" charset="-122"/>
              </a:rPr>
              <a:t> 聚类分析及R使用</a:t>
            </a:r>
            <a:endPar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5104130" y="370840"/>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stretch>
            <a:fillRect/>
          </a:stretch>
        </p:blipFill>
        <p:spPr>
          <a:xfrm>
            <a:off x="767630" y="1700880"/>
            <a:ext cx="3581400" cy="4371975"/>
          </a:xfrm>
          <a:prstGeom prst="rect">
            <a:avLst/>
          </a:prstGeom>
        </p:spPr>
      </p:pic>
      <p:pic>
        <p:nvPicPr>
          <p:cNvPr id="5" name="图片 4"/>
          <p:cNvPicPr>
            <a:picLocks noChangeAspect="1"/>
          </p:cNvPicPr>
          <p:nvPr/>
        </p:nvPicPr>
        <p:blipFill>
          <a:blip r:embed="rId3"/>
          <a:stretch>
            <a:fillRect/>
          </a:stretch>
        </p:blipFill>
        <p:spPr>
          <a:xfrm>
            <a:off x="5421112" y="1038810"/>
            <a:ext cx="6147268" cy="5767120"/>
          </a:xfrm>
          <a:prstGeom prst="rect">
            <a:avLst/>
          </a:prstGeom>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Box 28"/>
          <p:cNvSpPr/>
          <p:nvPr/>
        </p:nvSpPr>
        <p:spPr>
          <a:xfrm>
            <a:off x="153035" y="179070"/>
            <a:ext cx="5095240" cy="584775"/>
          </a:xfrm>
          <a:prstGeom prst="rect">
            <a:avLst/>
          </a:prstGeom>
          <a:noFill/>
          <a:ln w="9525">
            <a:noFill/>
          </a:ln>
        </p:spPr>
        <p:txBody>
          <a:bodyPr wrap="square">
            <a:spAutoFit/>
          </a:bodyPr>
          <a:lstStyle/>
          <a:p>
            <a:pPr lvl="0">
              <a:lnSpc>
                <a:spcPct val="100000"/>
              </a:lnSpc>
            </a:pP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7 </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聚类分析及</a:t>
            </a: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275060" y="26670"/>
            <a:ext cx="838835" cy="854710"/>
          </a:xfrm>
          <a:prstGeom prst="rect">
            <a:avLst/>
          </a:prstGeom>
        </p:spPr>
      </p:pic>
      <p:grpSp>
        <p:nvGrpSpPr>
          <p:cNvPr id="6146" name="组合 9"/>
          <p:cNvGrpSpPr/>
          <p:nvPr/>
        </p:nvGrpSpPr>
        <p:grpSpPr>
          <a:xfrm>
            <a:off x="5491742" y="2132910"/>
            <a:ext cx="3542238" cy="3553082"/>
            <a:chOff x="2714823" y="0"/>
            <a:chExt cx="3398089" cy="4023704"/>
          </a:xfrm>
        </p:grpSpPr>
        <p:sp>
          <p:nvSpPr>
            <p:cNvPr id="6147" name="文本框 23"/>
            <p:cNvSpPr/>
            <p:nvPr/>
          </p:nvSpPr>
          <p:spPr>
            <a:xfrm>
              <a:off x="3384380" y="1088741"/>
              <a:ext cx="2708181" cy="473633"/>
            </a:xfrm>
            <a:prstGeom prst="rect">
              <a:avLst/>
            </a:prstGeom>
            <a:noFill/>
            <a:ln w="9525">
              <a:noFill/>
            </a:ln>
          </p:spPr>
          <p:txBody>
            <a:bodyPr wrap="square">
              <a:spAutoFit/>
            </a:bodyPr>
            <a:lstStyle/>
            <a:p>
              <a:pPr lvl="0">
                <a:lnSpc>
                  <a:spcPct val="100000"/>
                </a:lnSpc>
              </a:pPr>
              <a:endParaRPr lang="zh-CN" altLang="en-US" sz="2400" b="1">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48" name="文本框 25"/>
            <p:cNvSpPr/>
            <p:nvPr/>
          </p:nvSpPr>
          <p:spPr>
            <a:xfrm>
              <a:off x="3384380" y="2731300"/>
              <a:ext cx="2555782" cy="473633"/>
            </a:xfrm>
            <a:prstGeom prst="rect">
              <a:avLst/>
            </a:prstGeom>
            <a:noFill/>
            <a:ln w="9525">
              <a:noFill/>
            </a:ln>
          </p:spPr>
          <p:txBody>
            <a:bodyPr wrap="square">
              <a:spAutoFit/>
            </a:bodyPr>
            <a:lstStyle/>
            <a:p>
              <a:pPr lvl="0">
                <a:lnSpc>
                  <a:spcPct val="100000"/>
                </a:lnSpc>
              </a:pPr>
              <a:endParaRPr lang="zh-CN" altLang="en-US" sz="2400" b="1">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49" name="文本框 26"/>
            <p:cNvSpPr/>
            <p:nvPr/>
          </p:nvSpPr>
          <p:spPr>
            <a:xfrm>
              <a:off x="3384380" y="1636261"/>
              <a:ext cx="2728532" cy="473633"/>
            </a:xfrm>
            <a:prstGeom prst="rect">
              <a:avLst/>
            </a:prstGeom>
            <a:noFill/>
            <a:ln w="9525">
              <a:noFill/>
            </a:ln>
          </p:spPr>
          <p:txBody>
            <a:bodyPr wrap="square">
              <a:spAutoFit/>
            </a:bodyPr>
            <a:lstStyle/>
            <a:p>
              <a:pPr lvl="0">
                <a:lnSpc>
                  <a:spcPct val="100000"/>
                </a:lnSpc>
              </a:pPr>
              <a:endParaRPr lang="zh-CN" altLang="en-US" sz="2400" b="1">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61" name="矩形 15"/>
            <p:cNvSpPr/>
            <p:nvPr/>
          </p:nvSpPr>
          <p:spPr>
            <a:xfrm>
              <a:off x="3384380" y="541221"/>
              <a:ext cx="1761459" cy="473633"/>
            </a:xfrm>
            <a:prstGeom prst="rect">
              <a:avLst/>
            </a:prstGeom>
            <a:noFill/>
            <a:ln w="9525">
              <a:noFill/>
            </a:ln>
          </p:spPr>
          <p:txBody>
            <a:bodyPr wrap="square">
              <a:spAutoFit/>
            </a:bodyPr>
            <a:lstStyle/>
            <a:p>
              <a:pPr lvl="0">
                <a:lnSpc>
                  <a:spcPct val="100000"/>
                </a:lnSpc>
              </a:pPr>
              <a:endParaRPr lang="zh-CN" altLang="en-US" sz="2400" b="1">
                <a:solidFill>
                  <a:srgbClr val="FF00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62" name="文本框 25"/>
            <p:cNvSpPr/>
            <p:nvPr/>
          </p:nvSpPr>
          <p:spPr>
            <a:xfrm>
              <a:off x="3384380" y="2183781"/>
              <a:ext cx="2510957" cy="473633"/>
            </a:xfrm>
            <a:prstGeom prst="rect">
              <a:avLst/>
            </a:prstGeom>
            <a:noFill/>
            <a:ln w="9525">
              <a:noFill/>
            </a:ln>
          </p:spPr>
          <p:txBody>
            <a:bodyPr wrap="square">
              <a:spAutoFit/>
            </a:bodyPr>
            <a:lstStyle/>
            <a:p>
              <a:pPr lvl="0">
                <a:lnSpc>
                  <a:spcPct val="100000"/>
                </a:lnSpc>
              </a:pPr>
              <a:endParaRPr lang="zh-CN" altLang="en-US" sz="2400" b="1">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63" name="直接连接符 17"/>
            <p:cNvSpPr/>
            <p:nvPr/>
          </p:nvSpPr>
          <p:spPr>
            <a:xfrm>
              <a:off x="2714823" y="0"/>
              <a:ext cx="1" cy="4023704"/>
            </a:xfrm>
            <a:prstGeom prst="line">
              <a:avLst/>
            </a:prstGeom>
            <a:ln w="38100" cap="flat" cmpd="sng">
              <a:solidFill>
                <a:schemeClr val="accent1"/>
              </a:solidFill>
              <a:prstDash val="sysDot"/>
              <a:miter/>
              <a:headEnd type="none" w="med" len="med"/>
              <a:tailEnd type="none" w="med" len="med"/>
            </a:ln>
          </p:spPr>
          <p:txBody>
            <a:bodyPr/>
            <a:lstStyle/>
            <a:p>
              <a:endParaRPr lang="zh-CN" altLang="en-US"/>
            </a:p>
          </p:txBody>
        </p:sp>
      </p:grpSp>
      <p:sp>
        <p:nvSpPr>
          <p:cNvPr id="9" name="TextBox 27"/>
          <p:cNvSpPr/>
          <p:nvPr/>
        </p:nvSpPr>
        <p:spPr>
          <a:xfrm>
            <a:off x="4439885" y="193675"/>
            <a:ext cx="664594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latin typeface="微软雅黑" panose="020B0503020204020204" pitchFamily="2" charset="-122"/>
                <a:ea typeface="微软雅黑" panose="020B0503020204020204" pitchFamily="2" charset="-122"/>
                <a:sym typeface="微软雅黑" panose="020B0503020204020204" pitchFamily="2" charset="-122"/>
              </a:rPr>
              <a:t>7.3</a:t>
            </a:r>
            <a:r>
              <a:rPr lang="zh-CN" altLang="en-US" sz="2800" b="1" dirty="0" smtClean="0">
                <a:latin typeface="微软雅黑" panose="020B0503020204020204" pitchFamily="2" charset="-122"/>
                <a:ea typeface="微软雅黑" panose="020B0503020204020204" pitchFamily="2" charset="-122"/>
                <a:sym typeface="微软雅黑" panose="020B0503020204020204" pitchFamily="2" charset="-122"/>
              </a:rPr>
              <a:t> 系统聚类法</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3863845" y="363326"/>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TextBox 3"/>
          <p:cNvSpPr txBox="1"/>
          <p:nvPr/>
        </p:nvSpPr>
        <p:spPr>
          <a:xfrm>
            <a:off x="1127654" y="1484865"/>
            <a:ext cx="3672255" cy="400110"/>
          </a:xfrm>
          <a:prstGeom prst="rect">
            <a:avLst/>
          </a:prstGeom>
          <a:noFill/>
        </p:spPr>
        <p:txBody>
          <a:bodyPr wrap="square" rtlCol="0">
            <a:spAutoFit/>
          </a:bodyPr>
          <a:lstStyle/>
          <a:p>
            <a:r>
              <a:rPr lang="en-US" altLang="zh-CN" sz="2000" dirty="0" smtClean="0">
                <a:latin typeface="微软雅黑" panose="020B0503020204020204" pitchFamily="2" charset="-122"/>
                <a:ea typeface="微软雅黑" panose="020B0503020204020204" pitchFamily="2" charset="-122"/>
              </a:rPr>
              <a:t>2.Ward</a:t>
            </a:r>
            <a:r>
              <a:rPr lang="zh-CN" altLang="en-US" sz="2000" dirty="0" smtClean="0">
                <a:latin typeface="微软雅黑" panose="020B0503020204020204" pitchFamily="2" charset="-122"/>
                <a:ea typeface="微软雅黑" panose="020B0503020204020204" pitchFamily="2" charset="-122"/>
              </a:rPr>
              <a:t>法（采用欧氏距离）</a:t>
            </a:r>
            <a:endParaRPr lang="zh-CN" altLang="en-US" sz="2000" dirty="0">
              <a:latin typeface="微软雅黑" panose="020B0503020204020204" pitchFamily="2" charset="-122"/>
              <a:ea typeface="微软雅黑" panose="020B0503020204020204" pitchFamily="2" charset="-122"/>
            </a:endParaRPr>
          </a:p>
        </p:txBody>
      </p:sp>
      <p:sp>
        <p:nvSpPr>
          <p:cNvPr id="5" name="TextBox 4"/>
          <p:cNvSpPr txBox="1"/>
          <p:nvPr/>
        </p:nvSpPr>
        <p:spPr>
          <a:xfrm>
            <a:off x="335600" y="2132910"/>
            <a:ext cx="5020625" cy="707886"/>
          </a:xfrm>
          <a:prstGeom prst="rect">
            <a:avLst/>
          </a:prstGeom>
          <a:no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2000" dirty="0" err="1">
                <a:latin typeface="微软雅黑" panose="020B0503020204020204" pitchFamily="2" charset="-122"/>
                <a:ea typeface="微软雅黑" panose="020B0503020204020204" pitchFamily="2" charset="-122"/>
              </a:rPr>
              <a:t>hc</a:t>
            </a:r>
            <a:r>
              <a:rPr lang="en-US" altLang="zh-CN" sz="2000" dirty="0">
                <a:latin typeface="微软雅黑" panose="020B0503020204020204" pitchFamily="2" charset="-122"/>
                <a:ea typeface="微软雅黑" panose="020B0503020204020204" pitchFamily="2" charset="-122"/>
              </a:rPr>
              <a:t>&lt;-</a:t>
            </a:r>
            <a:r>
              <a:rPr lang="en-US" altLang="zh-CN" sz="2000" dirty="0" err="1">
                <a:latin typeface="微软雅黑" panose="020B0503020204020204" pitchFamily="2" charset="-122"/>
                <a:ea typeface="微软雅黑" panose="020B0503020204020204" pitchFamily="2" charset="-122"/>
              </a:rPr>
              <a:t>hclust</a:t>
            </a:r>
            <a:r>
              <a:rPr lang="en-US" altLang="zh-CN" sz="2000" dirty="0">
                <a:latin typeface="微软雅黑" panose="020B0503020204020204" pitchFamily="2" charset="-122"/>
                <a:ea typeface="微软雅黑" panose="020B0503020204020204" pitchFamily="2" charset="-122"/>
              </a:rPr>
              <a:t>(</a:t>
            </a:r>
            <a:r>
              <a:rPr lang="en-US" altLang="zh-CN" sz="2000" dirty="0" err="1">
                <a:latin typeface="微软雅黑" panose="020B0503020204020204" pitchFamily="2" charset="-122"/>
                <a:ea typeface="微软雅黑" panose="020B0503020204020204" pitchFamily="2" charset="-122"/>
              </a:rPr>
              <a:t>dist</a:t>
            </a:r>
            <a:r>
              <a:rPr lang="en-US" altLang="zh-CN" sz="2000" dirty="0">
                <a:latin typeface="微软雅黑" panose="020B0503020204020204" pitchFamily="2" charset="-122"/>
                <a:ea typeface="微软雅黑" panose="020B0503020204020204" pitchFamily="2" charset="-122"/>
              </a:rPr>
              <a:t>(X),"ward")  #ward</a:t>
            </a:r>
            <a:r>
              <a:rPr lang="zh-CN" altLang="en-US" sz="2000" dirty="0">
                <a:latin typeface="微软雅黑" panose="020B0503020204020204" pitchFamily="2" charset="-122"/>
                <a:ea typeface="微软雅黑" panose="020B0503020204020204" pitchFamily="2" charset="-122"/>
              </a:rPr>
              <a:t>距离法 </a:t>
            </a:r>
            <a:endParaRPr lang="zh-CN" altLang="en-US" sz="2000" dirty="0">
              <a:latin typeface="微软雅黑" panose="020B0503020204020204" pitchFamily="2" charset="-122"/>
              <a:ea typeface="微软雅黑" panose="020B0503020204020204" pitchFamily="2" charset="-122"/>
            </a:endParaRPr>
          </a:p>
          <a:p>
            <a:r>
              <a:rPr lang="en-US" altLang="zh-CN" sz="2000" dirty="0" err="1">
                <a:latin typeface="微软雅黑" panose="020B0503020204020204" pitchFamily="2" charset="-122"/>
                <a:ea typeface="微软雅黑" panose="020B0503020204020204" pitchFamily="2" charset="-122"/>
              </a:rPr>
              <a:t>cbind</a:t>
            </a:r>
            <a:r>
              <a:rPr lang="en-US" altLang="zh-CN" sz="2000" dirty="0">
                <a:latin typeface="微软雅黑" panose="020B0503020204020204" pitchFamily="2" charset="-122"/>
                <a:ea typeface="微软雅黑" panose="020B0503020204020204" pitchFamily="2" charset="-122"/>
              </a:rPr>
              <a:t>(</a:t>
            </a:r>
            <a:r>
              <a:rPr lang="en-US" altLang="zh-CN" sz="2000" dirty="0" err="1">
                <a:latin typeface="微软雅黑" panose="020B0503020204020204" pitchFamily="2" charset="-122"/>
                <a:ea typeface="微软雅黑" panose="020B0503020204020204" pitchFamily="2" charset="-122"/>
              </a:rPr>
              <a:t>hc$merge,hc$height</a:t>
            </a:r>
            <a:r>
              <a:rPr lang="en-US" altLang="zh-CN" sz="2000" dirty="0">
                <a:latin typeface="微软雅黑" panose="020B0503020204020204" pitchFamily="2" charset="-122"/>
                <a:ea typeface="微软雅黑" panose="020B0503020204020204" pitchFamily="2" charset="-122"/>
              </a:rPr>
              <a:t>)  #</a:t>
            </a:r>
            <a:r>
              <a:rPr lang="zh-CN" altLang="en-US" sz="2000" dirty="0">
                <a:latin typeface="微软雅黑" panose="020B0503020204020204" pitchFamily="2" charset="-122"/>
                <a:ea typeface="微软雅黑" panose="020B0503020204020204" pitchFamily="2" charset="-122"/>
              </a:rPr>
              <a:t>分类过程</a:t>
            </a:r>
            <a:endParaRPr lang="zh-CN" altLang="en-US" sz="2000" dirty="0">
              <a:latin typeface="微软雅黑" panose="020B0503020204020204" pitchFamily="2" charset="-122"/>
              <a:ea typeface="微软雅黑" panose="020B0503020204020204" pitchFamily="2" charset="-122"/>
            </a:endParaRPr>
          </a:p>
        </p:txBody>
      </p:sp>
      <p:sp>
        <p:nvSpPr>
          <p:cNvPr id="6" name="TextBox 5"/>
          <p:cNvSpPr txBox="1"/>
          <p:nvPr/>
        </p:nvSpPr>
        <p:spPr>
          <a:xfrm>
            <a:off x="5639526" y="2129075"/>
            <a:ext cx="2256599" cy="400110"/>
          </a:xfrm>
          <a:prstGeom prst="rect">
            <a:avLst/>
          </a:prstGeom>
          <a:no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2000" dirty="0">
                <a:latin typeface="微软雅黑" panose="020B0503020204020204" pitchFamily="2" charset="-122"/>
                <a:ea typeface="微软雅黑" panose="020B0503020204020204" pitchFamily="2" charset="-122"/>
              </a:rPr>
              <a:t>plot(</a:t>
            </a:r>
            <a:r>
              <a:rPr lang="en-US" altLang="zh-CN" sz="2000" dirty="0" err="1">
                <a:latin typeface="微软雅黑" panose="020B0503020204020204" pitchFamily="2" charset="-122"/>
                <a:ea typeface="微软雅黑" panose="020B0503020204020204" pitchFamily="2" charset="-122"/>
              </a:rPr>
              <a:t>hc</a:t>
            </a:r>
            <a:r>
              <a:rPr lang="en-US" altLang="zh-CN" sz="2000" dirty="0">
                <a:latin typeface="微软雅黑" panose="020B0503020204020204" pitchFamily="2" charset="-122"/>
                <a:ea typeface="微软雅黑" panose="020B0503020204020204" pitchFamily="2" charset="-122"/>
              </a:rPr>
              <a:t>)  #</a:t>
            </a:r>
            <a:r>
              <a:rPr lang="zh-CN" altLang="en-US" sz="2000" dirty="0">
                <a:latin typeface="微软雅黑" panose="020B0503020204020204" pitchFamily="2" charset="-122"/>
                <a:ea typeface="微软雅黑" panose="020B0503020204020204" pitchFamily="2" charset="-122"/>
              </a:rPr>
              <a:t>聚类图</a:t>
            </a:r>
            <a:endParaRPr lang="zh-CN" altLang="en-US" sz="2000" dirty="0">
              <a:latin typeface="微软雅黑" panose="020B0503020204020204" pitchFamily="2" charset="-122"/>
              <a:ea typeface="微软雅黑" panose="020B0503020204020204" pitchFamily="2"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32" y="3094310"/>
            <a:ext cx="3818988" cy="1659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9702" y="2675580"/>
            <a:ext cx="4296462" cy="3607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Box 28"/>
          <p:cNvSpPr/>
          <p:nvPr/>
        </p:nvSpPr>
        <p:spPr>
          <a:xfrm>
            <a:off x="153035" y="179070"/>
            <a:ext cx="5095240" cy="584775"/>
          </a:xfrm>
          <a:prstGeom prst="rect">
            <a:avLst/>
          </a:prstGeom>
          <a:noFill/>
          <a:ln w="9525">
            <a:noFill/>
          </a:ln>
        </p:spPr>
        <p:txBody>
          <a:bodyPr wrap="square">
            <a:spAutoFit/>
          </a:bodyPr>
          <a:lstStyle/>
          <a:p>
            <a:pPr lvl="0">
              <a:lnSpc>
                <a:spcPct val="100000"/>
              </a:lnSpc>
            </a:pP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7 </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聚类分析及</a:t>
            </a: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275060" y="26670"/>
            <a:ext cx="838835" cy="854710"/>
          </a:xfrm>
          <a:prstGeom prst="rect">
            <a:avLst/>
          </a:prstGeom>
        </p:spPr>
      </p:pic>
      <p:sp>
        <p:nvSpPr>
          <p:cNvPr id="9" name="TextBox 27"/>
          <p:cNvSpPr/>
          <p:nvPr/>
        </p:nvSpPr>
        <p:spPr>
          <a:xfrm>
            <a:off x="4440041" y="193675"/>
            <a:ext cx="6645790"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latin typeface="微软雅黑" panose="020B0503020204020204" pitchFamily="2" charset="-122"/>
                <a:ea typeface="微软雅黑" panose="020B0503020204020204" pitchFamily="2" charset="-122"/>
                <a:sym typeface="微软雅黑" panose="020B0503020204020204" pitchFamily="2" charset="-122"/>
              </a:rPr>
              <a:t>7.3</a:t>
            </a:r>
            <a:r>
              <a:rPr lang="zh-CN" altLang="en-US" sz="2800" b="1" dirty="0" smtClean="0">
                <a:latin typeface="微软雅黑" panose="020B0503020204020204" pitchFamily="2" charset="-122"/>
                <a:ea typeface="微软雅黑" panose="020B0503020204020204" pitchFamily="2" charset="-122"/>
                <a:sym typeface="微软雅黑" panose="020B0503020204020204" pitchFamily="2" charset="-122"/>
              </a:rPr>
              <a:t> 系统聚类法</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3935850" y="370522"/>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TextBox 3"/>
          <p:cNvSpPr txBox="1"/>
          <p:nvPr/>
        </p:nvSpPr>
        <p:spPr>
          <a:xfrm>
            <a:off x="623619" y="1196845"/>
            <a:ext cx="5688395" cy="1323439"/>
          </a:xfrm>
          <a:prstGeom prst="rect">
            <a:avLst/>
          </a:prstGeom>
          <a:noFill/>
        </p:spPr>
        <p:txBody>
          <a:bodyPr wrap="square" rtlCol="0">
            <a:spAutoFit/>
          </a:bodyPr>
          <a:lstStyle/>
          <a:p>
            <a:r>
              <a:rPr lang="en-US" altLang="zh-CN" sz="2000" dirty="0">
                <a:latin typeface="微软雅黑" panose="020B0503020204020204" pitchFamily="2" charset="-122"/>
                <a:ea typeface="微软雅黑" panose="020B0503020204020204" pitchFamily="2" charset="-122"/>
              </a:rPr>
              <a:t>【</a:t>
            </a:r>
            <a:r>
              <a:rPr lang="zh-CN" altLang="en-US" sz="2000" dirty="0">
                <a:latin typeface="微软雅黑" panose="020B0503020204020204" pitchFamily="2" charset="-122"/>
                <a:ea typeface="微软雅黑" panose="020B0503020204020204" pitchFamily="2" charset="-122"/>
              </a:rPr>
              <a:t>例</a:t>
            </a:r>
            <a:r>
              <a:rPr lang="en-US" altLang="zh-CN" sz="2000" dirty="0">
                <a:latin typeface="微软雅黑" panose="020B0503020204020204" pitchFamily="2" charset="-122"/>
                <a:ea typeface="微软雅黑" panose="020B0503020204020204" pitchFamily="2" charset="-122"/>
              </a:rPr>
              <a:t>7.2】</a:t>
            </a:r>
            <a:r>
              <a:rPr lang="zh-CN" altLang="en-US" sz="2000" dirty="0">
                <a:latin typeface="微软雅黑" panose="020B0503020204020204" pitchFamily="2" charset="-122"/>
                <a:ea typeface="微软雅黑" panose="020B0503020204020204" pitchFamily="2" charset="-122"/>
              </a:rPr>
              <a:t>续例</a:t>
            </a:r>
            <a:r>
              <a:rPr lang="en-US" altLang="zh-CN" sz="2000" dirty="0">
                <a:latin typeface="微软雅黑" panose="020B0503020204020204" pitchFamily="2" charset="-122"/>
                <a:ea typeface="微软雅黑" panose="020B0503020204020204" pitchFamily="2" charset="-122"/>
              </a:rPr>
              <a:t>3.1</a:t>
            </a:r>
            <a:r>
              <a:rPr lang="zh-CN" altLang="en-US" sz="2000" dirty="0">
                <a:latin typeface="微软雅黑" panose="020B0503020204020204" pitchFamily="2" charset="-122"/>
                <a:ea typeface="微软雅黑" panose="020B0503020204020204" pitchFamily="2" charset="-122"/>
              </a:rPr>
              <a:t>，为了研究全国</a:t>
            </a:r>
            <a:r>
              <a:rPr lang="en-US" altLang="zh-CN" sz="2000" dirty="0">
                <a:latin typeface="微软雅黑" panose="020B0503020204020204" pitchFamily="2" charset="-122"/>
                <a:ea typeface="微软雅黑" panose="020B0503020204020204" pitchFamily="2" charset="-122"/>
              </a:rPr>
              <a:t>31</a:t>
            </a:r>
            <a:r>
              <a:rPr lang="zh-CN" altLang="en-US" sz="2000" dirty="0">
                <a:latin typeface="微软雅黑" panose="020B0503020204020204" pitchFamily="2" charset="-122"/>
                <a:ea typeface="微软雅黑" panose="020B0503020204020204" pitchFamily="2" charset="-122"/>
              </a:rPr>
              <a:t>个省、市、自治区</a:t>
            </a:r>
            <a:r>
              <a:rPr lang="en-US" altLang="zh-CN" sz="2000" dirty="0">
                <a:latin typeface="微软雅黑" panose="020B0503020204020204" pitchFamily="2" charset="-122"/>
                <a:ea typeface="微软雅黑" panose="020B0503020204020204" pitchFamily="2" charset="-122"/>
              </a:rPr>
              <a:t>2007</a:t>
            </a:r>
            <a:r>
              <a:rPr lang="zh-CN" altLang="en-US" sz="2000" dirty="0">
                <a:latin typeface="微软雅黑" panose="020B0503020204020204" pitchFamily="2" charset="-122"/>
                <a:ea typeface="微软雅黑" panose="020B0503020204020204" pitchFamily="2" charset="-122"/>
              </a:rPr>
              <a:t>年城镇居民生活消费的分布规律，根据调查资料做区域消费类型划分。指标名及原始数据见表</a:t>
            </a:r>
            <a:r>
              <a:rPr lang="en-US" altLang="zh-CN" sz="2000" dirty="0">
                <a:latin typeface="微软雅黑" panose="020B0503020204020204" pitchFamily="2" charset="-122"/>
                <a:ea typeface="微软雅黑" panose="020B0503020204020204" pitchFamily="2" charset="-122"/>
              </a:rPr>
              <a:t>3.1</a:t>
            </a:r>
            <a:endParaRPr lang="zh-CN" altLang="en-US" sz="2000" dirty="0">
              <a:latin typeface="微软雅黑" panose="020B0503020204020204" pitchFamily="2" charset="-122"/>
              <a:ea typeface="微软雅黑" panose="020B0503020204020204" pitchFamily="2" charset="-122"/>
            </a:endParaRPr>
          </a:p>
        </p:txBody>
      </p:sp>
      <p:grpSp>
        <p:nvGrpSpPr>
          <p:cNvPr id="10" name="组合 9"/>
          <p:cNvGrpSpPr/>
          <p:nvPr/>
        </p:nvGrpSpPr>
        <p:grpSpPr>
          <a:xfrm>
            <a:off x="6456025" y="1234139"/>
            <a:ext cx="3542238" cy="5147066"/>
            <a:chOff x="2714823" y="0"/>
            <a:chExt cx="3398089" cy="4023704"/>
          </a:xfrm>
        </p:grpSpPr>
        <p:sp>
          <p:nvSpPr>
            <p:cNvPr id="12" name="文本框 23"/>
            <p:cNvSpPr/>
            <p:nvPr/>
          </p:nvSpPr>
          <p:spPr>
            <a:xfrm>
              <a:off x="3384380" y="1088741"/>
              <a:ext cx="2708181" cy="473633"/>
            </a:xfrm>
            <a:prstGeom prst="rect">
              <a:avLst/>
            </a:prstGeom>
            <a:noFill/>
            <a:ln w="9525">
              <a:noFill/>
            </a:ln>
          </p:spPr>
          <p:txBody>
            <a:bodyPr wrap="square">
              <a:spAutoFit/>
            </a:bodyPr>
            <a:lstStyle/>
            <a:p>
              <a:pPr lvl="0">
                <a:lnSpc>
                  <a:spcPct val="100000"/>
                </a:lnSpc>
              </a:pPr>
              <a:endParaRPr lang="zh-CN" altLang="en-US" sz="2400" b="1">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 name="文本框 25"/>
            <p:cNvSpPr/>
            <p:nvPr/>
          </p:nvSpPr>
          <p:spPr>
            <a:xfrm>
              <a:off x="3384380" y="2731300"/>
              <a:ext cx="2555782" cy="473633"/>
            </a:xfrm>
            <a:prstGeom prst="rect">
              <a:avLst/>
            </a:prstGeom>
            <a:noFill/>
            <a:ln w="9525">
              <a:noFill/>
            </a:ln>
          </p:spPr>
          <p:txBody>
            <a:bodyPr wrap="square">
              <a:spAutoFit/>
            </a:bodyPr>
            <a:lstStyle/>
            <a:p>
              <a:pPr lvl="0">
                <a:lnSpc>
                  <a:spcPct val="100000"/>
                </a:lnSpc>
              </a:pPr>
              <a:endParaRPr lang="zh-CN" altLang="en-US" sz="2400" b="1">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 name="文本框 26"/>
            <p:cNvSpPr/>
            <p:nvPr/>
          </p:nvSpPr>
          <p:spPr>
            <a:xfrm>
              <a:off x="3384380" y="1636261"/>
              <a:ext cx="2728532" cy="473633"/>
            </a:xfrm>
            <a:prstGeom prst="rect">
              <a:avLst/>
            </a:prstGeom>
            <a:noFill/>
            <a:ln w="9525">
              <a:noFill/>
            </a:ln>
          </p:spPr>
          <p:txBody>
            <a:bodyPr wrap="square">
              <a:spAutoFit/>
            </a:bodyPr>
            <a:lstStyle/>
            <a:p>
              <a:pPr lvl="0">
                <a:lnSpc>
                  <a:spcPct val="100000"/>
                </a:lnSpc>
              </a:pPr>
              <a:endParaRPr lang="zh-CN" altLang="en-US" sz="2400" b="1">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 name="矩形 15"/>
            <p:cNvSpPr/>
            <p:nvPr/>
          </p:nvSpPr>
          <p:spPr>
            <a:xfrm>
              <a:off x="3384380" y="541221"/>
              <a:ext cx="1761459" cy="473633"/>
            </a:xfrm>
            <a:prstGeom prst="rect">
              <a:avLst/>
            </a:prstGeom>
            <a:noFill/>
            <a:ln w="9525">
              <a:noFill/>
            </a:ln>
          </p:spPr>
          <p:txBody>
            <a:bodyPr wrap="square">
              <a:spAutoFit/>
            </a:bodyPr>
            <a:lstStyle/>
            <a:p>
              <a:pPr lvl="0">
                <a:lnSpc>
                  <a:spcPct val="100000"/>
                </a:lnSpc>
              </a:pPr>
              <a:endParaRPr lang="zh-CN" altLang="en-US" sz="2400" b="1">
                <a:solidFill>
                  <a:srgbClr val="FF00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 name="文本框 25"/>
            <p:cNvSpPr/>
            <p:nvPr/>
          </p:nvSpPr>
          <p:spPr>
            <a:xfrm>
              <a:off x="3384380" y="2183781"/>
              <a:ext cx="2510957" cy="473633"/>
            </a:xfrm>
            <a:prstGeom prst="rect">
              <a:avLst/>
            </a:prstGeom>
            <a:noFill/>
            <a:ln w="9525">
              <a:noFill/>
            </a:ln>
          </p:spPr>
          <p:txBody>
            <a:bodyPr wrap="square">
              <a:spAutoFit/>
            </a:bodyPr>
            <a:lstStyle/>
            <a:p>
              <a:pPr lvl="0">
                <a:lnSpc>
                  <a:spcPct val="100000"/>
                </a:lnSpc>
              </a:pPr>
              <a:endParaRPr lang="zh-CN" altLang="en-US" sz="2400" b="1">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 name="直接连接符 17"/>
            <p:cNvSpPr/>
            <p:nvPr/>
          </p:nvSpPr>
          <p:spPr>
            <a:xfrm>
              <a:off x="2714823" y="0"/>
              <a:ext cx="1" cy="4023704"/>
            </a:xfrm>
            <a:prstGeom prst="line">
              <a:avLst/>
            </a:prstGeom>
            <a:ln w="38100" cap="flat" cmpd="sng">
              <a:solidFill>
                <a:schemeClr val="accent1"/>
              </a:solidFill>
              <a:prstDash val="sysDot"/>
              <a:miter/>
              <a:headEnd type="none" w="med" len="med"/>
              <a:tailEnd type="none" w="med" len="med"/>
            </a:ln>
          </p:spPr>
          <p:txBody>
            <a:bodyPr/>
            <a:lstStyle/>
            <a:p>
              <a:endParaRPr lang="zh-CN" altLang="en-US"/>
            </a:p>
          </p:txBody>
        </p:sp>
      </p:grpSp>
      <p:sp>
        <p:nvSpPr>
          <p:cNvPr id="7" name="TextBox 6"/>
          <p:cNvSpPr txBox="1"/>
          <p:nvPr/>
        </p:nvSpPr>
        <p:spPr>
          <a:xfrm>
            <a:off x="335600" y="2626841"/>
            <a:ext cx="5976414" cy="2246769"/>
          </a:xfrm>
          <a:prstGeom prst="rect">
            <a:avLst/>
          </a:prstGeom>
          <a:no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000" dirty="0" smtClean="0">
                <a:latin typeface="微软雅黑" panose="020B0503020204020204" pitchFamily="2" charset="-122"/>
                <a:ea typeface="微软雅黑" panose="020B0503020204020204" pitchFamily="2" charset="-122"/>
              </a:rPr>
              <a:t>              </a:t>
            </a:r>
            <a:r>
              <a:rPr lang="zh-CN" altLang="en-US" sz="2000" dirty="0" smtClean="0">
                <a:solidFill>
                  <a:srgbClr val="0053EC"/>
                </a:solidFill>
                <a:latin typeface="微软雅黑" panose="020B0503020204020204" pitchFamily="2" charset="-122"/>
                <a:ea typeface="微软雅黑" panose="020B0503020204020204" pitchFamily="2" charset="-122"/>
              </a:rPr>
              <a:t>自</a:t>
            </a:r>
            <a:r>
              <a:rPr lang="zh-CN" altLang="en-US" sz="2000" dirty="0">
                <a:solidFill>
                  <a:srgbClr val="0053EC"/>
                </a:solidFill>
                <a:latin typeface="微软雅黑" panose="020B0503020204020204" pitchFamily="2" charset="-122"/>
                <a:ea typeface="微软雅黑" panose="020B0503020204020204" pitchFamily="2" charset="-122"/>
              </a:rPr>
              <a:t>编系统聚类函数</a:t>
            </a:r>
            <a:r>
              <a:rPr lang="en-US" altLang="zh-CN" sz="2000" dirty="0" err="1">
                <a:solidFill>
                  <a:srgbClr val="0053EC"/>
                </a:solidFill>
                <a:latin typeface="微软雅黑" panose="020B0503020204020204" pitchFamily="2" charset="-122"/>
                <a:ea typeface="微软雅黑" panose="020B0503020204020204" pitchFamily="2" charset="-122"/>
              </a:rPr>
              <a:t>H.clust</a:t>
            </a:r>
            <a:r>
              <a:rPr lang="en-US" altLang="zh-CN" sz="2000" dirty="0">
                <a:solidFill>
                  <a:srgbClr val="0053EC"/>
                </a:solidFill>
                <a:latin typeface="微软雅黑" panose="020B0503020204020204" pitchFamily="2" charset="-122"/>
                <a:ea typeface="微软雅黑" panose="020B0503020204020204" pitchFamily="2" charset="-122"/>
              </a:rPr>
              <a:t>()</a:t>
            </a:r>
            <a:r>
              <a:rPr lang="zh-CN" altLang="en-US" sz="2000" dirty="0">
                <a:solidFill>
                  <a:srgbClr val="0053EC"/>
                </a:solidFill>
                <a:latin typeface="微软雅黑" panose="020B0503020204020204" pitchFamily="2" charset="-122"/>
                <a:ea typeface="微软雅黑" panose="020B0503020204020204" pitchFamily="2" charset="-122"/>
              </a:rPr>
              <a:t>的</a:t>
            </a:r>
            <a:r>
              <a:rPr lang="zh-CN" altLang="en-US" sz="2000" dirty="0" smtClean="0">
                <a:solidFill>
                  <a:srgbClr val="0053EC"/>
                </a:solidFill>
                <a:latin typeface="微软雅黑" panose="020B0503020204020204" pitchFamily="2" charset="-122"/>
                <a:ea typeface="微软雅黑" panose="020B0503020204020204" pitchFamily="2" charset="-122"/>
              </a:rPr>
              <a:t>用法</a:t>
            </a:r>
            <a:endParaRPr lang="en-US" altLang="zh-CN" sz="2000" dirty="0" smtClean="0">
              <a:solidFill>
                <a:srgbClr val="0053EC"/>
              </a:solidFill>
              <a:latin typeface="微软雅黑" panose="020B0503020204020204" pitchFamily="2" charset="-122"/>
              <a:ea typeface="微软雅黑" panose="020B0503020204020204" pitchFamily="2" charset="-122"/>
            </a:endParaRPr>
          </a:p>
          <a:p>
            <a:r>
              <a:rPr lang="en-US" altLang="zh-CN" sz="2000" dirty="0" err="1">
                <a:latin typeface="微软雅黑" panose="020B0503020204020204" pitchFamily="2" charset="-122"/>
                <a:ea typeface="微软雅黑" panose="020B0503020204020204" pitchFamily="2" charset="-122"/>
              </a:rPr>
              <a:t>H.clust</a:t>
            </a:r>
            <a:r>
              <a:rPr lang="en-US" altLang="zh-CN" sz="2000" dirty="0">
                <a:latin typeface="微软雅黑" panose="020B0503020204020204" pitchFamily="2" charset="-122"/>
                <a:ea typeface="微软雅黑" panose="020B0503020204020204" pitchFamily="2" charset="-122"/>
              </a:rPr>
              <a:t>&lt;-function(</a:t>
            </a:r>
            <a:r>
              <a:rPr lang="en-US" altLang="zh-CN" sz="2000" dirty="0" err="1">
                <a:latin typeface="微软雅黑" panose="020B0503020204020204" pitchFamily="2" charset="-122"/>
                <a:ea typeface="微软雅黑" panose="020B0503020204020204" pitchFamily="2" charset="-122"/>
              </a:rPr>
              <a:t>X,d</a:t>
            </a:r>
            <a:r>
              <a:rPr lang="en-US" altLang="zh-CN" sz="2000" dirty="0">
                <a:latin typeface="微软雅黑" panose="020B0503020204020204" pitchFamily="2" charset="-122"/>
                <a:ea typeface="微软雅黑" panose="020B0503020204020204" pitchFamily="2" charset="-122"/>
              </a:rPr>
              <a:t>="</a:t>
            </a:r>
            <a:r>
              <a:rPr lang="en-US" altLang="zh-CN" sz="2000" dirty="0" err="1">
                <a:latin typeface="微软雅黑" panose="020B0503020204020204" pitchFamily="2" charset="-122"/>
                <a:ea typeface="微软雅黑" panose="020B0503020204020204" pitchFamily="2" charset="-122"/>
              </a:rPr>
              <a:t>euc</a:t>
            </a:r>
            <a:r>
              <a:rPr lang="en-US" altLang="zh-CN" sz="2000" dirty="0">
                <a:latin typeface="微软雅黑" panose="020B0503020204020204" pitchFamily="2" charset="-122"/>
                <a:ea typeface="微软雅黑" panose="020B0503020204020204" pitchFamily="2" charset="-122"/>
              </a:rPr>
              <a:t>",m="comp",</a:t>
            </a:r>
            <a:r>
              <a:rPr lang="en-US" altLang="zh-CN" sz="2000" dirty="0" err="1">
                <a:latin typeface="微软雅黑" panose="020B0503020204020204" pitchFamily="2" charset="-122"/>
                <a:ea typeface="微软雅黑" panose="020B0503020204020204" pitchFamily="2" charset="-122"/>
              </a:rPr>
              <a:t>proc</a:t>
            </a:r>
            <a:r>
              <a:rPr lang="en-US" altLang="zh-CN" sz="2000" dirty="0">
                <a:latin typeface="微软雅黑" panose="020B0503020204020204" pitchFamily="2" charset="-122"/>
                <a:ea typeface="微软雅黑" panose="020B0503020204020204" pitchFamily="2" charset="-122"/>
              </a:rPr>
              <a:t>=</a:t>
            </a:r>
            <a:r>
              <a:rPr lang="en-US" altLang="zh-CN" sz="2000" dirty="0" err="1">
                <a:latin typeface="微软雅黑" panose="020B0503020204020204" pitchFamily="2" charset="-122"/>
                <a:ea typeface="微软雅黑" panose="020B0503020204020204" pitchFamily="2" charset="-122"/>
              </a:rPr>
              <a:t>F,plot</a:t>
            </a:r>
            <a:r>
              <a:rPr lang="en-US" altLang="zh-CN" sz="2000" dirty="0">
                <a:latin typeface="微软雅黑" panose="020B0503020204020204" pitchFamily="2" charset="-122"/>
                <a:ea typeface="微软雅黑" panose="020B0503020204020204" pitchFamily="2" charset="-122"/>
              </a:rPr>
              <a:t>=T)</a:t>
            </a:r>
            <a:endParaRPr lang="en-US" altLang="zh-CN" sz="2000" dirty="0">
              <a:latin typeface="微软雅黑" panose="020B0503020204020204" pitchFamily="2" charset="-122"/>
              <a:ea typeface="微软雅黑" panose="020B0503020204020204" pitchFamily="2" charset="-122"/>
            </a:endParaRPr>
          </a:p>
          <a:p>
            <a:endParaRPr lang="en-US" altLang="zh-CN" sz="2000" dirty="0">
              <a:latin typeface="微软雅黑" panose="020B0503020204020204" pitchFamily="2" charset="-122"/>
              <a:ea typeface="微软雅黑" panose="020B0503020204020204" pitchFamily="2" charset="-122"/>
            </a:endParaRPr>
          </a:p>
          <a:p>
            <a:r>
              <a:rPr lang="en-US" altLang="zh-CN" sz="2000" dirty="0">
                <a:latin typeface="微软雅黑" panose="020B0503020204020204" pitchFamily="2" charset="-122"/>
                <a:ea typeface="微软雅黑" panose="020B0503020204020204" pitchFamily="2" charset="-122"/>
              </a:rPr>
              <a:t>X</a:t>
            </a:r>
            <a:r>
              <a:rPr lang="zh-CN" altLang="en-US" sz="2000" dirty="0">
                <a:latin typeface="微软雅黑" panose="020B0503020204020204" pitchFamily="2" charset="-122"/>
                <a:ea typeface="微软雅黑" panose="020B0503020204020204" pitchFamily="2" charset="-122"/>
              </a:rPr>
              <a:t>数值矩阵或数据框，</a:t>
            </a:r>
            <a:r>
              <a:rPr lang="en-US" altLang="zh-CN" sz="2000" dirty="0">
                <a:latin typeface="微软雅黑" panose="020B0503020204020204" pitchFamily="2" charset="-122"/>
                <a:ea typeface="微软雅黑" panose="020B0503020204020204" pitchFamily="2" charset="-122"/>
              </a:rPr>
              <a:t>d </a:t>
            </a:r>
            <a:r>
              <a:rPr lang="zh-CN" altLang="en-US" sz="2000" dirty="0">
                <a:latin typeface="微软雅黑" panose="020B0503020204020204" pitchFamily="2" charset="-122"/>
                <a:ea typeface="微软雅黑" panose="020B0503020204020204" pitchFamily="2" charset="-122"/>
              </a:rPr>
              <a:t>距离计算方法（见上），</a:t>
            </a:r>
            <a:r>
              <a:rPr lang="en-US" altLang="zh-CN" sz="2000" dirty="0">
                <a:latin typeface="微软雅黑" panose="020B0503020204020204" pitchFamily="2" charset="-122"/>
                <a:ea typeface="微软雅黑" panose="020B0503020204020204" pitchFamily="2" charset="-122"/>
              </a:rPr>
              <a:t>m</a:t>
            </a:r>
            <a:r>
              <a:rPr lang="zh-CN" altLang="en-US" sz="2000" dirty="0">
                <a:latin typeface="微软雅黑" panose="020B0503020204020204" pitchFamily="2" charset="-122"/>
                <a:ea typeface="微软雅黑" panose="020B0503020204020204" pitchFamily="2" charset="-122"/>
              </a:rPr>
              <a:t>系统聚类方法（见上）</a:t>
            </a:r>
            <a:endParaRPr lang="zh-CN" altLang="en-US" sz="2000" dirty="0">
              <a:latin typeface="微软雅黑" panose="020B0503020204020204" pitchFamily="2" charset="-122"/>
              <a:ea typeface="微软雅黑" panose="020B0503020204020204" pitchFamily="2" charset="-122"/>
            </a:endParaRPr>
          </a:p>
          <a:p>
            <a:r>
              <a:rPr lang="en-US" altLang="zh-CN" sz="2000" dirty="0" err="1">
                <a:latin typeface="微软雅黑" panose="020B0503020204020204" pitchFamily="2" charset="-122"/>
                <a:ea typeface="微软雅黑" panose="020B0503020204020204" pitchFamily="2" charset="-122"/>
              </a:rPr>
              <a:t>proc</a:t>
            </a:r>
            <a:r>
              <a:rPr lang="zh-CN" altLang="en-US" sz="2000" dirty="0">
                <a:latin typeface="微软雅黑" panose="020B0503020204020204" pitchFamily="2" charset="-122"/>
                <a:ea typeface="微软雅黑" panose="020B0503020204020204" pitchFamily="2" charset="-122"/>
              </a:rPr>
              <a:t>是否输出聚类过程，</a:t>
            </a:r>
            <a:r>
              <a:rPr lang="en-US" altLang="zh-CN" sz="2000" dirty="0">
                <a:latin typeface="微软雅黑" panose="020B0503020204020204" pitchFamily="2" charset="-122"/>
                <a:ea typeface="微软雅黑" panose="020B0503020204020204" pitchFamily="2" charset="-122"/>
              </a:rPr>
              <a:t>plot </a:t>
            </a:r>
            <a:r>
              <a:rPr lang="zh-CN" altLang="en-US" sz="2000" dirty="0">
                <a:latin typeface="微软雅黑" panose="020B0503020204020204" pitchFamily="2" charset="-122"/>
                <a:ea typeface="微软雅黑" panose="020B0503020204020204" pitchFamily="2" charset="-122"/>
              </a:rPr>
              <a:t>是否输出聚类图</a:t>
            </a:r>
            <a:endParaRPr lang="zh-CN" altLang="en-US" sz="2000" dirty="0">
              <a:latin typeface="微软雅黑" panose="020B0503020204020204" pitchFamily="2" charset="-122"/>
              <a:ea typeface="微软雅黑" panose="020B0503020204020204" pitchFamily="2" charset="-122"/>
            </a:endParaRPr>
          </a:p>
        </p:txBody>
      </p:sp>
      <p:sp>
        <p:nvSpPr>
          <p:cNvPr id="18" name="TextBox 17"/>
          <p:cNvSpPr txBox="1"/>
          <p:nvPr/>
        </p:nvSpPr>
        <p:spPr>
          <a:xfrm>
            <a:off x="335601" y="5047143"/>
            <a:ext cx="5976414" cy="707886"/>
          </a:xfrm>
          <a:prstGeom prst="rect">
            <a:avLst/>
          </a:prstGeom>
          <a:noFill/>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2000" dirty="0">
                <a:latin typeface="微软雅黑" panose="020B0503020204020204" pitchFamily="2" charset="-122"/>
                <a:ea typeface="微软雅黑" panose="020B0503020204020204" pitchFamily="2" charset="-122"/>
              </a:rPr>
              <a:t>#</a:t>
            </a:r>
            <a:r>
              <a:rPr lang="zh-CN" altLang="en-US" sz="2000" dirty="0">
                <a:latin typeface="微软雅黑" panose="020B0503020204020204" pitchFamily="2" charset="-122"/>
                <a:ea typeface="微软雅黑" panose="020B0503020204020204" pitchFamily="2" charset="-122"/>
              </a:rPr>
              <a:t>在</a:t>
            </a:r>
            <a:r>
              <a:rPr lang="en-US" altLang="zh-CN" sz="2000" dirty="0">
                <a:latin typeface="微软雅黑" panose="020B0503020204020204" pitchFamily="2" charset="-122"/>
                <a:ea typeface="微软雅黑" panose="020B0503020204020204" pitchFamily="2" charset="-122"/>
              </a:rPr>
              <a:t>mvstats.xls:d7.2</a:t>
            </a:r>
            <a:r>
              <a:rPr lang="zh-CN" altLang="en-US" sz="2000" dirty="0">
                <a:latin typeface="微软雅黑" panose="020B0503020204020204" pitchFamily="2" charset="-122"/>
                <a:ea typeface="微软雅黑" panose="020B0503020204020204" pitchFamily="2" charset="-122"/>
              </a:rPr>
              <a:t>中选取</a:t>
            </a:r>
            <a:r>
              <a:rPr lang="en-US" altLang="zh-CN" sz="2000" dirty="0">
                <a:latin typeface="微软雅黑" panose="020B0503020204020204" pitchFamily="2" charset="-122"/>
                <a:ea typeface="微软雅黑" panose="020B0503020204020204" pitchFamily="2" charset="-122"/>
              </a:rPr>
              <a:t>A1:I32</a:t>
            </a:r>
            <a:r>
              <a:rPr lang="zh-CN" altLang="en-US" sz="2000" dirty="0">
                <a:latin typeface="微软雅黑" panose="020B0503020204020204" pitchFamily="2" charset="-122"/>
                <a:ea typeface="微软雅黑" panose="020B0503020204020204" pitchFamily="2" charset="-122"/>
              </a:rPr>
              <a:t>区域，然后</a:t>
            </a:r>
            <a:r>
              <a:rPr lang="zh-CN" altLang="en-US" sz="2000" dirty="0" smtClean="0">
                <a:latin typeface="微软雅黑" panose="020B0503020204020204" pitchFamily="2" charset="-122"/>
                <a:ea typeface="微软雅黑" panose="020B0503020204020204" pitchFamily="2" charset="-122"/>
              </a:rPr>
              <a:t>拷贝</a:t>
            </a:r>
            <a:endParaRPr lang="en-US" altLang="zh-CN" sz="2000" dirty="0" smtClean="0">
              <a:latin typeface="微软雅黑" panose="020B0503020204020204" pitchFamily="2" charset="-122"/>
              <a:ea typeface="微软雅黑" panose="020B0503020204020204" pitchFamily="2" charset="-122"/>
            </a:endParaRPr>
          </a:p>
          <a:p>
            <a:endParaRPr lang="zh-CN" altLang="en-US" sz="2000" dirty="0">
              <a:latin typeface="微软雅黑" panose="020B0503020204020204" pitchFamily="2" charset="-122"/>
              <a:ea typeface="微软雅黑" panose="020B0503020204020204" pitchFamily="2" charset="-122"/>
            </a:endParaRPr>
          </a:p>
        </p:txBody>
      </p:sp>
      <p:sp>
        <p:nvSpPr>
          <p:cNvPr id="19" name="TextBox 18"/>
          <p:cNvSpPr txBox="1"/>
          <p:nvPr/>
        </p:nvSpPr>
        <p:spPr>
          <a:xfrm>
            <a:off x="335602" y="5517145"/>
            <a:ext cx="1512104" cy="400110"/>
          </a:xfrm>
          <a:prstGeom prst="rect">
            <a:avLst/>
          </a:prstGeom>
          <a:no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2000" dirty="0">
                <a:solidFill>
                  <a:srgbClr val="0053EC"/>
                </a:solidFill>
                <a:latin typeface="微软雅黑" panose="020B0503020204020204" pitchFamily="2" charset="-122"/>
                <a:ea typeface="微软雅黑" panose="020B0503020204020204" pitchFamily="2" charset="-122"/>
              </a:rPr>
              <a:t>plot(d7.2)</a:t>
            </a:r>
            <a:endParaRPr lang="zh-CN" altLang="en-US" sz="2000" dirty="0">
              <a:solidFill>
                <a:srgbClr val="0053EC"/>
              </a:solidFill>
              <a:latin typeface="微软雅黑" panose="020B0503020204020204" pitchFamily="2" charset="-122"/>
              <a:ea typeface="微软雅黑" panose="020B0503020204020204" pitchFamily="2" charset="-122"/>
            </a:endParaRPr>
          </a:p>
        </p:txBody>
      </p:sp>
      <p:sp>
        <p:nvSpPr>
          <p:cNvPr id="20" name="TextBox 19"/>
          <p:cNvSpPr txBox="1"/>
          <p:nvPr/>
        </p:nvSpPr>
        <p:spPr>
          <a:xfrm>
            <a:off x="6816050" y="1234139"/>
            <a:ext cx="2808195" cy="400110"/>
          </a:xfrm>
          <a:prstGeom prst="rect">
            <a:avLst/>
          </a:prstGeom>
          <a:noFill/>
        </p:spPr>
        <p:txBody>
          <a:bodyPr wrap="square" rtlCol="0">
            <a:spAutoFit/>
          </a:bodyPr>
          <a:lstStyle/>
          <a:p>
            <a:r>
              <a:rPr lang="zh-CN" altLang="en-US" sz="2000" dirty="0" smtClean="0">
                <a:solidFill>
                  <a:srgbClr val="C00000"/>
                </a:solidFill>
                <a:latin typeface="微软雅黑" panose="020B0503020204020204" pitchFamily="2" charset="-122"/>
                <a:ea typeface="微软雅黑" panose="020B0503020204020204" pitchFamily="2" charset="-122"/>
              </a:rPr>
              <a:t>结果输出</a:t>
            </a:r>
            <a:r>
              <a:rPr lang="zh-CN" altLang="en-US" dirty="0" smtClean="0"/>
              <a:t>：</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8178" y="1926460"/>
            <a:ext cx="4644197" cy="459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Box 28"/>
          <p:cNvSpPr/>
          <p:nvPr/>
        </p:nvSpPr>
        <p:spPr>
          <a:xfrm>
            <a:off x="153035" y="179070"/>
            <a:ext cx="5095240" cy="584775"/>
          </a:xfrm>
          <a:prstGeom prst="rect">
            <a:avLst/>
          </a:prstGeom>
          <a:noFill/>
          <a:ln w="9525">
            <a:noFill/>
          </a:ln>
        </p:spPr>
        <p:txBody>
          <a:bodyPr wrap="square">
            <a:spAutoFit/>
          </a:bodyPr>
          <a:lstStyle/>
          <a:p>
            <a:pPr lvl="0">
              <a:lnSpc>
                <a:spcPct val="100000"/>
              </a:lnSpc>
            </a:pP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7 </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聚类分析及</a:t>
            </a: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275060" y="26670"/>
            <a:ext cx="838835" cy="854710"/>
          </a:xfrm>
          <a:prstGeom prst="rect">
            <a:avLst/>
          </a:prstGeom>
        </p:spPr>
      </p:pic>
      <p:sp>
        <p:nvSpPr>
          <p:cNvPr id="9" name="TextBox 27"/>
          <p:cNvSpPr/>
          <p:nvPr/>
        </p:nvSpPr>
        <p:spPr>
          <a:xfrm>
            <a:off x="4439885" y="193675"/>
            <a:ext cx="664594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latin typeface="微软雅黑" panose="020B0503020204020204" pitchFamily="2" charset="-122"/>
                <a:ea typeface="微软雅黑" panose="020B0503020204020204" pitchFamily="2" charset="-122"/>
                <a:sym typeface="微软雅黑" panose="020B0503020204020204" pitchFamily="2" charset="-122"/>
              </a:rPr>
              <a:t>7.3</a:t>
            </a:r>
            <a:r>
              <a:rPr lang="zh-CN" altLang="en-US" sz="2800" b="1" dirty="0" smtClean="0">
                <a:latin typeface="微软雅黑" panose="020B0503020204020204" pitchFamily="2" charset="-122"/>
                <a:ea typeface="微软雅黑" panose="020B0503020204020204" pitchFamily="2" charset="-122"/>
                <a:sym typeface="微软雅黑" panose="020B0503020204020204" pitchFamily="2" charset="-122"/>
              </a:rPr>
              <a:t> 系统聚类法</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3863845" y="384492"/>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 name="TextBox 5"/>
          <p:cNvSpPr txBox="1"/>
          <p:nvPr/>
        </p:nvSpPr>
        <p:spPr>
          <a:xfrm>
            <a:off x="551616" y="1268850"/>
            <a:ext cx="5184360" cy="1015663"/>
          </a:xfrm>
          <a:prstGeom prst="rect">
            <a:avLst/>
          </a:prstGeom>
          <a:no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2000" dirty="0">
                <a:solidFill>
                  <a:srgbClr val="0053EC"/>
                </a:solidFill>
                <a:latin typeface="微软雅黑" panose="020B0503020204020204" pitchFamily="2" charset="-122"/>
                <a:ea typeface="微软雅黑" panose="020B0503020204020204" pitchFamily="2" charset="-122"/>
              </a:rPr>
              <a:t>library(</a:t>
            </a:r>
            <a:r>
              <a:rPr lang="en-US" altLang="zh-CN" sz="2000" dirty="0" err="1">
                <a:solidFill>
                  <a:srgbClr val="0053EC"/>
                </a:solidFill>
                <a:latin typeface="微软雅黑" panose="020B0503020204020204" pitchFamily="2" charset="-122"/>
                <a:ea typeface="微软雅黑" panose="020B0503020204020204" pitchFamily="2" charset="-122"/>
              </a:rPr>
              <a:t>mvstats</a:t>
            </a:r>
            <a:r>
              <a:rPr lang="en-US" altLang="zh-CN" sz="2000" dirty="0">
                <a:solidFill>
                  <a:srgbClr val="0053EC"/>
                </a:solidFill>
                <a:latin typeface="微软雅黑" panose="020B0503020204020204" pitchFamily="2" charset="-122"/>
                <a:ea typeface="微软雅黑" panose="020B0503020204020204" pitchFamily="2" charset="-122"/>
              </a:rPr>
              <a:t>)</a:t>
            </a:r>
            <a:endParaRPr lang="en-US" altLang="zh-CN" sz="2000" dirty="0">
              <a:solidFill>
                <a:srgbClr val="0053EC"/>
              </a:solidFill>
              <a:latin typeface="微软雅黑" panose="020B0503020204020204" pitchFamily="2" charset="-122"/>
              <a:ea typeface="微软雅黑" panose="020B0503020204020204" pitchFamily="2" charset="-122"/>
            </a:endParaRPr>
          </a:p>
          <a:p>
            <a:r>
              <a:rPr lang="en-US" altLang="zh-CN" sz="2000" dirty="0" err="1">
                <a:solidFill>
                  <a:srgbClr val="0053EC"/>
                </a:solidFill>
                <a:latin typeface="微软雅黑" panose="020B0503020204020204" pitchFamily="2" charset="-122"/>
                <a:ea typeface="微软雅黑" panose="020B0503020204020204" pitchFamily="2" charset="-122"/>
              </a:rPr>
              <a:t>H.clust</a:t>
            </a:r>
            <a:r>
              <a:rPr lang="en-US" altLang="zh-CN" sz="2000" dirty="0">
                <a:solidFill>
                  <a:srgbClr val="0053EC"/>
                </a:solidFill>
                <a:latin typeface="微软雅黑" panose="020B0503020204020204" pitchFamily="2" charset="-122"/>
                <a:ea typeface="微软雅黑" panose="020B0503020204020204" pitchFamily="2" charset="-122"/>
              </a:rPr>
              <a:t>(d7.2,"euclidean","single",plot=T)  #</a:t>
            </a:r>
            <a:r>
              <a:rPr lang="zh-CN" altLang="en-US" sz="2000" dirty="0">
                <a:solidFill>
                  <a:srgbClr val="0053EC"/>
                </a:solidFill>
                <a:latin typeface="微软雅黑" panose="020B0503020204020204" pitchFamily="2" charset="-122"/>
                <a:ea typeface="微软雅黑" panose="020B0503020204020204" pitchFamily="2" charset="-122"/>
              </a:rPr>
              <a:t>最短距离法</a:t>
            </a:r>
            <a:endParaRPr lang="zh-CN" altLang="en-US" sz="2000" dirty="0">
              <a:solidFill>
                <a:srgbClr val="0053EC"/>
              </a:solidFill>
              <a:latin typeface="微软雅黑" panose="020B0503020204020204" pitchFamily="2" charset="-122"/>
              <a:ea typeface="微软雅黑" panose="020B0503020204020204" pitchFamily="2" charset="-122"/>
            </a:endParaRPr>
          </a:p>
        </p:txBody>
      </p:sp>
      <p:sp>
        <p:nvSpPr>
          <p:cNvPr id="7" name="TextBox 6"/>
          <p:cNvSpPr txBox="1"/>
          <p:nvPr/>
        </p:nvSpPr>
        <p:spPr>
          <a:xfrm>
            <a:off x="6091062" y="1268850"/>
            <a:ext cx="5909348" cy="707886"/>
          </a:xfrm>
          <a:prstGeom prst="rect">
            <a:avLst/>
          </a:prstGeom>
          <a:no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2000" dirty="0" err="1">
                <a:solidFill>
                  <a:srgbClr val="0053EC"/>
                </a:solidFill>
                <a:latin typeface="微软雅黑" panose="020B0503020204020204" pitchFamily="2" charset="-122"/>
                <a:ea typeface="微软雅黑" panose="020B0503020204020204" pitchFamily="2" charset="-122"/>
              </a:rPr>
              <a:t>H.clust</a:t>
            </a:r>
            <a:r>
              <a:rPr lang="en-US" altLang="zh-CN" sz="2000" dirty="0">
                <a:solidFill>
                  <a:srgbClr val="0053EC"/>
                </a:solidFill>
                <a:latin typeface="微软雅黑" panose="020B0503020204020204" pitchFamily="2" charset="-122"/>
                <a:ea typeface="微软雅黑" panose="020B0503020204020204" pitchFamily="2" charset="-122"/>
              </a:rPr>
              <a:t>(d7.2,"euclidean","complete",plot=T)  #</a:t>
            </a:r>
            <a:r>
              <a:rPr lang="zh-CN" altLang="en-US" sz="2000" dirty="0">
                <a:solidFill>
                  <a:srgbClr val="0053EC"/>
                </a:solidFill>
                <a:latin typeface="微软雅黑" panose="020B0503020204020204" pitchFamily="2" charset="-122"/>
                <a:ea typeface="微软雅黑" panose="020B0503020204020204" pitchFamily="2" charset="-122"/>
              </a:rPr>
              <a:t>最长距离法</a:t>
            </a:r>
            <a:endParaRPr lang="zh-CN" altLang="en-US" sz="2000" dirty="0">
              <a:solidFill>
                <a:srgbClr val="0053EC"/>
              </a:solidFill>
              <a:latin typeface="微软雅黑" panose="020B0503020204020204" pitchFamily="2" charset="-122"/>
              <a:ea typeface="微软雅黑" panose="020B0503020204020204" pitchFamily="2"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606" y="2420797"/>
            <a:ext cx="4916714" cy="403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3177" y="2215624"/>
            <a:ext cx="5285117" cy="392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Box 28"/>
          <p:cNvSpPr/>
          <p:nvPr/>
        </p:nvSpPr>
        <p:spPr>
          <a:xfrm>
            <a:off x="153035" y="179070"/>
            <a:ext cx="5095240" cy="584775"/>
          </a:xfrm>
          <a:prstGeom prst="rect">
            <a:avLst/>
          </a:prstGeom>
          <a:noFill/>
          <a:ln w="9525">
            <a:noFill/>
          </a:ln>
        </p:spPr>
        <p:txBody>
          <a:bodyPr wrap="square">
            <a:spAutoFit/>
          </a:bodyPr>
          <a:lstStyle/>
          <a:p>
            <a:pPr lvl="0">
              <a:lnSpc>
                <a:spcPct val="100000"/>
              </a:lnSpc>
            </a:pP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7 </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聚类分析及</a:t>
            </a: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275060" y="26670"/>
            <a:ext cx="838835" cy="854710"/>
          </a:xfrm>
          <a:prstGeom prst="rect">
            <a:avLst/>
          </a:prstGeom>
        </p:spPr>
      </p:pic>
      <p:grpSp>
        <p:nvGrpSpPr>
          <p:cNvPr id="6146" name="组合 9"/>
          <p:cNvGrpSpPr/>
          <p:nvPr/>
        </p:nvGrpSpPr>
        <p:grpSpPr>
          <a:xfrm>
            <a:off x="6050318" y="1792759"/>
            <a:ext cx="3542238" cy="4105275"/>
            <a:chOff x="2714823" y="0"/>
            <a:chExt cx="3398089" cy="4023704"/>
          </a:xfrm>
        </p:grpSpPr>
        <p:sp>
          <p:nvSpPr>
            <p:cNvPr id="6147" name="文本框 23"/>
            <p:cNvSpPr/>
            <p:nvPr/>
          </p:nvSpPr>
          <p:spPr>
            <a:xfrm>
              <a:off x="3384380" y="1088741"/>
              <a:ext cx="2708181" cy="473633"/>
            </a:xfrm>
            <a:prstGeom prst="rect">
              <a:avLst/>
            </a:prstGeom>
            <a:noFill/>
            <a:ln w="9525">
              <a:noFill/>
            </a:ln>
          </p:spPr>
          <p:txBody>
            <a:bodyPr wrap="square">
              <a:spAutoFit/>
            </a:bodyPr>
            <a:lstStyle/>
            <a:p>
              <a:pPr lvl="0">
                <a:lnSpc>
                  <a:spcPct val="100000"/>
                </a:lnSpc>
              </a:pPr>
              <a:endParaRPr lang="zh-CN" altLang="en-US" sz="2400" b="1">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48" name="文本框 25"/>
            <p:cNvSpPr/>
            <p:nvPr/>
          </p:nvSpPr>
          <p:spPr>
            <a:xfrm>
              <a:off x="3384380" y="2731300"/>
              <a:ext cx="2555782" cy="473633"/>
            </a:xfrm>
            <a:prstGeom prst="rect">
              <a:avLst/>
            </a:prstGeom>
            <a:noFill/>
            <a:ln w="9525">
              <a:noFill/>
            </a:ln>
          </p:spPr>
          <p:txBody>
            <a:bodyPr wrap="square">
              <a:spAutoFit/>
            </a:bodyPr>
            <a:lstStyle/>
            <a:p>
              <a:pPr lvl="0">
                <a:lnSpc>
                  <a:spcPct val="100000"/>
                </a:lnSpc>
              </a:pPr>
              <a:endParaRPr lang="zh-CN" altLang="en-US" sz="2400" b="1">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49" name="文本框 26"/>
            <p:cNvSpPr/>
            <p:nvPr/>
          </p:nvSpPr>
          <p:spPr>
            <a:xfrm>
              <a:off x="3384380" y="1636261"/>
              <a:ext cx="2728532" cy="473633"/>
            </a:xfrm>
            <a:prstGeom prst="rect">
              <a:avLst/>
            </a:prstGeom>
            <a:noFill/>
            <a:ln w="9525">
              <a:noFill/>
            </a:ln>
          </p:spPr>
          <p:txBody>
            <a:bodyPr wrap="square">
              <a:spAutoFit/>
            </a:bodyPr>
            <a:lstStyle/>
            <a:p>
              <a:pPr lvl="0">
                <a:lnSpc>
                  <a:spcPct val="100000"/>
                </a:lnSpc>
              </a:pPr>
              <a:endParaRPr lang="zh-CN" altLang="en-US" sz="2400" b="1">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61" name="矩形 15"/>
            <p:cNvSpPr/>
            <p:nvPr/>
          </p:nvSpPr>
          <p:spPr>
            <a:xfrm>
              <a:off x="3384380" y="541221"/>
              <a:ext cx="1761459" cy="473633"/>
            </a:xfrm>
            <a:prstGeom prst="rect">
              <a:avLst/>
            </a:prstGeom>
            <a:noFill/>
            <a:ln w="9525">
              <a:noFill/>
            </a:ln>
          </p:spPr>
          <p:txBody>
            <a:bodyPr wrap="square">
              <a:spAutoFit/>
            </a:bodyPr>
            <a:lstStyle/>
            <a:p>
              <a:pPr lvl="0">
                <a:lnSpc>
                  <a:spcPct val="100000"/>
                </a:lnSpc>
              </a:pPr>
              <a:endParaRPr lang="zh-CN" altLang="en-US" sz="2400" b="1">
                <a:solidFill>
                  <a:srgbClr val="FF00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62" name="文本框 25"/>
            <p:cNvSpPr/>
            <p:nvPr/>
          </p:nvSpPr>
          <p:spPr>
            <a:xfrm>
              <a:off x="3384380" y="2183781"/>
              <a:ext cx="2510957" cy="473633"/>
            </a:xfrm>
            <a:prstGeom prst="rect">
              <a:avLst/>
            </a:prstGeom>
            <a:noFill/>
            <a:ln w="9525">
              <a:noFill/>
            </a:ln>
          </p:spPr>
          <p:txBody>
            <a:bodyPr wrap="square">
              <a:spAutoFit/>
            </a:bodyPr>
            <a:lstStyle/>
            <a:p>
              <a:pPr lvl="0">
                <a:lnSpc>
                  <a:spcPct val="100000"/>
                </a:lnSpc>
              </a:pPr>
              <a:endParaRPr lang="zh-CN" altLang="en-US" sz="2400" b="1">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63" name="直接连接符 17"/>
            <p:cNvSpPr/>
            <p:nvPr/>
          </p:nvSpPr>
          <p:spPr>
            <a:xfrm>
              <a:off x="2714823" y="0"/>
              <a:ext cx="1" cy="4023704"/>
            </a:xfrm>
            <a:prstGeom prst="line">
              <a:avLst/>
            </a:prstGeom>
            <a:ln w="38100" cap="flat" cmpd="sng">
              <a:solidFill>
                <a:schemeClr val="accent1"/>
              </a:solidFill>
              <a:prstDash val="sysDot"/>
              <a:miter/>
              <a:headEnd type="none" w="med" len="med"/>
              <a:tailEnd type="none" w="med" len="med"/>
            </a:ln>
          </p:spPr>
          <p:txBody>
            <a:bodyPr/>
            <a:lstStyle/>
            <a:p>
              <a:endParaRPr lang="zh-CN" altLang="en-US"/>
            </a:p>
          </p:txBody>
        </p:sp>
      </p:grpSp>
      <p:sp>
        <p:nvSpPr>
          <p:cNvPr id="9" name="TextBox 27"/>
          <p:cNvSpPr/>
          <p:nvPr/>
        </p:nvSpPr>
        <p:spPr>
          <a:xfrm>
            <a:off x="4511891" y="193675"/>
            <a:ext cx="6573940"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latin typeface="微软雅黑" panose="020B0503020204020204" pitchFamily="2" charset="-122"/>
                <a:ea typeface="微软雅黑" panose="020B0503020204020204" pitchFamily="2" charset="-122"/>
                <a:sym typeface="微软雅黑" panose="020B0503020204020204" pitchFamily="2" charset="-122"/>
              </a:rPr>
              <a:t>7.3</a:t>
            </a:r>
            <a:r>
              <a:rPr lang="zh-CN" altLang="en-US" sz="2800" b="1" dirty="0" smtClean="0">
                <a:latin typeface="微软雅黑" panose="020B0503020204020204" pitchFamily="2" charset="-122"/>
                <a:ea typeface="微软雅黑" panose="020B0503020204020204" pitchFamily="2" charset="-122"/>
                <a:sym typeface="微软雅黑" panose="020B0503020204020204" pitchFamily="2" charset="-122"/>
              </a:rPr>
              <a:t> 系统聚类法</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3935850" y="384492"/>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348" y="2451409"/>
            <a:ext cx="4968344" cy="4001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3850" y="1438910"/>
            <a:ext cx="5282565" cy="706755"/>
          </a:xfrm>
          <a:prstGeom prst="rect">
            <a:avLst/>
          </a:prstGeom>
          <a:no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2000" dirty="0" err="1">
                <a:solidFill>
                  <a:srgbClr val="0053EC"/>
                </a:solidFill>
                <a:latin typeface="微软雅黑" panose="020B0503020204020204" pitchFamily="2" charset="-122"/>
                <a:ea typeface="微软雅黑" panose="020B0503020204020204" pitchFamily="2" charset="-122"/>
              </a:rPr>
              <a:t>H.clust</a:t>
            </a:r>
            <a:r>
              <a:rPr lang="en-US" altLang="zh-CN" sz="2000" dirty="0">
                <a:solidFill>
                  <a:srgbClr val="0053EC"/>
                </a:solidFill>
                <a:latin typeface="微软雅黑" panose="020B0503020204020204" pitchFamily="2" charset="-122"/>
                <a:ea typeface="微软雅黑" panose="020B0503020204020204" pitchFamily="2" charset="-122"/>
              </a:rPr>
              <a:t>(d7.2,"euclidean","median",plot=T)  #</a:t>
            </a:r>
            <a:r>
              <a:rPr lang="zh-CN" altLang="en-US" sz="2000" dirty="0">
                <a:solidFill>
                  <a:srgbClr val="0053EC"/>
                </a:solidFill>
                <a:latin typeface="微软雅黑" panose="020B0503020204020204" pitchFamily="2" charset="-122"/>
                <a:ea typeface="微软雅黑" panose="020B0503020204020204" pitchFamily="2" charset="-122"/>
              </a:rPr>
              <a:t>中间距离法</a:t>
            </a:r>
            <a:endParaRPr lang="zh-CN" altLang="en-US" sz="2000" dirty="0">
              <a:solidFill>
                <a:srgbClr val="0053EC"/>
              </a:solidFill>
              <a:latin typeface="微软雅黑" panose="020B0503020204020204" pitchFamily="2" charset="-122"/>
              <a:ea typeface="微软雅黑" panose="020B0503020204020204" pitchFamily="2" charset="-122"/>
            </a:endParaRPr>
          </a:p>
        </p:txBody>
      </p:sp>
      <p:sp>
        <p:nvSpPr>
          <p:cNvPr id="6" name="TextBox 5"/>
          <p:cNvSpPr txBox="1"/>
          <p:nvPr/>
        </p:nvSpPr>
        <p:spPr>
          <a:xfrm>
            <a:off x="6285230" y="1438910"/>
            <a:ext cx="5507990" cy="706755"/>
          </a:xfrm>
          <a:prstGeom prst="rect">
            <a:avLst/>
          </a:prstGeom>
          <a:no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2000" dirty="0" err="1">
                <a:solidFill>
                  <a:srgbClr val="0053EC"/>
                </a:solidFill>
                <a:latin typeface="微软雅黑" panose="020B0503020204020204" pitchFamily="2" charset="-122"/>
                <a:ea typeface="微软雅黑" panose="020B0503020204020204" pitchFamily="2" charset="-122"/>
              </a:rPr>
              <a:t>H.clust</a:t>
            </a:r>
            <a:r>
              <a:rPr lang="en-US" altLang="zh-CN" sz="2000" dirty="0">
                <a:solidFill>
                  <a:srgbClr val="0053EC"/>
                </a:solidFill>
                <a:latin typeface="微软雅黑" panose="020B0503020204020204" pitchFamily="2" charset="-122"/>
                <a:ea typeface="微软雅黑" panose="020B0503020204020204" pitchFamily="2" charset="-122"/>
              </a:rPr>
              <a:t>(d7.2,"euclidean","average",plot=T)  #</a:t>
            </a:r>
            <a:r>
              <a:rPr lang="zh-CN" altLang="en-US" sz="2000" dirty="0">
                <a:solidFill>
                  <a:srgbClr val="0053EC"/>
                </a:solidFill>
                <a:latin typeface="微软雅黑" panose="020B0503020204020204" pitchFamily="2" charset="-122"/>
                <a:ea typeface="微软雅黑" panose="020B0503020204020204" pitchFamily="2" charset="-122"/>
              </a:rPr>
              <a:t>类平均法 </a:t>
            </a:r>
            <a:endParaRPr lang="zh-CN" altLang="en-US" sz="2000" dirty="0">
              <a:solidFill>
                <a:srgbClr val="0053EC"/>
              </a:solidFill>
              <a:latin typeface="微软雅黑" panose="020B0503020204020204" pitchFamily="2" charset="-122"/>
              <a:ea typeface="微软雅黑" panose="020B0503020204020204" pitchFamily="2" charset="-122"/>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1145" y="2428388"/>
            <a:ext cx="5277173" cy="3592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Box 28"/>
          <p:cNvSpPr/>
          <p:nvPr/>
        </p:nvSpPr>
        <p:spPr>
          <a:xfrm>
            <a:off x="153035" y="179070"/>
            <a:ext cx="3710810" cy="584775"/>
          </a:xfrm>
          <a:prstGeom prst="rect">
            <a:avLst/>
          </a:prstGeom>
          <a:noFill/>
          <a:ln w="9525">
            <a:noFill/>
          </a:ln>
        </p:spPr>
        <p:txBody>
          <a:bodyPr wrap="square">
            <a:spAutoFit/>
          </a:bodyPr>
          <a:lstStyle/>
          <a:p>
            <a:pPr lvl="0">
              <a:lnSpc>
                <a:spcPct val="100000"/>
              </a:lnSpc>
            </a:pP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7 </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聚类分析及</a:t>
            </a: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275060" y="26670"/>
            <a:ext cx="838835" cy="854710"/>
          </a:xfrm>
          <a:prstGeom prst="rect">
            <a:avLst/>
          </a:prstGeom>
        </p:spPr>
      </p:pic>
      <p:grpSp>
        <p:nvGrpSpPr>
          <p:cNvPr id="6146" name="组合 9"/>
          <p:cNvGrpSpPr/>
          <p:nvPr/>
        </p:nvGrpSpPr>
        <p:grpSpPr>
          <a:xfrm>
            <a:off x="6091203" y="1340856"/>
            <a:ext cx="3542238" cy="4320300"/>
            <a:chOff x="2714823" y="0"/>
            <a:chExt cx="3398089" cy="4023704"/>
          </a:xfrm>
        </p:grpSpPr>
        <p:sp>
          <p:nvSpPr>
            <p:cNvPr id="6147" name="文本框 23"/>
            <p:cNvSpPr/>
            <p:nvPr/>
          </p:nvSpPr>
          <p:spPr>
            <a:xfrm>
              <a:off x="3384380" y="1088741"/>
              <a:ext cx="2708181" cy="473633"/>
            </a:xfrm>
            <a:prstGeom prst="rect">
              <a:avLst/>
            </a:prstGeom>
            <a:noFill/>
            <a:ln w="9525">
              <a:noFill/>
            </a:ln>
          </p:spPr>
          <p:txBody>
            <a:bodyPr wrap="square">
              <a:spAutoFit/>
            </a:bodyPr>
            <a:lstStyle/>
            <a:p>
              <a:pPr lvl="0">
                <a:lnSpc>
                  <a:spcPct val="100000"/>
                </a:lnSpc>
              </a:pPr>
              <a:endParaRPr lang="zh-CN" altLang="en-US" sz="2400" b="1">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48" name="文本框 25"/>
            <p:cNvSpPr/>
            <p:nvPr/>
          </p:nvSpPr>
          <p:spPr>
            <a:xfrm>
              <a:off x="3384380" y="2731300"/>
              <a:ext cx="2555782" cy="473633"/>
            </a:xfrm>
            <a:prstGeom prst="rect">
              <a:avLst/>
            </a:prstGeom>
            <a:noFill/>
            <a:ln w="9525">
              <a:noFill/>
            </a:ln>
          </p:spPr>
          <p:txBody>
            <a:bodyPr wrap="square">
              <a:spAutoFit/>
            </a:bodyPr>
            <a:lstStyle/>
            <a:p>
              <a:pPr lvl="0">
                <a:lnSpc>
                  <a:spcPct val="100000"/>
                </a:lnSpc>
              </a:pPr>
              <a:endParaRPr lang="zh-CN" altLang="en-US" sz="2400" b="1">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49" name="文本框 26"/>
            <p:cNvSpPr/>
            <p:nvPr/>
          </p:nvSpPr>
          <p:spPr>
            <a:xfrm>
              <a:off x="3384380" y="1636261"/>
              <a:ext cx="2728532" cy="473633"/>
            </a:xfrm>
            <a:prstGeom prst="rect">
              <a:avLst/>
            </a:prstGeom>
            <a:noFill/>
            <a:ln w="9525">
              <a:noFill/>
            </a:ln>
          </p:spPr>
          <p:txBody>
            <a:bodyPr wrap="square">
              <a:spAutoFit/>
            </a:bodyPr>
            <a:lstStyle/>
            <a:p>
              <a:pPr lvl="0">
                <a:lnSpc>
                  <a:spcPct val="100000"/>
                </a:lnSpc>
              </a:pPr>
              <a:endParaRPr lang="zh-CN" altLang="en-US" sz="2400" b="1">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61" name="矩形 15"/>
            <p:cNvSpPr/>
            <p:nvPr/>
          </p:nvSpPr>
          <p:spPr>
            <a:xfrm>
              <a:off x="3384380" y="541221"/>
              <a:ext cx="1761459" cy="473633"/>
            </a:xfrm>
            <a:prstGeom prst="rect">
              <a:avLst/>
            </a:prstGeom>
            <a:noFill/>
            <a:ln w="9525">
              <a:noFill/>
            </a:ln>
          </p:spPr>
          <p:txBody>
            <a:bodyPr wrap="square">
              <a:spAutoFit/>
            </a:bodyPr>
            <a:lstStyle/>
            <a:p>
              <a:pPr lvl="0">
                <a:lnSpc>
                  <a:spcPct val="100000"/>
                </a:lnSpc>
              </a:pPr>
              <a:endParaRPr lang="zh-CN" altLang="en-US" sz="2400" b="1">
                <a:solidFill>
                  <a:srgbClr val="FF00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62" name="文本框 25"/>
            <p:cNvSpPr/>
            <p:nvPr/>
          </p:nvSpPr>
          <p:spPr>
            <a:xfrm>
              <a:off x="3384380" y="2183781"/>
              <a:ext cx="2510957" cy="473633"/>
            </a:xfrm>
            <a:prstGeom prst="rect">
              <a:avLst/>
            </a:prstGeom>
            <a:noFill/>
            <a:ln w="9525">
              <a:noFill/>
            </a:ln>
          </p:spPr>
          <p:txBody>
            <a:bodyPr wrap="square">
              <a:spAutoFit/>
            </a:bodyPr>
            <a:lstStyle/>
            <a:p>
              <a:pPr lvl="0">
                <a:lnSpc>
                  <a:spcPct val="100000"/>
                </a:lnSpc>
              </a:pPr>
              <a:endParaRPr lang="zh-CN" altLang="en-US" sz="2400" b="1">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63" name="直接连接符 17"/>
            <p:cNvSpPr/>
            <p:nvPr/>
          </p:nvSpPr>
          <p:spPr>
            <a:xfrm>
              <a:off x="2714823" y="0"/>
              <a:ext cx="1" cy="4023704"/>
            </a:xfrm>
            <a:prstGeom prst="line">
              <a:avLst/>
            </a:prstGeom>
            <a:ln w="38100" cap="flat" cmpd="sng">
              <a:solidFill>
                <a:schemeClr val="accent1"/>
              </a:solidFill>
              <a:prstDash val="sysDot"/>
              <a:miter/>
              <a:headEnd type="none" w="med" len="med"/>
              <a:tailEnd type="none" w="med" len="med"/>
            </a:ln>
          </p:spPr>
          <p:txBody>
            <a:bodyPr/>
            <a:lstStyle/>
            <a:p>
              <a:endParaRPr lang="zh-CN" altLang="en-US"/>
            </a:p>
          </p:txBody>
        </p:sp>
      </p:grpSp>
      <p:sp>
        <p:nvSpPr>
          <p:cNvPr id="9" name="TextBox 27"/>
          <p:cNvSpPr/>
          <p:nvPr/>
        </p:nvSpPr>
        <p:spPr>
          <a:xfrm>
            <a:off x="4583895" y="193675"/>
            <a:ext cx="650193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latin typeface="微软雅黑" panose="020B0503020204020204" pitchFamily="2" charset="-122"/>
                <a:ea typeface="微软雅黑" panose="020B0503020204020204" pitchFamily="2" charset="-122"/>
                <a:sym typeface="微软雅黑" panose="020B0503020204020204" pitchFamily="2" charset="-122"/>
              </a:rPr>
              <a:t>7.3 </a:t>
            </a:r>
            <a:r>
              <a:rPr lang="zh-CN" altLang="en-US" sz="2800" b="1" dirty="0" smtClean="0">
                <a:latin typeface="微软雅黑" panose="020B0503020204020204" pitchFamily="2" charset="-122"/>
                <a:ea typeface="微软雅黑" panose="020B0503020204020204" pitchFamily="2" charset="-122"/>
                <a:sym typeface="微软雅黑" panose="020B0503020204020204" pitchFamily="2" charset="-122"/>
              </a:rPr>
              <a:t>系统聚类法</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3936870" y="387954"/>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 name="TextBox 4"/>
          <p:cNvSpPr txBox="1"/>
          <p:nvPr/>
        </p:nvSpPr>
        <p:spPr>
          <a:xfrm>
            <a:off x="465850" y="1340855"/>
            <a:ext cx="5342129" cy="707886"/>
          </a:xfrm>
          <a:prstGeom prst="rect">
            <a:avLst/>
          </a:prstGeom>
          <a:no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altLang="zh-CN" sz="2000" dirty="0">
                <a:solidFill>
                  <a:srgbClr val="0053EC"/>
                </a:solidFill>
                <a:latin typeface="微软雅黑" panose="020B0503020204020204" pitchFamily="2" charset="-122"/>
                <a:ea typeface="微软雅黑" panose="020B0503020204020204" pitchFamily="2" charset="-122"/>
              </a:rPr>
              <a:t>H.clust(d7.2,"euclidean","centroid",plot=T)  #</a:t>
            </a:r>
            <a:r>
              <a:rPr lang="zh-CN" altLang="fr-FR" sz="2000" dirty="0">
                <a:solidFill>
                  <a:srgbClr val="0053EC"/>
                </a:solidFill>
                <a:latin typeface="微软雅黑" panose="020B0503020204020204" pitchFamily="2" charset="-122"/>
                <a:ea typeface="微软雅黑" panose="020B0503020204020204" pitchFamily="2" charset="-122"/>
              </a:rPr>
              <a:t>重心法</a:t>
            </a:r>
            <a:endParaRPr lang="zh-CN" altLang="en-US" sz="2000" dirty="0">
              <a:solidFill>
                <a:srgbClr val="0053EC"/>
              </a:solidFill>
              <a:latin typeface="微软雅黑" panose="020B0503020204020204" pitchFamily="2" charset="-122"/>
              <a:ea typeface="微软雅黑" panose="020B0503020204020204" pitchFamily="2" charset="-122"/>
            </a:endParaRPr>
          </a:p>
        </p:txBody>
      </p:sp>
      <p:sp>
        <p:nvSpPr>
          <p:cNvPr id="6" name="TextBox 5"/>
          <p:cNvSpPr txBox="1"/>
          <p:nvPr/>
        </p:nvSpPr>
        <p:spPr>
          <a:xfrm>
            <a:off x="6268782" y="1340855"/>
            <a:ext cx="4845820" cy="707886"/>
          </a:xfrm>
          <a:prstGeom prst="rect">
            <a:avLst/>
          </a:prstGeom>
          <a:no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2000" dirty="0" err="1">
                <a:solidFill>
                  <a:srgbClr val="0053EC"/>
                </a:solidFill>
                <a:latin typeface="微软雅黑" panose="020B0503020204020204" pitchFamily="2" charset="-122"/>
                <a:ea typeface="微软雅黑" panose="020B0503020204020204" pitchFamily="2" charset="-122"/>
              </a:rPr>
              <a:t>H.clust</a:t>
            </a:r>
            <a:r>
              <a:rPr lang="en-US" altLang="zh-CN" sz="2000" dirty="0">
                <a:solidFill>
                  <a:srgbClr val="0053EC"/>
                </a:solidFill>
                <a:latin typeface="微软雅黑" panose="020B0503020204020204" pitchFamily="2" charset="-122"/>
                <a:ea typeface="微软雅黑" panose="020B0503020204020204" pitchFamily="2" charset="-122"/>
              </a:rPr>
              <a:t>(d7.2,"euclidean","ward",plot=T)  #ward</a:t>
            </a:r>
            <a:r>
              <a:rPr lang="zh-CN" altLang="en-US" sz="2000" dirty="0">
                <a:solidFill>
                  <a:srgbClr val="0053EC"/>
                </a:solidFill>
                <a:latin typeface="微软雅黑" panose="020B0503020204020204" pitchFamily="2" charset="-122"/>
                <a:ea typeface="微软雅黑" panose="020B0503020204020204" pitchFamily="2" charset="-122"/>
              </a:rPr>
              <a:t>法</a:t>
            </a:r>
            <a:endParaRPr lang="zh-CN" altLang="en-US" sz="2000" dirty="0">
              <a:solidFill>
                <a:srgbClr val="0053EC"/>
              </a:solidFill>
              <a:latin typeface="微软雅黑" panose="020B0503020204020204" pitchFamily="2" charset="-122"/>
              <a:ea typeface="微软雅黑" panose="020B0503020204020204" pitchFamily="2"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398" y="2287628"/>
            <a:ext cx="5080876" cy="3733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026" y="2287630"/>
            <a:ext cx="5236772" cy="373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911640" y="5661156"/>
            <a:ext cx="10656739" cy="707886"/>
          </a:xfrm>
          <a:prstGeom prst="rect">
            <a:avLst/>
          </a:prstGeom>
          <a:noFill/>
        </p:spPr>
        <p:txBody>
          <a:bodyPr wrap="square" rtlCol="0">
            <a:spAutoFit/>
          </a:bodyPr>
          <a:lstStyle/>
          <a:p>
            <a:r>
              <a:rPr lang="zh-CN" altLang="en-US" sz="2000" dirty="0" smtClean="0">
                <a:latin typeface="微软雅黑" panose="020B0503020204020204" pitchFamily="2" charset="-122"/>
                <a:ea typeface="微软雅黑" panose="020B0503020204020204" pitchFamily="2" charset="-122"/>
              </a:rPr>
              <a:t>    综合</a:t>
            </a:r>
            <a:r>
              <a:rPr lang="zh-CN" altLang="en-US" sz="2000" dirty="0">
                <a:latin typeface="微软雅黑" panose="020B0503020204020204" pitchFamily="2" charset="-122"/>
                <a:ea typeface="微软雅黑" panose="020B0503020204020204" pitchFamily="2" charset="-122"/>
              </a:rPr>
              <a:t>考虑以上的分析结果，笔者认为从全国各省、市、自治区的消费情况来看，分为四类较为合适。</a:t>
            </a:r>
            <a:endParaRPr lang="zh-CN" altLang="en-US" sz="2000" dirty="0">
              <a:latin typeface="微软雅黑" panose="020B0503020204020204" pitchFamily="2" charset="-122"/>
              <a:ea typeface="微软雅黑" panose="020B0503020204020204" pitchFamily="2" charset="-122"/>
            </a:endParaRPr>
          </a:p>
        </p:txBody>
      </p:sp>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Box 28"/>
          <p:cNvSpPr/>
          <p:nvPr/>
        </p:nvSpPr>
        <p:spPr>
          <a:xfrm>
            <a:off x="153035" y="179070"/>
            <a:ext cx="5095240" cy="584775"/>
          </a:xfrm>
          <a:prstGeom prst="rect">
            <a:avLst/>
          </a:prstGeom>
          <a:noFill/>
          <a:ln w="9525">
            <a:noFill/>
          </a:ln>
        </p:spPr>
        <p:txBody>
          <a:bodyPr wrap="square">
            <a:spAutoFit/>
          </a:bodyPr>
          <a:lstStyle/>
          <a:p>
            <a:pPr lvl="0">
              <a:lnSpc>
                <a:spcPct val="100000"/>
              </a:lnSpc>
            </a:pP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7 </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聚类分析及</a:t>
            </a: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275060" y="26670"/>
            <a:ext cx="838835" cy="854710"/>
          </a:xfrm>
          <a:prstGeom prst="rect">
            <a:avLst/>
          </a:prstGeom>
        </p:spPr>
      </p:pic>
      <p:sp>
        <p:nvSpPr>
          <p:cNvPr id="9" name="TextBox 27"/>
          <p:cNvSpPr/>
          <p:nvPr/>
        </p:nvSpPr>
        <p:spPr>
          <a:xfrm>
            <a:off x="4511891" y="193675"/>
            <a:ext cx="6573940"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latin typeface="微软雅黑" panose="020B0503020204020204" pitchFamily="2" charset="-122"/>
                <a:ea typeface="微软雅黑" panose="020B0503020204020204" pitchFamily="2" charset="-122"/>
                <a:sym typeface="微软雅黑" panose="020B0503020204020204" pitchFamily="2" charset="-122"/>
              </a:rPr>
              <a:t>7.4 </a:t>
            </a:r>
            <a:r>
              <a:rPr lang="en-US" altLang="zh-CN" sz="2800" b="1" dirty="0" err="1" smtClean="0">
                <a:latin typeface="微软雅黑" panose="020B0503020204020204" pitchFamily="2" charset="-122"/>
                <a:ea typeface="微软雅黑" panose="020B0503020204020204" pitchFamily="2" charset="-122"/>
                <a:sym typeface="微软雅黑" panose="020B0503020204020204" pitchFamily="2" charset="-122"/>
              </a:rPr>
              <a:t>kmeans</a:t>
            </a:r>
            <a:r>
              <a:rPr lang="zh-CN" altLang="en-US" sz="2800" b="1" dirty="0" smtClean="0">
                <a:latin typeface="微软雅黑" panose="020B0503020204020204" pitchFamily="2" charset="-122"/>
                <a:ea typeface="微软雅黑" panose="020B0503020204020204" pitchFamily="2" charset="-122"/>
                <a:sym typeface="微软雅黑" panose="020B0503020204020204" pitchFamily="2" charset="-122"/>
              </a:rPr>
              <a:t>聚类法</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3863845" y="384492"/>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nvGrpSpPr>
          <p:cNvPr id="17" name="组合 9"/>
          <p:cNvGrpSpPr/>
          <p:nvPr/>
        </p:nvGrpSpPr>
        <p:grpSpPr>
          <a:xfrm>
            <a:off x="1836100" y="1717374"/>
            <a:ext cx="3542238" cy="4105275"/>
            <a:chOff x="2714823" y="0"/>
            <a:chExt cx="3398089" cy="4023704"/>
          </a:xfrm>
        </p:grpSpPr>
        <p:sp>
          <p:nvSpPr>
            <p:cNvPr id="18" name="文本框 23"/>
            <p:cNvSpPr/>
            <p:nvPr/>
          </p:nvSpPr>
          <p:spPr>
            <a:xfrm>
              <a:off x="3384380" y="1088741"/>
              <a:ext cx="2708181" cy="473633"/>
            </a:xfrm>
            <a:prstGeom prst="rect">
              <a:avLst/>
            </a:prstGeom>
            <a:noFill/>
            <a:ln w="9525">
              <a:noFill/>
            </a:ln>
          </p:spPr>
          <p:txBody>
            <a:bodyPr wrap="square">
              <a:spAutoFit/>
            </a:bodyPr>
            <a:lstStyle/>
            <a:p>
              <a:pPr lvl="0">
                <a:lnSpc>
                  <a:spcPct val="100000"/>
                </a:lnSpc>
              </a:pPr>
              <a:endParaRPr lang="zh-CN" altLang="en-US" sz="2400" b="1">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9" name="文本框 25"/>
            <p:cNvSpPr/>
            <p:nvPr/>
          </p:nvSpPr>
          <p:spPr>
            <a:xfrm>
              <a:off x="3384380" y="2731300"/>
              <a:ext cx="2555782" cy="473633"/>
            </a:xfrm>
            <a:prstGeom prst="rect">
              <a:avLst/>
            </a:prstGeom>
            <a:noFill/>
            <a:ln w="9525">
              <a:noFill/>
            </a:ln>
          </p:spPr>
          <p:txBody>
            <a:bodyPr wrap="square">
              <a:spAutoFit/>
            </a:bodyPr>
            <a:lstStyle/>
            <a:p>
              <a:pPr lvl="0">
                <a:lnSpc>
                  <a:spcPct val="100000"/>
                </a:lnSpc>
              </a:pPr>
              <a:endParaRPr lang="zh-CN" altLang="en-US" sz="2400" b="1">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 name="文本框 26"/>
            <p:cNvSpPr/>
            <p:nvPr/>
          </p:nvSpPr>
          <p:spPr>
            <a:xfrm>
              <a:off x="3384380" y="1636261"/>
              <a:ext cx="2728532" cy="473633"/>
            </a:xfrm>
            <a:prstGeom prst="rect">
              <a:avLst/>
            </a:prstGeom>
            <a:noFill/>
            <a:ln w="9525">
              <a:noFill/>
            </a:ln>
          </p:spPr>
          <p:txBody>
            <a:bodyPr wrap="square">
              <a:spAutoFit/>
            </a:bodyPr>
            <a:lstStyle/>
            <a:p>
              <a:pPr lvl="0">
                <a:lnSpc>
                  <a:spcPct val="100000"/>
                </a:lnSpc>
              </a:pPr>
              <a:endParaRPr lang="zh-CN" altLang="en-US" sz="2400" b="1">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1" name="矩形 15"/>
            <p:cNvSpPr/>
            <p:nvPr/>
          </p:nvSpPr>
          <p:spPr>
            <a:xfrm>
              <a:off x="3384380" y="541221"/>
              <a:ext cx="1761459" cy="473633"/>
            </a:xfrm>
            <a:prstGeom prst="rect">
              <a:avLst/>
            </a:prstGeom>
            <a:noFill/>
            <a:ln w="9525">
              <a:noFill/>
            </a:ln>
          </p:spPr>
          <p:txBody>
            <a:bodyPr wrap="square">
              <a:spAutoFit/>
            </a:bodyPr>
            <a:lstStyle/>
            <a:p>
              <a:pPr lvl="0">
                <a:lnSpc>
                  <a:spcPct val="100000"/>
                </a:lnSpc>
              </a:pPr>
              <a:endParaRPr lang="zh-CN" altLang="en-US" sz="2400" b="1">
                <a:solidFill>
                  <a:srgbClr val="FF00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 name="文本框 25"/>
            <p:cNvSpPr/>
            <p:nvPr/>
          </p:nvSpPr>
          <p:spPr>
            <a:xfrm>
              <a:off x="3384380" y="2183781"/>
              <a:ext cx="2510957" cy="473633"/>
            </a:xfrm>
            <a:prstGeom prst="rect">
              <a:avLst/>
            </a:prstGeom>
            <a:noFill/>
            <a:ln w="9525">
              <a:noFill/>
            </a:ln>
          </p:spPr>
          <p:txBody>
            <a:bodyPr wrap="square">
              <a:spAutoFit/>
            </a:bodyPr>
            <a:lstStyle/>
            <a:p>
              <a:pPr lvl="0">
                <a:lnSpc>
                  <a:spcPct val="100000"/>
                </a:lnSpc>
              </a:pPr>
              <a:endParaRPr lang="zh-CN" altLang="en-US" sz="2400" b="1">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3" name="直接连接符 17"/>
            <p:cNvSpPr/>
            <p:nvPr/>
          </p:nvSpPr>
          <p:spPr>
            <a:xfrm>
              <a:off x="2714823" y="0"/>
              <a:ext cx="1" cy="4023704"/>
            </a:xfrm>
            <a:prstGeom prst="line">
              <a:avLst/>
            </a:prstGeom>
            <a:ln w="38100" cap="flat" cmpd="sng">
              <a:solidFill>
                <a:schemeClr val="accent1"/>
              </a:solidFill>
              <a:prstDash val="sysDot"/>
              <a:miter/>
              <a:headEnd type="none" w="med" len="med"/>
              <a:tailEnd type="none" w="med" len="med"/>
            </a:ln>
          </p:spPr>
          <p:txBody>
            <a:bodyPr/>
            <a:lstStyle/>
            <a:p>
              <a:endParaRPr lang="zh-CN" altLang="en-US"/>
            </a:p>
          </p:txBody>
        </p:sp>
      </p:grpSp>
      <p:sp>
        <p:nvSpPr>
          <p:cNvPr id="7" name="TextBox 6"/>
          <p:cNvSpPr txBox="1"/>
          <p:nvPr/>
        </p:nvSpPr>
        <p:spPr>
          <a:xfrm>
            <a:off x="944132" y="2348924"/>
            <a:ext cx="615553" cy="2396738"/>
          </a:xfrm>
          <a:prstGeom prst="rect">
            <a:avLst/>
          </a:prstGeom>
          <a:noFill/>
        </p:spPr>
        <p:txBody>
          <a:bodyPr vert="eaVert" wrap="square" rtlCol="0">
            <a:spAutoFit/>
          </a:bodyPr>
          <a:lstStyle/>
          <a:p>
            <a:r>
              <a:rPr lang="zh-CN" altLang="en-US" sz="2800" dirty="0" smtClean="0">
                <a:solidFill>
                  <a:srgbClr val="C00000"/>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概念和原理</a:t>
            </a:r>
            <a:endParaRPr lang="zh-CN" altLang="en-US" sz="2800" dirty="0">
              <a:solidFill>
                <a:srgbClr val="C00000"/>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endParaRPr>
          </a:p>
        </p:txBody>
      </p:sp>
      <p:sp>
        <p:nvSpPr>
          <p:cNvPr id="8" name="TextBox 7"/>
          <p:cNvSpPr txBox="1"/>
          <p:nvPr/>
        </p:nvSpPr>
        <p:spPr>
          <a:xfrm>
            <a:off x="2166789" y="1717374"/>
            <a:ext cx="9947073" cy="341632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dirty="0" smtClean="0">
                <a:solidFill>
                  <a:srgbClr val="C00000"/>
                </a:solidFill>
                <a:latin typeface="微软雅黑" panose="020B0503020204020204" pitchFamily="2" charset="-122"/>
                <a:ea typeface="微软雅黑" panose="020B0503020204020204" pitchFamily="2" charset="-122"/>
              </a:rPr>
              <a:t>概念</a:t>
            </a:r>
            <a:endParaRPr lang="en-US" altLang="zh-CN" sz="2400" dirty="0" smtClean="0">
              <a:solidFill>
                <a:srgbClr val="C00000"/>
              </a:solidFill>
              <a:latin typeface="微软雅黑" panose="020B0503020204020204" pitchFamily="2" charset="-122"/>
              <a:ea typeface="微软雅黑" panose="020B0503020204020204" pitchFamily="2" charset="-122"/>
            </a:endParaRPr>
          </a:p>
          <a:p>
            <a:r>
              <a:rPr lang="en-US" altLang="zh-CN" sz="2400" dirty="0" smtClean="0">
                <a:solidFill>
                  <a:srgbClr val="C00000"/>
                </a:solidFill>
                <a:latin typeface="微软雅黑" panose="020B0503020204020204" pitchFamily="2" charset="-122"/>
                <a:ea typeface="微软雅黑" panose="020B0503020204020204" pitchFamily="2" charset="-122"/>
              </a:rPr>
              <a:t>      </a:t>
            </a:r>
            <a:r>
              <a:rPr lang="en-US" altLang="zh-CN" sz="2400" dirty="0" err="1" smtClean="0">
                <a:latin typeface="微软雅黑" panose="020B0503020204020204" pitchFamily="2" charset="-122"/>
                <a:ea typeface="微软雅黑" panose="020B0503020204020204" pitchFamily="2" charset="-122"/>
              </a:rPr>
              <a:t>kmeans</a:t>
            </a:r>
            <a:r>
              <a:rPr lang="zh-CN" altLang="en-US" sz="2400" dirty="0">
                <a:latin typeface="微软雅黑" panose="020B0503020204020204" pitchFamily="2" charset="-122"/>
                <a:ea typeface="微软雅黑" panose="020B0503020204020204" pitchFamily="2" charset="-122"/>
              </a:rPr>
              <a:t>法是一种快速聚类法，采用该方法得到的结果比较简单易懂，对计算机的性能要求不高，因此应用也比较广泛</a:t>
            </a:r>
            <a:r>
              <a:rPr lang="zh-CN" altLang="en-US" sz="2400" dirty="0" smtClean="0">
                <a:latin typeface="微软雅黑" panose="020B0503020204020204" pitchFamily="2" charset="-122"/>
                <a:ea typeface="微软雅黑" panose="020B0503020204020204" pitchFamily="2" charset="-122"/>
              </a:rPr>
              <a:t>。</a:t>
            </a:r>
            <a:r>
              <a:rPr lang="en-US" altLang="zh-CN" sz="2400" dirty="0" err="1">
                <a:latin typeface="微软雅黑" panose="020B0503020204020204" pitchFamily="2" charset="-122"/>
                <a:ea typeface="微软雅黑" panose="020B0503020204020204" pitchFamily="2" charset="-122"/>
              </a:rPr>
              <a:t>kmeans</a:t>
            </a:r>
            <a:r>
              <a:rPr lang="zh-CN" altLang="en-US" sz="2400" dirty="0">
                <a:latin typeface="微软雅黑" panose="020B0503020204020204" pitchFamily="2" charset="-122"/>
                <a:ea typeface="微软雅黑" panose="020B0503020204020204" pitchFamily="2" charset="-122"/>
              </a:rPr>
              <a:t>法（</a:t>
            </a:r>
            <a:r>
              <a:rPr lang="en-US" altLang="zh-CN" sz="2400" dirty="0">
                <a:latin typeface="微软雅黑" panose="020B0503020204020204" pitchFamily="2" charset="-122"/>
                <a:ea typeface="微软雅黑" panose="020B0503020204020204" pitchFamily="2" charset="-122"/>
              </a:rPr>
              <a:t>K</a:t>
            </a:r>
            <a:r>
              <a:rPr lang="zh-CN" altLang="en-US" sz="2400" dirty="0">
                <a:latin typeface="微软雅黑" panose="020B0503020204020204" pitchFamily="2" charset="-122"/>
                <a:ea typeface="微软雅黑" panose="020B0503020204020204" pitchFamily="2" charset="-122"/>
              </a:rPr>
              <a:t>均值法）是麦奎因</a:t>
            </a:r>
            <a:r>
              <a:rPr lang="en-US" altLang="zh-CN" sz="2400" dirty="0">
                <a:latin typeface="微软雅黑" panose="020B0503020204020204" pitchFamily="2" charset="-122"/>
                <a:ea typeface="微软雅黑" panose="020B0503020204020204" pitchFamily="2" charset="-122"/>
              </a:rPr>
              <a:t>(</a:t>
            </a:r>
            <a:r>
              <a:rPr lang="en-US" altLang="zh-CN" sz="2400" dirty="0" err="1">
                <a:latin typeface="微软雅黑" panose="020B0503020204020204" pitchFamily="2" charset="-122"/>
                <a:ea typeface="微软雅黑" panose="020B0503020204020204" pitchFamily="2" charset="-122"/>
              </a:rPr>
              <a:t>MacQueen</a:t>
            </a:r>
            <a:r>
              <a:rPr lang="en-US" altLang="zh-CN" sz="2400" dirty="0">
                <a:latin typeface="微软雅黑" panose="020B0503020204020204" pitchFamily="2" charset="-122"/>
                <a:ea typeface="微软雅黑" panose="020B0503020204020204" pitchFamily="2" charset="-122"/>
              </a:rPr>
              <a:t> 1967)</a:t>
            </a:r>
            <a:r>
              <a:rPr lang="zh-CN" altLang="en-US" sz="2400" dirty="0">
                <a:latin typeface="微软雅黑" panose="020B0503020204020204" pitchFamily="2" charset="-122"/>
                <a:ea typeface="微软雅黑" panose="020B0503020204020204" pitchFamily="2" charset="-122"/>
              </a:rPr>
              <a:t>提出的，这种算法的基本思想是将每一个样品分配给最近中心</a:t>
            </a:r>
            <a:r>
              <a:rPr lang="en-US" altLang="zh-CN" sz="2400" dirty="0">
                <a:latin typeface="微软雅黑" panose="020B0503020204020204" pitchFamily="2" charset="-122"/>
                <a:ea typeface="微软雅黑" panose="020B0503020204020204" pitchFamily="2" charset="-122"/>
              </a:rPr>
              <a:t>(</a:t>
            </a:r>
            <a:r>
              <a:rPr lang="zh-CN" altLang="en-US" sz="2400" dirty="0">
                <a:latin typeface="微软雅黑" panose="020B0503020204020204" pitchFamily="2" charset="-122"/>
                <a:ea typeface="微软雅黑" panose="020B0503020204020204" pitchFamily="2" charset="-122"/>
              </a:rPr>
              <a:t>均值</a:t>
            </a:r>
            <a:r>
              <a:rPr lang="en-US" altLang="zh-CN" sz="2400" dirty="0">
                <a:latin typeface="微软雅黑" panose="020B0503020204020204" pitchFamily="2" charset="-122"/>
                <a:ea typeface="微软雅黑" panose="020B0503020204020204" pitchFamily="2" charset="-122"/>
              </a:rPr>
              <a:t>)</a:t>
            </a:r>
            <a:r>
              <a:rPr lang="zh-CN" altLang="en-US" sz="2400" dirty="0">
                <a:latin typeface="微软雅黑" panose="020B0503020204020204" pitchFamily="2" charset="-122"/>
                <a:ea typeface="微软雅黑" panose="020B0503020204020204" pitchFamily="2" charset="-122"/>
              </a:rPr>
              <a:t>的类</a:t>
            </a:r>
            <a:r>
              <a:rPr lang="zh-CN" altLang="en-US" sz="2400" dirty="0" smtClean="0">
                <a:latin typeface="微软雅黑" panose="020B0503020204020204" pitchFamily="2" charset="-122"/>
                <a:ea typeface="微软雅黑" panose="020B0503020204020204" pitchFamily="2" charset="-122"/>
              </a:rPr>
              <a:t>中。</a:t>
            </a:r>
            <a:endParaRPr lang="en-US" altLang="zh-CN" sz="2400" dirty="0" smtClean="0">
              <a:latin typeface="微软雅黑" panose="020B0503020204020204" pitchFamily="2" charset="-122"/>
              <a:ea typeface="微软雅黑" panose="020B0503020204020204" pitchFamily="2" charset="-122"/>
            </a:endParaRPr>
          </a:p>
          <a:p>
            <a:pPr marL="342900" indent="-342900">
              <a:buFont typeface="Wingdings" panose="05000000000000000000" pitchFamily="2" charset="2"/>
              <a:buChar char="l"/>
            </a:pPr>
            <a:r>
              <a:rPr lang="zh-CN" altLang="en-US" sz="2400" dirty="0">
                <a:solidFill>
                  <a:srgbClr val="C00000"/>
                </a:solidFill>
                <a:latin typeface="微软雅黑" panose="020B0503020204020204" pitchFamily="2" charset="-122"/>
                <a:ea typeface="微软雅黑" panose="020B0503020204020204" pitchFamily="2" charset="-122"/>
              </a:rPr>
              <a:t>原理</a:t>
            </a:r>
            <a:endParaRPr lang="en-US" altLang="zh-CN" sz="2400" dirty="0" smtClean="0">
              <a:solidFill>
                <a:srgbClr val="C00000"/>
              </a:solidFill>
              <a:latin typeface="微软雅黑" panose="020B0503020204020204" pitchFamily="2" charset="-122"/>
              <a:ea typeface="微软雅黑" panose="020B0503020204020204" pitchFamily="2" charset="-122"/>
            </a:endParaRPr>
          </a:p>
          <a:p>
            <a:r>
              <a:rPr lang="en-US" altLang="zh-CN" sz="2400" dirty="0" smtClean="0">
                <a:latin typeface="微软雅黑" panose="020B0503020204020204" pitchFamily="2" charset="-122"/>
                <a:ea typeface="微软雅黑" panose="020B0503020204020204" pitchFamily="2" charset="-122"/>
              </a:rPr>
              <a:t>     </a:t>
            </a:r>
            <a:r>
              <a:rPr lang="en-US" altLang="zh-CN" sz="2400" dirty="0" err="1" smtClean="0">
                <a:latin typeface="微软雅黑" panose="020B0503020204020204" pitchFamily="2" charset="-122"/>
                <a:ea typeface="微软雅黑" panose="020B0503020204020204" pitchFamily="2" charset="-122"/>
              </a:rPr>
              <a:t>kmeans</a:t>
            </a:r>
            <a:r>
              <a:rPr lang="zh-CN" altLang="en-US" sz="2400" dirty="0">
                <a:latin typeface="微软雅黑" panose="020B0503020204020204" pitchFamily="2" charset="-122"/>
                <a:ea typeface="微软雅黑" panose="020B0503020204020204" pitchFamily="2" charset="-122"/>
              </a:rPr>
              <a:t>算法以</a:t>
            </a:r>
            <a:r>
              <a:rPr lang="en-US" altLang="zh-CN" sz="2400" dirty="0">
                <a:latin typeface="微软雅黑" panose="020B0503020204020204" pitchFamily="2" charset="-122"/>
                <a:ea typeface="微软雅黑" panose="020B0503020204020204" pitchFamily="2" charset="-122"/>
              </a:rPr>
              <a:t>k</a:t>
            </a:r>
            <a:r>
              <a:rPr lang="zh-CN" altLang="en-US" sz="2400" dirty="0">
                <a:latin typeface="微软雅黑" panose="020B0503020204020204" pitchFamily="2" charset="-122"/>
                <a:ea typeface="微软雅黑" panose="020B0503020204020204" pitchFamily="2" charset="-122"/>
              </a:rPr>
              <a:t>为参数，把</a:t>
            </a:r>
            <a:r>
              <a:rPr lang="en-US" altLang="zh-CN" sz="2400" dirty="0">
                <a:latin typeface="微软雅黑" panose="020B0503020204020204" pitchFamily="2" charset="-122"/>
                <a:ea typeface="微软雅黑" panose="020B0503020204020204" pitchFamily="2" charset="-122"/>
              </a:rPr>
              <a:t>n</a:t>
            </a:r>
            <a:r>
              <a:rPr lang="zh-CN" altLang="en-US" sz="2400" dirty="0">
                <a:latin typeface="微软雅黑" panose="020B0503020204020204" pitchFamily="2" charset="-122"/>
                <a:ea typeface="微软雅黑" panose="020B0503020204020204" pitchFamily="2" charset="-122"/>
              </a:rPr>
              <a:t>个对象分为</a:t>
            </a:r>
            <a:r>
              <a:rPr lang="en-US" altLang="zh-CN" sz="2400" dirty="0">
                <a:latin typeface="微软雅黑" panose="020B0503020204020204" pitchFamily="2" charset="-122"/>
                <a:ea typeface="微软雅黑" panose="020B0503020204020204" pitchFamily="2" charset="-122"/>
              </a:rPr>
              <a:t>k</a:t>
            </a:r>
            <a:r>
              <a:rPr lang="zh-CN" altLang="en-US" sz="2400" dirty="0">
                <a:latin typeface="微软雅黑" panose="020B0503020204020204" pitchFamily="2" charset="-122"/>
                <a:ea typeface="微软雅黑" panose="020B0503020204020204" pitchFamily="2" charset="-122"/>
              </a:rPr>
              <a:t>个聚类，以使聚类内具有较高的相似度，而且聚类间的相似度较低。相似度的计算是根据一个聚类中对象的均值来进行。</a:t>
            </a:r>
            <a:endParaRPr lang="zh-CN" altLang="en-US" sz="2400" dirty="0">
              <a:latin typeface="微软雅黑" panose="020B0503020204020204" pitchFamily="2" charset="-122"/>
              <a:ea typeface="微软雅黑" panose="020B0503020204020204" pitchFamily="2" charset="-122"/>
            </a:endParaRPr>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Box 28"/>
          <p:cNvSpPr/>
          <p:nvPr/>
        </p:nvSpPr>
        <p:spPr>
          <a:xfrm>
            <a:off x="153035" y="179070"/>
            <a:ext cx="5095240" cy="584775"/>
          </a:xfrm>
          <a:prstGeom prst="rect">
            <a:avLst/>
          </a:prstGeom>
          <a:noFill/>
          <a:ln w="9525">
            <a:noFill/>
          </a:ln>
        </p:spPr>
        <p:txBody>
          <a:bodyPr wrap="square">
            <a:spAutoFit/>
          </a:bodyPr>
          <a:lstStyle/>
          <a:p>
            <a:pPr lvl="0">
              <a:lnSpc>
                <a:spcPct val="100000"/>
              </a:lnSpc>
            </a:pP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7 </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聚类分析及</a:t>
            </a: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275060" y="26670"/>
            <a:ext cx="838835" cy="854710"/>
          </a:xfrm>
          <a:prstGeom prst="rect">
            <a:avLst/>
          </a:prstGeom>
        </p:spPr>
      </p:pic>
      <p:sp>
        <p:nvSpPr>
          <p:cNvPr id="9" name="TextBox 27"/>
          <p:cNvSpPr/>
          <p:nvPr/>
        </p:nvSpPr>
        <p:spPr>
          <a:xfrm>
            <a:off x="4440041" y="193675"/>
            <a:ext cx="6645790"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latin typeface="微软雅黑" panose="020B0503020204020204" pitchFamily="2" charset="-122"/>
                <a:ea typeface="微软雅黑" panose="020B0503020204020204" pitchFamily="2" charset="-122"/>
                <a:sym typeface="微软雅黑" panose="020B0503020204020204" pitchFamily="2" charset="-122"/>
              </a:rPr>
              <a:t>7.4 </a:t>
            </a:r>
            <a:r>
              <a:rPr lang="en-US" altLang="zh-CN" sz="2800" b="1" dirty="0" err="1" smtClean="0">
                <a:latin typeface="微软雅黑" panose="020B0503020204020204" pitchFamily="2" charset="-122"/>
                <a:ea typeface="微软雅黑" panose="020B0503020204020204" pitchFamily="2" charset="-122"/>
                <a:sym typeface="微软雅黑" panose="020B0503020204020204" pitchFamily="2" charset="-122"/>
              </a:rPr>
              <a:t>kmeans</a:t>
            </a:r>
            <a:r>
              <a:rPr lang="zh-CN" altLang="en-US" sz="2800" b="1" dirty="0" smtClean="0">
                <a:latin typeface="微软雅黑" panose="020B0503020204020204" pitchFamily="2" charset="-122"/>
                <a:ea typeface="微软雅黑" panose="020B0503020204020204" pitchFamily="2" charset="-122"/>
                <a:sym typeface="微软雅黑" panose="020B0503020204020204" pitchFamily="2" charset="-122"/>
              </a:rPr>
              <a:t> 聚类法</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3935850" y="384492"/>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TextBox 3"/>
          <p:cNvSpPr txBox="1"/>
          <p:nvPr/>
        </p:nvSpPr>
        <p:spPr>
          <a:xfrm>
            <a:off x="335915" y="1341120"/>
            <a:ext cx="6047740" cy="1014730"/>
          </a:xfrm>
          <a:prstGeom prst="rect">
            <a:avLst/>
          </a:prstGeom>
          <a:no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000" dirty="0" smtClean="0">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             快速</a:t>
            </a:r>
            <a:r>
              <a:rPr lang="zh-CN" altLang="en-US" sz="2000" dirty="0">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聚类函数</a:t>
            </a:r>
            <a:r>
              <a:rPr lang="en-US" altLang="zh-CN" sz="2000" dirty="0" err="1">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kmeans</a:t>
            </a:r>
            <a:r>
              <a:rPr lang="en-US" altLang="zh-CN" sz="2000" dirty="0">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a:t>
            </a:r>
            <a:r>
              <a:rPr lang="zh-CN" altLang="en-US" sz="2000" dirty="0">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的</a:t>
            </a:r>
            <a:r>
              <a:rPr lang="zh-CN" altLang="en-US" sz="2000" dirty="0" smtClean="0">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用法</a:t>
            </a:r>
            <a:endParaRPr lang="en-US" altLang="zh-CN" sz="2000" dirty="0" smtClean="0">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endParaRPr>
          </a:p>
          <a:p>
            <a:r>
              <a:rPr lang="en-US" altLang="zh-CN" sz="2000" dirty="0" err="1">
                <a:solidFill>
                  <a:srgbClr val="0053EC"/>
                </a:solidFill>
                <a:latin typeface="微软雅黑" panose="020B0503020204020204" pitchFamily="2" charset="-122"/>
                <a:ea typeface="微软雅黑" panose="020B0503020204020204" pitchFamily="2" charset="-122"/>
              </a:rPr>
              <a:t>kmeans</a:t>
            </a:r>
            <a:r>
              <a:rPr lang="en-US" altLang="zh-CN" sz="2000" dirty="0">
                <a:solidFill>
                  <a:srgbClr val="0053EC"/>
                </a:solidFill>
                <a:latin typeface="微软雅黑" panose="020B0503020204020204" pitchFamily="2" charset="-122"/>
                <a:ea typeface="微软雅黑" panose="020B0503020204020204" pitchFamily="2" charset="-122"/>
              </a:rPr>
              <a:t>(x, centers, </a:t>
            </a:r>
            <a:r>
              <a:rPr lang="en-US" altLang="zh-CN" sz="2000" dirty="0" smtClean="0">
                <a:solidFill>
                  <a:srgbClr val="0053EC"/>
                </a:solidFill>
                <a:latin typeface="微软雅黑" panose="020B0503020204020204" pitchFamily="2" charset="-122"/>
                <a:ea typeface="微软雅黑" panose="020B0503020204020204" pitchFamily="2" charset="-122"/>
              </a:rPr>
              <a:t>…)</a:t>
            </a:r>
            <a:endParaRPr lang="en-US" altLang="zh-CN" sz="2000" dirty="0">
              <a:solidFill>
                <a:srgbClr val="0053EC"/>
              </a:solidFill>
              <a:latin typeface="微软雅黑" panose="020B0503020204020204" pitchFamily="2" charset="-122"/>
              <a:ea typeface="微软雅黑" panose="020B0503020204020204" pitchFamily="2" charset="-122"/>
            </a:endParaRPr>
          </a:p>
          <a:p>
            <a:r>
              <a:rPr lang="en-US" altLang="zh-CN" sz="2000" dirty="0">
                <a:solidFill>
                  <a:srgbClr val="0053EC"/>
                </a:solidFill>
                <a:latin typeface="微软雅黑" panose="020B0503020204020204" pitchFamily="2" charset="-122"/>
                <a:ea typeface="微软雅黑" panose="020B0503020204020204" pitchFamily="2" charset="-122"/>
              </a:rPr>
              <a:t>x </a:t>
            </a:r>
            <a:r>
              <a:rPr lang="zh-CN" altLang="en-US" sz="2000" dirty="0">
                <a:solidFill>
                  <a:srgbClr val="0053EC"/>
                </a:solidFill>
                <a:latin typeface="微软雅黑" panose="020B0503020204020204" pitchFamily="2" charset="-122"/>
                <a:ea typeface="微软雅黑" panose="020B0503020204020204" pitchFamily="2" charset="-122"/>
              </a:rPr>
              <a:t>数据矩阵或数据框，</a:t>
            </a:r>
            <a:r>
              <a:rPr lang="en-US" altLang="zh-CN" sz="2000" dirty="0">
                <a:solidFill>
                  <a:srgbClr val="0053EC"/>
                </a:solidFill>
                <a:latin typeface="微软雅黑" panose="020B0503020204020204" pitchFamily="2" charset="-122"/>
                <a:ea typeface="微软雅黑" panose="020B0503020204020204" pitchFamily="2" charset="-122"/>
              </a:rPr>
              <a:t>centers </a:t>
            </a:r>
            <a:r>
              <a:rPr lang="zh-CN" altLang="en-US" sz="2000" dirty="0">
                <a:solidFill>
                  <a:srgbClr val="0053EC"/>
                </a:solidFill>
                <a:latin typeface="微软雅黑" panose="020B0503020204020204" pitchFamily="2" charset="-122"/>
                <a:ea typeface="微软雅黑" panose="020B0503020204020204" pitchFamily="2" charset="-122"/>
              </a:rPr>
              <a:t>聚类数或聚类中心</a:t>
            </a:r>
            <a:endParaRPr lang="zh-CN" altLang="en-US" sz="2000" dirty="0">
              <a:solidFill>
                <a:srgbClr val="0053EC"/>
              </a:solidFill>
              <a:latin typeface="微软雅黑" panose="020B0503020204020204" pitchFamily="2" charset="-122"/>
              <a:ea typeface="微软雅黑" panose="020B0503020204020204" pitchFamily="2" charset="-122"/>
            </a:endParaRPr>
          </a:p>
        </p:txBody>
      </p:sp>
      <p:sp>
        <p:nvSpPr>
          <p:cNvPr id="5" name="TextBox 4"/>
          <p:cNvSpPr txBox="1"/>
          <p:nvPr/>
        </p:nvSpPr>
        <p:spPr>
          <a:xfrm>
            <a:off x="335600" y="2977612"/>
            <a:ext cx="5544385" cy="707886"/>
          </a:xfrm>
          <a:prstGeom prst="rect">
            <a:avLst/>
          </a:prstGeom>
          <a:noFill/>
        </p:spPr>
        <p:txBody>
          <a:bodyPr wrap="square" rtlCol="0">
            <a:spAutoFit/>
          </a:bodyPr>
          <a:lstStyle/>
          <a:p>
            <a:r>
              <a:rPr lang="en-US" altLang="zh-CN" sz="2000" dirty="0">
                <a:latin typeface="微软雅黑" panose="020B0503020204020204" pitchFamily="2" charset="-122"/>
                <a:ea typeface="微软雅黑" panose="020B0503020204020204" pitchFamily="2" charset="-122"/>
              </a:rPr>
              <a:t>【</a:t>
            </a:r>
            <a:r>
              <a:rPr lang="zh-CN" altLang="en-US" sz="2000" dirty="0">
                <a:latin typeface="微软雅黑" panose="020B0503020204020204" pitchFamily="2" charset="-122"/>
                <a:ea typeface="微软雅黑" panose="020B0503020204020204" pitchFamily="2" charset="-122"/>
              </a:rPr>
              <a:t>例</a:t>
            </a:r>
            <a:r>
              <a:rPr lang="en-US" altLang="zh-CN" sz="2000" dirty="0">
                <a:latin typeface="微软雅黑" panose="020B0503020204020204" pitchFamily="2" charset="-122"/>
                <a:ea typeface="微软雅黑" panose="020B0503020204020204" pitchFamily="2" charset="-122"/>
              </a:rPr>
              <a:t>7.3】kmeans</a:t>
            </a:r>
            <a:r>
              <a:rPr lang="zh-CN" altLang="en-US" sz="2000" dirty="0">
                <a:latin typeface="微软雅黑" panose="020B0503020204020204" pitchFamily="2" charset="-122"/>
                <a:ea typeface="微软雅黑" panose="020B0503020204020204" pitchFamily="2" charset="-122"/>
              </a:rPr>
              <a:t>算法的</a:t>
            </a:r>
            <a:r>
              <a:rPr lang="en-US" altLang="zh-CN" sz="2000" dirty="0">
                <a:latin typeface="微软雅黑" panose="020B0503020204020204" pitchFamily="2" charset="-122"/>
                <a:ea typeface="微软雅黑" panose="020B0503020204020204" pitchFamily="2" charset="-122"/>
              </a:rPr>
              <a:t>R</a:t>
            </a:r>
            <a:r>
              <a:rPr lang="zh-CN" altLang="en-US" sz="2000" dirty="0">
                <a:latin typeface="微软雅黑" panose="020B0503020204020204" pitchFamily="2" charset="-122"/>
                <a:ea typeface="微软雅黑" panose="020B0503020204020204" pitchFamily="2" charset="-122"/>
              </a:rPr>
              <a:t>语言实现及模拟</a:t>
            </a:r>
            <a:r>
              <a:rPr lang="zh-CN" altLang="en-US" sz="2000" dirty="0" smtClean="0">
                <a:latin typeface="微软雅黑" panose="020B0503020204020204" pitchFamily="2" charset="-122"/>
                <a:ea typeface="微软雅黑" panose="020B0503020204020204" pitchFamily="2" charset="-122"/>
              </a:rPr>
              <a:t>分析</a:t>
            </a:r>
            <a:endParaRPr lang="en-US" altLang="zh-CN" sz="2000" dirty="0" smtClean="0">
              <a:latin typeface="微软雅黑" panose="020B0503020204020204" pitchFamily="2" charset="-122"/>
              <a:ea typeface="微软雅黑" panose="020B0503020204020204" pitchFamily="2" charset="-122"/>
            </a:endParaRPr>
          </a:p>
          <a:p>
            <a:r>
              <a:rPr lang="zh-CN" altLang="en-US" sz="2000" dirty="0" smtClean="0">
                <a:latin typeface="微软雅黑" panose="020B0503020204020204" pitchFamily="2" charset="-122"/>
                <a:ea typeface="微软雅黑" panose="020B0503020204020204" pitchFamily="2" charset="-122"/>
              </a:rPr>
              <a:t>   本</a:t>
            </a:r>
            <a:r>
              <a:rPr lang="zh-CN" altLang="en-US" sz="2000" dirty="0">
                <a:latin typeface="微软雅黑" panose="020B0503020204020204" pitchFamily="2" charset="-122"/>
                <a:ea typeface="微软雅黑" panose="020B0503020204020204" pitchFamily="2" charset="-122"/>
              </a:rPr>
              <a:t>例模拟正态随机变量。</a:t>
            </a:r>
            <a:endParaRPr lang="zh-CN" altLang="en-US" sz="2000" dirty="0">
              <a:latin typeface="微软雅黑" panose="020B0503020204020204" pitchFamily="2" charset="-122"/>
              <a:ea typeface="微软雅黑" panose="020B0503020204020204" pitchFamily="2" charset="-122"/>
            </a:endParaRPr>
          </a:p>
        </p:txBody>
      </p:sp>
      <p:sp>
        <p:nvSpPr>
          <p:cNvPr id="7" name="TextBox 6"/>
          <p:cNvSpPr txBox="1"/>
          <p:nvPr/>
        </p:nvSpPr>
        <p:spPr>
          <a:xfrm>
            <a:off x="335915" y="3685540"/>
            <a:ext cx="6048375" cy="1630045"/>
          </a:xfrm>
          <a:prstGeom prst="rect">
            <a:avLst/>
          </a:prstGeom>
          <a:no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2000" dirty="0">
                <a:solidFill>
                  <a:srgbClr val="0053EC"/>
                </a:solidFill>
                <a:latin typeface="微软雅黑" panose="020B0503020204020204" pitchFamily="2" charset="-122"/>
                <a:ea typeface="微软雅黑" panose="020B0503020204020204" pitchFamily="2" charset="-122"/>
              </a:rPr>
              <a:t>x1=matrix(</a:t>
            </a:r>
            <a:r>
              <a:rPr lang="en-US" altLang="zh-CN" sz="2000" dirty="0" err="1">
                <a:solidFill>
                  <a:srgbClr val="0053EC"/>
                </a:solidFill>
                <a:latin typeface="微软雅黑" panose="020B0503020204020204" pitchFamily="2" charset="-122"/>
                <a:ea typeface="微软雅黑" panose="020B0503020204020204" pitchFamily="2" charset="-122"/>
              </a:rPr>
              <a:t>rnorm</a:t>
            </a:r>
            <a:r>
              <a:rPr lang="en-US" altLang="zh-CN" sz="2000" dirty="0">
                <a:solidFill>
                  <a:srgbClr val="0053EC"/>
                </a:solidFill>
                <a:latin typeface="微软雅黑" panose="020B0503020204020204" pitchFamily="2" charset="-122"/>
                <a:ea typeface="微软雅黑" panose="020B0503020204020204" pitchFamily="2" charset="-122"/>
              </a:rPr>
              <a:t>(1000,mean=0,sd=0.3),</a:t>
            </a:r>
            <a:r>
              <a:rPr lang="en-US" altLang="zh-CN" sz="2000" dirty="0" err="1">
                <a:solidFill>
                  <a:srgbClr val="0053EC"/>
                </a:solidFill>
                <a:latin typeface="微软雅黑" panose="020B0503020204020204" pitchFamily="2" charset="-122"/>
                <a:ea typeface="微软雅黑" panose="020B0503020204020204" pitchFamily="2" charset="-122"/>
              </a:rPr>
              <a:t>ncol</a:t>
            </a:r>
            <a:r>
              <a:rPr lang="en-US" altLang="zh-CN" sz="2000" dirty="0">
                <a:solidFill>
                  <a:srgbClr val="0053EC"/>
                </a:solidFill>
                <a:latin typeface="微软雅黑" panose="020B0503020204020204" pitchFamily="2" charset="-122"/>
                <a:ea typeface="微软雅黑" panose="020B0503020204020204" pitchFamily="2" charset="-122"/>
              </a:rPr>
              <a:t>=10)  </a:t>
            </a:r>
            <a:endParaRPr lang="en-US" altLang="zh-CN" sz="2000" dirty="0">
              <a:solidFill>
                <a:srgbClr val="0053EC"/>
              </a:solidFill>
              <a:latin typeface="微软雅黑" panose="020B0503020204020204" pitchFamily="2" charset="-122"/>
              <a:ea typeface="微软雅黑" panose="020B0503020204020204" pitchFamily="2" charset="-122"/>
            </a:endParaRPr>
          </a:p>
          <a:p>
            <a:r>
              <a:rPr lang="en-US" altLang="zh-CN" sz="2000" dirty="0">
                <a:solidFill>
                  <a:srgbClr val="0053EC"/>
                </a:solidFill>
                <a:latin typeface="微软雅黑" panose="020B0503020204020204" pitchFamily="2" charset="-122"/>
                <a:ea typeface="微软雅黑" panose="020B0503020204020204" pitchFamily="2" charset="-122"/>
              </a:rPr>
              <a:t>#</a:t>
            </a:r>
            <a:r>
              <a:rPr lang="zh-CN" altLang="en-US" sz="2000" dirty="0">
                <a:solidFill>
                  <a:srgbClr val="0053EC"/>
                </a:solidFill>
                <a:latin typeface="微软雅黑" panose="020B0503020204020204" pitchFamily="2" charset="-122"/>
                <a:ea typeface="微软雅黑" panose="020B0503020204020204" pitchFamily="2" charset="-122"/>
              </a:rPr>
              <a:t>均值</a:t>
            </a:r>
            <a:r>
              <a:rPr lang="en-US" altLang="zh-CN" sz="2000" dirty="0">
                <a:solidFill>
                  <a:srgbClr val="0053EC"/>
                </a:solidFill>
                <a:latin typeface="微软雅黑" panose="020B0503020204020204" pitchFamily="2" charset="-122"/>
                <a:ea typeface="微软雅黑" panose="020B0503020204020204" pitchFamily="2" charset="-122"/>
              </a:rPr>
              <a:t>1,</a:t>
            </a:r>
            <a:r>
              <a:rPr lang="zh-CN" altLang="en-US" sz="2000" dirty="0">
                <a:solidFill>
                  <a:srgbClr val="0053EC"/>
                </a:solidFill>
                <a:latin typeface="微软雅黑" panose="020B0503020204020204" pitchFamily="2" charset="-122"/>
                <a:ea typeface="微软雅黑" panose="020B0503020204020204" pitchFamily="2" charset="-122"/>
              </a:rPr>
              <a:t>标准差为</a:t>
            </a:r>
            <a:r>
              <a:rPr lang="en-US" altLang="zh-CN" sz="2000" dirty="0">
                <a:solidFill>
                  <a:srgbClr val="0053EC"/>
                </a:solidFill>
                <a:latin typeface="微软雅黑" panose="020B0503020204020204" pitchFamily="2" charset="-122"/>
                <a:ea typeface="微软雅黑" panose="020B0503020204020204" pitchFamily="2" charset="-122"/>
              </a:rPr>
              <a:t>0.3</a:t>
            </a:r>
            <a:r>
              <a:rPr lang="zh-CN" altLang="en-US" sz="2000" dirty="0">
                <a:solidFill>
                  <a:srgbClr val="0053EC"/>
                </a:solidFill>
                <a:latin typeface="微软雅黑" panose="020B0503020204020204" pitchFamily="2" charset="-122"/>
                <a:ea typeface="微软雅黑" panose="020B0503020204020204" pitchFamily="2" charset="-122"/>
              </a:rPr>
              <a:t>的</a:t>
            </a:r>
            <a:r>
              <a:rPr lang="en-US" altLang="zh-CN" sz="2000" dirty="0">
                <a:solidFill>
                  <a:srgbClr val="0053EC"/>
                </a:solidFill>
                <a:latin typeface="微软雅黑" panose="020B0503020204020204" pitchFamily="2" charset="-122"/>
                <a:ea typeface="微软雅黑" panose="020B0503020204020204" pitchFamily="2" charset="-122"/>
              </a:rPr>
              <a:t>100x10</a:t>
            </a:r>
            <a:r>
              <a:rPr lang="zh-CN" altLang="en-US" sz="2000" dirty="0">
                <a:solidFill>
                  <a:srgbClr val="0053EC"/>
                </a:solidFill>
                <a:latin typeface="微软雅黑" panose="020B0503020204020204" pitchFamily="2" charset="-122"/>
                <a:ea typeface="微软雅黑" panose="020B0503020204020204" pitchFamily="2" charset="-122"/>
              </a:rPr>
              <a:t>的正态随机数矩阵</a:t>
            </a:r>
            <a:endParaRPr lang="zh-CN" altLang="en-US" sz="2000" dirty="0">
              <a:solidFill>
                <a:srgbClr val="0053EC"/>
              </a:solidFill>
              <a:latin typeface="微软雅黑" panose="020B0503020204020204" pitchFamily="2" charset="-122"/>
              <a:ea typeface="微软雅黑" panose="020B0503020204020204" pitchFamily="2" charset="-122"/>
            </a:endParaRPr>
          </a:p>
          <a:p>
            <a:r>
              <a:rPr lang="en-US" altLang="zh-CN" sz="2000" dirty="0">
                <a:solidFill>
                  <a:srgbClr val="0053EC"/>
                </a:solidFill>
                <a:latin typeface="微软雅黑" panose="020B0503020204020204" pitchFamily="2" charset="-122"/>
                <a:ea typeface="微软雅黑" panose="020B0503020204020204" pitchFamily="2" charset="-122"/>
              </a:rPr>
              <a:t>x2=matrix(</a:t>
            </a:r>
            <a:r>
              <a:rPr lang="en-US" altLang="zh-CN" sz="2000" dirty="0" err="1">
                <a:solidFill>
                  <a:srgbClr val="0053EC"/>
                </a:solidFill>
                <a:latin typeface="微软雅黑" panose="020B0503020204020204" pitchFamily="2" charset="-122"/>
                <a:ea typeface="微软雅黑" panose="020B0503020204020204" pitchFamily="2" charset="-122"/>
              </a:rPr>
              <a:t>rnorm</a:t>
            </a:r>
            <a:r>
              <a:rPr lang="en-US" altLang="zh-CN" sz="2000" dirty="0">
                <a:solidFill>
                  <a:srgbClr val="0053EC"/>
                </a:solidFill>
                <a:latin typeface="微软雅黑" panose="020B0503020204020204" pitchFamily="2" charset="-122"/>
                <a:ea typeface="微软雅黑" panose="020B0503020204020204" pitchFamily="2" charset="-122"/>
              </a:rPr>
              <a:t>(1000,mean=1,sd=0.3),</a:t>
            </a:r>
            <a:r>
              <a:rPr lang="en-US" altLang="zh-CN" sz="2000" dirty="0" err="1">
                <a:solidFill>
                  <a:srgbClr val="0053EC"/>
                </a:solidFill>
                <a:latin typeface="微软雅黑" panose="020B0503020204020204" pitchFamily="2" charset="-122"/>
                <a:ea typeface="微软雅黑" panose="020B0503020204020204" pitchFamily="2" charset="-122"/>
              </a:rPr>
              <a:t>ncol</a:t>
            </a:r>
            <a:r>
              <a:rPr lang="en-US" altLang="zh-CN" sz="2000" dirty="0">
                <a:solidFill>
                  <a:srgbClr val="0053EC"/>
                </a:solidFill>
                <a:latin typeface="微软雅黑" panose="020B0503020204020204" pitchFamily="2" charset="-122"/>
                <a:ea typeface="微软雅黑" panose="020B0503020204020204" pitchFamily="2" charset="-122"/>
              </a:rPr>
              <a:t>=10) </a:t>
            </a:r>
            <a:endParaRPr lang="en-US" altLang="zh-CN" sz="2000" dirty="0">
              <a:solidFill>
                <a:srgbClr val="0053EC"/>
              </a:solidFill>
              <a:latin typeface="微软雅黑" panose="020B0503020204020204" pitchFamily="2" charset="-122"/>
              <a:ea typeface="微软雅黑" panose="020B0503020204020204" pitchFamily="2" charset="-122"/>
            </a:endParaRPr>
          </a:p>
          <a:p>
            <a:r>
              <a:rPr lang="en-US" altLang="zh-CN" sz="2000" dirty="0">
                <a:solidFill>
                  <a:srgbClr val="0053EC"/>
                </a:solidFill>
                <a:latin typeface="微软雅黑" panose="020B0503020204020204" pitchFamily="2" charset="-122"/>
                <a:ea typeface="微软雅黑" panose="020B0503020204020204" pitchFamily="2" charset="-122"/>
              </a:rPr>
              <a:t>x=</a:t>
            </a:r>
            <a:r>
              <a:rPr lang="en-US" altLang="zh-CN" sz="2000" dirty="0" err="1">
                <a:solidFill>
                  <a:srgbClr val="0053EC"/>
                </a:solidFill>
                <a:latin typeface="微软雅黑" panose="020B0503020204020204" pitchFamily="2" charset="-122"/>
                <a:ea typeface="微软雅黑" panose="020B0503020204020204" pitchFamily="2" charset="-122"/>
              </a:rPr>
              <a:t>rbind</a:t>
            </a:r>
            <a:r>
              <a:rPr lang="en-US" altLang="zh-CN" sz="2000" dirty="0">
                <a:solidFill>
                  <a:srgbClr val="0053EC"/>
                </a:solidFill>
                <a:latin typeface="微软雅黑" panose="020B0503020204020204" pitchFamily="2" charset="-122"/>
                <a:ea typeface="微软雅黑" panose="020B0503020204020204" pitchFamily="2" charset="-122"/>
              </a:rPr>
              <a:t>(x1,x2)</a:t>
            </a:r>
            <a:endParaRPr lang="en-US" altLang="zh-CN" sz="2000" dirty="0">
              <a:solidFill>
                <a:srgbClr val="0053EC"/>
              </a:solidFill>
              <a:latin typeface="微软雅黑" panose="020B0503020204020204" pitchFamily="2" charset="-122"/>
              <a:ea typeface="微软雅黑" panose="020B0503020204020204" pitchFamily="2" charset="-122"/>
            </a:endParaRPr>
          </a:p>
          <a:p>
            <a:r>
              <a:rPr lang="en-US" altLang="zh-CN" sz="2000" dirty="0" err="1">
                <a:solidFill>
                  <a:srgbClr val="0053EC"/>
                </a:solidFill>
                <a:latin typeface="微软雅黑" panose="020B0503020204020204" pitchFamily="2" charset="-122"/>
                <a:ea typeface="微软雅黑" panose="020B0503020204020204" pitchFamily="2" charset="-122"/>
              </a:rPr>
              <a:t>H.clust</a:t>
            </a:r>
            <a:r>
              <a:rPr lang="en-US" altLang="zh-CN" sz="2000" dirty="0">
                <a:solidFill>
                  <a:srgbClr val="0053EC"/>
                </a:solidFill>
                <a:latin typeface="微软雅黑" panose="020B0503020204020204" pitchFamily="2" charset="-122"/>
                <a:ea typeface="微软雅黑" panose="020B0503020204020204" pitchFamily="2" charset="-122"/>
              </a:rPr>
              <a:t>(x,"</a:t>
            </a:r>
            <a:r>
              <a:rPr lang="en-US" altLang="zh-CN" sz="2000" dirty="0" err="1">
                <a:solidFill>
                  <a:srgbClr val="0053EC"/>
                </a:solidFill>
                <a:latin typeface="微软雅黑" panose="020B0503020204020204" pitchFamily="2" charset="-122"/>
                <a:ea typeface="微软雅黑" panose="020B0503020204020204" pitchFamily="2" charset="-122"/>
              </a:rPr>
              <a:t>euclidean</a:t>
            </a:r>
            <a:r>
              <a:rPr lang="en-US" altLang="zh-CN" sz="2000" dirty="0">
                <a:solidFill>
                  <a:srgbClr val="0053EC"/>
                </a:solidFill>
                <a:latin typeface="微软雅黑" panose="020B0503020204020204" pitchFamily="2" charset="-122"/>
                <a:ea typeface="微软雅黑" panose="020B0503020204020204" pitchFamily="2" charset="-122"/>
              </a:rPr>
              <a:t>","complete")</a:t>
            </a:r>
            <a:endParaRPr lang="zh-CN" altLang="en-US" sz="2000" dirty="0">
              <a:solidFill>
                <a:srgbClr val="0053EC"/>
              </a:solidFill>
              <a:latin typeface="微软雅黑" panose="020B0503020204020204" pitchFamily="2" charset="-122"/>
              <a:ea typeface="微软雅黑" panose="020B0503020204020204" pitchFamily="2" charset="-122"/>
            </a:endParaRPr>
          </a:p>
        </p:txBody>
      </p:sp>
      <p:sp>
        <p:nvSpPr>
          <p:cNvPr id="8" name="TextBox 7"/>
          <p:cNvSpPr txBox="1"/>
          <p:nvPr/>
        </p:nvSpPr>
        <p:spPr>
          <a:xfrm>
            <a:off x="6384020" y="1484865"/>
            <a:ext cx="2736190" cy="461665"/>
          </a:xfrm>
          <a:prstGeom prst="rect">
            <a:avLst/>
          </a:prstGeom>
          <a:noFill/>
        </p:spPr>
        <p:txBody>
          <a:bodyPr wrap="square" rtlCol="0">
            <a:spAutoFit/>
          </a:bodyPr>
          <a:lstStyle/>
          <a:p>
            <a:r>
              <a:rPr lang="zh-CN" altLang="en-US" sz="2400" dirty="0" smtClean="0">
                <a:solidFill>
                  <a:srgbClr val="C00000"/>
                </a:solidFill>
                <a:latin typeface="微软雅黑" panose="020B0503020204020204" pitchFamily="2" charset="-122"/>
                <a:ea typeface="微软雅黑" panose="020B0503020204020204" pitchFamily="2" charset="-122"/>
              </a:rPr>
              <a:t>输出结果：</a:t>
            </a:r>
            <a:endParaRPr lang="zh-CN" altLang="en-US" sz="2400" dirty="0">
              <a:solidFill>
                <a:srgbClr val="C00000"/>
              </a:solidFill>
              <a:latin typeface="微软雅黑" panose="020B0503020204020204" pitchFamily="2" charset="-122"/>
              <a:ea typeface="微软雅黑" panose="020B0503020204020204" pitchFamily="2" charset="-122"/>
            </a:endParaRPr>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5523" y="2172869"/>
            <a:ext cx="5367109" cy="3416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Box 28"/>
          <p:cNvSpPr/>
          <p:nvPr/>
        </p:nvSpPr>
        <p:spPr>
          <a:xfrm>
            <a:off x="153035" y="179070"/>
            <a:ext cx="5095240" cy="584775"/>
          </a:xfrm>
          <a:prstGeom prst="rect">
            <a:avLst/>
          </a:prstGeom>
          <a:noFill/>
          <a:ln w="9525">
            <a:noFill/>
          </a:ln>
        </p:spPr>
        <p:txBody>
          <a:bodyPr wrap="square">
            <a:spAutoFit/>
          </a:bodyPr>
          <a:lstStyle/>
          <a:p>
            <a:pPr lvl="0">
              <a:lnSpc>
                <a:spcPct val="100000"/>
              </a:lnSpc>
            </a:pP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7 </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聚类分析及</a:t>
            </a: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275060" y="26670"/>
            <a:ext cx="838835" cy="854710"/>
          </a:xfrm>
          <a:prstGeom prst="rect">
            <a:avLst/>
          </a:prstGeom>
        </p:spPr>
      </p:pic>
      <p:grpSp>
        <p:nvGrpSpPr>
          <p:cNvPr id="6146" name="组合 9"/>
          <p:cNvGrpSpPr/>
          <p:nvPr/>
        </p:nvGrpSpPr>
        <p:grpSpPr>
          <a:xfrm>
            <a:off x="5830114" y="1340855"/>
            <a:ext cx="3542238" cy="4968345"/>
            <a:chOff x="2714823" y="0"/>
            <a:chExt cx="3398089" cy="4023704"/>
          </a:xfrm>
        </p:grpSpPr>
        <p:sp>
          <p:nvSpPr>
            <p:cNvPr id="6147" name="文本框 23"/>
            <p:cNvSpPr/>
            <p:nvPr/>
          </p:nvSpPr>
          <p:spPr>
            <a:xfrm>
              <a:off x="3384380" y="1088741"/>
              <a:ext cx="2708181" cy="473633"/>
            </a:xfrm>
            <a:prstGeom prst="rect">
              <a:avLst/>
            </a:prstGeom>
            <a:noFill/>
            <a:ln w="9525">
              <a:noFill/>
            </a:ln>
          </p:spPr>
          <p:txBody>
            <a:bodyPr wrap="square">
              <a:spAutoFit/>
            </a:bodyPr>
            <a:lstStyle/>
            <a:p>
              <a:pPr lvl="0">
                <a:lnSpc>
                  <a:spcPct val="100000"/>
                </a:lnSpc>
              </a:pPr>
              <a:endParaRPr lang="zh-CN" altLang="en-US" sz="2400" b="1">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48" name="文本框 25"/>
            <p:cNvSpPr/>
            <p:nvPr/>
          </p:nvSpPr>
          <p:spPr>
            <a:xfrm>
              <a:off x="3384380" y="2731300"/>
              <a:ext cx="2555782" cy="473633"/>
            </a:xfrm>
            <a:prstGeom prst="rect">
              <a:avLst/>
            </a:prstGeom>
            <a:noFill/>
            <a:ln w="9525">
              <a:noFill/>
            </a:ln>
          </p:spPr>
          <p:txBody>
            <a:bodyPr wrap="square">
              <a:spAutoFit/>
            </a:bodyPr>
            <a:lstStyle/>
            <a:p>
              <a:pPr lvl="0">
                <a:lnSpc>
                  <a:spcPct val="100000"/>
                </a:lnSpc>
              </a:pPr>
              <a:endParaRPr lang="zh-CN" altLang="en-US" sz="2400" b="1">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49" name="文本框 26"/>
            <p:cNvSpPr/>
            <p:nvPr/>
          </p:nvSpPr>
          <p:spPr>
            <a:xfrm>
              <a:off x="3384380" y="1636261"/>
              <a:ext cx="2728532" cy="473633"/>
            </a:xfrm>
            <a:prstGeom prst="rect">
              <a:avLst/>
            </a:prstGeom>
            <a:noFill/>
            <a:ln w="9525">
              <a:noFill/>
            </a:ln>
          </p:spPr>
          <p:txBody>
            <a:bodyPr wrap="square">
              <a:spAutoFit/>
            </a:bodyPr>
            <a:lstStyle/>
            <a:p>
              <a:pPr lvl="0">
                <a:lnSpc>
                  <a:spcPct val="100000"/>
                </a:lnSpc>
              </a:pPr>
              <a:endParaRPr lang="zh-CN" altLang="en-US" sz="2400" b="1">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61" name="矩形 15"/>
            <p:cNvSpPr/>
            <p:nvPr/>
          </p:nvSpPr>
          <p:spPr>
            <a:xfrm>
              <a:off x="3384380" y="541221"/>
              <a:ext cx="1761459" cy="473633"/>
            </a:xfrm>
            <a:prstGeom prst="rect">
              <a:avLst/>
            </a:prstGeom>
            <a:noFill/>
            <a:ln w="9525">
              <a:noFill/>
            </a:ln>
          </p:spPr>
          <p:txBody>
            <a:bodyPr wrap="square">
              <a:spAutoFit/>
            </a:bodyPr>
            <a:lstStyle/>
            <a:p>
              <a:pPr lvl="0">
                <a:lnSpc>
                  <a:spcPct val="100000"/>
                </a:lnSpc>
              </a:pPr>
              <a:endParaRPr lang="zh-CN" altLang="en-US" sz="2400" b="1">
                <a:solidFill>
                  <a:srgbClr val="FF00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62" name="文本框 25"/>
            <p:cNvSpPr/>
            <p:nvPr/>
          </p:nvSpPr>
          <p:spPr>
            <a:xfrm>
              <a:off x="3384380" y="2183781"/>
              <a:ext cx="2510957" cy="473633"/>
            </a:xfrm>
            <a:prstGeom prst="rect">
              <a:avLst/>
            </a:prstGeom>
            <a:noFill/>
            <a:ln w="9525">
              <a:noFill/>
            </a:ln>
          </p:spPr>
          <p:txBody>
            <a:bodyPr wrap="square">
              <a:spAutoFit/>
            </a:bodyPr>
            <a:lstStyle/>
            <a:p>
              <a:pPr lvl="0">
                <a:lnSpc>
                  <a:spcPct val="100000"/>
                </a:lnSpc>
              </a:pPr>
              <a:endParaRPr lang="zh-CN" altLang="en-US" sz="2400" b="1">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63" name="直接连接符 17"/>
            <p:cNvSpPr/>
            <p:nvPr/>
          </p:nvSpPr>
          <p:spPr>
            <a:xfrm>
              <a:off x="2714823" y="0"/>
              <a:ext cx="1" cy="4023704"/>
            </a:xfrm>
            <a:prstGeom prst="line">
              <a:avLst/>
            </a:prstGeom>
            <a:ln w="38100" cap="flat" cmpd="sng">
              <a:solidFill>
                <a:schemeClr val="accent1"/>
              </a:solidFill>
              <a:prstDash val="sysDot"/>
              <a:miter/>
              <a:headEnd type="none" w="med" len="med"/>
              <a:tailEnd type="none" w="med" len="med"/>
            </a:ln>
          </p:spPr>
          <p:txBody>
            <a:bodyPr/>
            <a:lstStyle/>
            <a:p>
              <a:endParaRPr lang="zh-CN" altLang="en-US"/>
            </a:p>
          </p:txBody>
        </p:sp>
      </p:grpSp>
      <p:sp>
        <p:nvSpPr>
          <p:cNvPr id="9" name="TextBox 27"/>
          <p:cNvSpPr/>
          <p:nvPr/>
        </p:nvSpPr>
        <p:spPr>
          <a:xfrm>
            <a:off x="4511891" y="193675"/>
            <a:ext cx="6573940"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latin typeface="微软雅黑" panose="020B0503020204020204" pitchFamily="2" charset="-122"/>
                <a:ea typeface="微软雅黑" panose="020B0503020204020204" pitchFamily="2" charset="-122"/>
                <a:sym typeface="微软雅黑" panose="020B0503020204020204" pitchFamily="2" charset="-122"/>
              </a:rPr>
              <a:t>7.4</a:t>
            </a:r>
            <a:r>
              <a:rPr lang="zh-CN" altLang="en-US" sz="2800" b="1" dirty="0" smtClean="0">
                <a:latin typeface="微软雅黑" panose="020B0503020204020204" pitchFamily="2" charset="-122"/>
                <a:ea typeface="微软雅黑" panose="020B0503020204020204" pitchFamily="2" charset="-122"/>
                <a:sym typeface="微软雅黑" panose="020B0503020204020204" pitchFamily="2" charset="-122"/>
              </a:rPr>
              <a:t> </a:t>
            </a:r>
            <a:r>
              <a:rPr lang="en-US" altLang="zh-CN" sz="2800" b="1" dirty="0" err="1" smtClean="0">
                <a:latin typeface="微软雅黑" panose="020B0503020204020204" pitchFamily="2" charset="-122"/>
                <a:ea typeface="微软雅黑" panose="020B0503020204020204" pitchFamily="2" charset="-122"/>
                <a:sym typeface="微软雅黑" panose="020B0503020204020204" pitchFamily="2" charset="-122"/>
              </a:rPr>
              <a:t>kmeans</a:t>
            </a:r>
            <a:r>
              <a:rPr lang="en-US" altLang="zh-CN" sz="2800" b="1" dirty="0" smtClean="0">
                <a:latin typeface="微软雅黑" panose="020B0503020204020204" pitchFamily="2" charset="-122"/>
                <a:ea typeface="微软雅黑" panose="020B0503020204020204" pitchFamily="2" charset="-122"/>
                <a:sym typeface="微软雅黑" panose="020B0503020204020204" pitchFamily="2" charset="-122"/>
              </a:rPr>
              <a:t> </a:t>
            </a:r>
            <a:r>
              <a:rPr lang="zh-CN" altLang="en-US" sz="2800" b="1" dirty="0" smtClean="0">
                <a:latin typeface="微软雅黑" panose="020B0503020204020204" pitchFamily="2" charset="-122"/>
                <a:ea typeface="微软雅黑" panose="020B0503020204020204" pitchFamily="2" charset="-122"/>
                <a:sym typeface="微软雅黑" panose="020B0503020204020204" pitchFamily="2" charset="-122"/>
              </a:rPr>
              <a:t>聚类法</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3863845" y="384492"/>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 name="TextBox 4"/>
          <p:cNvSpPr txBox="1"/>
          <p:nvPr/>
        </p:nvSpPr>
        <p:spPr>
          <a:xfrm>
            <a:off x="424480" y="1484865"/>
            <a:ext cx="4552650" cy="400110"/>
          </a:xfrm>
          <a:prstGeom prst="rect">
            <a:avLst/>
          </a:prstGeom>
          <a:no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2000" dirty="0">
                <a:solidFill>
                  <a:srgbClr val="0053EC"/>
                </a:solidFill>
                <a:latin typeface="微软雅黑" panose="020B0503020204020204" pitchFamily="2" charset="-122"/>
                <a:ea typeface="微软雅黑" panose="020B0503020204020204" pitchFamily="2" charset="-122"/>
              </a:rPr>
              <a:t>cl=</a:t>
            </a:r>
            <a:r>
              <a:rPr lang="en-US" altLang="zh-CN" sz="2000" dirty="0" err="1">
                <a:solidFill>
                  <a:srgbClr val="0053EC"/>
                </a:solidFill>
                <a:latin typeface="微软雅黑" panose="020B0503020204020204" pitchFamily="2" charset="-122"/>
                <a:ea typeface="微软雅黑" panose="020B0503020204020204" pitchFamily="2" charset="-122"/>
              </a:rPr>
              <a:t>kmeans</a:t>
            </a:r>
            <a:r>
              <a:rPr lang="en-US" altLang="zh-CN" sz="2000" dirty="0">
                <a:solidFill>
                  <a:srgbClr val="0053EC"/>
                </a:solidFill>
                <a:latin typeface="微软雅黑" panose="020B0503020204020204" pitchFamily="2" charset="-122"/>
                <a:ea typeface="微软雅黑" panose="020B0503020204020204" pitchFamily="2" charset="-122"/>
              </a:rPr>
              <a:t>(x,2)  #</a:t>
            </a:r>
            <a:r>
              <a:rPr lang="en-US" altLang="zh-CN" sz="2000" dirty="0" err="1">
                <a:solidFill>
                  <a:srgbClr val="0053EC"/>
                </a:solidFill>
                <a:latin typeface="微软雅黑" panose="020B0503020204020204" pitchFamily="2" charset="-122"/>
                <a:ea typeface="微软雅黑" panose="020B0503020204020204" pitchFamily="2" charset="-122"/>
              </a:rPr>
              <a:t>kmeans</a:t>
            </a:r>
            <a:r>
              <a:rPr lang="zh-CN" altLang="en-US" sz="2000" dirty="0">
                <a:solidFill>
                  <a:srgbClr val="0053EC"/>
                </a:solidFill>
                <a:latin typeface="微软雅黑" panose="020B0503020204020204" pitchFamily="2" charset="-122"/>
                <a:ea typeface="微软雅黑" panose="020B0503020204020204" pitchFamily="2" charset="-122"/>
              </a:rPr>
              <a:t>聚类</a:t>
            </a:r>
            <a:endParaRPr lang="zh-CN" altLang="en-US" sz="2000" dirty="0">
              <a:solidFill>
                <a:srgbClr val="0053EC"/>
              </a:solidFill>
              <a:latin typeface="微软雅黑" panose="020B0503020204020204" pitchFamily="2" charset="-122"/>
              <a:ea typeface="微软雅黑" panose="020B0503020204020204" pitchFamily="2"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95" y="2040255"/>
            <a:ext cx="5343525" cy="4561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974715" y="1484630"/>
            <a:ext cx="6025515" cy="1322070"/>
          </a:xfrm>
          <a:prstGeom prst="rect">
            <a:avLst/>
          </a:prstGeom>
          <a:no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2000" dirty="0">
                <a:solidFill>
                  <a:srgbClr val="0053EC"/>
                </a:solidFill>
                <a:latin typeface="微软雅黑" panose="020B0503020204020204" pitchFamily="2" charset="-122"/>
                <a:ea typeface="微软雅黑" panose="020B0503020204020204" pitchFamily="2" charset="-122"/>
              </a:rPr>
              <a:t>pch1=rep("1",100)</a:t>
            </a:r>
            <a:endParaRPr lang="en-US" altLang="zh-CN" sz="2000" dirty="0">
              <a:solidFill>
                <a:srgbClr val="0053EC"/>
              </a:solidFill>
              <a:latin typeface="微软雅黑" panose="020B0503020204020204" pitchFamily="2" charset="-122"/>
              <a:ea typeface="微软雅黑" panose="020B0503020204020204" pitchFamily="2" charset="-122"/>
            </a:endParaRPr>
          </a:p>
          <a:p>
            <a:r>
              <a:rPr lang="en-US" altLang="zh-CN" sz="2000" dirty="0">
                <a:solidFill>
                  <a:srgbClr val="0053EC"/>
                </a:solidFill>
                <a:latin typeface="微软雅黑" panose="020B0503020204020204" pitchFamily="2" charset="-122"/>
                <a:ea typeface="微软雅黑" panose="020B0503020204020204" pitchFamily="2" charset="-122"/>
              </a:rPr>
              <a:t>pch2=rep("2",100)</a:t>
            </a:r>
            <a:endParaRPr lang="en-US" altLang="zh-CN" sz="2000" dirty="0">
              <a:solidFill>
                <a:srgbClr val="0053EC"/>
              </a:solidFill>
              <a:latin typeface="微软雅黑" panose="020B0503020204020204" pitchFamily="2" charset="-122"/>
              <a:ea typeface="微软雅黑" panose="020B0503020204020204" pitchFamily="2" charset="-122"/>
            </a:endParaRPr>
          </a:p>
          <a:p>
            <a:r>
              <a:rPr lang="en-US" altLang="zh-CN" sz="2000" dirty="0">
                <a:solidFill>
                  <a:srgbClr val="0053EC"/>
                </a:solidFill>
                <a:latin typeface="微软雅黑" panose="020B0503020204020204" pitchFamily="2" charset="-122"/>
                <a:ea typeface="微软雅黑" panose="020B0503020204020204" pitchFamily="2" charset="-122"/>
              </a:rPr>
              <a:t>plot(</a:t>
            </a:r>
            <a:r>
              <a:rPr lang="en-US" altLang="zh-CN" sz="2000" dirty="0" err="1">
                <a:solidFill>
                  <a:srgbClr val="0053EC"/>
                </a:solidFill>
                <a:latin typeface="微软雅黑" panose="020B0503020204020204" pitchFamily="2" charset="-122"/>
                <a:ea typeface="微软雅黑" panose="020B0503020204020204" pitchFamily="2" charset="-122"/>
              </a:rPr>
              <a:t>x,col</a:t>
            </a:r>
            <a:r>
              <a:rPr lang="en-US" altLang="zh-CN" sz="2000" dirty="0">
                <a:solidFill>
                  <a:srgbClr val="0053EC"/>
                </a:solidFill>
                <a:latin typeface="微软雅黑" panose="020B0503020204020204" pitchFamily="2" charset="-122"/>
                <a:ea typeface="微软雅黑" panose="020B0503020204020204" pitchFamily="2" charset="-122"/>
              </a:rPr>
              <a:t>=</a:t>
            </a:r>
            <a:r>
              <a:rPr lang="en-US" altLang="zh-CN" sz="2000" dirty="0" err="1">
                <a:solidFill>
                  <a:srgbClr val="0053EC"/>
                </a:solidFill>
                <a:latin typeface="微软雅黑" panose="020B0503020204020204" pitchFamily="2" charset="-122"/>
                <a:ea typeface="微软雅黑" panose="020B0503020204020204" pitchFamily="2" charset="-122"/>
              </a:rPr>
              <a:t>cl$cluster,pch</a:t>
            </a:r>
            <a:r>
              <a:rPr lang="en-US" altLang="zh-CN" sz="2000" dirty="0">
                <a:solidFill>
                  <a:srgbClr val="0053EC"/>
                </a:solidFill>
                <a:latin typeface="微软雅黑" panose="020B0503020204020204" pitchFamily="2" charset="-122"/>
                <a:ea typeface="微软雅黑" panose="020B0503020204020204" pitchFamily="2" charset="-122"/>
              </a:rPr>
              <a:t>=c(pch1,pch2),</a:t>
            </a:r>
            <a:r>
              <a:rPr lang="en-US" altLang="zh-CN" sz="2000" dirty="0" err="1">
                <a:solidFill>
                  <a:srgbClr val="0053EC"/>
                </a:solidFill>
                <a:latin typeface="微软雅黑" panose="020B0503020204020204" pitchFamily="2" charset="-122"/>
                <a:ea typeface="微软雅黑" panose="020B0503020204020204" pitchFamily="2" charset="-122"/>
              </a:rPr>
              <a:t>cex</a:t>
            </a:r>
            <a:r>
              <a:rPr lang="en-US" altLang="zh-CN" sz="2000" dirty="0">
                <a:solidFill>
                  <a:srgbClr val="0053EC"/>
                </a:solidFill>
                <a:latin typeface="微软雅黑" panose="020B0503020204020204" pitchFamily="2" charset="-122"/>
                <a:ea typeface="微软雅黑" panose="020B0503020204020204" pitchFamily="2" charset="-122"/>
              </a:rPr>
              <a:t>=0.7)</a:t>
            </a:r>
            <a:endParaRPr lang="en-US" altLang="zh-CN" sz="2000" dirty="0">
              <a:solidFill>
                <a:srgbClr val="0053EC"/>
              </a:solidFill>
              <a:latin typeface="微软雅黑" panose="020B0503020204020204" pitchFamily="2" charset="-122"/>
              <a:ea typeface="微软雅黑" panose="020B0503020204020204" pitchFamily="2" charset="-122"/>
            </a:endParaRPr>
          </a:p>
          <a:p>
            <a:r>
              <a:rPr lang="en-US" altLang="zh-CN" sz="2000" dirty="0">
                <a:solidFill>
                  <a:srgbClr val="0053EC"/>
                </a:solidFill>
                <a:latin typeface="微软雅黑" panose="020B0503020204020204" pitchFamily="2" charset="-122"/>
                <a:ea typeface="微软雅黑" panose="020B0503020204020204" pitchFamily="2" charset="-122"/>
              </a:rPr>
              <a:t>points(</a:t>
            </a:r>
            <a:r>
              <a:rPr lang="en-US" altLang="zh-CN" sz="2000" dirty="0" err="1">
                <a:solidFill>
                  <a:srgbClr val="0053EC"/>
                </a:solidFill>
                <a:latin typeface="微软雅黑" panose="020B0503020204020204" pitchFamily="2" charset="-122"/>
                <a:ea typeface="微软雅黑" panose="020B0503020204020204" pitchFamily="2" charset="-122"/>
              </a:rPr>
              <a:t>cl$centers,col</a:t>
            </a:r>
            <a:r>
              <a:rPr lang="en-US" altLang="zh-CN" sz="2000" dirty="0">
                <a:solidFill>
                  <a:srgbClr val="0053EC"/>
                </a:solidFill>
                <a:latin typeface="微软雅黑" panose="020B0503020204020204" pitchFamily="2" charset="-122"/>
                <a:ea typeface="微软雅黑" panose="020B0503020204020204" pitchFamily="2" charset="-122"/>
              </a:rPr>
              <a:t>=3,pch="*",</a:t>
            </a:r>
            <a:r>
              <a:rPr lang="en-US" altLang="zh-CN" sz="2000" dirty="0" err="1">
                <a:solidFill>
                  <a:srgbClr val="0053EC"/>
                </a:solidFill>
                <a:latin typeface="微软雅黑" panose="020B0503020204020204" pitchFamily="2" charset="-122"/>
                <a:ea typeface="微软雅黑" panose="020B0503020204020204" pitchFamily="2" charset="-122"/>
              </a:rPr>
              <a:t>cex</a:t>
            </a:r>
            <a:r>
              <a:rPr lang="en-US" altLang="zh-CN" sz="2000" dirty="0">
                <a:solidFill>
                  <a:srgbClr val="0053EC"/>
                </a:solidFill>
                <a:latin typeface="微软雅黑" panose="020B0503020204020204" pitchFamily="2" charset="-122"/>
                <a:ea typeface="微软雅黑" panose="020B0503020204020204" pitchFamily="2" charset="-122"/>
              </a:rPr>
              <a:t>=3</a:t>
            </a:r>
            <a:r>
              <a:rPr lang="en-US" altLang="zh-CN" dirty="0">
                <a:solidFill>
                  <a:srgbClr val="0053EC"/>
                </a:solidFill>
              </a:rPr>
              <a:t>)</a:t>
            </a:r>
            <a:endParaRPr lang="zh-CN" altLang="en-US" dirty="0">
              <a:solidFill>
                <a:srgbClr val="0053EC"/>
              </a:solidFill>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9630" y="2903220"/>
            <a:ext cx="6069965" cy="3550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Box 28"/>
          <p:cNvSpPr/>
          <p:nvPr/>
        </p:nvSpPr>
        <p:spPr>
          <a:xfrm>
            <a:off x="153035" y="179070"/>
            <a:ext cx="5095240" cy="584775"/>
          </a:xfrm>
          <a:prstGeom prst="rect">
            <a:avLst/>
          </a:prstGeom>
          <a:noFill/>
          <a:ln w="9525">
            <a:noFill/>
          </a:ln>
        </p:spPr>
        <p:txBody>
          <a:bodyPr wrap="square">
            <a:spAutoFit/>
          </a:bodyPr>
          <a:lstStyle/>
          <a:p>
            <a:pPr lvl="0">
              <a:lnSpc>
                <a:spcPct val="100000"/>
              </a:lnSpc>
            </a:pP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7 </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聚类分析及</a:t>
            </a: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275060" y="26670"/>
            <a:ext cx="838835" cy="854710"/>
          </a:xfrm>
          <a:prstGeom prst="rect">
            <a:avLst/>
          </a:prstGeom>
        </p:spPr>
      </p:pic>
      <p:sp>
        <p:nvSpPr>
          <p:cNvPr id="9" name="TextBox 27"/>
          <p:cNvSpPr/>
          <p:nvPr/>
        </p:nvSpPr>
        <p:spPr>
          <a:xfrm>
            <a:off x="4583895" y="193675"/>
            <a:ext cx="650193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latin typeface="微软雅黑" panose="020B0503020204020204" pitchFamily="2" charset="-122"/>
                <a:ea typeface="微软雅黑" panose="020B0503020204020204" pitchFamily="2" charset="-122"/>
                <a:sym typeface="微软雅黑" panose="020B0503020204020204" pitchFamily="2" charset="-122"/>
              </a:rPr>
              <a:t>7.4</a:t>
            </a:r>
            <a:r>
              <a:rPr lang="zh-CN" altLang="en-US" sz="2800" b="1" dirty="0" smtClean="0">
                <a:latin typeface="微软雅黑" panose="020B0503020204020204" pitchFamily="2" charset="-122"/>
                <a:ea typeface="微软雅黑" panose="020B0503020204020204" pitchFamily="2" charset="-122"/>
                <a:sym typeface="微软雅黑" panose="020B0503020204020204" pitchFamily="2" charset="-122"/>
              </a:rPr>
              <a:t> </a:t>
            </a:r>
            <a:r>
              <a:rPr lang="en-US" altLang="zh-CN" sz="2800" b="1" dirty="0" err="1" smtClean="0">
                <a:latin typeface="微软雅黑" panose="020B0503020204020204" pitchFamily="2" charset="-122"/>
                <a:ea typeface="微软雅黑" panose="020B0503020204020204" pitchFamily="2" charset="-122"/>
                <a:sym typeface="微软雅黑" panose="020B0503020204020204" pitchFamily="2" charset="-122"/>
              </a:rPr>
              <a:t>kmeans</a:t>
            </a:r>
            <a:r>
              <a:rPr lang="zh-CN" altLang="en-US" sz="2800" b="1" dirty="0" smtClean="0">
                <a:latin typeface="微软雅黑" panose="020B0503020204020204" pitchFamily="2" charset="-122"/>
                <a:ea typeface="微软雅黑" panose="020B0503020204020204" pitchFamily="2" charset="-122"/>
                <a:sym typeface="微软雅黑" panose="020B0503020204020204" pitchFamily="2" charset="-122"/>
              </a:rPr>
              <a:t>聚类法</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3935850" y="403951"/>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TextBox 3"/>
          <p:cNvSpPr txBox="1"/>
          <p:nvPr/>
        </p:nvSpPr>
        <p:spPr>
          <a:xfrm>
            <a:off x="153035" y="1576070"/>
            <a:ext cx="5582285" cy="3784600"/>
          </a:xfrm>
          <a:prstGeom prst="rect">
            <a:avLst/>
          </a:prstGeom>
          <a:no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2000" dirty="0">
                <a:solidFill>
                  <a:srgbClr val="0053EC"/>
                </a:solidFill>
                <a:latin typeface="微软雅黑" panose="020B0503020204020204" pitchFamily="2" charset="-122"/>
                <a:ea typeface="微软雅黑" panose="020B0503020204020204" pitchFamily="2" charset="-122"/>
              </a:rPr>
              <a:t>x1=matrix(</a:t>
            </a:r>
            <a:r>
              <a:rPr lang="en-US" altLang="zh-CN" sz="2000" dirty="0" err="1">
                <a:solidFill>
                  <a:srgbClr val="0053EC"/>
                </a:solidFill>
                <a:latin typeface="微软雅黑" panose="020B0503020204020204" pitchFamily="2" charset="-122"/>
                <a:ea typeface="微软雅黑" panose="020B0503020204020204" pitchFamily="2" charset="-122"/>
              </a:rPr>
              <a:t>rnorm</a:t>
            </a:r>
            <a:r>
              <a:rPr lang="en-US" altLang="zh-CN" sz="2000" dirty="0">
                <a:solidFill>
                  <a:srgbClr val="0053EC"/>
                </a:solidFill>
                <a:latin typeface="微软雅黑" panose="020B0503020204020204" pitchFamily="2" charset="-122"/>
                <a:ea typeface="微软雅黑" panose="020B0503020204020204" pitchFamily="2" charset="-122"/>
              </a:rPr>
              <a:t>(10000,mean=0,sd=0.3),</a:t>
            </a:r>
            <a:r>
              <a:rPr lang="en-US" altLang="zh-CN" sz="2000" dirty="0" err="1">
                <a:solidFill>
                  <a:srgbClr val="0053EC"/>
                </a:solidFill>
                <a:latin typeface="微软雅黑" panose="020B0503020204020204" pitchFamily="2" charset="-122"/>
                <a:ea typeface="微软雅黑" panose="020B0503020204020204" pitchFamily="2" charset="-122"/>
              </a:rPr>
              <a:t>ncol</a:t>
            </a:r>
            <a:r>
              <a:rPr lang="en-US" altLang="zh-CN" sz="2000" dirty="0">
                <a:solidFill>
                  <a:srgbClr val="0053EC"/>
                </a:solidFill>
                <a:latin typeface="微软雅黑" panose="020B0503020204020204" pitchFamily="2" charset="-122"/>
                <a:ea typeface="微软雅黑" panose="020B0503020204020204" pitchFamily="2" charset="-122"/>
              </a:rPr>
              <a:t>=10)  #</a:t>
            </a:r>
            <a:r>
              <a:rPr lang="zh-CN" altLang="en-US" sz="2000" dirty="0">
                <a:solidFill>
                  <a:srgbClr val="0053EC"/>
                </a:solidFill>
                <a:latin typeface="微软雅黑" panose="020B0503020204020204" pitchFamily="2" charset="-122"/>
                <a:ea typeface="微软雅黑" panose="020B0503020204020204" pitchFamily="2" charset="-122"/>
              </a:rPr>
              <a:t>均值</a:t>
            </a:r>
            <a:r>
              <a:rPr lang="en-US" altLang="zh-CN" sz="2000" dirty="0">
                <a:solidFill>
                  <a:srgbClr val="0053EC"/>
                </a:solidFill>
                <a:latin typeface="微软雅黑" panose="020B0503020204020204" pitchFamily="2" charset="-122"/>
                <a:ea typeface="微软雅黑" panose="020B0503020204020204" pitchFamily="2" charset="-122"/>
              </a:rPr>
              <a:t>1,</a:t>
            </a:r>
            <a:r>
              <a:rPr lang="zh-CN" altLang="en-US" sz="2000" dirty="0">
                <a:solidFill>
                  <a:srgbClr val="0053EC"/>
                </a:solidFill>
                <a:latin typeface="微软雅黑" panose="020B0503020204020204" pitchFamily="2" charset="-122"/>
                <a:ea typeface="微软雅黑" panose="020B0503020204020204" pitchFamily="2" charset="-122"/>
              </a:rPr>
              <a:t>标准差为</a:t>
            </a:r>
            <a:r>
              <a:rPr lang="en-US" altLang="zh-CN" sz="2000" dirty="0" smtClean="0">
                <a:solidFill>
                  <a:srgbClr val="0053EC"/>
                </a:solidFill>
                <a:latin typeface="微软雅黑" panose="020B0503020204020204" pitchFamily="2" charset="-122"/>
                <a:ea typeface="微软雅黑" panose="020B0503020204020204" pitchFamily="2" charset="-122"/>
              </a:rPr>
              <a:t>0.3</a:t>
            </a:r>
            <a:r>
              <a:rPr lang="zh-CN" altLang="en-US" sz="2000" dirty="0" smtClean="0">
                <a:solidFill>
                  <a:srgbClr val="0053EC"/>
                </a:solidFill>
                <a:latin typeface="微软雅黑" panose="020B0503020204020204" pitchFamily="2" charset="-122"/>
                <a:ea typeface="微软雅黑" panose="020B0503020204020204" pitchFamily="2" charset="-122"/>
              </a:rPr>
              <a:t>的</a:t>
            </a:r>
            <a:r>
              <a:rPr lang="en-US" altLang="zh-CN" sz="2000" dirty="0" smtClean="0">
                <a:solidFill>
                  <a:srgbClr val="0053EC"/>
                </a:solidFill>
                <a:latin typeface="微软雅黑" panose="020B0503020204020204" pitchFamily="2" charset="-122"/>
                <a:ea typeface="微软雅黑" panose="020B0503020204020204" pitchFamily="2" charset="-122"/>
              </a:rPr>
              <a:t>1000x10</a:t>
            </a:r>
            <a:r>
              <a:rPr lang="zh-CN" altLang="en-US" sz="2000" dirty="0">
                <a:solidFill>
                  <a:srgbClr val="0053EC"/>
                </a:solidFill>
                <a:latin typeface="微软雅黑" panose="020B0503020204020204" pitchFamily="2" charset="-122"/>
                <a:ea typeface="微软雅黑" panose="020B0503020204020204" pitchFamily="2" charset="-122"/>
              </a:rPr>
              <a:t>的正态随机数矩阵</a:t>
            </a:r>
            <a:endParaRPr lang="zh-CN" altLang="en-US" sz="2000" dirty="0">
              <a:solidFill>
                <a:srgbClr val="0053EC"/>
              </a:solidFill>
              <a:latin typeface="微软雅黑" panose="020B0503020204020204" pitchFamily="2" charset="-122"/>
              <a:ea typeface="微软雅黑" panose="020B0503020204020204" pitchFamily="2" charset="-122"/>
            </a:endParaRPr>
          </a:p>
          <a:p>
            <a:r>
              <a:rPr lang="en-US" altLang="zh-CN" sz="2000" dirty="0">
                <a:solidFill>
                  <a:srgbClr val="0053EC"/>
                </a:solidFill>
                <a:latin typeface="微软雅黑" panose="020B0503020204020204" pitchFamily="2" charset="-122"/>
                <a:ea typeface="微软雅黑" panose="020B0503020204020204" pitchFamily="2" charset="-122"/>
              </a:rPr>
              <a:t>x2=matrix(</a:t>
            </a:r>
            <a:r>
              <a:rPr lang="en-US" altLang="zh-CN" sz="2000" dirty="0" err="1">
                <a:solidFill>
                  <a:srgbClr val="0053EC"/>
                </a:solidFill>
                <a:latin typeface="微软雅黑" panose="020B0503020204020204" pitchFamily="2" charset="-122"/>
                <a:ea typeface="微软雅黑" panose="020B0503020204020204" pitchFamily="2" charset="-122"/>
              </a:rPr>
              <a:t>rnorm</a:t>
            </a:r>
            <a:r>
              <a:rPr lang="en-US" altLang="zh-CN" sz="2000" dirty="0">
                <a:solidFill>
                  <a:srgbClr val="0053EC"/>
                </a:solidFill>
                <a:latin typeface="微软雅黑" panose="020B0503020204020204" pitchFamily="2" charset="-122"/>
                <a:ea typeface="微软雅黑" panose="020B0503020204020204" pitchFamily="2" charset="-122"/>
              </a:rPr>
              <a:t>(10000,mean=1,sd=0.3),</a:t>
            </a:r>
            <a:r>
              <a:rPr lang="en-US" altLang="zh-CN" sz="2000" dirty="0" err="1">
                <a:solidFill>
                  <a:srgbClr val="0053EC"/>
                </a:solidFill>
                <a:latin typeface="微软雅黑" panose="020B0503020204020204" pitchFamily="2" charset="-122"/>
                <a:ea typeface="微软雅黑" panose="020B0503020204020204" pitchFamily="2" charset="-122"/>
              </a:rPr>
              <a:t>ncol</a:t>
            </a:r>
            <a:r>
              <a:rPr lang="en-US" altLang="zh-CN" sz="2000" dirty="0">
                <a:solidFill>
                  <a:srgbClr val="0053EC"/>
                </a:solidFill>
                <a:latin typeface="微软雅黑" panose="020B0503020204020204" pitchFamily="2" charset="-122"/>
                <a:ea typeface="微软雅黑" panose="020B0503020204020204" pitchFamily="2" charset="-122"/>
              </a:rPr>
              <a:t>=10) </a:t>
            </a:r>
            <a:endParaRPr lang="en-US" altLang="zh-CN" sz="2000" dirty="0">
              <a:solidFill>
                <a:srgbClr val="0053EC"/>
              </a:solidFill>
              <a:latin typeface="微软雅黑" panose="020B0503020204020204" pitchFamily="2" charset="-122"/>
              <a:ea typeface="微软雅黑" panose="020B0503020204020204" pitchFamily="2" charset="-122"/>
            </a:endParaRPr>
          </a:p>
          <a:p>
            <a:r>
              <a:rPr lang="en-US" altLang="zh-CN" sz="2000" dirty="0">
                <a:solidFill>
                  <a:srgbClr val="0053EC"/>
                </a:solidFill>
                <a:latin typeface="微软雅黑" panose="020B0503020204020204" pitchFamily="2" charset="-122"/>
                <a:ea typeface="微软雅黑" panose="020B0503020204020204" pitchFamily="2" charset="-122"/>
              </a:rPr>
              <a:t>x=</a:t>
            </a:r>
            <a:r>
              <a:rPr lang="en-US" altLang="zh-CN" sz="2000" dirty="0" err="1">
                <a:solidFill>
                  <a:srgbClr val="0053EC"/>
                </a:solidFill>
                <a:latin typeface="微软雅黑" panose="020B0503020204020204" pitchFamily="2" charset="-122"/>
                <a:ea typeface="微软雅黑" panose="020B0503020204020204" pitchFamily="2" charset="-122"/>
              </a:rPr>
              <a:t>rbind</a:t>
            </a:r>
            <a:r>
              <a:rPr lang="en-US" altLang="zh-CN" sz="2000" dirty="0">
                <a:solidFill>
                  <a:srgbClr val="0053EC"/>
                </a:solidFill>
                <a:latin typeface="微软雅黑" panose="020B0503020204020204" pitchFamily="2" charset="-122"/>
                <a:ea typeface="微软雅黑" panose="020B0503020204020204" pitchFamily="2" charset="-122"/>
              </a:rPr>
              <a:t>(x1,x2)</a:t>
            </a:r>
            <a:endParaRPr lang="en-US" altLang="zh-CN" sz="2000" dirty="0">
              <a:solidFill>
                <a:srgbClr val="0053EC"/>
              </a:solidFill>
              <a:latin typeface="微软雅黑" panose="020B0503020204020204" pitchFamily="2" charset="-122"/>
              <a:ea typeface="微软雅黑" panose="020B0503020204020204" pitchFamily="2" charset="-122"/>
            </a:endParaRPr>
          </a:p>
          <a:p>
            <a:r>
              <a:rPr lang="en-US" altLang="zh-CN" sz="2000" dirty="0">
                <a:solidFill>
                  <a:srgbClr val="0053EC"/>
                </a:solidFill>
                <a:latin typeface="微软雅黑" panose="020B0503020204020204" pitchFamily="2" charset="-122"/>
                <a:ea typeface="微软雅黑" panose="020B0503020204020204" pitchFamily="2" charset="-122"/>
              </a:rPr>
              <a:t>cl=</a:t>
            </a:r>
            <a:r>
              <a:rPr lang="en-US" altLang="zh-CN" sz="2000" dirty="0" err="1">
                <a:solidFill>
                  <a:srgbClr val="0053EC"/>
                </a:solidFill>
                <a:latin typeface="微软雅黑" panose="020B0503020204020204" pitchFamily="2" charset="-122"/>
                <a:ea typeface="微软雅黑" panose="020B0503020204020204" pitchFamily="2" charset="-122"/>
              </a:rPr>
              <a:t>kmeans</a:t>
            </a:r>
            <a:r>
              <a:rPr lang="en-US" altLang="zh-CN" sz="2000" dirty="0">
                <a:solidFill>
                  <a:srgbClr val="0053EC"/>
                </a:solidFill>
                <a:latin typeface="微软雅黑" panose="020B0503020204020204" pitchFamily="2" charset="-122"/>
                <a:ea typeface="微软雅黑" panose="020B0503020204020204" pitchFamily="2" charset="-122"/>
              </a:rPr>
              <a:t>(x,2)  #</a:t>
            </a:r>
            <a:r>
              <a:rPr lang="en-US" altLang="zh-CN" sz="2000" dirty="0" err="1">
                <a:solidFill>
                  <a:srgbClr val="0053EC"/>
                </a:solidFill>
                <a:latin typeface="微软雅黑" panose="020B0503020204020204" pitchFamily="2" charset="-122"/>
                <a:ea typeface="微软雅黑" panose="020B0503020204020204" pitchFamily="2" charset="-122"/>
              </a:rPr>
              <a:t>kmeans</a:t>
            </a:r>
            <a:r>
              <a:rPr lang="zh-CN" altLang="en-US" sz="2000" dirty="0">
                <a:solidFill>
                  <a:srgbClr val="0053EC"/>
                </a:solidFill>
                <a:latin typeface="微软雅黑" panose="020B0503020204020204" pitchFamily="2" charset="-122"/>
                <a:ea typeface="微软雅黑" panose="020B0503020204020204" pitchFamily="2" charset="-122"/>
              </a:rPr>
              <a:t>聚类</a:t>
            </a:r>
            <a:endParaRPr lang="zh-CN" altLang="en-US" sz="2000" dirty="0">
              <a:solidFill>
                <a:srgbClr val="0053EC"/>
              </a:solidFill>
              <a:latin typeface="微软雅黑" panose="020B0503020204020204" pitchFamily="2" charset="-122"/>
              <a:ea typeface="微软雅黑" panose="020B0503020204020204" pitchFamily="2" charset="-122"/>
            </a:endParaRPr>
          </a:p>
          <a:p>
            <a:r>
              <a:rPr lang="en-US" altLang="zh-CN" sz="2000" dirty="0">
                <a:solidFill>
                  <a:srgbClr val="0053EC"/>
                </a:solidFill>
                <a:latin typeface="微软雅黑" panose="020B0503020204020204" pitchFamily="2" charset="-122"/>
                <a:ea typeface="微软雅黑" panose="020B0503020204020204" pitchFamily="2" charset="-122"/>
              </a:rPr>
              <a:t>pch1=rep("1",1000)</a:t>
            </a:r>
            <a:endParaRPr lang="en-US" altLang="zh-CN" sz="2000" dirty="0">
              <a:solidFill>
                <a:srgbClr val="0053EC"/>
              </a:solidFill>
              <a:latin typeface="微软雅黑" panose="020B0503020204020204" pitchFamily="2" charset="-122"/>
              <a:ea typeface="微软雅黑" panose="020B0503020204020204" pitchFamily="2" charset="-122"/>
            </a:endParaRPr>
          </a:p>
          <a:p>
            <a:r>
              <a:rPr lang="en-US" altLang="zh-CN" sz="2000" dirty="0">
                <a:solidFill>
                  <a:srgbClr val="0053EC"/>
                </a:solidFill>
                <a:latin typeface="微软雅黑" panose="020B0503020204020204" pitchFamily="2" charset="-122"/>
                <a:ea typeface="微软雅黑" panose="020B0503020204020204" pitchFamily="2" charset="-122"/>
              </a:rPr>
              <a:t>pch2=rep("2",1000)</a:t>
            </a:r>
            <a:endParaRPr lang="en-US" altLang="zh-CN" sz="2000" dirty="0">
              <a:solidFill>
                <a:srgbClr val="0053EC"/>
              </a:solidFill>
              <a:latin typeface="微软雅黑" panose="020B0503020204020204" pitchFamily="2" charset="-122"/>
              <a:ea typeface="微软雅黑" panose="020B0503020204020204" pitchFamily="2" charset="-122"/>
            </a:endParaRPr>
          </a:p>
          <a:p>
            <a:r>
              <a:rPr lang="en-US" altLang="zh-CN" sz="2000" dirty="0">
                <a:solidFill>
                  <a:srgbClr val="0053EC"/>
                </a:solidFill>
                <a:latin typeface="微软雅黑" panose="020B0503020204020204" pitchFamily="2" charset="-122"/>
                <a:ea typeface="微软雅黑" panose="020B0503020204020204" pitchFamily="2" charset="-122"/>
              </a:rPr>
              <a:t>plot(</a:t>
            </a:r>
            <a:r>
              <a:rPr lang="en-US" altLang="zh-CN" sz="2000" dirty="0" err="1">
                <a:solidFill>
                  <a:srgbClr val="0053EC"/>
                </a:solidFill>
                <a:latin typeface="微软雅黑" panose="020B0503020204020204" pitchFamily="2" charset="-122"/>
                <a:ea typeface="微软雅黑" panose="020B0503020204020204" pitchFamily="2" charset="-122"/>
              </a:rPr>
              <a:t>x,col</a:t>
            </a:r>
            <a:r>
              <a:rPr lang="en-US" altLang="zh-CN" sz="2000" dirty="0">
                <a:solidFill>
                  <a:srgbClr val="0053EC"/>
                </a:solidFill>
                <a:latin typeface="微软雅黑" panose="020B0503020204020204" pitchFamily="2" charset="-122"/>
                <a:ea typeface="微软雅黑" panose="020B0503020204020204" pitchFamily="2" charset="-122"/>
              </a:rPr>
              <a:t>=</a:t>
            </a:r>
            <a:r>
              <a:rPr lang="en-US" altLang="zh-CN" sz="2000" dirty="0" err="1">
                <a:solidFill>
                  <a:srgbClr val="0053EC"/>
                </a:solidFill>
                <a:latin typeface="微软雅黑" panose="020B0503020204020204" pitchFamily="2" charset="-122"/>
                <a:ea typeface="微软雅黑" panose="020B0503020204020204" pitchFamily="2" charset="-122"/>
              </a:rPr>
              <a:t>cl$cluster,pch</a:t>
            </a:r>
            <a:r>
              <a:rPr lang="en-US" altLang="zh-CN" sz="2000" dirty="0">
                <a:solidFill>
                  <a:srgbClr val="0053EC"/>
                </a:solidFill>
                <a:latin typeface="微软雅黑" panose="020B0503020204020204" pitchFamily="2" charset="-122"/>
                <a:ea typeface="微软雅黑" panose="020B0503020204020204" pitchFamily="2" charset="-122"/>
              </a:rPr>
              <a:t>=c(pch1,pch2),</a:t>
            </a:r>
            <a:r>
              <a:rPr lang="en-US" altLang="zh-CN" sz="2000" dirty="0" err="1">
                <a:solidFill>
                  <a:srgbClr val="0053EC"/>
                </a:solidFill>
                <a:latin typeface="微软雅黑" panose="020B0503020204020204" pitchFamily="2" charset="-122"/>
                <a:ea typeface="微软雅黑" panose="020B0503020204020204" pitchFamily="2" charset="-122"/>
              </a:rPr>
              <a:t>cex</a:t>
            </a:r>
            <a:r>
              <a:rPr lang="en-US" altLang="zh-CN" sz="2000" dirty="0">
                <a:solidFill>
                  <a:srgbClr val="0053EC"/>
                </a:solidFill>
                <a:latin typeface="微软雅黑" panose="020B0503020204020204" pitchFamily="2" charset="-122"/>
                <a:ea typeface="微软雅黑" panose="020B0503020204020204" pitchFamily="2" charset="-122"/>
              </a:rPr>
              <a:t>=0.7)</a:t>
            </a:r>
            <a:endParaRPr lang="en-US" altLang="zh-CN" sz="2000" dirty="0">
              <a:solidFill>
                <a:srgbClr val="0053EC"/>
              </a:solidFill>
              <a:latin typeface="微软雅黑" panose="020B0503020204020204" pitchFamily="2" charset="-122"/>
              <a:ea typeface="微软雅黑" panose="020B0503020204020204" pitchFamily="2" charset="-122"/>
            </a:endParaRPr>
          </a:p>
          <a:p>
            <a:r>
              <a:rPr lang="en-US" altLang="zh-CN" sz="2000" dirty="0">
                <a:solidFill>
                  <a:srgbClr val="0053EC"/>
                </a:solidFill>
                <a:latin typeface="微软雅黑" panose="020B0503020204020204" pitchFamily="2" charset="-122"/>
                <a:ea typeface="微软雅黑" panose="020B0503020204020204" pitchFamily="2" charset="-122"/>
              </a:rPr>
              <a:t>points(</a:t>
            </a:r>
            <a:r>
              <a:rPr lang="en-US" altLang="zh-CN" sz="2000" dirty="0" err="1">
                <a:solidFill>
                  <a:srgbClr val="0053EC"/>
                </a:solidFill>
                <a:latin typeface="微软雅黑" panose="020B0503020204020204" pitchFamily="2" charset="-122"/>
                <a:ea typeface="微软雅黑" panose="020B0503020204020204" pitchFamily="2" charset="-122"/>
              </a:rPr>
              <a:t>cl$centers,col</a:t>
            </a:r>
            <a:r>
              <a:rPr lang="en-US" altLang="zh-CN" sz="2000" dirty="0">
                <a:solidFill>
                  <a:srgbClr val="0053EC"/>
                </a:solidFill>
                <a:latin typeface="微软雅黑" panose="020B0503020204020204" pitchFamily="2" charset="-122"/>
                <a:ea typeface="微软雅黑" panose="020B0503020204020204" pitchFamily="2" charset="-122"/>
              </a:rPr>
              <a:t>=3,pch ="*",</a:t>
            </a:r>
            <a:r>
              <a:rPr lang="en-US" altLang="zh-CN" sz="2000" dirty="0" err="1">
                <a:solidFill>
                  <a:srgbClr val="0053EC"/>
                </a:solidFill>
                <a:latin typeface="微软雅黑" panose="020B0503020204020204" pitchFamily="2" charset="-122"/>
                <a:ea typeface="微软雅黑" panose="020B0503020204020204" pitchFamily="2" charset="-122"/>
              </a:rPr>
              <a:t>cex</a:t>
            </a:r>
            <a:r>
              <a:rPr lang="en-US" altLang="zh-CN" sz="2000" dirty="0">
                <a:solidFill>
                  <a:srgbClr val="0053EC"/>
                </a:solidFill>
                <a:latin typeface="微软雅黑" panose="020B0503020204020204" pitchFamily="2" charset="-122"/>
                <a:ea typeface="微软雅黑" panose="020B0503020204020204" pitchFamily="2" charset="-122"/>
              </a:rPr>
              <a:t>=3)</a:t>
            </a:r>
            <a:endParaRPr lang="zh-CN" altLang="en-US" sz="2000" dirty="0">
              <a:solidFill>
                <a:srgbClr val="0053EC"/>
              </a:solidFill>
              <a:latin typeface="微软雅黑" panose="020B0503020204020204" pitchFamily="2" charset="-122"/>
              <a:ea typeface="微软雅黑" panose="020B0503020204020204" pitchFamily="2"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6342" y="2112702"/>
            <a:ext cx="6267632" cy="4217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735975" y="1575785"/>
            <a:ext cx="1775352" cy="461665"/>
          </a:xfrm>
          <a:prstGeom prst="rect">
            <a:avLst/>
          </a:prstGeom>
          <a:noFill/>
        </p:spPr>
        <p:txBody>
          <a:bodyPr wrap="square" rtlCol="0">
            <a:spAutoFit/>
          </a:bodyPr>
          <a:lstStyle/>
          <a:p>
            <a:r>
              <a:rPr lang="zh-CN" altLang="en-US" sz="2400" dirty="0" smtClean="0">
                <a:solidFill>
                  <a:srgbClr val="C00000"/>
                </a:solidFill>
                <a:latin typeface="微软雅黑" panose="020B0503020204020204" pitchFamily="2" charset="-122"/>
                <a:ea typeface="微软雅黑" panose="020B0503020204020204" pitchFamily="2" charset="-122"/>
              </a:rPr>
              <a:t>输出结果：</a:t>
            </a:r>
            <a:endParaRPr lang="zh-CN" altLang="en-US" sz="2400" dirty="0">
              <a:solidFill>
                <a:srgbClr val="C00000"/>
              </a:solidFill>
              <a:latin typeface="微软雅黑" panose="020B0503020204020204" pitchFamily="2" charset="-122"/>
              <a:ea typeface="微软雅黑" panose="020B0503020204020204" pitchFamily="2" charset="-122"/>
            </a:endParaRPr>
          </a:p>
        </p:txBody>
      </p:sp>
    </p:spTree>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Box 28"/>
          <p:cNvSpPr/>
          <p:nvPr/>
        </p:nvSpPr>
        <p:spPr>
          <a:xfrm>
            <a:off x="153035" y="179070"/>
            <a:ext cx="5095240" cy="584775"/>
          </a:xfrm>
          <a:prstGeom prst="rect">
            <a:avLst/>
          </a:prstGeom>
          <a:noFill/>
          <a:ln w="9525">
            <a:noFill/>
          </a:ln>
        </p:spPr>
        <p:txBody>
          <a:bodyPr wrap="square">
            <a:spAutoFit/>
          </a:bodyPr>
          <a:lstStyle/>
          <a:p>
            <a:pPr lvl="0">
              <a:lnSpc>
                <a:spcPct val="100000"/>
              </a:lnSpc>
            </a:pP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7 </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聚类分析及</a:t>
            </a: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275060" y="26670"/>
            <a:ext cx="838835" cy="854710"/>
          </a:xfrm>
          <a:prstGeom prst="rect">
            <a:avLst/>
          </a:prstGeom>
        </p:spPr>
      </p:pic>
      <p:sp>
        <p:nvSpPr>
          <p:cNvPr id="9" name="TextBox 27"/>
          <p:cNvSpPr/>
          <p:nvPr/>
        </p:nvSpPr>
        <p:spPr>
          <a:xfrm>
            <a:off x="4439885" y="193675"/>
            <a:ext cx="664594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latin typeface="微软雅黑" panose="020B0503020204020204" pitchFamily="2" charset="-122"/>
                <a:ea typeface="微软雅黑" panose="020B0503020204020204" pitchFamily="2" charset="-122"/>
                <a:sym typeface="微软雅黑" panose="020B0503020204020204" pitchFamily="2" charset="-122"/>
              </a:rPr>
              <a:t>7.5</a:t>
            </a:r>
            <a:r>
              <a:rPr lang="zh-CN" altLang="en-US" sz="2800" b="1" dirty="0" smtClean="0">
                <a:latin typeface="微软雅黑" panose="020B0503020204020204" pitchFamily="2" charset="-122"/>
                <a:ea typeface="微软雅黑" panose="020B0503020204020204" pitchFamily="2" charset="-122"/>
                <a:sym typeface="微软雅黑" panose="020B0503020204020204" pitchFamily="2" charset="-122"/>
              </a:rPr>
              <a:t> 聚类分析的一些问题</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3817507" y="387954"/>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TextBox 3"/>
          <p:cNvSpPr txBox="1"/>
          <p:nvPr/>
        </p:nvSpPr>
        <p:spPr>
          <a:xfrm>
            <a:off x="695625" y="1412860"/>
            <a:ext cx="10800750" cy="5016758"/>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dirty="0">
                <a:solidFill>
                  <a:srgbClr val="C00000"/>
                </a:solidFill>
                <a:latin typeface="微软雅黑" panose="020B0503020204020204" pitchFamily="2" charset="-122"/>
                <a:ea typeface="微软雅黑" panose="020B0503020204020204" pitchFamily="2" charset="-122"/>
              </a:rPr>
              <a:t>系统聚类分析</a:t>
            </a:r>
            <a:r>
              <a:rPr lang="zh-CN" altLang="en-US" sz="2400" dirty="0" smtClean="0">
                <a:solidFill>
                  <a:srgbClr val="C00000"/>
                </a:solidFill>
                <a:latin typeface="微软雅黑" panose="020B0503020204020204" pitchFamily="2" charset="-122"/>
                <a:ea typeface="微软雅黑" panose="020B0503020204020204" pitchFamily="2" charset="-122"/>
              </a:rPr>
              <a:t>的特点</a:t>
            </a:r>
            <a:endParaRPr lang="en-US" altLang="zh-CN" sz="2400" dirty="0" smtClean="0">
              <a:solidFill>
                <a:srgbClr val="C00000"/>
              </a:solidFill>
              <a:latin typeface="微软雅黑" panose="020B0503020204020204" pitchFamily="2" charset="-122"/>
              <a:ea typeface="微软雅黑" panose="020B0503020204020204" pitchFamily="2" charset="-122"/>
            </a:endParaRPr>
          </a:p>
          <a:p>
            <a:pPr marL="742950" lvl="1" indent="-285750">
              <a:buFont typeface="Wingdings" panose="05000000000000000000" pitchFamily="2" charset="2"/>
              <a:buChar char="l"/>
            </a:pPr>
            <a:r>
              <a:rPr lang="zh-CN" altLang="en-US" sz="2000" dirty="0">
                <a:latin typeface="微软雅黑" panose="020B0503020204020204" pitchFamily="2" charset="-122"/>
                <a:ea typeface="微软雅黑" panose="020B0503020204020204" pitchFamily="2" charset="-122"/>
              </a:rPr>
              <a:t>综合性：聚类分析可以利用多个变量的信息对样本进行分类，克服单一指标分类的弊端。</a:t>
            </a:r>
            <a:endParaRPr lang="zh-CN" altLang="en-US" sz="2000" dirty="0">
              <a:latin typeface="微软雅黑" panose="020B0503020204020204" pitchFamily="2" charset="-122"/>
              <a:ea typeface="微软雅黑" panose="020B0503020204020204" pitchFamily="2" charset="-122"/>
            </a:endParaRPr>
          </a:p>
          <a:p>
            <a:pPr marL="742950" lvl="1" indent="-285750">
              <a:buFont typeface="Wingdings" panose="05000000000000000000" pitchFamily="2" charset="2"/>
              <a:buChar char="l"/>
            </a:pPr>
            <a:r>
              <a:rPr lang="zh-CN" altLang="en-US" sz="2000" dirty="0" smtClean="0">
                <a:latin typeface="微软雅黑" panose="020B0503020204020204" pitchFamily="2" charset="-122"/>
                <a:ea typeface="微软雅黑" panose="020B0503020204020204" pitchFamily="2" charset="-122"/>
              </a:rPr>
              <a:t>形象性</a:t>
            </a:r>
            <a:r>
              <a:rPr lang="zh-CN" altLang="en-US" sz="2000" dirty="0">
                <a:latin typeface="微软雅黑" panose="020B0503020204020204" pitchFamily="2" charset="-122"/>
                <a:ea typeface="微软雅黑" panose="020B0503020204020204" pitchFamily="2" charset="-122"/>
              </a:rPr>
              <a:t>：聚类分析可以利用聚类图直观地表现其分类形态及类与类之间的内在关系。</a:t>
            </a:r>
            <a:endParaRPr lang="zh-CN" altLang="en-US" sz="2000" dirty="0">
              <a:latin typeface="微软雅黑" panose="020B0503020204020204" pitchFamily="2" charset="-122"/>
              <a:ea typeface="微软雅黑" panose="020B0503020204020204" pitchFamily="2" charset="-122"/>
            </a:endParaRPr>
          </a:p>
          <a:p>
            <a:pPr marL="742950" lvl="1" indent="-285750">
              <a:buFont typeface="Wingdings" panose="05000000000000000000" pitchFamily="2" charset="2"/>
              <a:buChar char="l"/>
            </a:pPr>
            <a:r>
              <a:rPr lang="zh-CN" altLang="en-US" sz="2000" dirty="0">
                <a:latin typeface="微软雅黑" panose="020B0503020204020204" pitchFamily="2" charset="-122"/>
                <a:ea typeface="微软雅黑" panose="020B0503020204020204" pitchFamily="2" charset="-122"/>
              </a:rPr>
              <a:t>客观性</a:t>
            </a:r>
            <a:r>
              <a:rPr lang="zh-CN" altLang="en-US" sz="2000" dirty="0" smtClean="0">
                <a:latin typeface="微软雅黑" panose="020B0503020204020204" pitchFamily="2" charset="-122"/>
                <a:ea typeface="微软雅黑" panose="020B0503020204020204" pitchFamily="2" charset="-122"/>
              </a:rPr>
              <a:t> ：</a:t>
            </a:r>
            <a:r>
              <a:rPr lang="zh-CN" altLang="en-US" sz="2000" dirty="0">
                <a:latin typeface="微软雅黑" panose="020B0503020204020204" pitchFamily="2" charset="-122"/>
                <a:ea typeface="微软雅黑" panose="020B0503020204020204" pitchFamily="2" charset="-122"/>
              </a:rPr>
              <a:t>聚类分析结果克服主观因素，比传统分类方法更客观、细致、全面和合理</a:t>
            </a:r>
            <a:r>
              <a:rPr lang="zh-CN" altLang="en-US" sz="2000" dirty="0" smtClean="0">
                <a:latin typeface="微软雅黑" panose="020B0503020204020204" pitchFamily="2" charset="-122"/>
                <a:ea typeface="微软雅黑" panose="020B0503020204020204" pitchFamily="2" charset="-122"/>
              </a:rPr>
              <a:t>。</a:t>
            </a:r>
            <a:endParaRPr lang="en-US" altLang="zh-CN" sz="2000" dirty="0" smtClean="0">
              <a:latin typeface="微软雅黑" panose="020B0503020204020204" pitchFamily="2" charset="-122"/>
              <a:ea typeface="微软雅黑" panose="020B0503020204020204" pitchFamily="2" charset="-122"/>
            </a:endParaRPr>
          </a:p>
          <a:p>
            <a:pPr marL="285750" indent="-285750">
              <a:buFont typeface="Wingdings" panose="05000000000000000000" pitchFamily="2" charset="2"/>
              <a:buChar char="l"/>
            </a:pPr>
            <a:r>
              <a:rPr lang="zh-CN" altLang="en-US" sz="2400" dirty="0" smtClean="0">
                <a:solidFill>
                  <a:srgbClr val="C00000"/>
                </a:solidFill>
                <a:latin typeface="微软雅黑" panose="020B0503020204020204" pitchFamily="2" charset="-122"/>
                <a:ea typeface="微软雅黑" panose="020B0503020204020204" pitchFamily="2" charset="-122"/>
              </a:rPr>
              <a:t>关于</a:t>
            </a:r>
            <a:r>
              <a:rPr lang="en-US" altLang="zh-CN" sz="2400" dirty="0" err="1" smtClean="0">
                <a:solidFill>
                  <a:srgbClr val="C00000"/>
                </a:solidFill>
                <a:latin typeface="微软雅黑" panose="020B0503020204020204" pitchFamily="2" charset="-122"/>
                <a:ea typeface="微软雅黑" panose="020B0503020204020204" pitchFamily="2" charset="-122"/>
              </a:rPr>
              <a:t>kmeans</a:t>
            </a:r>
            <a:r>
              <a:rPr lang="zh-CN" altLang="en-US" sz="2400" dirty="0" smtClean="0">
                <a:solidFill>
                  <a:srgbClr val="C00000"/>
                </a:solidFill>
                <a:latin typeface="微软雅黑" panose="020B0503020204020204" pitchFamily="2" charset="-122"/>
                <a:ea typeface="微软雅黑" panose="020B0503020204020204" pitchFamily="2" charset="-122"/>
              </a:rPr>
              <a:t>算法</a:t>
            </a:r>
            <a:endParaRPr lang="en-US" altLang="zh-CN" sz="2400" dirty="0" smtClean="0">
              <a:solidFill>
                <a:srgbClr val="C00000"/>
              </a:solidFill>
              <a:latin typeface="微软雅黑" panose="020B0503020204020204" pitchFamily="2" charset="-122"/>
              <a:ea typeface="微软雅黑" panose="020B0503020204020204" pitchFamily="2" charset="-122"/>
            </a:endParaRPr>
          </a:p>
          <a:p>
            <a:pPr algn="just"/>
            <a:r>
              <a:rPr lang="en-US" altLang="zh-CN" sz="2400" dirty="0" smtClean="0">
                <a:solidFill>
                  <a:srgbClr val="C00000"/>
                </a:solidFill>
                <a:latin typeface="微软雅黑" panose="020B0503020204020204" pitchFamily="2" charset="-122"/>
                <a:ea typeface="微软雅黑" panose="020B0503020204020204" pitchFamily="2" charset="-122"/>
              </a:rPr>
              <a:t>      </a:t>
            </a:r>
            <a:r>
              <a:rPr lang="en-US" altLang="zh-CN" sz="2000" dirty="0" err="1" smtClean="0">
                <a:latin typeface="微软雅黑" panose="020B0503020204020204" pitchFamily="2" charset="-122"/>
                <a:ea typeface="微软雅黑" panose="020B0503020204020204" pitchFamily="2" charset="-122"/>
              </a:rPr>
              <a:t>kmeans</a:t>
            </a:r>
            <a:r>
              <a:rPr lang="zh-CN" altLang="en-US" sz="2000" dirty="0">
                <a:latin typeface="微软雅黑" panose="020B0503020204020204" pitchFamily="2" charset="-122"/>
                <a:ea typeface="微软雅黑" panose="020B0503020204020204" pitchFamily="2" charset="-122"/>
              </a:rPr>
              <a:t>算法只有在类的平均值被定义的情况下才能使用。可以算是该方法的一个缺点。另外，</a:t>
            </a:r>
            <a:r>
              <a:rPr lang="en-US" altLang="zh-CN" sz="2000" dirty="0" err="1">
                <a:latin typeface="微软雅黑" panose="020B0503020204020204" pitchFamily="2" charset="-122"/>
                <a:ea typeface="微软雅黑" panose="020B0503020204020204" pitchFamily="2" charset="-122"/>
              </a:rPr>
              <a:t>kmeans</a:t>
            </a:r>
            <a:r>
              <a:rPr lang="zh-CN" altLang="en-US" sz="2000" dirty="0">
                <a:latin typeface="微软雅黑" panose="020B0503020204020204" pitchFamily="2" charset="-122"/>
                <a:ea typeface="微软雅黑" panose="020B0503020204020204" pitchFamily="2" charset="-122"/>
              </a:rPr>
              <a:t>算法不适合于发现非凸面形状的类，或者大小差别很大的类。而且，它对于“噪声”和孤立点数据是敏感的，少量的该类数据能够对均值产生极大的影响</a:t>
            </a:r>
            <a:r>
              <a:rPr lang="zh-CN" altLang="en-US" sz="2000" dirty="0" smtClean="0">
                <a:latin typeface="微软雅黑" panose="020B0503020204020204" pitchFamily="2" charset="-122"/>
                <a:ea typeface="微软雅黑" panose="020B0503020204020204" pitchFamily="2" charset="-122"/>
              </a:rPr>
              <a:t>。</a:t>
            </a:r>
            <a:endParaRPr lang="en-US" altLang="zh-CN" sz="2000" dirty="0">
              <a:latin typeface="微软雅黑" panose="020B0503020204020204" pitchFamily="2" charset="-122"/>
              <a:ea typeface="微软雅黑" panose="020B0503020204020204" pitchFamily="2" charset="-122"/>
            </a:endParaRPr>
          </a:p>
          <a:p>
            <a:pPr marL="342900" indent="-342900" algn="just">
              <a:buFont typeface="Wingdings" panose="05000000000000000000" pitchFamily="2" charset="2"/>
              <a:buChar char="l"/>
            </a:pPr>
            <a:r>
              <a:rPr lang="zh-CN" altLang="en-US" sz="2400" dirty="0" smtClean="0">
                <a:solidFill>
                  <a:srgbClr val="C00000"/>
                </a:solidFill>
                <a:latin typeface="微软雅黑" panose="020B0503020204020204" pitchFamily="2" charset="-122"/>
                <a:ea typeface="微软雅黑" panose="020B0503020204020204" pitchFamily="2" charset="-122"/>
              </a:rPr>
              <a:t>关于变量变换</a:t>
            </a:r>
            <a:endParaRPr lang="en-US" altLang="zh-CN" sz="2400" dirty="0" smtClean="0">
              <a:solidFill>
                <a:srgbClr val="C00000"/>
              </a:solidFill>
              <a:latin typeface="微软雅黑" panose="020B0503020204020204" pitchFamily="2" charset="-122"/>
              <a:ea typeface="微软雅黑" panose="020B0503020204020204" pitchFamily="2" charset="-122"/>
            </a:endParaRPr>
          </a:p>
          <a:p>
            <a:pPr marL="800100" lvl="1" indent="-342900" algn="just">
              <a:buFont typeface="Wingdings" panose="05000000000000000000" pitchFamily="2" charset="2"/>
              <a:buChar char="l"/>
            </a:pPr>
            <a:r>
              <a:rPr lang="zh-CN" altLang="en-US" sz="2000" dirty="0" smtClean="0">
                <a:latin typeface="微软雅黑" panose="020B0503020204020204" pitchFamily="2" charset="-122"/>
                <a:ea typeface="微软雅黑" panose="020B0503020204020204" pitchFamily="2" charset="-122"/>
              </a:rPr>
              <a:t>平移变换</a:t>
            </a:r>
            <a:endParaRPr lang="en-US" altLang="zh-CN" sz="2000" dirty="0" smtClean="0">
              <a:latin typeface="微软雅黑" panose="020B0503020204020204" pitchFamily="2" charset="-122"/>
              <a:ea typeface="微软雅黑" panose="020B0503020204020204" pitchFamily="2" charset="-122"/>
            </a:endParaRPr>
          </a:p>
          <a:p>
            <a:pPr marL="800100" lvl="1" indent="-342900" algn="just">
              <a:buFont typeface="Wingdings" panose="05000000000000000000" pitchFamily="2" charset="2"/>
              <a:buChar char="l"/>
            </a:pPr>
            <a:r>
              <a:rPr lang="zh-CN" altLang="en-US" sz="2000" dirty="0" smtClean="0">
                <a:latin typeface="微软雅黑" panose="020B0503020204020204" pitchFamily="2" charset="-122"/>
                <a:ea typeface="微软雅黑" panose="020B0503020204020204" pitchFamily="2" charset="-122"/>
              </a:rPr>
              <a:t>极差变换</a:t>
            </a:r>
            <a:endParaRPr lang="en-US" altLang="zh-CN" sz="2000" dirty="0" smtClean="0">
              <a:latin typeface="微软雅黑" panose="020B0503020204020204" pitchFamily="2" charset="-122"/>
              <a:ea typeface="微软雅黑" panose="020B0503020204020204" pitchFamily="2" charset="-122"/>
            </a:endParaRPr>
          </a:p>
          <a:p>
            <a:pPr marL="800100" lvl="1" indent="-342900" algn="just">
              <a:buFont typeface="Wingdings" panose="05000000000000000000" pitchFamily="2" charset="2"/>
              <a:buChar char="l"/>
            </a:pPr>
            <a:r>
              <a:rPr lang="zh-CN" altLang="en-US" sz="2000" dirty="0" smtClean="0">
                <a:latin typeface="微软雅黑" panose="020B0503020204020204" pitchFamily="2" charset="-122"/>
                <a:ea typeface="微软雅黑" panose="020B0503020204020204" pitchFamily="2" charset="-122"/>
              </a:rPr>
              <a:t>标准差变换</a:t>
            </a:r>
            <a:endParaRPr lang="zh-CN" altLang="en-US" sz="2000" dirty="0">
              <a:latin typeface="微软雅黑" panose="020B0503020204020204" pitchFamily="2" charset="-122"/>
              <a:ea typeface="微软雅黑" panose="020B0503020204020204" pitchFamily="2" charset="-122"/>
            </a:endParaRPr>
          </a:p>
          <a:p>
            <a:pPr marL="800100" lvl="1" indent="-342900" algn="just">
              <a:buFont typeface="Wingdings" panose="05000000000000000000" pitchFamily="2" charset="2"/>
              <a:buChar char="l"/>
            </a:pPr>
            <a:r>
              <a:rPr lang="zh-CN" altLang="en-US" sz="2000" dirty="0" smtClean="0">
                <a:latin typeface="微软雅黑" panose="020B0503020204020204" pitchFamily="2" charset="-122"/>
                <a:ea typeface="微软雅黑" panose="020B0503020204020204" pitchFamily="2" charset="-122"/>
              </a:rPr>
              <a:t>主成分变换</a:t>
            </a:r>
            <a:endParaRPr lang="zh-CN" altLang="en-US" sz="2000" dirty="0">
              <a:latin typeface="微软雅黑" panose="020B0503020204020204" pitchFamily="2" charset="-122"/>
              <a:ea typeface="微软雅黑" panose="020B0503020204020204" pitchFamily="2" charset="-122"/>
            </a:endParaRPr>
          </a:p>
          <a:p>
            <a:pPr marL="800100" lvl="1" indent="-342900" algn="just">
              <a:buFont typeface="Wingdings" panose="05000000000000000000" pitchFamily="2" charset="2"/>
              <a:buChar char="l"/>
            </a:pPr>
            <a:r>
              <a:rPr lang="zh-CN" altLang="en-US" sz="2000" dirty="0" smtClean="0">
                <a:latin typeface="微软雅黑" panose="020B0503020204020204" pitchFamily="2" charset="-122"/>
                <a:ea typeface="微软雅黑" panose="020B0503020204020204" pitchFamily="2" charset="-122"/>
              </a:rPr>
              <a:t>对数变换</a:t>
            </a:r>
            <a:endParaRPr lang="en-US" altLang="zh-CN" sz="2000" dirty="0" smtClean="0">
              <a:latin typeface="微软雅黑" panose="020B0503020204020204" pitchFamily="2" charset="-122"/>
              <a:ea typeface="微软雅黑" panose="020B0503020204020204" pitchFamily="2" charset="-122"/>
            </a:endParaRPr>
          </a:p>
          <a:p>
            <a:pPr marL="342900" indent="-342900" algn="just">
              <a:buFont typeface="Wingdings" panose="05000000000000000000" pitchFamily="2" charset="2"/>
              <a:buChar char="l"/>
            </a:pPr>
            <a:endParaRPr lang="en-US" altLang="zh-CN" sz="2400" dirty="0" smtClean="0">
              <a:solidFill>
                <a:srgbClr val="C00000"/>
              </a:solidFill>
              <a:latin typeface="微软雅黑" panose="020B0503020204020204" pitchFamily="2" charset="-122"/>
              <a:ea typeface="微软雅黑" panose="020B0503020204020204" pitchFamily="2" charset="-122"/>
            </a:endParaRPr>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Box 28"/>
          <p:cNvSpPr/>
          <p:nvPr/>
        </p:nvSpPr>
        <p:spPr>
          <a:xfrm>
            <a:off x="153035" y="179070"/>
            <a:ext cx="5095240" cy="613410"/>
          </a:xfrm>
          <a:prstGeom prst="rect">
            <a:avLst/>
          </a:prstGeom>
          <a:noFill/>
          <a:ln w="9525">
            <a:noFill/>
          </a:ln>
        </p:spPr>
        <p:txBody>
          <a:bodyPr wrap="square">
            <a:spAutoFit/>
          </a:bodyPr>
          <a:lstStyle/>
          <a:p>
            <a:pPr lvl="0">
              <a:lnSpc>
                <a:spcPct val="100000"/>
              </a:lnSpc>
            </a:pPr>
            <a:r>
              <a:rPr lang="zh-CN" altLang="en-US" sz="3200" b="1" dirty="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多元统计分析及</a:t>
            </a:r>
            <a:r>
              <a:rPr lang="en-US" altLang="zh-CN" sz="3200" b="1" dirty="0">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语言</a:t>
            </a:r>
            <a:r>
              <a:rPr lang="zh-CN" altLang="en-US" sz="3200" b="1" dirty="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建模</a:t>
            </a:r>
            <a:endParaRPr lang="zh-CN" altLang="en-US" sz="3200" b="1" dirty="0">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275060" y="26670"/>
            <a:ext cx="838835" cy="854710"/>
          </a:xfrm>
          <a:prstGeom prst="rect">
            <a:avLst/>
          </a:prstGeom>
        </p:spPr>
      </p:pic>
      <p:sp>
        <p:nvSpPr>
          <p:cNvPr id="9" name="TextBox 27"/>
          <p:cNvSpPr/>
          <p:nvPr/>
        </p:nvSpPr>
        <p:spPr>
          <a:xfrm>
            <a:off x="5635625" y="193675"/>
            <a:ext cx="5450205" cy="54864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a:latin typeface="微软雅黑" panose="020B0503020204020204" pitchFamily="2" charset="-122"/>
                <a:ea typeface="微软雅黑" panose="020B0503020204020204" pitchFamily="2" charset="-122"/>
                <a:sym typeface="微软雅黑" panose="020B0503020204020204" pitchFamily="2" charset="-122"/>
              </a:rPr>
              <a:t>7</a:t>
            </a:r>
            <a:r>
              <a:rPr lang="zh-CN" altLang="en-US" sz="2800" b="1">
                <a:latin typeface="微软雅黑" panose="020B0503020204020204" pitchFamily="2" charset="-122"/>
                <a:ea typeface="微软雅黑" panose="020B0503020204020204" pitchFamily="2" charset="-122"/>
                <a:sym typeface="微软雅黑" panose="020B0503020204020204" pitchFamily="2" charset="-122"/>
              </a:rPr>
              <a:t> 聚类分析及R使用</a:t>
            </a:r>
            <a:endPar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5104130" y="370840"/>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 name="TextBox 7"/>
          <p:cNvSpPr txBox="1"/>
          <p:nvPr/>
        </p:nvSpPr>
        <p:spPr>
          <a:xfrm>
            <a:off x="470670" y="2385422"/>
            <a:ext cx="738664" cy="3312230"/>
          </a:xfrm>
          <a:prstGeom prst="rect">
            <a:avLst/>
          </a:prstGeom>
          <a:noFill/>
        </p:spPr>
        <p:txBody>
          <a:bodyPr vert="eaVert" wrap="square" rtlCol="0">
            <a:spAutoFit/>
          </a:bodyPr>
          <a:lstStyle/>
          <a:p>
            <a:r>
              <a:rPr lang="zh-CN" altLang="en-US" sz="3600" dirty="0" smtClean="0">
                <a:solidFill>
                  <a:srgbClr val="FF0000"/>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内容与要求</a:t>
            </a:r>
            <a:endParaRPr lang="zh-CN" altLang="en-US" sz="3600" dirty="0">
              <a:solidFill>
                <a:srgbClr val="FF0000"/>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endParaRPr>
          </a:p>
        </p:txBody>
      </p:sp>
      <p:sp>
        <p:nvSpPr>
          <p:cNvPr id="10" name="TextBox 9"/>
          <p:cNvSpPr txBox="1"/>
          <p:nvPr/>
        </p:nvSpPr>
        <p:spPr>
          <a:xfrm>
            <a:off x="1991715" y="1412860"/>
            <a:ext cx="8496590" cy="4524315"/>
          </a:xfrm>
          <a:prstGeom prst="rect">
            <a:avLst/>
          </a:prstGeom>
          <a:noFill/>
        </p:spPr>
        <p:txBody>
          <a:bodyPr wrap="square" rtlCol="0">
            <a:spAutoFit/>
          </a:bodyPr>
          <a:lstStyle/>
          <a:p>
            <a:pPr>
              <a:lnSpc>
                <a:spcPct val="150000"/>
              </a:lnSpc>
            </a:pPr>
            <a:r>
              <a:rPr lang="zh-CN" altLang="zh-CN" sz="3200" b="1" smtClean="0">
                <a:solidFill>
                  <a:srgbClr val="0053EC"/>
                </a:solidFill>
              </a:rPr>
              <a:t>聚类分析</a:t>
            </a:r>
            <a:r>
              <a:rPr lang="zh-CN" altLang="zh-CN" sz="3200" b="1">
                <a:solidFill>
                  <a:srgbClr val="0053EC"/>
                </a:solidFill>
              </a:rPr>
              <a:t>的目的和</a:t>
            </a:r>
            <a:r>
              <a:rPr lang="zh-CN" altLang="zh-CN" sz="3200" b="1" smtClean="0">
                <a:solidFill>
                  <a:srgbClr val="0053EC"/>
                </a:solidFill>
              </a:rPr>
              <a:t>意义</a:t>
            </a:r>
            <a:endParaRPr lang="en-US" altLang="zh-CN" sz="3200" b="1" smtClean="0">
              <a:solidFill>
                <a:srgbClr val="0053EC"/>
              </a:solidFill>
            </a:endParaRPr>
          </a:p>
          <a:p>
            <a:pPr>
              <a:lnSpc>
                <a:spcPct val="150000"/>
              </a:lnSpc>
            </a:pPr>
            <a:r>
              <a:rPr lang="zh-CN" altLang="zh-CN" sz="3200" b="1" smtClean="0">
                <a:solidFill>
                  <a:srgbClr val="0053EC"/>
                </a:solidFill>
              </a:rPr>
              <a:t>聚类分析</a:t>
            </a:r>
            <a:r>
              <a:rPr lang="zh-CN" altLang="zh-CN" sz="3200" b="1">
                <a:solidFill>
                  <a:srgbClr val="0053EC"/>
                </a:solidFill>
              </a:rPr>
              <a:t>中所使用的几种尺度的</a:t>
            </a:r>
            <a:r>
              <a:rPr lang="zh-CN" altLang="zh-CN" sz="3200" b="1" smtClean="0">
                <a:solidFill>
                  <a:srgbClr val="0053EC"/>
                </a:solidFill>
              </a:rPr>
              <a:t>定义</a:t>
            </a:r>
            <a:endParaRPr lang="en-US" altLang="zh-CN" sz="3200" b="1" smtClean="0">
              <a:solidFill>
                <a:srgbClr val="0053EC"/>
              </a:solidFill>
            </a:endParaRPr>
          </a:p>
          <a:p>
            <a:pPr>
              <a:lnSpc>
                <a:spcPct val="150000"/>
              </a:lnSpc>
            </a:pPr>
            <a:r>
              <a:rPr lang="zh-CN" altLang="zh-CN" sz="3200" b="1" smtClean="0">
                <a:solidFill>
                  <a:srgbClr val="0053EC"/>
                </a:solidFill>
              </a:rPr>
              <a:t>初步掌握选用聚类</a:t>
            </a:r>
            <a:r>
              <a:rPr lang="zh-CN" altLang="zh-CN" sz="3200" b="1">
                <a:solidFill>
                  <a:srgbClr val="0053EC"/>
                </a:solidFill>
              </a:rPr>
              <a:t>方法与</a:t>
            </a:r>
            <a:r>
              <a:rPr lang="zh-CN" altLang="zh-CN" sz="3200" b="1" smtClean="0">
                <a:solidFill>
                  <a:srgbClr val="0053EC"/>
                </a:solidFill>
              </a:rPr>
              <a:t>对应距离</a:t>
            </a:r>
            <a:r>
              <a:rPr lang="zh-CN" altLang="zh-CN" sz="3200" b="1">
                <a:solidFill>
                  <a:srgbClr val="0053EC"/>
                </a:solidFill>
              </a:rPr>
              <a:t>的</a:t>
            </a:r>
            <a:r>
              <a:rPr lang="zh-CN" altLang="zh-CN" sz="3200" b="1" smtClean="0">
                <a:solidFill>
                  <a:srgbClr val="0053EC"/>
                </a:solidFill>
              </a:rPr>
              <a:t>原则</a:t>
            </a:r>
            <a:endParaRPr lang="en-US" altLang="zh-CN" sz="3200" b="1" smtClean="0">
              <a:solidFill>
                <a:srgbClr val="0053EC"/>
              </a:solidFill>
            </a:endParaRPr>
          </a:p>
          <a:p>
            <a:pPr>
              <a:lnSpc>
                <a:spcPct val="150000"/>
              </a:lnSpc>
            </a:pPr>
            <a:r>
              <a:rPr lang="zh-CN" altLang="zh-CN" sz="3200" b="1">
                <a:solidFill>
                  <a:srgbClr val="0053EC"/>
                </a:solidFill>
              </a:rPr>
              <a:t>六种系统聚类方法的定义及其基本性质</a:t>
            </a:r>
            <a:endParaRPr lang="en-US" altLang="zh-CN" sz="3200" b="1">
              <a:solidFill>
                <a:srgbClr val="0053EC"/>
              </a:solidFill>
            </a:endParaRPr>
          </a:p>
          <a:p>
            <a:pPr>
              <a:lnSpc>
                <a:spcPct val="150000"/>
              </a:lnSpc>
            </a:pPr>
            <a:r>
              <a:rPr lang="en-US" altLang="zh-CN" sz="3200" b="1" smtClean="0">
                <a:solidFill>
                  <a:srgbClr val="0053EC"/>
                </a:solidFill>
              </a:rPr>
              <a:t>R</a:t>
            </a:r>
            <a:r>
              <a:rPr lang="zh-CN" altLang="zh-CN" sz="3200" b="1">
                <a:solidFill>
                  <a:srgbClr val="0053EC"/>
                </a:solidFill>
              </a:rPr>
              <a:t>语言程序中有关聚类分析的算法</a:t>
            </a:r>
            <a:r>
              <a:rPr lang="zh-CN" altLang="zh-CN" sz="3200" b="1" smtClean="0">
                <a:solidFill>
                  <a:srgbClr val="0053EC"/>
                </a:solidFill>
              </a:rPr>
              <a:t>基础</a:t>
            </a:r>
            <a:endParaRPr lang="en-US" altLang="zh-CN" sz="3200" b="1" smtClean="0">
              <a:solidFill>
                <a:srgbClr val="0053EC"/>
              </a:solidFill>
            </a:endParaRPr>
          </a:p>
          <a:p>
            <a:pPr>
              <a:lnSpc>
                <a:spcPct val="150000"/>
              </a:lnSpc>
            </a:pPr>
            <a:r>
              <a:rPr lang="zh-CN" altLang="zh-CN" sz="3200" b="1" smtClean="0">
                <a:solidFill>
                  <a:srgbClr val="0053EC"/>
                </a:solidFill>
              </a:rPr>
              <a:t>掌握</a:t>
            </a:r>
            <a:r>
              <a:rPr lang="en-US" altLang="zh-CN" sz="3200" b="1">
                <a:solidFill>
                  <a:srgbClr val="0053EC"/>
                </a:solidFill>
              </a:rPr>
              <a:t>R</a:t>
            </a:r>
            <a:r>
              <a:rPr lang="zh-CN" altLang="zh-CN" sz="3200" b="1">
                <a:solidFill>
                  <a:srgbClr val="0053EC"/>
                </a:solidFill>
              </a:rPr>
              <a:t>语言中</a:t>
            </a:r>
            <a:r>
              <a:rPr lang="en-US" altLang="zh-CN" sz="3200" b="1">
                <a:solidFill>
                  <a:srgbClr val="0053EC"/>
                </a:solidFill>
              </a:rPr>
              <a:t>kmeans</a:t>
            </a:r>
            <a:r>
              <a:rPr lang="zh-CN" altLang="zh-CN" sz="3200" b="1">
                <a:solidFill>
                  <a:srgbClr val="0053EC"/>
                </a:solidFill>
              </a:rPr>
              <a:t>聚类的方法和</a:t>
            </a:r>
            <a:r>
              <a:rPr lang="zh-CN" altLang="zh-CN" sz="3200" b="1" smtClean="0">
                <a:solidFill>
                  <a:srgbClr val="0053EC"/>
                </a:solidFill>
              </a:rPr>
              <a:t>用法</a:t>
            </a:r>
            <a:endParaRPr lang="zh-CN" altLang="zh-CN" sz="3200">
              <a:solidFill>
                <a:srgbClr val="0053EC"/>
              </a:solidFill>
            </a:endParaRPr>
          </a:p>
        </p:txBody>
      </p:sp>
      <p:sp>
        <p:nvSpPr>
          <p:cNvPr id="16" name="直接连接符 17"/>
          <p:cNvSpPr/>
          <p:nvPr/>
        </p:nvSpPr>
        <p:spPr>
          <a:xfrm flipH="1">
            <a:off x="1415675" y="1484865"/>
            <a:ext cx="55019" cy="4763860"/>
          </a:xfrm>
          <a:prstGeom prst="line">
            <a:avLst/>
          </a:prstGeom>
          <a:ln w="19050" cap="flat" cmpd="sng">
            <a:solidFill>
              <a:schemeClr val="accent1"/>
            </a:solidFill>
            <a:prstDash val="sysDot"/>
            <a:miter/>
            <a:headEnd type="none" w="med" len="med"/>
            <a:tailEnd type="none" w="med" len="med"/>
          </a:ln>
        </p:spPr>
        <p:txBody>
          <a:bodyPr/>
          <a:lstStyle/>
          <a:p>
            <a:endParaRPr lang="zh-CN" altLang="en-US">
              <a:ln w="0"/>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Box 28"/>
          <p:cNvSpPr/>
          <p:nvPr/>
        </p:nvSpPr>
        <p:spPr>
          <a:xfrm>
            <a:off x="153035" y="179070"/>
            <a:ext cx="5095240" cy="613410"/>
          </a:xfrm>
          <a:prstGeom prst="rect">
            <a:avLst/>
          </a:prstGeom>
          <a:noFill/>
          <a:ln w="9525">
            <a:noFill/>
          </a:ln>
        </p:spPr>
        <p:txBody>
          <a:bodyPr wrap="square">
            <a:spAutoFit/>
          </a:bodyPr>
          <a:lstStyle/>
          <a:p>
            <a:pPr lvl="0">
              <a:lnSpc>
                <a:spcPct val="100000"/>
              </a:lnSpc>
            </a:pPr>
            <a:r>
              <a:rPr lang="zh-CN" altLang="en-US" sz="3200" b="1" dirty="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多元统计分析及</a:t>
            </a:r>
            <a:r>
              <a:rPr lang="en-US" altLang="zh-CN" sz="3200" b="1" dirty="0">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语言</a:t>
            </a:r>
            <a:r>
              <a:rPr lang="zh-CN" altLang="en-US" sz="3200" b="1" dirty="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建模</a:t>
            </a:r>
            <a:endParaRPr lang="zh-CN" altLang="en-US" sz="3200" b="1" dirty="0">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275060" y="26670"/>
            <a:ext cx="838835" cy="854710"/>
          </a:xfrm>
          <a:prstGeom prst="rect">
            <a:avLst/>
          </a:prstGeom>
        </p:spPr>
      </p:pic>
      <p:sp>
        <p:nvSpPr>
          <p:cNvPr id="9" name="TextBox 27"/>
          <p:cNvSpPr/>
          <p:nvPr/>
        </p:nvSpPr>
        <p:spPr>
          <a:xfrm>
            <a:off x="5635625" y="193675"/>
            <a:ext cx="5450205" cy="54864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a:latin typeface="微软雅黑" panose="020B0503020204020204" pitchFamily="2" charset="-122"/>
                <a:ea typeface="微软雅黑" panose="020B0503020204020204" pitchFamily="2" charset="-122"/>
                <a:sym typeface="微软雅黑" panose="020B0503020204020204" pitchFamily="2" charset="-122"/>
              </a:rPr>
              <a:t>7</a:t>
            </a:r>
            <a:r>
              <a:rPr lang="zh-CN" altLang="en-US" sz="2800" b="1">
                <a:latin typeface="微软雅黑" panose="020B0503020204020204" pitchFamily="2" charset="-122"/>
                <a:ea typeface="微软雅黑" panose="020B0503020204020204" pitchFamily="2" charset="-122"/>
                <a:sym typeface="微软雅黑" panose="020B0503020204020204" pitchFamily="2" charset="-122"/>
              </a:rPr>
              <a:t> 聚类分析及R使用</a:t>
            </a:r>
            <a:endPar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5104130" y="370840"/>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 name="TextBox 7"/>
          <p:cNvSpPr txBox="1"/>
          <p:nvPr/>
        </p:nvSpPr>
        <p:spPr>
          <a:xfrm>
            <a:off x="533233" y="2386187"/>
            <a:ext cx="677108" cy="3312230"/>
          </a:xfrm>
          <a:prstGeom prst="rect">
            <a:avLst/>
          </a:prstGeom>
          <a:noFill/>
        </p:spPr>
        <p:txBody>
          <a:bodyPr vert="eaVert" wrap="square" rtlCol="0">
            <a:spAutoFit/>
          </a:bodyPr>
          <a:lstStyle/>
          <a:p>
            <a:r>
              <a:rPr lang="zh-CN" altLang="en-US" sz="3200" smtClean="0">
                <a:solidFill>
                  <a:srgbClr val="FF0000"/>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基本要求</a:t>
            </a:r>
            <a:endParaRPr lang="zh-CN" altLang="en-US" sz="3200" dirty="0">
              <a:solidFill>
                <a:srgbClr val="FF0000"/>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endParaRPr>
          </a:p>
        </p:txBody>
      </p:sp>
      <p:sp>
        <p:nvSpPr>
          <p:cNvPr id="4" name="矩形 3"/>
          <p:cNvSpPr/>
          <p:nvPr/>
        </p:nvSpPr>
        <p:spPr>
          <a:xfrm>
            <a:off x="1847704" y="1553352"/>
            <a:ext cx="9000625" cy="3970318"/>
          </a:xfrm>
          <a:prstGeom prst="rect">
            <a:avLst/>
          </a:prstGeom>
        </p:spPr>
        <p:txBody>
          <a:bodyPr wrap="square">
            <a:spAutoFit/>
          </a:bodyPr>
          <a:lstStyle/>
          <a:p>
            <a:pPr>
              <a:lnSpc>
                <a:spcPct val="150000"/>
              </a:lnSpc>
            </a:pPr>
            <a:r>
              <a:rPr lang="zh-CN" altLang="en-US" sz="2800" b="1" smtClean="0">
                <a:solidFill>
                  <a:srgbClr val="0053EC"/>
                </a:solidFill>
              </a:rPr>
              <a:t>理解</a:t>
            </a:r>
            <a:r>
              <a:rPr lang="zh-CN" altLang="en-US" sz="2800" b="1">
                <a:solidFill>
                  <a:srgbClr val="0053EC"/>
                </a:solidFill>
              </a:rPr>
              <a:t>聚类分析的</a:t>
            </a:r>
            <a:r>
              <a:rPr lang="zh-CN" altLang="en-US" sz="2800" b="1" smtClean="0">
                <a:solidFill>
                  <a:srgbClr val="0053EC"/>
                </a:solidFill>
              </a:rPr>
              <a:t>目的意义及统计思想</a:t>
            </a:r>
            <a:endParaRPr lang="en-US" altLang="zh-CN" sz="2800" b="1" smtClean="0">
              <a:solidFill>
                <a:srgbClr val="0053EC"/>
              </a:solidFill>
            </a:endParaRPr>
          </a:p>
          <a:p>
            <a:pPr>
              <a:lnSpc>
                <a:spcPct val="150000"/>
              </a:lnSpc>
            </a:pPr>
            <a:r>
              <a:rPr lang="zh-CN" altLang="en-US" sz="2800" b="1" smtClean="0">
                <a:solidFill>
                  <a:srgbClr val="0053EC"/>
                </a:solidFill>
              </a:rPr>
              <a:t>了解</a:t>
            </a:r>
            <a:r>
              <a:rPr lang="zh-CN" altLang="en-US" sz="2800" b="1">
                <a:solidFill>
                  <a:srgbClr val="0053EC"/>
                </a:solidFill>
              </a:rPr>
              <a:t>变量类型的几种尺度</a:t>
            </a:r>
            <a:r>
              <a:rPr lang="zh-CN" altLang="en-US" sz="2800" b="1" smtClean="0">
                <a:solidFill>
                  <a:srgbClr val="0053EC"/>
                </a:solidFill>
              </a:rPr>
              <a:t>定义</a:t>
            </a:r>
            <a:endParaRPr lang="en-US" altLang="zh-CN" sz="2800" b="1" smtClean="0">
              <a:solidFill>
                <a:srgbClr val="0053EC"/>
              </a:solidFill>
            </a:endParaRPr>
          </a:p>
          <a:p>
            <a:pPr>
              <a:lnSpc>
                <a:spcPct val="150000"/>
              </a:lnSpc>
            </a:pPr>
            <a:r>
              <a:rPr lang="zh-CN" altLang="en-US" sz="2800" b="1" smtClean="0">
                <a:solidFill>
                  <a:srgbClr val="0053EC"/>
                </a:solidFill>
              </a:rPr>
              <a:t>熟悉</a:t>
            </a:r>
            <a:r>
              <a:rPr lang="en-US" altLang="zh-CN" sz="2800" b="1">
                <a:solidFill>
                  <a:srgbClr val="0053EC"/>
                </a:solidFill>
              </a:rPr>
              <a:t>Q</a:t>
            </a:r>
            <a:r>
              <a:rPr lang="zh-CN" altLang="en-US" sz="2800" b="1">
                <a:solidFill>
                  <a:srgbClr val="0053EC"/>
                </a:solidFill>
              </a:rPr>
              <a:t>型和</a:t>
            </a:r>
            <a:r>
              <a:rPr lang="en-US" altLang="zh-CN" sz="2800" b="1">
                <a:solidFill>
                  <a:srgbClr val="0053EC"/>
                </a:solidFill>
              </a:rPr>
              <a:t>R</a:t>
            </a:r>
            <a:r>
              <a:rPr lang="zh-CN" altLang="en-US" sz="2800" b="1">
                <a:solidFill>
                  <a:srgbClr val="0053EC"/>
                </a:solidFill>
              </a:rPr>
              <a:t>型</a:t>
            </a:r>
            <a:r>
              <a:rPr lang="zh-CN" altLang="en-US" sz="2800" b="1" smtClean="0">
                <a:solidFill>
                  <a:srgbClr val="0053EC"/>
                </a:solidFill>
              </a:rPr>
              <a:t>聚类分析的统计量的定义</a:t>
            </a:r>
            <a:endParaRPr lang="en-US" altLang="zh-CN" sz="2800" b="1" smtClean="0">
              <a:solidFill>
                <a:srgbClr val="0053EC"/>
              </a:solidFill>
            </a:endParaRPr>
          </a:p>
          <a:p>
            <a:pPr>
              <a:lnSpc>
                <a:spcPct val="150000"/>
              </a:lnSpc>
            </a:pPr>
            <a:r>
              <a:rPr lang="zh-CN" altLang="en-US" sz="2800" b="1" smtClean="0">
                <a:solidFill>
                  <a:srgbClr val="0053EC"/>
                </a:solidFill>
              </a:rPr>
              <a:t>了解</a:t>
            </a:r>
            <a:r>
              <a:rPr lang="zh-CN" altLang="en-US" sz="2800" b="1">
                <a:solidFill>
                  <a:srgbClr val="0053EC"/>
                </a:solidFill>
              </a:rPr>
              <a:t>六种系统聚类</a:t>
            </a:r>
            <a:r>
              <a:rPr lang="zh-CN" altLang="en-US" sz="2800" b="1" smtClean="0">
                <a:solidFill>
                  <a:srgbClr val="0053EC"/>
                </a:solidFill>
              </a:rPr>
              <a:t>方法及</a:t>
            </a:r>
            <a:r>
              <a:rPr lang="zh-CN" altLang="en-US" sz="2800" b="1">
                <a:solidFill>
                  <a:srgbClr val="0053EC"/>
                </a:solidFill>
              </a:rPr>
              <a:t>它们的统一</a:t>
            </a:r>
            <a:r>
              <a:rPr lang="zh-CN" altLang="en-US" sz="2800" b="1" smtClean="0">
                <a:solidFill>
                  <a:srgbClr val="0053EC"/>
                </a:solidFill>
              </a:rPr>
              <a:t>公式</a:t>
            </a:r>
            <a:endParaRPr lang="en-US" altLang="zh-CN" sz="2800" b="1" smtClean="0">
              <a:solidFill>
                <a:srgbClr val="0053EC"/>
              </a:solidFill>
            </a:endParaRPr>
          </a:p>
          <a:p>
            <a:pPr>
              <a:lnSpc>
                <a:spcPct val="150000"/>
              </a:lnSpc>
            </a:pPr>
            <a:r>
              <a:rPr lang="zh-CN" altLang="en-US" sz="2800" b="1" smtClean="0">
                <a:solidFill>
                  <a:srgbClr val="0053EC"/>
                </a:solidFill>
              </a:rPr>
              <a:t>掌握</a:t>
            </a:r>
            <a:r>
              <a:rPr lang="en-US" altLang="zh-CN" sz="2800" b="1">
                <a:solidFill>
                  <a:srgbClr val="0053EC"/>
                </a:solidFill>
              </a:rPr>
              <a:t>R</a:t>
            </a:r>
            <a:r>
              <a:rPr lang="zh-CN" altLang="en-US" sz="2800" b="1">
                <a:solidFill>
                  <a:srgbClr val="0053EC"/>
                </a:solidFill>
              </a:rPr>
              <a:t>语言</a:t>
            </a:r>
            <a:r>
              <a:rPr lang="zh-CN" altLang="en-US" sz="2800" b="1" smtClean="0">
                <a:solidFill>
                  <a:srgbClr val="0053EC"/>
                </a:solidFill>
              </a:rPr>
              <a:t>中六种方法的</a:t>
            </a:r>
            <a:r>
              <a:rPr lang="zh-CN" altLang="en-US" sz="2800" b="1">
                <a:solidFill>
                  <a:srgbClr val="0053EC"/>
                </a:solidFill>
              </a:rPr>
              <a:t>具体使用</a:t>
            </a:r>
            <a:r>
              <a:rPr lang="zh-CN" altLang="en-US" sz="2800" b="1" smtClean="0">
                <a:solidFill>
                  <a:srgbClr val="0053EC"/>
                </a:solidFill>
              </a:rPr>
              <a:t>步骤</a:t>
            </a:r>
            <a:endParaRPr lang="en-US" altLang="zh-CN" sz="2800" b="1" smtClean="0">
              <a:solidFill>
                <a:srgbClr val="0053EC"/>
              </a:solidFill>
            </a:endParaRPr>
          </a:p>
          <a:p>
            <a:pPr>
              <a:lnSpc>
                <a:spcPct val="150000"/>
              </a:lnSpc>
            </a:pPr>
            <a:r>
              <a:rPr lang="zh-CN" altLang="en-US" sz="2800" b="1" smtClean="0">
                <a:solidFill>
                  <a:srgbClr val="0053EC"/>
                </a:solidFill>
              </a:rPr>
              <a:t>了解</a:t>
            </a:r>
            <a:r>
              <a:rPr lang="en-US" altLang="zh-CN" sz="2800" b="1">
                <a:solidFill>
                  <a:srgbClr val="0053EC"/>
                </a:solidFill>
              </a:rPr>
              <a:t>R</a:t>
            </a:r>
            <a:r>
              <a:rPr lang="zh-CN" altLang="en-US" sz="2800" b="1">
                <a:solidFill>
                  <a:srgbClr val="0053EC"/>
                </a:solidFill>
              </a:rPr>
              <a:t>语言中</a:t>
            </a:r>
            <a:r>
              <a:rPr lang="en-US" altLang="zh-CN" sz="2800" b="1">
                <a:solidFill>
                  <a:srgbClr val="0053EC"/>
                </a:solidFill>
              </a:rPr>
              <a:t>kmeans</a:t>
            </a:r>
            <a:r>
              <a:rPr lang="zh-CN" altLang="en-US" sz="2800" b="1">
                <a:solidFill>
                  <a:srgbClr val="0053EC"/>
                </a:solidFill>
              </a:rPr>
              <a:t>聚类的基本思想和</a:t>
            </a:r>
            <a:r>
              <a:rPr lang="zh-CN" altLang="en-US" sz="2800" b="1" smtClean="0">
                <a:solidFill>
                  <a:srgbClr val="0053EC"/>
                </a:solidFill>
              </a:rPr>
              <a:t>用法</a:t>
            </a:r>
            <a:endParaRPr lang="zh-CN" altLang="en-US" sz="2800" b="1">
              <a:solidFill>
                <a:srgbClr val="0053EC"/>
              </a:solidFill>
            </a:endParaRPr>
          </a:p>
        </p:txBody>
      </p:sp>
      <p:sp>
        <p:nvSpPr>
          <p:cNvPr id="17" name="直接连接符 17"/>
          <p:cNvSpPr/>
          <p:nvPr/>
        </p:nvSpPr>
        <p:spPr>
          <a:xfrm flipH="1">
            <a:off x="1360656" y="1412860"/>
            <a:ext cx="55019" cy="4763860"/>
          </a:xfrm>
          <a:prstGeom prst="line">
            <a:avLst/>
          </a:prstGeom>
          <a:ln w="19050" cap="flat" cmpd="sng">
            <a:solidFill>
              <a:schemeClr val="accent1"/>
            </a:solidFill>
            <a:prstDash val="sysDot"/>
            <a:miter/>
            <a:headEnd type="none" w="med" len="med"/>
            <a:tailEnd type="none" w="med" len="med"/>
          </a:ln>
        </p:spPr>
        <p:txBody>
          <a:bodyPr/>
          <a:lstStyle/>
          <a:p>
            <a:endParaRPr lang="zh-CN" altLang="en-US">
              <a:ln w="0"/>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Box 28"/>
          <p:cNvSpPr/>
          <p:nvPr/>
        </p:nvSpPr>
        <p:spPr>
          <a:xfrm>
            <a:off x="153035" y="179070"/>
            <a:ext cx="5095240" cy="584775"/>
          </a:xfrm>
          <a:prstGeom prst="rect">
            <a:avLst/>
          </a:prstGeom>
          <a:noFill/>
          <a:ln w="9525">
            <a:noFill/>
          </a:ln>
        </p:spPr>
        <p:txBody>
          <a:bodyPr wrap="square">
            <a:spAutoFit/>
          </a:bodyPr>
          <a:lstStyle/>
          <a:p>
            <a:pPr lvl="0">
              <a:lnSpc>
                <a:spcPct val="100000"/>
              </a:lnSpc>
            </a:pP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7 </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聚类分析及</a:t>
            </a: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275060" y="26670"/>
            <a:ext cx="838835" cy="854710"/>
          </a:xfrm>
          <a:prstGeom prst="rect">
            <a:avLst/>
          </a:prstGeom>
        </p:spPr>
      </p:pic>
      <p:sp>
        <p:nvSpPr>
          <p:cNvPr id="9" name="TextBox 27"/>
          <p:cNvSpPr/>
          <p:nvPr/>
        </p:nvSpPr>
        <p:spPr>
          <a:xfrm>
            <a:off x="4439886" y="193675"/>
            <a:ext cx="6645946"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latin typeface="微软雅黑" panose="020B0503020204020204" pitchFamily="2" charset="-122"/>
                <a:ea typeface="微软雅黑" panose="020B0503020204020204" pitchFamily="2" charset="-122"/>
                <a:sym typeface="微软雅黑" panose="020B0503020204020204" pitchFamily="2" charset="-122"/>
              </a:rPr>
              <a:t>7.1</a:t>
            </a:r>
            <a:r>
              <a:rPr lang="zh-CN" altLang="en-US" sz="2800" b="1" dirty="0" smtClean="0">
                <a:latin typeface="微软雅黑" panose="020B0503020204020204" pitchFamily="2" charset="-122"/>
                <a:ea typeface="微软雅黑" panose="020B0503020204020204" pitchFamily="2" charset="-122"/>
                <a:sym typeface="微软雅黑" panose="020B0503020204020204" pitchFamily="2" charset="-122"/>
              </a:rPr>
              <a:t> 聚类分析的概念和类型</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3863846" y="370840"/>
            <a:ext cx="576039"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TextBox 3"/>
          <p:cNvSpPr txBox="1"/>
          <p:nvPr/>
        </p:nvSpPr>
        <p:spPr>
          <a:xfrm>
            <a:off x="317285" y="2411154"/>
            <a:ext cx="738664" cy="3384235"/>
          </a:xfrm>
          <a:prstGeom prst="rect">
            <a:avLst/>
          </a:prstGeom>
          <a:noFill/>
        </p:spPr>
        <p:txBody>
          <a:bodyPr vert="eaVert" wrap="square" rtlCol="0">
            <a:spAutoFit/>
          </a:bodyPr>
          <a:lstStyle/>
          <a:p>
            <a:r>
              <a:rPr lang="zh-CN" altLang="en-US" sz="3600" kern="1600" spc="100" smtClean="0">
                <a:solidFill>
                  <a:srgbClr val="7030A0"/>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概念和方法</a:t>
            </a:r>
            <a:endParaRPr lang="zh-CN" altLang="en-US" sz="3600" kern="1600" spc="100" dirty="0">
              <a:solidFill>
                <a:srgbClr val="7030A0"/>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endParaRPr>
          </a:p>
        </p:txBody>
      </p:sp>
      <p:sp>
        <p:nvSpPr>
          <p:cNvPr id="5" name="TextBox 4"/>
          <p:cNvSpPr txBox="1"/>
          <p:nvPr/>
        </p:nvSpPr>
        <p:spPr>
          <a:xfrm>
            <a:off x="1581172" y="1111369"/>
            <a:ext cx="9123148" cy="2677656"/>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800" smtClean="0">
                <a:solidFill>
                  <a:srgbClr val="C00000"/>
                </a:solidFill>
                <a:latin typeface="微软雅黑" panose="020B0503020204020204" pitchFamily="2" charset="-122"/>
                <a:ea typeface="微软雅黑" panose="020B0503020204020204" pitchFamily="2" charset="-122"/>
              </a:rPr>
              <a:t>基本概念</a:t>
            </a:r>
            <a:endParaRPr lang="en-US" altLang="zh-CN" sz="2800" dirty="0" smtClean="0">
              <a:solidFill>
                <a:srgbClr val="C00000"/>
              </a:solidFill>
              <a:latin typeface="微软雅黑" panose="020B0503020204020204" pitchFamily="2" charset="-122"/>
              <a:ea typeface="微软雅黑" panose="020B0503020204020204" pitchFamily="2" charset="-122"/>
            </a:endParaRPr>
          </a:p>
          <a:p>
            <a:pPr lvl="1" algn="just">
              <a:lnSpc>
                <a:spcPct val="150000"/>
              </a:lnSpc>
            </a:pPr>
            <a:r>
              <a:rPr lang="zh-CN" altLang="en-US" sz="2800" dirty="0">
                <a:latin typeface="微软雅黑" panose="020B0503020204020204" pitchFamily="2" charset="-122"/>
                <a:ea typeface="微软雅黑" panose="020B0503020204020204" pitchFamily="2" charset="-122"/>
              </a:rPr>
              <a:t>聚类分析法</a:t>
            </a:r>
            <a:r>
              <a:rPr lang="en-US" altLang="zh-CN" sz="2800" dirty="0">
                <a:latin typeface="微软雅黑" panose="020B0503020204020204" pitchFamily="2" charset="-122"/>
                <a:ea typeface="微软雅黑" panose="020B0503020204020204" pitchFamily="2" charset="-122"/>
              </a:rPr>
              <a:t>(Cluster Analysis)</a:t>
            </a:r>
            <a:r>
              <a:rPr lang="zh-CN" altLang="en-US" sz="2800" dirty="0">
                <a:latin typeface="微软雅黑" panose="020B0503020204020204" pitchFamily="2" charset="-122"/>
                <a:ea typeface="微软雅黑" panose="020B0503020204020204" pitchFamily="2" charset="-122"/>
              </a:rPr>
              <a:t>是研究“物以类聚”的一种现代统计分析方法</a:t>
            </a:r>
            <a:r>
              <a:rPr lang="zh-CN" altLang="en-US" sz="2800">
                <a:latin typeface="微软雅黑" panose="020B0503020204020204" pitchFamily="2" charset="-122"/>
                <a:ea typeface="微软雅黑" panose="020B0503020204020204" pitchFamily="2" charset="-122"/>
              </a:rPr>
              <a:t>，</a:t>
            </a:r>
            <a:r>
              <a:rPr lang="zh-CN" altLang="en-US" sz="2800" smtClean="0">
                <a:latin typeface="微软雅黑" panose="020B0503020204020204" pitchFamily="2" charset="-122"/>
                <a:ea typeface="微软雅黑" panose="020B0503020204020204" pitchFamily="2" charset="-122"/>
              </a:rPr>
              <a:t>在众多</a:t>
            </a:r>
            <a:r>
              <a:rPr lang="zh-CN" altLang="en-US" sz="2800" dirty="0">
                <a:latin typeface="微软雅黑" panose="020B0503020204020204" pitchFamily="2" charset="-122"/>
                <a:ea typeface="微软雅黑" panose="020B0503020204020204" pitchFamily="2" charset="-122"/>
              </a:rPr>
              <a:t>的领域中，都需要采用聚类分析作分类研究。</a:t>
            </a:r>
            <a:endParaRPr lang="zh-CN" altLang="en-US" sz="2800" dirty="0">
              <a:latin typeface="微软雅黑" panose="020B0503020204020204" pitchFamily="2" charset="-122"/>
              <a:ea typeface="微软雅黑" panose="020B0503020204020204" pitchFamily="2" charset="-122"/>
            </a:endParaRPr>
          </a:p>
        </p:txBody>
      </p:sp>
      <p:sp>
        <p:nvSpPr>
          <p:cNvPr id="7" name="TextBox 6"/>
          <p:cNvSpPr txBox="1"/>
          <p:nvPr/>
        </p:nvSpPr>
        <p:spPr>
          <a:xfrm>
            <a:off x="1733084" y="3971738"/>
            <a:ext cx="2216732" cy="52322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smtClean="0">
                <a:solidFill>
                  <a:srgbClr val="C00000"/>
                </a:solidFill>
                <a:latin typeface="微软雅黑" panose="020B0503020204020204" pitchFamily="2" charset="-122"/>
                <a:ea typeface="微软雅黑" panose="020B0503020204020204" pitchFamily="2" charset="-122"/>
              </a:rPr>
              <a:t>差异方法</a:t>
            </a:r>
            <a:endParaRPr lang="zh-CN" altLang="en-US" sz="2800" dirty="0">
              <a:solidFill>
                <a:srgbClr val="C00000"/>
              </a:solidFill>
              <a:latin typeface="微软雅黑" panose="020B0503020204020204" pitchFamily="2" charset="-122"/>
              <a:ea typeface="微软雅黑" panose="020B0503020204020204" pitchFamily="2" charset="-122"/>
            </a:endParaRPr>
          </a:p>
        </p:txBody>
      </p:sp>
      <p:pic>
        <p:nvPicPr>
          <p:cNvPr id="6" name="图片 5"/>
          <p:cNvPicPr>
            <a:picLocks noChangeAspect="1"/>
          </p:cNvPicPr>
          <p:nvPr/>
        </p:nvPicPr>
        <p:blipFill>
          <a:blip r:embed="rId2"/>
          <a:stretch>
            <a:fillRect/>
          </a:stretch>
        </p:blipFill>
        <p:spPr>
          <a:xfrm>
            <a:off x="3064294" y="4487257"/>
            <a:ext cx="6574780" cy="1745422"/>
          </a:xfrm>
          <a:prstGeom prst="rect">
            <a:avLst/>
          </a:prstGeom>
        </p:spPr>
      </p:pic>
      <p:sp>
        <p:nvSpPr>
          <p:cNvPr id="19" name="直接连接符 17"/>
          <p:cNvSpPr/>
          <p:nvPr/>
        </p:nvSpPr>
        <p:spPr>
          <a:xfrm flipH="1">
            <a:off x="1199660" y="1268850"/>
            <a:ext cx="55019" cy="4763860"/>
          </a:xfrm>
          <a:prstGeom prst="line">
            <a:avLst/>
          </a:prstGeom>
          <a:ln w="19050" cap="flat" cmpd="sng">
            <a:solidFill>
              <a:schemeClr val="accent1"/>
            </a:solidFill>
            <a:prstDash val="sysDot"/>
            <a:miter/>
            <a:headEnd type="none" w="med" len="med"/>
            <a:tailEnd type="none" w="med" len="med"/>
          </a:ln>
        </p:spPr>
        <p:txBody>
          <a:bodyPr/>
          <a:lstStyle/>
          <a:p>
            <a:endParaRPr lang="zh-CN" altLang="en-US">
              <a:ln w="0"/>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Box 28"/>
          <p:cNvSpPr/>
          <p:nvPr/>
        </p:nvSpPr>
        <p:spPr>
          <a:xfrm>
            <a:off x="153035" y="179070"/>
            <a:ext cx="5095240" cy="584775"/>
          </a:xfrm>
          <a:prstGeom prst="rect">
            <a:avLst/>
          </a:prstGeom>
          <a:noFill/>
          <a:ln w="9525">
            <a:noFill/>
          </a:ln>
        </p:spPr>
        <p:txBody>
          <a:bodyPr wrap="square">
            <a:spAutoFit/>
          </a:bodyPr>
          <a:lstStyle/>
          <a:p>
            <a:pPr lvl="0">
              <a:lnSpc>
                <a:spcPct val="100000"/>
              </a:lnSpc>
            </a:pP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7 </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聚类分析及</a:t>
            </a: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275060" y="26670"/>
            <a:ext cx="838835" cy="854710"/>
          </a:xfrm>
          <a:prstGeom prst="rect">
            <a:avLst/>
          </a:prstGeom>
        </p:spPr>
      </p:pic>
      <p:sp>
        <p:nvSpPr>
          <p:cNvPr id="9" name="TextBox 27"/>
          <p:cNvSpPr/>
          <p:nvPr/>
        </p:nvSpPr>
        <p:spPr>
          <a:xfrm>
            <a:off x="4583895" y="193675"/>
            <a:ext cx="650193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a:latin typeface="微软雅黑" panose="020B0503020204020204" pitchFamily="2" charset="-122"/>
                <a:ea typeface="微软雅黑" panose="020B0503020204020204" pitchFamily="2" charset="-122"/>
                <a:sym typeface="微软雅黑" panose="020B0503020204020204" pitchFamily="2" charset="-122"/>
              </a:rPr>
              <a:t>7.1 </a:t>
            </a:r>
            <a:r>
              <a:rPr lang="zh-CN" altLang="en-US" sz="2800" b="1">
                <a:latin typeface="微软雅黑" panose="020B0503020204020204" pitchFamily="2" charset="-122"/>
                <a:ea typeface="微软雅黑" panose="020B0503020204020204" pitchFamily="2" charset="-122"/>
                <a:sym typeface="微软雅黑" panose="020B0503020204020204" pitchFamily="2" charset="-122"/>
              </a:rPr>
              <a:t>聚类分析的概念和类型</a:t>
            </a:r>
            <a:endParaRPr lang="zh-CN" altLang="en-US" sz="2800" b="1" dirty="0">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0645" y="342572"/>
            <a:ext cx="603250" cy="22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989943" y="2551309"/>
            <a:ext cx="6096000" cy="369332"/>
          </a:xfrm>
          <a:prstGeom prst="rect">
            <a:avLst/>
          </a:prstGeom>
        </p:spPr>
        <p:txBody>
          <a:bodyPr>
            <a:spAutoFit/>
          </a:bodyPr>
          <a:lstStyle/>
          <a:p>
            <a:r>
              <a:rPr lang="zh-CN" altLang="en-US" dirty="0"/>
              <a:t> </a:t>
            </a:r>
            <a:endParaRPr lang="zh-CN" altLang="en-US" dirty="0"/>
          </a:p>
        </p:txBody>
      </p:sp>
      <p:pic>
        <p:nvPicPr>
          <p:cNvPr id="1030" name="Picture 6" descr="C:\Users\lenovo\AppData\Local\Temp\ksohtml\wpsC1F.tm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475" y="470479"/>
            <a:ext cx="85725" cy="32385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a:stretch>
            <a:fillRect/>
          </a:stretch>
        </p:blipFill>
        <p:spPr>
          <a:xfrm>
            <a:off x="1055650" y="1093381"/>
            <a:ext cx="9725025" cy="4076700"/>
          </a:xfrm>
          <a:prstGeom prst="rect">
            <a:avLst/>
          </a:prstGeom>
        </p:spPr>
      </p:pic>
      <p:pic>
        <p:nvPicPr>
          <p:cNvPr id="7" name="图片 6"/>
          <p:cNvPicPr>
            <a:picLocks noChangeAspect="1"/>
          </p:cNvPicPr>
          <p:nvPr/>
        </p:nvPicPr>
        <p:blipFill>
          <a:blip r:embed="rId5"/>
          <a:stretch>
            <a:fillRect/>
          </a:stretch>
        </p:blipFill>
        <p:spPr>
          <a:xfrm>
            <a:off x="2418805" y="5295811"/>
            <a:ext cx="6629400" cy="1438275"/>
          </a:xfrm>
          <a:prstGeom prst="rect">
            <a:avLst/>
          </a:prstGeom>
        </p:spPr>
      </p:pic>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Box 28"/>
          <p:cNvSpPr/>
          <p:nvPr/>
        </p:nvSpPr>
        <p:spPr>
          <a:xfrm>
            <a:off x="153035" y="179070"/>
            <a:ext cx="5095240" cy="584775"/>
          </a:xfrm>
          <a:prstGeom prst="rect">
            <a:avLst/>
          </a:prstGeom>
          <a:noFill/>
          <a:ln w="9525">
            <a:noFill/>
          </a:ln>
        </p:spPr>
        <p:txBody>
          <a:bodyPr wrap="square">
            <a:spAutoFit/>
          </a:bodyPr>
          <a:lstStyle/>
          <a:p>
            <a:pPr lvl="0">
              <a:lnSpc>
                <a:spcPct val="100000"/>
              </a:lnSpc>
            </a:pP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7 </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聚类分析及</a:t>
            </a: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275060" y="26670"/>
            <a:ext cx="748691" cy="762860"/>
          </a:xfrm>
          <a:prstGeom prst="rect">
            <a:avLst/>
          </a:prstGeom>
        </p:spPr>
      </p:pic>
      <p:sp>
        <p:nvSpPr>
          <p:cNvPr id="9" name="TextBox 27"/>
          <p:cNvSpPr/>
          <p:nvPr/>
        </p:nvSpPr>
        <p:spPr>
          <a:xfrm>
            <a:off x="4583895" y="193675"/>
            <a:ext cx="650193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a:latin typeface="微软雅黑" panose="020B0503020204020204" pitchFamily="2" charset="-122"/>
                <a:ea typeface="微软雅黑" panose="020B0503020204020204" pitchFamily="2" charset="-122"/>
                <a:sym typeface="微软雅黑" panose="020B0503020204020204" pitchFamily="2" charset="-122"/>
              </a:rPr>
              <a:t>7.1 </a:t>
            </a:r>
            <a:r>
              <a:rPr lang="zh-CN" altLang="en-US" sz="2800" b="1">
                <a:latin typeface="微软雅黑" panose="020B0503020204020204" pitchFamily="2" charset="-122"/>
                <a:ea typeface="微软雅黑" panose="020B0503020204020204" pitchFamily="2" charset="-122"/>
                <a:sym typeface="微软雅黑" panose="020B0503020204020204" pitchFamily="2" charset="-122"/>
              </a:rPr>
              <a:t>聚类分析的概念和类型</a:t>
            </a:r>
            <a:endParaRPr lang="zh-CN" altLang="en-US" sz="2800" b="1" dirty="0">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0645" y="342572"/>
            <a:ext cx="603250" cy="22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989943" y="2551309"/>
            <a:ext cx="6096000" cy="369332"/>
          </a:xfrm>
          <a:prstGeom prst="rect">
            <a:avLst/>
          </a:prstGeom>
        </p:spPr>
        <p:txBody>
          <a:bodyPr>
            <a:spAutoFit/>
          </a:bodyPr>
          <a:lstStyle/>
          <a:p>
            <a:r>
              <a:rPr lang="zh-CN" altLang="en-US" dirty="0"/>
              <a:t> </a:t>
            </a:r>
            <a:endParaRPr lang="zh-CN" altLang="en-US" dirty="0"/>
          </a:p>
        </p:txBody>
      </p:sp>
      <p:pic>
        <p:nvPicPr>
          <p:cNvPr id="1030" name="Picture 6" descr="C:\Users\lenovo\AppData\Local\Temp\ksohtml\wpsC1F.tm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475" y="470479"/>
            <a:ext cx="85725" cy="32385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40860" y="1116105"/>
            <a:ext cx="8550739" cy="584775"/>
          </a:xfrm>
          <a:prstGeom prst="rect">
            <a:avLst/>
          </a:prstGeom>
        </p:spPr>
        <p:txBody>
          <a:bodyPr wrap="none">
            <a:spAutoFit/>
          </a:bodyPr>
          <a:lstStyle/>
          <a:p>
            <a:r>
              <a:rPr lang="en-US" altLang="zh-CN" sz="3200">
                <a:solidFill>
                  <a:srgbClr val="00B050"/>
                </a:solidFill>
              </a:rPr>
              <a:t>【</a:t>
            </a:r>
            <a:r>
              <a:rPr lang="zh-CN" altLang="en-US" sz="3200">
                <a:solidFill>
                  <a:srgbClr val="00B050"/>
                </a:solidFill>
              </a:rPr>
              <a:t>例</a:t>
            </a:r>
            <a:r>
              <a:rPr lang="en-US" altLang="zh-CN" sz="3200">
                <a:solidFill>
                  <a:srgbClr val="00B050"/>
                </a:solidFill>
              </a:rPr>
              <a:t>7.1】</a:t>
            </a:r>
            <a:r>
              <a:rPr lang="zh-CN" altLang="en-US" sz="3200">
                <a:solidFill>
                  <a:srgbClr val="00B050"/>
                </a:solidFill>
              </a:rPr>
              <a:t>两个变量、九个样品数据及其散点图</a:t>
            </a:r>
            <a:endParaRPr lang="zh-CN" altLang="en-US" sz="3200">
              <a:solidFill>
                <a:srgbClr val="00B050"/>
              </a:solidFill>
            </a:endParaRPr>
          </a:p>
        </p:txBody>
      </p:sp>
      <p:pic>
        <p:nvPicPr>
          <p:cNvPr id="10" name="图片 9"/>
          <p:cNvPicPr>
            <a:picLocks noChangeAspect="1"/>
          </p:cNvPicPr>
          <p:nvPr/>
        </p:nvPicPr>
        <p:blipFill>
          <a:blip r:embed="rId4"/>
          <a:stretch>
            <a:fillRect/>
          </a:stretch>
        </p:blipFill>
        <p:spPr>
          <a:xfrm>
            <a:off x="5650295" y="1797145"/>
            <a:ext cx="6134100" cy="5029200"/>
          </a:xfrm>
          <a:prstGeom prst="rect">
            <a:avLst/>
          </a:prstGeom>
        </p:spPr>
      </p:pic>
      <p:pic>
        <p:nvPicPr>
          <p:cNvPr id="11" name="图片 10"/>
          <p:cNvPicPr>
            <a:picLocks noChangeAspect="1"/>
          </p:cNvPicPr>
          <p:nvPr/>
        </p:nvPicPr>
        <p:blipFill>
          <a:blip r:embed="rId5"/>
          <a:stretch>
            <a:fillRect/>
          </a:stretch>
        </p:blipFill>
        <p:spPr>
          <a:xfrm>
            <a:off x="767630" y="1719586"/>
            <a:ext cx="4152900" cy="5038725"/>
          </a:xfrm>
          <a:prstGeom prst="rect">
            <a:avLst/>
          </a:prstGeom>
        </p:spPr>
      </p:pic>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Box 28"/>
          <p:cNvSpPr/>
          <p:nvPr/>
        </p:nvSpPr>
        <p:spPr>
          <a:xfrm>
            <a:off x="153035" y="179070"/>
            <a:ext cx="5095240" cy="584775"/>
          </a:xfrm>
          <a:prstGeom prst="rect">
            <a:avLst/>
          </a:prstGeom>
          <a:noFill/>
          <a:ln w="9525">
            <a:noFill/>
          </a:ln>
        </p:spPr>
        <p:txBody>
          <a:bodyPr wrap="square">
            <a:spAutoFit/>
          </a:bodyPr>
          <a:lstStyle/>
          <a:p>
            <a:pPr lvl="0">
              <a:lnSpc>
                <a:spcPct val="100000"/>
              </a:lnSpc>
            </a:pP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7 </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聚类分析及</a:t>
            </a: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275060" y="26670"/>
            <a:ext cx="797355" cy="812445"/>
          </a:xfrm>
          <a:prstGeom prst="rect">
            <a:avLst/>
          </a:prstGeom>
        </p:spPr>
      </p:pic>
      <p:sp>
        <p:nvSpPr>
          <p:cNvPr id="9" name="TextBox 27"/>
          <p:cNvSpPr/>
          <p:nvPr/>
        </p:nvSpPr>
        <p:spPr>
          <a:xfrm>
            <a:off x="4799911" y="193675"/>
            <a:ext cx="6285920"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latin typeface="微软雅黑" panose="020B0503020204020204" pitchFamily="2" charset="-122"/>
                <a:ea typeface="微软雅黑" panose="020B0503020204020204" pitchFamily="2" charset="-122"/>
                <a:sym typeface="微软雅黑" panose="020B0503020204020204" pitchFamily="2" charset="-122"/>
              </a:rPr>
              <a:t>7.2</a:t>
            </a:r>
            <a:r>
              <a:rPr lang="zh-CN" altLang="en-US" sz="2800" b="1" dirty="0" smtClean="0">
                <a:latin typeface="微软雅黑" panose="020B0503020204020204" pitchFamily="2" charset="-122"/>
                <a:ea typeface="微软雅黑" panose="020B0503020204020204" pitchFamily="2" charset="-122"/>
                <a:sym typeface="微软雅黑" panose="020B0503020204020204" pitchFamily="2" charset="-122"/>
              </a:rPr>
              <a:t> 聚类统计量</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4034676" y="387954"/>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stretch>
            <a:fillRect/>
          </a:stretch>
        </p:blipFill>
        <p:spPr>
          <a:xfrm>
            <a:off x="153035" y="2348925"/>
            <a:ext cx="6247397" cy="3142255"/>
          </a:xfrm>
          <a:prstGeom prst="rect">
            <a:avLst/>
          </a:prstGeom>
        </p:spPr>
      </p:pic>
      <p:pic>
        <p:nvPicPr>
          <p:cNvPr id="6" name="图片 5"/>
          <p:cNvPicPr>
            <a:picLocks noChangeAspect="1"/>
          </p:cNvPicPr>
          <p:nvPr/>
        </p:nvPicPr>
        <p:blipFill>
          <a:blip r:embed="rId3"/>
          <a:stretch>
            <a:fillRect/>
          </a:stretch>
        </p:blipFill>
        <p:spPr>
          <a:xfrm>
            <a:off x="6744045" y="1405776"/>
            <a:ext cx="3816265" cy="1068554"/>
          </a:xfrm>
          <a:prstGeom prst="rect">
            <a:avLst/>
          </a:prstGeom>
        </p:spPr>
      </p:pic>
      <p:pic>
        <p:nvPicPr>
          <p:cNvPr id="7" name="图片 6"/>
          <p:cNvPicPr>
            <a:picLocks noChangeAspect="1"/>
          </p:cNvPicPr>
          <p:nvPr/>
        </p:nvPicPr>
        <p:blipFill>
          <a:blip r:embed="rId4"/>
          <a:stretch>
            <a:fillRect/>
          </a:stretch>
        </p:blipFill>
        <p:spPr>
          <a:xfrm>
            <a:off x="6600035" y="2590905"/>
            <a:ext cx="4953000" cy="533400"/>
          </a:xfrm>
          <a:prstGeom prst="rect">
            <a:avLst/>
          </a:prstGeom>
        </p:spPr>
      </p:pic>
      <p:pic>
        <p:nvPicPr>
          <p:cNvPr id="8" name="图片 7"/>
          <p:cNvPicPr>
            <a:picLocks noChangeAspect="1"/>
          </p:cNvPicPr>
          <p:nvPr/>
        </p:nvPicPr>
        <p:blipFill>
          <a:blip r:embed="rId5"/>
          <a:stretch>
            <a:fillRect/>
          </a:stretch>
        </p:blipFill>
        <p:spPr>
          <a:xfrm>
            <a:off x="6624172" y="3238023"/>
            <a:ext cx="3432103" cy="1092809"/>
          </a:xfrm>
          <a:prstGeom prst="rect">
            <a:avLst/>
          </a:prstGeom>
        </p:spPr>
      </p:pic>
      <p:pic>
        <p:nvPicPr>
          <p:cNvPr id="10" name="图片 9"/>
          <p:cNvPicPr>
            <a:picLocks noChangeAspect="1"/>
          </p:cNvPicPr>
          <p:nvPr/>
        </p:nvPicPr>
        <p:blipFill>
          <a:blip r:embed="rId6"/>
          <a:stretch>
            <a:fillRect/>
          </a:stretch>
        </p:blipFill>
        <p:spPr>
          <a:xfrm>
            <a:off x="6581450" y="4757630"/>
            <a:ext cx="5124450" cy="1238250"/>
          </a:xfrm>
          <a:prstGeom prst="rect">
            <a:avLst/>
          </a:prstGeom>
        </p:spPr>
      </p:pic>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Box 28"/>
          <p:cNvSpPr/>
          <p:nvPr/>
        </p:nvSpPr>
        <p:spPr>
          <a:xfrm>
            <a:off x="153035" y="179070"/>
            <a:ext cx="5095240" cy="584775"/>
          </a:xfrm>
          <a:prstGeom prst="rect">
            <a:avLst/>
          </a:prstGeom>
          <a:noFill/>
          <a:ln w="9525">
            <a:noFill/>
          </a:ln>
        </p:spPr>
        <p:txBody>
          <a:bodyPr wrap="square">
            <a:spAutoFit/>
          </a:bodyPr>
          <a:lstStyle/>
          <a:p>
            <a:pPr lvl="0">
              <a:lnSpc>
                <a:spcPct val="100000"/>
              </a:lnSpc>
            </a:pP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7 </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聚类分析及</a:t>
            </a:r>
            <a:r>
              <a:rPr lang="en-US" altLang="zh-CN"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275060" y="26670"/>
            <a:ext cx="797355" cy="812445"/>
          </a:xfrm>
          <a:prstGeom prst="rect">
            <a:avLst/>
          </a:prstGeom>
        </p:spPr>
      </p:pic>
      <p:sp>
        <p:nvSpPr>
          <p:cNvPr id="9" name="TextBox 27"/>
          <p:cNvSpPr/>
          <p:nvPr/>
        </p:nvSpPr>
        <p:spPr>
          <a:xfrm>
            <a:off x="4799911" y="193675"/>
            <a:ext cx="6285920"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latin typeface="微软雅黑" panose="020B0503020204020204" pitchFamily="2" charset="-122"/>
                <a:ea typeface="微软雅黑" panose="020B0503020204020204" pitchFamily="2" charset="-122"/>
                <a:sym typeface="微软雅黑" panose="020B0503020204020204" pitchFamily="2" charset="-122"/>
              </a:rPr>
              <a:t>7.2</a:t>
            </a:r>
            <a:r>
              <a:rPr lang="zh-CN" altLang="en-US" sz="2800" b="1" dirty="0" smtClean="0">
                <a:latin typeface="微软雅黑" panose="020B0503020204020204" pitchFamily="2" charset="-122"/>
                <a:ea typeface="微软雅黑" panose="020B0503020204020204" pitchFamily="2" charset="-122"/>
                <a:sym typeface="微软雅黑" panose="020B0503020204020204" pitchFamily="2" charset="-122"/>
              </a:rPr>
              <a:t> 聚类统计量</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4034676" y="387954"/>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 name="矩形 11"/>
          <p:cNvSpPr/>
          <p:nvPr/>
        </p:nvSpPr>
        <p:spPr>
          <a:xfrm>
            <a:off x="839635" y="5949175"/>
            <a:ext cx="3177473" cy="461665"/>
          </a:xfrm>
          <a:prstGeom prst="rect">
            <a:avLst/>
          </a:prstGeom>
        </p:spPr>
        <p:txBody>
          <a:bodyPr wrap="none">
            <a:spAutoFit/>
          </a:bodyPr>
          <a:lstStyle/>
          <a:p>
            <a:r>
              <a:rPr lang="zh-CN" altLang="en-US" sz="2400" smtClean="0"/>
              <a:t>相关系数矩阵：</a:t>
            </a:r>
            <a:r>
              <a:rPr lang="en-US" altLang="zh-CN" sz="2400" smtClean="0"/>
              <a:t>cor(X</a:t>
            </a:r>
            <a:r>
              <a:rPr lang="en-US" altLang="zh-CN" sz="2400"/>
              <a:t>)</a:t>
            </a:r>
            <a:endParaRPr lang="zh-CN" altLang="en-US" sz="2400"/>
          </a:p>
        </p:txBody>
      </p:sp>
      <p:pic>
        <p:nvPicPr>
          <p:cNvPr id="13" name="图片 12"/>
          <p:cNvPicPr>
            <a:picLocks noChangeAspect="1"/>
          </p:cNvPicPr>
          <p:nvPr/>
        </p:nvPicPr>
        <p:blipFill>
          <a:blip r:embed="rId2"/>
          <a:stretch>
            <a:fillRect/>
          </a:stretch>
        </p:blipFill>
        <p:spPr>
          <a:xfrm>
            <a:off x="747712" y="1147762"/>
            <a:ext cx="10696575" cy="4562475"/>
          </a:xfrm>
          <a:prstGeom prst="rect">
            <a:avLst/>
          </a:prstGeom>
        </p:spPr>
      </p:pic>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自定义设计方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自定义设计方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3088</Words>
  <Application>WPS 演示</Application>
  <PresentationFormat>宽屏</PresentationFormat>
  <Paragraphs>254</Paragraphs>
  <Slides>29</Slides>
  <Notes>34</Notes>
  <HiddenSlides>0</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29</vt:i4>
      </vt:variant>
    </vt:vector>
  </HeadingPairs>
  <TitlesOfParts>
    <vt:vector size="39" baseType="lpstr">
      <vt:lpstr>Arial</vt:lpstr>
      <vt:lpstr>宋体</vt:lpstr>
      <vt:lpstr>Wingdings</vt:lpstr>
      <vt:lpstr>Calibri</vt:lpstr>
      <vt:lpstr>微软雅黑</vt:lpstr>
      <vt:lpstr>Arial Unicode MS</vt:lpstr>
      <vt:lpstr>自定义设计方案</vt:lpstr>
      <vt:lpstr>3_自定义设计方案</vt:lpstr>
      <vt:lpstr>2_自定义设计方案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你随便坐  我学学 做</dc:title>
  <dc:creator>David</dc:creator>
  <cp:lastModifiedBy>a</cp:lastModifiedBy>
  <cp:revision>191</cp:revision>
  <dcterms:created xsi:type="dcterms:W3CDTF">2015-05-24T15:13:00Z</dcterms:created>
  <dcterms:modified xsi:type="dcterms:W3CDTF">2017-08-29T10:09:20Z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