
<file path=[Content_Types].xml><?xml version="1.0" encoding="utf-8"?>
<Types xmlns="http://schemas.openxmlformats.org/package/2006/content-types">
  <Default Extension="jpeg" ContentType="image/jpe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1" r:id="rId4"/>
    <p:sldMasterId id="2147483683" r:id="rId5"/>
  </p:sldMasterIdLst>
  <p:notesMasterIdLst>
    <p:notesMasterId r:id="rId7"/>
  </p:notesMasterIdLst>
  <p:sldIdLst>
    <p:sldId id="400" r:id="rId6"/>
    <p:sldId id="401" r:id="rId8"/>
    <p:sldId id="331" r:id="rId9"/>
    <p:sldId id="369" r:id="rId10"/>
    <p:sldId id="381" r:id="rId11"/>
    <p:sldId id="389" r:id="rId12"/>
    <p:sldId id="388" r:id="rId13"/>
    <p:sldId id="387" r:id="rId14"/>
    <p:sldId id="386" r:id="rId15"/>
    <p:sldId id="385" r:id="rId16"/>
    <p:sldId id="384" r:id="rId17"/>
    <p:sldId id="383" r:id="rId18"/>
    <p:sldId id="382" r:id="rId19"/>
    <p:sldId id="370" r:id="rId20"/>
    <p:sldId id="392" r:id="rId21"/>
    <p:sldId id="391" r:id="rId22"/>
  </p:sldIdLst>
  <p:sldSz cx="12192000" cy="6858000"/>
  <p:notesSz cx="9777095" cy="6646545"/>
  <p:defaultTextStyle>
    <a:defPPr>
      <a:defRPr lang="zh-CN"/>
    </a:defPPr>
    <a:lvl1pPr marL="0" lvl="0"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defRPr>
    </a:lvl1pPr>
    <a:lvl2pPr marL="457200" lvl="1"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defRPr>
    </a:lvl2pPr>
    <a:lvl3pPr marL="914400" lvl="2"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defRPr>
    </a:lvl3pPr>
    <a:lvl4pPr marL="1371600" lvl="3"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defRPr>
    </a:lvl4pPr>
    <a:lvl5pPr marL="1828800" lvl="4"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defRPr>
    </a:lvl5pPr>
    <a:lvl6pPr marL="2286000" lvl="5"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defRPr>
    </a:lvl6pPr>
    <a:lvl7pPr marL="2743200" lvl="6"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defRPr>
    </a:lvl7pPr>
    <a:lvl8pPr marL="3200400" lvl="7"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defRPr>
    </a:lvl8pPr>
    <a:lvl9pPr marL="3657600" lvl="8"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defRPr>
    </a:lvl9pPr>
  </p:defaultTextStyle>
  <p:extLst>
    <p:ext uri="{521415D9-36F7-43E2-AB2F-B90AF26B5E84}">
      <p14:sectionLst xmlns:p14="http://schemas.microsoft.com/office/powerpoint/2010/main">
        <p14:section name="默认节" id="{33DF3B17-A065-47B3-A172-DC5982F3E9F4}">
          <p14:sldIdLst>
            <p14:sldId id="400"/>
            <p14:sldId id="401"/>
            <p14:sldId id="331"/>
            <p14:sldId id="369"/>
            <p14:sldId id="381"/>
            <p14:sldId id="389"/>
            <p14:sldId id="388"/>
            <p14:sldId id="387"/>
            <p14:sldId id="386"/>
            <p14:sldId id="385"/>
            <p14:sldId id="384"/>
            <p14:sldId id="383"/>
            <p14:sldId id="382"/>
            <p14:sldId id="370"/>
            <p14:sldId id="392"/>
            <p14:sldId id="391"/>
          </p14:sldIdLst>
        </p14:section>
        <p14:section name="无标题节" id="{33F6ABA1-F5C6-4F78-97CC-498E8A87B3A1}">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3EC"/>
    <a:srgbClr val="3399FF"/>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6" d="100"/>
          <a:sy n="66" d="100"/>
        </p:scale>
        <p:origin x="-876" y="-102"/>
      </p:cViewPr>
      <p:guideLst>
        <p:guide orient="horz" pos="2158"/>
        <p:guide pos="3840"/>
      </p:guideLst>
    </p:cSldViewPr>
  </p:slideViewPr>
  <p:notesTextViewPr>
    <p:cViewPr>
      <p:scale>
        <a:sx n="1" d="1"/>
        <a:sy n="1" d="1"/>
      </p:scale>
      <p:origin x="0" y="0"/>
    </p:cViewPr>
  </p:notesText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notesMaster" Target="notesMasters/notesMaster1.xml"/><Relationship Id="rId6" Type="http://schemas.openxmlformats.org/officeDocument/2006/relationships/slide" Target="slides/slide1.xml"/><Relationship Id="rId5" Type="http://schemas.openxmlformats.org/officeDocument/2006/relationships/slideMaster" Target="slideMasters/slideMaster4.xml"/><Relationship Id="rId4" Type="http://schemas.openxmlformats.org/officeDocument/2006/relationships/slideMaster" Target="slideMasters/slideMaster3.xml"/><Relationship Id="rId3" Type="http://schemas.openxmlformats.org/officeDocument/2006/relationships/slideMaster" Target="slideMasters/slideMaster2.xml"/><Relationship Id="rId26" Type="http://schemas.openxmlformats.org/officeDocument/2006/relationships/commentAuthors" Target="commentAuthors.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09-13T11:31:55.013" idx="1">
    <p:pos x="8236" y="324"/>
    <p:text>vcbvc </p:text>
  </p:cm>
</p:cmLst>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B200C090-79E6-4D80-BF23-239BC9E51225}" type="doc">
      <dgm:prSet loTypeId="urn:microsoft.com/office/officeart/2005/8/layout/process1" loCatId="process" qsTypeId="urn:microsoft.com/office/officeart/2005/8/quickstyle/simple1" qsCatId="simple" csTypeId="urn:microsoft.com/office/officeart/2005/8/colors/colorful5" csCatId="colorful" phldr="1"/>
      <dgm:spPr/>
    </dgm:pt>
    <dgm:pt modelId="{B1B9FBC0-0769-4F85-8F92-53445C02A29C}">
      <dgm:prSet phldrT="[文本]"/>
      <dgm:spPr/>
      <dgm:t>
        <a:bodyPr/>
        <a:lstStyle/>
        <a:p>
          <a:r>
            <a:rPr lang="zh-CN" altLang="en-US" dirty="0" smtClean="0">
              <a:latin typeface="微软雅黑" panose="020B0503020204020204" pitchFamily="2" charset="-122"/>
              <a:ea typeface="微软雅黑" panose="020B0503020204020204" pitchFamily="2" charset="-122"/>
            </a:rPr>
            <a:t>将原始数据标准化，得标准化数据矩阵</a:t>
          </a:r>
          <a:endParaRPr lang="zh-CN" altLang="en-US" dirty="0">
            <a:latin typeface="微软雅黑" panose="020B0503020204020204" pitchFamily="2" charset="-122"/>
            <a:ea typeface="微软雅黑" panose="020B0503020204020204" pitchFamily="2" charset="-122"/>
          </a:endParaRPr>
        </a:p>
      </dgm:t>
    </dgm:pt>
    <dgm:pt modelId="{DB80541B-96D4-4298-AFFA-DDBB442FD0B5}" cxnId="{22152721-4C2F-447D-8E0C-7382AD13FC48}" type="parTrans">
      <dgm:prSet/>
      <dgm:spPr/>
      <dgm:t>
        <a:bodyPr/>
        <a:lstStyle/>
        <a:p>
          <a:endParaRPr lang="zh-CN" altLang="en-US"/>
        </a:p>
      </dgm:t>
    </dgm:pt>
    <dgm:pt modelId="{75D73E99-F753-4AEC-98E7-787D9895E7B9}" cxnId="{22152721-4C2F-447D-8E0C-7382AD13FC48}" type="sibTrans">
      <dgm:prSet/>
      <dgm:spPr/>
      <dgm:t>
        <a:bodyPr/>
        <a:lstStyle/>
        <a:p>
          <a:endParaRPr lang="zh-CN" altLang="en-US"/>
        </a:p>
      </dgm:t>
    </dgm:pt>
    <dgm:pt modelId="{783AD2CB-EFBB-4DE5-99EE-440D07A3EBD7}">
      <dgm:prSet phldrT="[文本]" custT="1"/>
      <dgm:spPr/>
      <dgm:t>
        <a:bodyPr/>
        <a:lstStyle/>
        <a:p>
          <a:r>
            <a:rPr lang="zh-CN" altLang="en-US" sz="2000" dirty="0" smtClean="0">
              <a:latin typeface="微软雅黑" panose="020B0503020204020204" pitchFamily="2" charset="-122"/>
              <a:ea typeface="微软雅黑" panose="020B0503020204020204" pitchFamily="2" charset="-122"/>
            </a:rPr>
            <a:t>求特征值及相应的单位特征向量</a:t>
          </a:r>
          <a:endParaRPr lang="zh-CN" altLang="en-US" sz="2000" dirty="0">
            <a:latin typeface="微软雅黑" panose="020B0503020204020204" pitchFamily="2" charset="-122"/>
            <a:ea typeface="微软雅黑" panose="020B0503020204020204" pitchFamily="2" charset="-122"/>
          </a:endParaRPr>
        </a:p>
      </dgm:t>
    </dgm:pt>
    <dgm:pt modelId="{365936F8-BC83-40E8-A67F-1F22A9ED0582}" cxnId="{5F33C8C4-F795-40FE-A094-617687492AF2}" type="parTrans">
      <dgm:prSet/>
      <dgm:spPr/>
      <dgm:t>
        <a:bodyPr/>
        <a:lstStyle/>
        <a:p>
          <a:endParaRPr lang="zh-CN" altLang="en-US"/>
        </a:p>
      </dgm:t>
    </dgm:pt>
    <dgm:pt modelId="{B75A5779-8965-4232-B685-82C085A42518}" cxnId="{5F33C8C4-F795-40FE-A094-617687492AF2}" type="sibTrans">
      <dgm:prSet/>
      <dgm:spPr/>
      <dgm:t>
        <a:bodyPr/>
        <a:lstStyle/>
        <a:p>
          <a:endParaRPr lang="zh-CN" altLang="en-US"/>
        </a:p>
      </dgm:t>
    </dgm:pt>
    <dgm:pt modelId="{3E1A9FB3-53BC-4039-B91E-142E6817E11F}">
      <dgm:prSet phldrT="[文本]" custT="1"/>
      <dgm:spPr/>
      <dgm:t>
        <a:bodyPr/>
        <a:lstStyle/>
        <a:p>
          <a:r>
            <a:rPr lang="zh-CN" altLang="en-US" sz="2000" dirty="0" smtClean="0">
              <a:latin typeface="微软雅黑" panose="020B0503020204020204" pitchFamily="2" charset="-122"/>
              <a:ea typeface="微软雅黑" panose="020B0503020204020204" pitchFamily="2" charset="-122"/>
            </a:rPr>
            <a:t>写出主成分</a:t>
          </a:r>
          <a:endParaRPr lang="zh-CN" altLang="en-US" sz="2000" dirty="0">
            <a:latin typeface="微软雅黑" panose="020B0503020204020204" pitchFamily="2" charset="-122"/>
            <a:ea typeface="微软雅黑" panose="020B0503020204020204" pitchFamily="2" charset="-122"/>
          </a:endParaRPr>
        </a:p>
      </dgm:t>
    </dgm:pt>
    <dgm:pt modelId="{24D4FE18-92F7-40C7-8DC1-229F12AE2ACD}" cxnId="{8C6F1CE1-8B7C-4FD7-AB36-2E400E2F8284}" type="parTrans">
      <dgm:prSet/>
      <dgm:spPr/>
      <dgm:t>
        <a:bodyPr/>
        <a:lstStyle/>
        <a:p>
          <a:endParaRPr lang="zh-CN" altLang="en-US"/>
        </a:p>
      </dgm:t>
    </dgm:pt>
    <dgm:pt modelId="{6CCF3542-B9AA-48F6-B404-48C8F68EE51B}" cxnId="{8C6F1CE1-8B7C-4FD7-AB36-2E400E2F8284}" type="sibTrans">
      <dgm:prSet/>
      <dgm:spPr/>
      <dgm:t>
        <a:bodyPr/>
        <a:lstStyle/>
        <a:p>
          <a:endParaRPr lang="zh-CN" altLang="en-US"/>
        </a:p>
      </dgm:t>
    </dgm:pt>
    <dgm:pt modelId="{7BB46CC6-3734-4C6E-B658-C2D1FCCA3BBB}">
      <dgm:prSet custT="1"/>
      <dgm:spPr/>
      <dgm:t>
        <a:bodyPr/>
        <a:lstStyle/>
        <a:p>
          <a:r>
            <a:rPr lang="zh-CN" altLang="en-US" sz="2000" dirty="0" smtClean="0">
              <a:latin typeface="微软雅黑" panose="020B0503020204020204" pitchFamily="2" charset="-122"/>
              <a:ea typeface="微软雅黑" panose="020B0503020204020204" pitchFamily="2" charset="-122"/>
            </a:rPr>
            <a:t>建立变量的相关系数阵</a:t>
          </a:r>
          <a:endParaRPr lang="zh-CN" altLang="en-US" sz="2000" dirty="0">
            <a:latin typeface="微软雅黑" panose="020B0503020204020204" pitchFamily="2" charset="-122"/>
            <a:ea typeface="微软雅黑" panose="020B0503020204020204" pitchFamily="2" charset="-122"/>
          </a:endParaRPr>
        </a:p>
      </dgm:t>
    </dgm:pt>
    <dgm:pt modelId="{21DB5751-B1CF-487E-92E4-005BF434CAE0}" cxnId="{93DC8DC6-738E-46DD-AB0A-81B88F864B0C}" type="parTrans">
      <dgm:prSet/>
      <dgm:spPr/>
      <dgm:t>
        <a:bodyPr/>
        <a:lstStyle/>
        <a:p>
          <a:endParaRPr lang="zh-CN" altLang="en-US"/>
        </a:p>
      </dgm:t>
    </dgm:pt>
    <dgm:pt modelId="{CD0E2CDB-4E6B-4EAD-9CF8-DF88D6519811}" cxnId="{93DC8DC6-738E-46DD-AB0A-81B88F864B0C}" type="sibTrans">
      <dgm:prSet/>
      <dgm:spPr/>
      <dgm:t>
        <a:bodyPr/>
        <a:lstStyle/>
        <a:p>
          <a:endParaRPr lang="zh-CN" altLang="en-US"/>
        </a:p>
      </dgm:t>
    </dgm:pt>
    <dgm:pt modelId="{AE5E7505-EF23-40AA-AD74-B61E1EE03B76}" type="pres">
      <dgm:prSet presAssocID="{B200C090-79E6-4D80-BF23-239BC9E51225}" presName="Name0" presStyleCnt="0">
        <dgm:presLayoutVars>
          <dgm:dir/>
          <dgm:resizeHandles val="exact"/>
        </dgm:presLayoutVars>
      </dgm:prSet>
      <dgm:spPr/>
    </dgm:pt>
    <dgm:pt modelId="{0E286D39-8FA0-45A2-B520-CA2C3239D401}" type="pres">
      <dgm:prSet presAssocID="{B1B9FBC0-0769-4F85-8F92-53445C02A29C}" presName="node" presStyleLbl="node1" presStyleIdx="0" presStyleCnt="4">
        <dgm:presLayoutVars>
          <dgm:bulletEnabled val="1"/>
        </dgm:presLayoutVars>
      </dgm:prSet>
      <dgm:spPr/>
      <dgm:t>
        <a:bodyPr/>
        <a:lstStyle/>
        <a:p>
          <a:endParaRPr lang="zh-CN" altLang="en-US"/>
        </a:p>
      </dgm:t>
    </dgm:pt>
    <dgm:pt modelId="{BCC044FF-7B5E-41F3-9630-80C1E28EEE82}" type="pres">
      <dgm:prSet presAssocID="{75D73E99-F753-4AEC-98E7-787D9895E7B9}" presName="sibTrans" presStyleLbl="sibTrans2D1" presStyleIdx="0" presStyleCnt="3"/>
      <dgm:spPr/>
      <dgm:t>
        <a:bodyPr/>
        <a:lstStyle/>
        <a:p>
          <a:endParaRPr lang="zh-CN" altLang="en-US"/>
        </a:p>
      </dgm:t>
    </dgm:pt>
    <dgm:pt modelId="{1BAB33AA-B6D7-45C4-863D-22F2E1AF272C}" type="pres">
      <dgm:prSet presAssocID="{75D73E99-F753-4AEC-98E7-787D9895E7B9}" presName="connectorText" presStyleLbl="sibTrans2D1" presStyleIdx="0" presStyleCnt="3"/>
      <dgm:spPr/>
      <dgm:t>
        <a:bodyPr/>
        <a:lstStyle/>
        <a:p>
          <a:endParaRPr lang="zh-CN" altLang="en-US"/>
        </a:p>
      </dgm:t>
    </dgm:pt>
    <dgm:pt modelId="{B70DA890-22C4-4340-85BF-78943A54492E}" type="pres">
      <dgm:prSet presAssocID="{7BB46CC6-3734-4C6E-B658-C2D1FCCA3BBB}" presName="node" presStyleLbl="node1" presStyleIdx="1" presStyleCnt="4">
        <dgm:presLayoutVars>
          <dgm:bulletEnabled val="1"/>
        </dgm:presLayoutVars>
      </dgm:prSet>
      <dgm:spPr/>
      <dgm:t>
        <a:bodyPr/>
        <a:lstStyle/>
        <a:p>
          <a:endParaRPr lang="zh-CN" altLang="en-US"/>
        </a:p>
      </dgm:t>
    </dgm:pt>
    <dgm:pt modelId="{A86AA413-9445-4930-8462-2F2D60E581E8}" type="pres">
      <dgm:prSet presAssocID="{CD0E2CDB-4E6B-4EAD-9CF8-DF88D6519811}" presName="sibTrans" presStyleLbl="sibTrans2D1" presStyleIdx="1" presStyleCnt="3"/>
      <dgm:spPr/>
      <dgm:t>
        <a:bodyPr/>
        <a:lstStyle/>
        <a:p>
          <a:endParaRPr lang="zh-CN" altLang="en-US"/>
        </a:p>
      </dgm:t>
    </dgm:pt>
    <dgm:pt modelId="{F3D5209B-8CBD-4BCC-9673-7EED468FE401}" type="pres">
      <dgm:prSet presAssocID="{CD0E2CDB-4E6B-4EAD-9CF8-DF88D6519811}" presName="connectorText" presStyleLbl="sibTrans2D1" presStyleIdx="1" presStyleCnt="3"/>
      <dgm:spPr/>
      <dgm:t>
        <a:bodyPr/>
        <a:lstStyle/>
        <a:p>
          <a:endParaRPr lang="zh-CN" altLang="en-US"/>
        </a:p>
      </dgm:t>
    </dgm:pt>
    <dgm:pt modelId="{8FCD87DE-3AEC-40CE-B807-65867D71486C}" type="pres">
      <dgm:prSet presAssocID="{783AD2CB-EFBB-4DE5-99EE-440D07A3EBD7}" presName="node" presStyleLbl="node1" presStyleIdx="2" presStyleCnt="4">
        <dgm:presLayoutVars>
          <dgm:bulletEnabled val="1"/>
        </dgm:presLayoutVars>
      </dgm:prSet>
      <dgm:spPr/>
      <dgm:t>
        <a:bodyPr/>
        <a:lstStyle/>
        <a:p>
          <a:endParaRPr lang="zh-CN" altLang="en-US"/>
        </a:p>
      </dgm:t>
    </dgm:pt>
    <dgm:pt modelId="{CA6F20E3-0068-434F-BF0A-5C7067C58E29}" type="pres">
      <dgm:prSet presAssocID="{B75A5779-8965-4232-B685-82C085A42518}" presName="sibTrans" presStyleLbl="sibTrans2D1" presStyleIdx="2" presStyleCnt="3"/>
      <dgm:spPr/>
      <dgm:t>
        <a:bodyPr/>
        <a:lstStyle/>
        <a:p>
          <a:endParaRPr lang="zh-CN" altLang="en-US"/>
        </a:p>
      </dgm:t>
    </dgm:pt>
    <dgm:pt modelId="{1A4B7565-BD1C-4647-BC38-E755A478561A}" type="pres">
      <dgm:prSet presAssocID="{B75A5779-8965-4232-B685-82C085A42518}" presName="connectorText" presStyleLbl="sibTrans2D1" presStyleIdx="2" presStyleCnt="3"/>
      <dgm:spPr/>
      <dgm:t>
        <a:bodyPr/>
        <a:lstStyle/>
        <a:p>
          <a:endParaRPr lang="zh-CN" altLang="en-US"/>
        </a:p>
      </dgm:t>
    </dgm:pt>
    <dgm:pt modelId="{524C0267-341F-4E8F-B640-0E8701227AE2}" type="pres">
      <dgm:prSet presAssocID="{3E1A9FB3-53BC-4039-B91E-142E6817E11F}" presName="node" presStyleLbl="node1" presStyleIdx="3" presStyleCnt="4">
        <dgm:presLayoutVars>
          <dgm:bulletEnabled val="1"/>
        </dgm:presLayoutVars>
      </dgm:prSet>
      <dgm:spPr/>
      <dgm:t>
        <a:bodyPr/>
        <a:lstStyle/>
        <a:p>
          <a:endParaRPr lang="zh-CN" altLang="en-US"/>
        </a:p>
      </dgm:t>
    </dgm:pt>
  </dgm:ptLst>
  <dgm:cxnLst>
    <dgm:cxn modelId="{0169E7E5-3AEB-4D88-9897-076C5F74E81A}" type="presOf" srcId="{B75A5779-8965-4232-B685-82C085A42518}" destId="{1A4B7565-BD1C-4647-BC38-E755A478561A}" srcOrd="1" destOrd="0" presId="urn:microsoft.com/office/officeart/2005/8/layout/process1"/>
    <dgm:cxn modelId="{74FBDC46-5C7B-453B-B60C-D19D57F5307C}" type="presOf" srcId="{B200C090-79E6-4D80-BF23-239BC9E51225}" destId="{AE5E7505-EF23-40AA-AD74-B61E1EE03B76}" srcOrd="0" destOrd="0" presId="urn:microsoft.com/office/officeart/2005/8/layout/process1"/>
    <dgm:cxn modelId="{93DC8DC6-738E-46DD-AB0A-81B88F864B0C}" srcId="{B200C090-79E6-4D80-BF23-239BC9E51225}" destId="{7BB46CC6-3734-4C6E-B658-C2D1FCCA3BBB}" srcOrd="1" destOrd="0" parTransId="{21DB5751-B1CF-487E-92E4-005BF434CAE0}" sibTransId="{CD0E2CDB-4E6B-4EAD-9CF8-DF88D6519811}"/>
    <dgm:cxn modelId="{8C6F1CE1-8B7C-4FD7-AB36-2E400E2F8284}" srcId="{B200C090-79E6-4D80-BF23-239BC9E51225}" destId="{3E1A9FB3-53BC-4039-B91E-142E6817E11F}" srcOrd="3" destOrd="0" parTransId="{24D4FE18-92F7-40C7-8DC1-229F12AE2ACD}" sibTransId="{6CCF3542-B9AA-48F6-B404-48C8F68EE51B}"/>
    <dgm:cxn modelId="{98305E6C-1AE3-47D9-9272-5066659D53EF}" type="presOf" srcId="{3E1A9FB3-53BC-4039-B91E-142E6817E11F}" destId="{524C0267-341F-4E8F-B640-0E8701227AE2}" srcOrd="0" destOrd="0" presId="urn:microsoft.com/office/officeart/2005/8/layout/process1"/>
    <dgm:cxn modelId="{5F33C8C4-F795-40FE-A094-617687492AF2}" srcId="{B200C090-79E6-4D80-BF23-239BC9E51225}" destId="{783AD2CB-EFBB-4DE5-99EE-440D07A3EBD7}" srcOrd="2" destOrd="0" parTransId="{365936F8-BC83-40E8-A67F-1F22A9ED0582}" sibTransId="{B75A5779-8965-4232-B685-82C085A42518}"/>
    <dgm:cxn modelId="{D5838C64-D3EB-4FB4-8F40-68DF85C5091E}" type="presOf" srcId="{B1B9FBC0-0769-4F85-8F92-53445C02A29C}" destId="{0E286D39-8FA0-45A2-B520-CA2C3239D401}" srcOrd="0" destOrd="0" presId="urn:microsoft.com/office/officeart/2005/8/layout/process1"/>
    <dgm:cxn modelId="{E688F3A5-2CB0-4624-96D0-419938F00A52}" type="presOf" srcId="{7BB46CC6-3734-4C6E-B658-C2D1FCCA3BBB}" destId="{B70DA890-22C4-4340-85BF-78943A54492E}" srcOrd="0" destOrd="0" presId="urn:microsoft.com/office/officeart/2005/8/layout/process1"/>
    <dgm:cxn modelId="{8726264D-8DE7-4A82-A3A1-561BEB6F3C1A}" type="presOf" srcId="{CD0E2CDB-4E6B-4EAD-9CF8-DF88D6519811}" destId="{F3D5209B-8CBD-4BCC-9673-7EED468FE401}" srcOrd="1" destOrd="0" presId="urn:microsoft.com/office/officeart/2005/8/layout/process1"/>
    <dgm:cxn modelId="{22152721-4C2F-447D-8E0C-7382AD13FC48}" srcId="{B200C090-79E6-4D80-BF23-239BC9E51225}" destId="{B1B9FBC0-0769-4F85-8F92-53445C02A29C}" srcOrd="0" destOrd="0" parTransId="{DB80541B-96D4-4298-AFFA-DDBB442FD0B5}" sibTransId="{75D73E99-F753-4AEC-98E7-787D9895E7B9}"/>
    <dgm:cxn modelId="{9F3B780C-2338-49C7-B115-6BFFA475D414}" type="presOf" srcId="{783AD2CB-EFBB-4DE5-99EE-440D07A3EBD7}" destId="{8FCD87DE-3AEC-40CE-B807-65867D71486C}" srcOrd="0" destOrd="0" presId="urn:microsoft.com/office/officeart/2005/8/layout/process1"/>
    <dgm:cxn modelId="{D75C79CA-6216-4CF2-8F4F-91FD3DFF9F49}" type="presOf" srcId="{CD0E2CDB-4E6B-4EAD-9CF8-DF88D6519811}" destId="{A86AA413-9445-4930-8462-2F2D60E581E8}" srcOrd="0" destOrd="0" presId="urn:microsoft.com/office/officeart/2005/8/layout/process1"/>
    <dgm:cxn modelId="{A3E16E09-B830-4BF0-9B95-7FE7A845AF61}" type="presOf" srcId="{75D73E99-F753-4AEC-98E7-787D9895E7B9}" destId="{BCC044FF-7B5E-41F3-9630-80C1E28EEE82}" srcOrd="0" destOrd="0" presId="urn:microsoft.com/office/officeart/2005/8/layout/process1"/>
    <dgm:cxn modelId="{4EA4A29B-B20B-4D55-B4F5-3B4F1DB6A399}" type="presOf" srcId="{B75A5779-8965-4232-B685-82C085A42518}" destId="{CA6F20E3-0068-434F-BF0A-5C7067C58E29}" srcOrd="0" destOrd="0" presId="urn:microsoft.com/office/officeart/2005/8/layout/process1"/>
    <dgm:cxn modelId="{72D60515-BA21-412F-A313-7640858482C1}" type="presOf" srcId="{75D73E99-F753-4AEC-98E7-787D9895E7B9}" destId="{1BAB33AA-B6D7-45C4-863D-22F2E1AF272C}" srcOrd="1" destOrd="0" presId="urn:microsoft.com/office/officeart/2005/8/layout/process1"/>
    <dgm:cxn modelId="{6D0C4467-32D9-4E20-83B8-AFA5D0BC8044}" type="presParOf" srcId="{AE5E7505-EF23-40AA-AD74-B61E1EE03B76}" destId="{0E286D39-8FA0-45A2-B520-CA2C3239D401}" srcOrd="0" destOrd="0" presId="urn:microsoft.com/office/officeart/2005/8/layout/process1"/>
    <dgm:cxn modelId="{32CE9F6D-1434-4576-9249-67574197CEE9}" type="presParOf" srcId="{AE5E7505-EF23-40AA-AD74-B61E1EE03B76}" destId="{BCC044FF-7B5E-41F3-9630-80C1E28EEE82}" srcOrd="1" destOrd="0" presId="urn:microsoft.com/office/officeart/2005/8/layout/process1"/>
    <dgm:cxn modelId="{6778AEF4-1B2D-457A-8A6A-6E1B9002CCD2}" type="presParOf" srcId="{BCC044FF-7B5E-41F3-9630-80C1E28EEE82}" destId="{1BAB33AA-B6D7-45C4-863D-22F2E1AF272C}" srcOrd="0" destOrd="0" presId="urn:microsoft.com/office/officeart/2005/8/layout/process1"/>
    <dgm:cxn modelId="{5B7CBCBC-7FF3-41F5-B816-D985701F3FE4}" type="presParOf" srcId="{AE5E7505-EF23-40AA-AD74-B61E1EE03B76}" destId="{B70DA890-22C4-4340-85BF-78943A54492E}" srcOrd="2" destOrd="0" presId="urn:microsoft.com/office/officeart/2005/8/layout/process1"/>
    <dgm:cxn modelId="{F4E9F3DA-0D7B-44A9-BAAE-1E4DCF20ECAA}" type="presParOf" srcId="{AE5E7505-EF23-40AA-AD74-B61E1EE03B76}" destId="{A86AA413-9445-4930-8462-2F2D60E581E8}" srcOrd="3" destOrd="0" presId="urn:microsoft.com/office/officeart/2005/8/layout/process1"/>
    <dgm:cxn modelId="{3740DEC8-97D3-45B6-9825-818D8AEF7BCD}" type="presParOf" srcId="{A86AA413-9445-4930-8462-2F2D60E581E8}" destId="{F3D5209B-8CBD-4BCC-9673-7EED468FE401}" srcOrd="0" destOrd="0" presId="urn:microsoft.com/office/officeart/2005/8/layout/process1"/>
    <dgm:cxn modelId="{6B3EB248-53BA-4682-88B7-E9B0D0FD4984}" type="presParOf" srcId="{AE5E7505-EF23-40AA-AD74-B61E1EE03B76}" destId="{8FCD87DE-3AEC-40CE-B807-65867D71486C}" srcOrd="4" destOrd="0" presId="urn:microsoft.com/office/officeart/2005/8/layout/process1"/>
    <dgm:cxn modelId="{EE080062-EDAF-4676-AF56-FB47AC09EF2B}" type="presParOf" srcId="{AE5E7505-EF23-40AA-AD74-B61E1EE03B76}" destId="{CA6F20E3-0068-434F-BF0A-5C7067C58E29}" srcOrd="5" destOrd="0" presId="urn:microsoft.com/office/officeart/2005/8/layout/process1"/>
    <dgm:cxn modelId="{B219E4C8-174C-41EF-A24A-5DB4EA8ECC9F}" type="presParOf" srcId="{CA6F20E3-0068-434F-BF0A-5C7067C58E29}" destId="{1A4B7565-BD1C-4647-BC38-E755A478561A}" srcOrd="0" destOrd="0" presId="urn:microsoft.com/office/officeart/2005/8/layout/process1"/>
    <dgm:cxn modelId="{BB00AE54-92D4-417E-AD7E-65C23C157E79}" type="presParOf" srcId="{AE5E7505-EF23-40AA-AD74-B61E1EE03B76}" destId="{524C0267-341F-4E8F-B640-0E8701227AE2}"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128000" cy="5418667"/>
        <a:chOff x="0" y="0"/>
        <a:chExt cx="8128000" cy="5418667"/>
      </a:xfrm>
    </dsp:grpSpPr>
    <dsp:sp>
      <dsp:nvSpPr>
        <dsp:cNvPr id="3" name="圆角矩形 2"/>
        <dsp:cNvSpPr/>
      </dsp:nvSpPr>
      <dsp:spPr bwMode="white">
        <a:xfrm>
          <a:off x="0" y="2043536"/>
          <a:ext cx="1563077" cy="1331595"/>
        </a:xfrm>
        <a:prstGeom prst="roundRect">
          <a:avLst>
            <a:gd name="adj" fmla="val 10000"/>
          </a:avLst>
        </a:prstGeom>
      </dsp:spPr>
      <dsp:style>
        <a:lnRef idx="2">
          <a:schemeClr val="lt1"/>
        </a:lnRef>
        <a:fillRef idx="1">
          <a:schemeClr val="accent5">
            <a:hueOff val="0"/>
            <a:satOff val="0"/>
            <a:lumOff val="0"/>
            <a:alpha val="100000"/>
          </a:schemeClr>
        </a:fillRef>
        <a:effectRef idx="0">
          <a:scrgbClr r="0" g="0" b="0"/>
        </a:effectRef>
        <a:fontRef idx="minor">
          <a:schemeClr val="lt1"/>
        </a:fontRef>
      </dsp:style>
      <dsp:txBody>
        <a:bodyPr lIns="68580" tIns="68580" rIns="68580" bIns="6858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zh-CN" altLang="en-US" dirty="0" smtClean="0">
              <a:latin typeface="微软雅黑" panose="020B0503020204020204" pitchFamily="2" charset="-122"/>
              <a:ea typeface="微软雅黑" panose="020B0503020204020204" pitchFamily="2" charset="-122"/>
            </a:rPr>
            <a:t>将原始数据标准化，得标准化数据矩阵</a:t>
          </a:r>
          <a:endParaRPr lang="zh-CN" altLang="en-US" dirty="0">
            <a:latin typeface="微软雅黑" panose="020B0503020204020204" pitchFamily="2" charset="-122"/>
            <a:ea typeface="微软雅黑" panose="020B0503020204020204" pitchFamily="2" charset="-122"/>
          </a:endParaRPr>
        </a:p>
      </dsp:txBody>
      <dsp:txXfrm>
        <a:off x="0" y="2043536"/>
        <a:ext cx="1563077" cy="1331595"/>
      </dsp:txXfrm>
    </dsp:sp>
    <dsp:sp>
      <dsp:nvSpPr>
        <dsp:cNvPr id="4" name="右箭头 3"/>
        <dsp:cNvSpPr/>
      </dsp:nvSpPr>
      <dsp:spPr bwMode="white">
        <a:xfrm>
          <a:off x="1710006" y="2515512"/>
          <a:ext cx="331372" cy="387643"/>
        </a:xfrm>
        <a:prstGeom prst="rightArrow">
          <a:avLst>
            <a:gd name="adj1" fmla="val 60000"/>
            <a:gd name="adj2" fmla="val 50000"/>
          </a:avLst>
        </a:prstGeom>
      </dsp:spPr>
      <dsp:style>
        <a:lnRef idx="0">
          <a:schemeClr val="lt1"/>
        </a:lnRef>
        <a:fillRef idx="1">
          <a:schemeClr val="accent5">
            <a:hueOff val="0"/>
            <a:satOff val="0"/>
            <a:lumOff val="0"/>
            <a:alpha val="100000"/>
          </a:schemeClr>
        </a:fillRef>
        <a:effectRef idx="0">
          <a:scrgbClr r="0" g="0" b="0"/>
        </a:effectRef>
        <a:fontRef idx="minor">
          <a:schemeClr val="lt1"/>
        </a:fontRef>
      </dsp:style>
      <dsp:txXfrm>
        <a:off x="1710006" y="2515512"/>
        <a:ext cx="331372" cy="387643"/>
      </dsp:txXfrm>
    </dsp:sp>
    <dsp:sp>
      <dsp:nvSpPr>
        <dsp:cNvPr id="6" name="圆角矩形 5"/>
        <dsp:cNvSpPr/>
      </dsp:nvSpPr>
      <dsp:spPr bwMode="white">
        <a:xfrm>
          <a:off x="2188308" y="2043536"/>
          <a:ext cx="1563077" cy="1331595"/>
        </a:xfrm>
        <a:prstGeom prst="roundRect">
          <a:avLst>
            <a:gd name="adj" fmla="val 10000"/>
          </a:avLst>
        </a:prstGeom>
      </dsp:spPr>
      <dsp:style>
        <a:lnRef idx="2">
          <a:schemeClr val="lt1"/>
        </a:lnRef>
        <a:fillRef idx="1">
          <a:schemeClr val="accent5">
            <a:hueOff val="-4340000"/>
            <a:satOff val="2876"/>
            <a:lumOff val="-10326"/>
            <a:alpha val="100000"/>
          </a:schemeClr>
        </a:fillRef>
        <a:effectRef idx="0">
          <a:scrgbClr r="0" g="0" b="0"/>
        </a:effectRef>
        <a:fontRef idx="minor">
          <a:schemeClr val="lt1"/>
        </a:fontRef>
      </dsp:style>
      <dsp:txBody>
        <a:bodyPr lIns="76200" tIns="76200" rIns="76200" bIns="7620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zh-CN" altLang="en-US" sz="2000" dirty="0" smtClean="0">
              <a:latin typeface="微软雅黑" panose="020B0503020204020204" pitchFamily="2" charset="-122"/>
              <a:ea typeface="微软雅黑" panose="020B0503020204020204" pitchFamily="2" charset="-122"/>
            </a:rPr>
            <a:t>建立变量的相关系数阵</a:t>
          </a:r>
          <a:endParaRPr lang="zh-CN" altLang="en-US" sz="2000" dirty="0">
            <a:latin typeface="微软雅黑" panose="020B0503020204020204" pitchFamily="2" charset="-122"/>
            <a:ea typeface="微软雅黑" panose="020B0503020204020204" pitchFamily="2" charset="-122"/>
          </a:endParaRPr>
        </a:p>
      </dsp:txBody>
      <dsp:txXfrm>
        <a:off x="2188308" y="2043536"/>
        <a:ext cx="1563077" cy="1331595"/>
      </dsp:txXfrm>
    </dsp:sp>
    <dsp:sp>
      <dsp:nvSpPr>
        <dsp:cNvPr id="7" name="右箭头 6"/>
        <dsp:cNvSpPr/>
      </dsp:nvSpPr>
      <dsp:spPr bwMode="white">
        <a:xfrm>
          <a:off x="3898314" y="2515512"/>
          <a:ext cx="331372" cy="387643"/>
        </a:xfrm>
        <a:prstGeom prst="rightArrow">
          <a:avLst>
            <a:gd name="adj1" fmla="val 60000"/>
            <a:gd name="adj2" fmla="val 50000"/>
          </a:avLst>
        </a:prstGeom>
      </dsp:spPr>
      <dsp:style>
        <a:lnRef idx="0">
          <a:schemeClr val="lt1"/>
        </a:lnRef>
        <a:fillRef idx="1">
          <a:schemeClr val="accent5">
            <a:hueOff val="-6510000"/>
            <a:satOff val="4314"/>
            <a:lumOff val="-15489"/>
            <a:alpha val="100000"/>
          </a:schemeClr>
        </a:fillRef>
        <a:effectRef idx="0">
          <a:scrgbClr r="0" g="0" b="0"/>
        </a:effectRef>
        <a:fontRef idx="minor">
          <a:schemeClr val="lt1"/>
        </a:fontRef>
      </dsp:style>
      <dsp:txXfrm>
        <a:off x="3898314" y="2515512"/>
        <a:ext cx="331372" cy="387643"/>
      </dsp:txXfrm>
    </dsp:sp>
    <dsp:sp>
      <dsp:nvSpPr>
        <dsp:cNvPr id="9" name="圆角矩形 8"/>
        <dsp:cNvSpPr/>
      </dsp:nvSpPr>
      <dsp:spPr bwMode="white">
        <a:xfrm>
          <a:off x="4376615" y="2043536"/>
          <a:ext cx="1563077" cy="1331595"/>
        </a:xfrm>
        <a:prstGeom prst="roundRect">
          <a:avLst>
            <a:gd name="adj" fmla="val 10000"/>
          </a:avLst>
        </a:prstGeom>
      </dsp:spPr>
      <dsp:style>
        <a:lnRef idx="2">
          <a:schemeClr val="lt1"/>
        </a:lnRef>
        <a:fillRef idx="1">
          <a:schemeClr val="accent5">
            <a:hueOff val="-8680000"/>
            <a:satOff val="5752"/>
            <a:lumOff val="-20653"/>
            <a:alpha val="100000"/>
          </a:schemeClr>
        </a:fillRef>
        <a:effectRef idx="0">
          <a:scrgbClr r="0" g="0" b="0"/>
        </a:effectRef>
        <a:fontRef idx="minor">
          <a:schemeClr val="lt1"/>
        </a:fontRef>
      </dsp:style>
      <dsp:txBody>
        <a:bodyPr lIns="76200" tIns="76200" rIns="76200" bIns="7620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zh-CN" altLang="en-US" sz="2000" dirty="0" smtClean="0">
              <a:latin typeface="微软雅黑" panose="020B0503020204020204" pitchFamily="2" charset="-122"/>
              <a:ea typeface="微软雅黑" panose="020B0503020204020204" pitchFamily="2" charset="-122"/>
            </a:rPr>
            <a:t>求特征值及相应的单位特征向量</a:t>
          </a:r>
          <a:endParaRPr lang="zh-CN" altLang="en-US" sz="2000" dirty="0">
            <a:latin typeface="微软雅黑" panose="020B0503020204020204" pitchFamily="2" charset="-122"/>
            <a:ea typeface="微软雅黑" panose="020B0503020204020204" pitchFamily="2" charset="-122"/>
          </a:endParaRPr>
        </a:p>
      </dsp:txBody>
      <dsp:txXfrm>
        <a:off x="4376615" y="2043536"/>
        <a:ext cx="1563077" cy="1331595"/>
      </dsp:txXfrm>
    </dsp:sp>
    <dsp:sp>
      <dsp:nvSpPr>
        <dsp:cNvPr id="10" name="右箭头 9"/>
        <dsp:cNvSpPr/>
      </dsp:nvSpPr>
      <dsp:spPr bwMode="white">
        <a:xfrm>
          <a:off x="6086622" y="2515512"/>
          <a:ext cx="331372" cy="387643"/>
        </a:xfrm>
        <a:prstGeom prst="rightArrow">
          <a:avLst>
            <a:gd name="adj1" fmla="val 60000"/>
            <a:gd name="adj2" fmla="val 50000"/>
          </a:avLst>
        </a:prstGeom>
      </dsp:spPr>
      <dsp:style>
        <a:lnRef idx="0">
          <a:schemeClr val="lt1"/>
        </a:lnRef>
        <a:fillRef idx="1">
          <a:schemeClr val="accent5">
            <a:hueOff val="-13020000"/>
            <a:satOff val="8627"/>
            <a:lumOff val="-30979"/>
            <a:alpha val="100000"/>
          </a:schemeClr>
        </a:fillRef>
        <a:effectRef idx="0">
          <a:scrgbClr r="0" g="0" b="0"/>
        </a:effectRef>
        <a:fontRef idx="minor">
          <a:schemeClr val="lt1"/>
        </a:fontRef>
      </dsp:style>
      <dsp:txXfrm>
        <a:off x="6086622" y="2515512"/>
        <a:ext cx="331372" cy="387643"/>
      </dsp:txXfrm>
    </dsp:sp>
    <dsp:sp>
      <dsp:nvSpPr>
        <dsp:cNvPr id="12" name="圆角矩形 11"/>
        <dsp:cNvSpPr/>
      </dsp:nvSpPr>
      <dsp:spPr bwMode="white">
        <a:xfrm>
          <a:off x="6564923" y="2043536"/>
          <a:ext cx="1563077" cy="1331595"/>
        </a:xfrm>
        <a:prstGeom prst="roundRect">
          <a:avLst>
            <a:gd name="adj" fmla="val 10000"/>
          </a:avLst>
        </a:prstGeom>
      </dsp:spPr>
      <dsp:style>
        <a:lnRef idx="2">
          <a:schemeClr val="lt1"/>
        </a:lnRef>
        <a:fillRef idx="1">
          <a:schemeClr val="accent5">
            <a:hueOff val="-13020000"/>
            <a:satOff val="8627"/>
            <a:lumOff val="-30979"/>
            <a:alpha val="100000"/>
          </a:schemeClr>
        </a:fillRef>
        <a:effectRef idx="0">
          <a:scrgbClr r="0" g="0" b="0"/>
        </a:effectRef>
        <a:fontRef idx="minor">
          <a:schemeClr val="lt1"/>
        </a:fontRef>
      </dsp:style>
      <dsp:txBody>
        <a:bodyPr lIns="76200" tIns="76200" rIns="76200" bIns="7620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zh-CN" altLang="en-US" sz="2000" dirty="0" smtClean="0">
              <a:latin typeface="微软雅黑" panose="020B0503020204020204" pitchFamily="2" charset="-122"/>
              <a:ea typeface="微软雅黑" panose="020B0503020204020204" pitchFamily="2" charset="-122"/>
            </a:rPr>
            <a:t>写出主成分</a:t>
          </a:r>
          <a:endParaRPr lang="zh-CN" altLang="en-US" sz="2000" dirty="0">
            <a:latin typeface="微软雅黑" panose="020B0503020204020204" pitchFamily="2" charset="-122"/>
            <a:ea typeface="微软雅黑" panose="020B0503020204020204" pitchFamily="2" charset="-122"/>
          </a:endParaRPr>
        </a:p>
      </dsp:txBody>
      <dsp:txXfrm>
        <a:off x="6564923" y="2043536"/>
        <a:ext cx="1563077" cy="1331595"/>
      </dsp:txXfrm>
    </dsp:sp>
    <dsp:sp>
      <dsp:nvSpPr>
        <dsp:cNvPr id="5" name="右箭头 4"/>
        <dsp:cNvSpPr/>
      </dsp:nvSpPr>
      <dsp:spPr bwMode="white">
        <a:xfrm>
          <a:off x="1710006" y="2515512"/>
          <a:ext cx="331372" cy="387643"/>
        </a:xfrm>
        <a:prstGeom prst="rightArrow">
          <a:avLst>
            <a:gd name="adj1" fmla="val 60000"/>
            <a:gd name="adj2" fmla="val 50000"/>
          </a:avLst>
        </a:prstGeom>
        <a:noFill/>
        <a:ln>
          <a:noFill/>
        </a:ln>
      </dsp:spPr>
      <dsp:style>
        <a:lnRef idx="0">
          <a:schemeClr val="lt1"/>
        </a:lnRef>
        <a:fillRef idx="1">
          <a:schemeClr val="accent5">
            <a:hueOff val="0"/>
            <a:satOff val="0"/>
            <a:lumOff val="0"/>
            <a:alpha val="100000"/>
          </a:schemeClr>
        </a:fillRef>
        <a:effectRef idx="0">
          <a:scrgbClr r="0" g="0" b="0"/>
        </a:effectRef>
        <a:fontRef idx="minor">
          <a:schemeClr val="lt1"/>
        </a:fontRef>
      </dsp:style>
      <dsp:txBody>
        <a:bodyPr lIns="0" tIns="0" rIns="0" bIns="0" anchor="ctr"/>
        <a:lstStyle>
          <a:lvl1pPr algn="ctr">
            <a:defRPr sz="5500"/>
          </a:lvl1pPr>
          <a:lvl2pPr marL="285750" indent="-285750" algn="ctr">
            <a:defRPr sz="4200"/>
          </a:lvl2pPr>
          <a:lvl3pPr marL="571500" indent="-285750" algn="ctr">
            <a:defRPr sz="4200"/>
          </a:lvl3pPr>
          <a:lvl4pPr marL="857250" indent="-285750" algn="ctr">
            <a:defRPr sz="4200"/>
          </a:lvl4pPr>
          <a:lvl5pPr marL="1143000" indent="-285750" algn="ctr">
            <a:defRPr sz="4200"/>
          </a:lvl5pPr>
          <a:lvl6pPr marL="1428750" indent="-285750" algn="ctr">
            <a:defRPr sz="4200"/>
          </a:lvl6pPr>
          <a:lvl7pPr marL="1714500" indent="-285750" algn="ctr">
            <a:defRPr sz="4200"/>
          </a:lvl7pPr>
          <a:lvl8pPr marL="2000250" indent="-285750" algn="ctr">
            <a:defRPr sz="4200"/>
          </a:lvl8pPr>
          <a:lvl9pPr marL="2286000" indent="-285750" algn="ctr">
            <a:defRPr sz="4200"/>
          </a:lvl9pPr>
        </a:lstStyle>
        <a:p>
          <a:pPr lvl="0">
            <a:lnSpc>
              <a:spcPct val="100000"/>
            </a:lnSpc>
            <a:spcBef>
              <a:spcPct val="0"/>
            </a:spcBef>
            <a:spcAft>
              <a:spcPct val="35000"/>
            </a:spcAft>
          </a:pPr>
          <a:endParaRPr lang="zh-CN" altLang="en-US"/>
        </a:p>
      </dsp:txBody>
      <dsp:txXfrm>
        <a:off x="1710006" y="2515512"/>
        <a:ext cx="331372" cy="387643"/>
      </dsp:txXfrm>
    </dsp:sp>
    <dsp:sp>
      <dsp:nvSpPr>
        <dsp:cNvPr id="8" name="右箭头 7"/>
        <dsp:cNvSpPr/>
      </dsp:nvSpPr>
      <dsp:spPr bwMode="white">
        <a:xfrm>
          <a:off x="3898314" y="2515512"/>
          <a:ext cx="331372" cy="387643"/>
        </a:xfrm>
        <a:prstGeom prst="rightArrow">
          <a:avLst>
            <a:gd name="adj1" fmla="val 60000"/>
            <a:gd name="adj2" fmla="val 50000"/>
          </a:avLst>
        </a:prstGeom>
        <a:noFill/>
        <a:ln>
          <a:noFill/>
        </a:ln>
      </dsp:spPr>
      <dsp:style>
        <a:lnRef idx="0">
          <a:schemeClr val="lt1"/>
        </a:lnRef>
        <a:fillRef idx="1">
          <a:schemeClr val="accent5">
            <a:hueOff val="-6510000"/>
            <a:satOff val="4314"/>
            <a:lumOff val="-15489"/>
            <a:alpha val="100000"/>
          </a:schemeClr>
        </a:fillRef>
        <a:effectRef idx="0">
          <a:scrgbClr r="0" g="0" b="0"/>
        </a:effectRef>
        <a:fontRef idx="minor">
          <a:schemeClr val="lt1"/>
        </a:fontRef>
      </dsp:style>
      <dsp:txBody>
        <a:bodyPr lIns="0" tIns="0" rIns="0" bIns="0" anchor="ctr"/>
        <a:lstStyle>
          <a:lvl1pPr algn="ctr">
            <a:defRPr sz="5500"/>
          </a:lvl1pPr>
          <a:lvl2pPr marL="285750" indent="-285750" algn="ctr">
            <a:defRPr sz="4200"/>
          </a:lvl2pPr>
          <a:lvl3pPr marL="571500" indent="-285750" algn="ctr">
            <a:defRPr sz="4200"/>
          </a:lvl3pPr>
          <a:lvl4pPr marL="857250" indent="-285750" algn="ctr">
            <a:defRPr sz="4200"/>
          </a:lvl4pPr>
          <a:lvl5pPr marL="1143000" indent="-285750" algn="ctr">
            <a:defRPr sz="4200"/>
          </a:lvl5pPr>
          <a:lvl6pPr marL="1428750" indent="-285750" algn="ctr">
            <a:defRPr sz="4200"/>
          </a:lvl6pPr>
          <a:lvl7pPr marL="1714500" indent="-285750" algn="ctr">
            <a:defRPr sz="4200"/>
          </a:lvl7pPr>
          <a:lvl8pPr marL="2000250" indent="-285750" algn="ctr">
            <a:defRPr sz="4200"/>
          </a:lvl8pPr>
          <a:lvl9pPr marL="2286000" indent="-285750" algn="ctr">
            <a:defRPr sz="4200"/>
          </a:lvl9pPr>
        </a:lstStyle>
        <a:p>
          <a:pPr lvl="0">
            <a:lnSpc>
              <a:spcPct val="100000"/>
            </a:lnSpc>
            <a:spcBef>
              <a:spcPct val="0"/>
            </a:spcBef>
            <a:spcAft>
              <a:spcPct val="35000"/>
            </a:spcAft>
          </a:pPr>
          <a:endParaRPr lang="zh-CN" altLang="en-US"/>
        </a:p>
      </dsp:txBody>
      <dsp:txXfrm>
        <a:off x="3898314" y="2515512"/>
        <a:ext cx="331372" cy="387643"/>
      </dsp:txXfrm>
    </dsp:sp>
    <dsp:sp>
      <dsp:nvSpPr>
        <dsp:cNvPr id="11" name="右箭头 10"/>
        <dsp:cNvSpPr/>
      </dsp:nvSpPr>
      <dsp:spPr bwMode="white">
        <a:xfrm>
          <a:off x="6086622" y="2515512"/>
          <a:ext cx="331372" cy="387643"/>
        </a:xfrm>
        <a:prstGeom prst="rightArrow">
          <a:avLst>
            <a:gd name="adj1" fmla="val 60000"/>
            <a:gd name="adj2" fmla="val 50000"/>
          </a:avLst>
        </a:prstGeom>
        <a:noFill/>
        <a:ln>
          <a:noFill/>
        </a:ln>
      </dsp:spPr>
      <dsp:style>
        <a:lnRef idx="0">
          <a:schemeClr val="lt1"/>
        </a:lnRef>
        <a:fillRef idx="1">
          <a:schemeClr val="accent5">
            <a:hueOff val="-13020000"/>
            <a:satOff val="8627"/>
            <a:lumOff val="-30979"/>
            <a:alpha val="100000"/>
          </a:schemeClr>
        </a:fillRef>
        <a:effectRef idx="0">
          <a:scrgbClr r="0" g="0" b="0"/>
        </a:effectRef>
        <a:fontRef idx="minor">
          <a:schemeClr val="lt1"/>
        </a:fontRef>
      </dsp:style>
      <dsp:txBody>
        <a:bodyPr lIns="0" tIns="0" rIns="0" bIns="0" anchor="ctr"/>
        <a:lstStyle>
          <a:lvl1pPr algn="ctr">
            <a:defRPr sz="5500"/>
          </a:lvl1pPr>
          <a:lvl2pPr marL="285750" indent="-285750" algn="ctr">
            <a:defRPr sz="4200"/>
          </a:lvl2pPr>
          <a:lvl3pPr marL="571500" indent="-285750" algn="ctr">
            <a:defRPr sz="4200"/>
          </a:lvl3pPr>
          <a:lvl4pPr marL="857250" indent="-285750" algn="ctr">
            <a:defRPr sz="4200"/>
          </a:lvl4pPr>
          <a:lvl5pPr marL="1143000" indent="-285750" algn="ctr">
            <a:defRPr sz="4200"/>
          </a:lvl5pPr>
          <a:lvl6pPr marL="1428750" indent="-285750" algn="ctr">
            <a:defRPr sz="4200"/>
          </a:lvl6pPr>
          <a:lvl7pPr marL="1714500" indent="-285750" algn="ctr">
            <a:defRPr sz="4200"/>
          </a:lvl7pPr>
          <a:lvl8pPr marL="2000250" indent="-285750" algn="ctr">
            <a:defRPr sz="4200"/>
          </a:lvl8pPr>
          <a:lvl9pPr marL="2286000" indent="-285750" algn="ctr">
            <a:defRPr sz="4200"/>
          </a:lvl9pPr>
        </a:lstStyle>
        <a:p>
          <a:pPr lvl="0">
            <a:lnSpc>
              <a:spcPct val="100000"/>
            </a:lnSpc>
            <a:spcBef>
              <a:spcPct val="0"/>
            </a:spcBef>
            <a:spcAft>
              <a:spcPct val="35000"/>
            </a:spcAft>
          </a:pPr>
          <a:endParaRPr lang="zh-CN" altLang="en-US"/>
        </a:p>
      </dsp:txBody>
      <dsp:txXfrm>
        <a:off x="6086622" y="2515512"/>
        <a:ext cx="331372" cy="387643"/>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237038" cy="331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538788" y="0"/>
            <a:ext cx="4237037" cy="331788"/>
          </a:xfrm>
          <a:prstGeom prst="rect">
            <a:avLst/>
          </a:prstGeom>
        </p:spPr>
        <p:txBody>
          <a:bodyPr vert="horz" lIns="91440" tIns="45720" rIns="91440" bIns="45720" rtlCol="0"/>
          <a:lstStyle>
            <a:lvl1pPr algn="r">
              <a:defRPr sz="1200"/>
            </a:lvl1pPr>
          </a:lstStyle>
          <a:p>
            <a:fld id="{9B082C7C-FACF-47D7-8447-A7A2C092257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2673350" y="498475"/>
            <a:ext cx="4432300" cy="24923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77900" y="3157538"/>
            <a:ext cx="7821613" cy="29908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6313488"/>
            <a:ext cx="4237038" cy="331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538788" y="6313488"/>
            <a:ext cx="4237037" cy="331787"/>
          </a:xfrm>
          <a:prstGeom prst="rect">
            <a:avLst/>
          </a:prstGeom>
        </p:spPr>
        <p:txBody>
          <a:bodyPr vert="horz" lIns="91440" tIns="45720" rIns="91440" bIns="45720" rtlCol="0" anchor="b"/>
          <a:lstStyle>
            <a:lvl1pPr algn="r">
              <a:defRPr sz="1200"/>
            </a:lvl1pPr>
          </a:lstStyle>
          <a:p>
            <a:fld id="{2B3F8D5B-8596-4649-8330-B42C57710D6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anose="02010600030101010101" pitchFamily="2" charset="-122"/>
              </a:rPr>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943864" y="2857982"/>
            <a:ext cx="7550911" cy="2338349"/>
          </a:xfrm>
          <a:prstGeom prst="rect">
            <a:avLst/>
          </a:prstGeom>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anose="02010600030101010101" pitchFamily="2" charset="-122"/>
              </a:rPr>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977773" y="3198955"/>
            <a:ext cx="7822184" cy="2617327"/>
          </a:xfrm>
          <a:prstGeom prst="rect">
            <a:avLst/>
          </a:prstGeom>
        </p:spPr>
        <p:txBody>
          <a:bodyPr/>
          <a:lstStyle/>
          <a:p>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anose="02010600030101010101" pitchFamily="2" charset="-122"/>
              </a:rPr>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977773" y="3198955"/>
            <a:ext cx="7822184" cy="2617327"/>
          </a:xfrm>
          <a:prstGeom prst="rect">
            <a:avLst/>
          </a:prstGeom>
        </p:spPr>
        <p:txBody>
          <a:bodyPr/>
          <a:lstStyle/>
          <a:p>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anose="02010600030101010101" pitchFamily="2" charset="-122"/>
              </a:rPr>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977773" y="3198955"/>
            <a:ext cx="7822184" cy="2617327"/>
          </a:xfrm>
          <a:prstGeom prst="rect">
            <a:avLst/>
          </a:prstGeom>
        </p:spPr>
        <p:txBody>
          <a:bodyPr/>
          <a:lstStyle/>
          <a:p>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anose="02010600030101010101" pitchFamily="2" charset="-122"/>
              </a:rPr>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977773" y="3198955"/>
            <a:ext cx="7822184" cy="2617327"/>
          </a:xfrm>
          <a:prstGeom prst="rect">
            <a:avLst/>
          </a:prstGeom>
        </p:spPr>
        <p:txBody>
          <a:bodyPr/>
          <a:lstStyle/>
          <a:p>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anose="02010600030101010101" pitchFamily="2" charset="-122"/>
              </a:rPr>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977773" y="3198955"/>
            <a:ext cx="7822184" cy="2617327"/>
          </a:xfrm>
          <a:prstGeom prst="rect">
            <a:avLst/>
          </a:prstGeom>
        </p:spPr>
        <p:txBody>
          <a:bodyPr/>
          <a:lstStyle/>
          <a:p>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anose="02010600030101010101" pitchFamily="2" charset="-122"/>
              </a:rPr>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977773" y="3198955"/>
            <a:ext cx="7822184" cy="2617327"/>
          </a:xfrm>
          <a:prstGeom prst="rect">
            <a:avLst/>
          </a:prstGeom>
        </p:spPr>
        <p:txBody>
          <a:bodyPr/>
          <a:lstStyle/>
          <a:p>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anose="02010600030101010101" pitchFamily="2" charset="-122"/>
              </a:rPr>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977773" y="3198955"/>
            <a:ext cx="7822184" cy="2617327"/>
          </a:xfrm>
          <a:prstGeom prst="rect">
            <a:avLst/>
          </a:prstGeom>
        </p:spPr>
        <p:txBody>
          <a:bodyPr/>
          <a:lstStyle/>
          <a:p>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anose="02010600030101010101" pitchFamily="2" charset="-122"/>
              </a:rPr>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943864" y="2857982"/>
            <a:ext cx="7550911" cy="2338349"/>
          </a:xfrm>
          <a:prstGeom prst="rect">
            <a:avLst/>
          </a:prstGeom>
        </p:spPr>
        <p:txBody>
          <a:bodyPr/>
          <a:lstStyle/>
          <a:p>
            <a:r>
              <a:rPr lang="en-US" altLang="zh-CN" sz="4000">
                <a:solidFill>
                  <a:srgbClr val="FF0000"/>
                </a:solidFill>
              </a:rPr>
              <a:t>plot(1:100)</a:t>
            </a:r>
            <a:endParaRPr lang="en-US" altLang="zh-CN" sz="4000">
              <a:solidFill>
                <a:srgbClr val="FF0000"/>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anose="02010600030101010101" pitchFamily="2" charset="-122"/>
              </a:rPr>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977773" y="3198955"/>
            <a:ext cx="7822184" cy="2617327"/>
          </a:xfrm>
          <a:prstGeom prst="rect">
            <a:avLst/>
          </a:prstGeom>
        </p:spPr>
        <p:txBody>
          <a:bodyPr/>
          <a:lstStyle/>
          <a:p>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anose="02010600030101010101" pitchFamily="2" charset="-122"/>
              </a:rPr>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977773" y="3198955"/>
            <a:ext cx="7822184" cy="2617327"/>
          </a:xfrm>
          <a:prstGeom prst="rect">
            <a:avLst/>
          </a:prstGeom>
        </p:spPr>
        <p:txBody>
          <a:bodyPr/>
          <a:lstStyle/>
          <a:p>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anose="02010600030101010101" pitchFamily="2" charset="-122"/>
              </a:rPr>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977773" y="3198955"/>
            <a:ext cx="7822184" cy="2617327"/>
          </a:xfrm>
          <a:prstGeom prst="rect">
            <a:avLst/>
          </a:prstGeom>
        </p:spPr>
        <p:txBody>
          <a:bodyPr/>
          <a:lstStyle/>
          <a:p>
            <a:endParaRPr lang="en-US"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anose="02010600030101010101" pitchFamily="2" charset="-122"/>
              </a:rPr>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977773" y="3198955"/>
            <a:ext cx="7822184" cy="2617327"/>
          </a:xfrm>
          <a:prstGeom prst="rect">
            <a:avLst/>
          </a:prstGeom>
        </p:spPr>
        <p:txBody>
          <a:bodyPr/>
          <a:lstStyle/>
          <a:p>
            <a:endParaRPr lang="en-US"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anose="02010600030101010101" pitchFamily="2" charset="-122"/>
              </a:rPr>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977773" y="3198955"/>
            <a:ext cx="7822184" cy="2617327"/>
          </a:xfrm>
          <a:prstGeom prst="rect">
            <a:avLst/>
          </a:prstGeom>
        </p:spPr>
        <p:txBody>
          <a:bodyPr/>
          <a:lstStyle/>
          <a:p>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anose="02010600030101010101" pitchFamily="2" charset="-122"/>
              </a:rPr>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977773" y="3198955"/>
            <a:ext cx="7822184" cy="2617327"/>
          </a:xfrm>
          <a:prstGeom prst="rect">
            <a:avLst/>
          </a:prstGeom>
        </p:spPr>
        <p:txBody>
          <a:bodyPr/>
          <a:lstStyle/>
          <a:p>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anose="02010600030101010101" pitchFamily="2" charset="-122"/>
              </a:rPr>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977773" y="3198955"/>
            <a:ext cx="7822184" cy="2617327"/>
          </a:xfrm>
          <a:prstGeom prst="rect">
            <a:avLst/>
          </a:prstGeom>
        </p:spPr>
        <p:txBody>
          <a:bodyPr/>
          <a:lstStyle/>
          <a:p>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0573"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5" y="2665379"/>
            <a:ext cx="4873575"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9"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376672"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205728" y="1600200"/>
            <a:ext cx="5376672"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6" name="页脚占位符 5"/>
          <p:cNvSpPr>
            <a:spLocks noGrp="1"/>
          </p:cNvSpPr>
          <p:nvPr>
            <p:ph type="ftr" sz="quarter" idx="11"/>
          </p:nvPr>
        </p:nvSpPr>
        <p:spPr/>
        <p:txBody>
          <a:bodyPr/>
          <a:lstStyle/>
          <a:p>
            <a:pPr lvl="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5" y="2665379"/>
            <a:ext cx="4873575"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9"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8" name="页脚占位符 7"/>
          <p:cNvSpPr>
            <a:spLocks noGrp="1"/>
          </p:cNvSpPr>
          <p:nvPr>
            <p:ph type="ftr" sz="quarter" idx="11"/>
          </p:nvPr>
        </p:nvSpPr>
        <p:spPr/>
        <p:txBody>
          <a:bodyPr/>
          <a:lstStyle/>
          <a:p>
            <a:pPr lvl="0"/>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4" name="页脚占位符 3"/>
          <p:cNvSpPr>
            <a:spLocks noGrp="1"/>
          </p:cNvSpPr>
          <p:nvPr>
            <p:ph type="ftr" sz="quarter" idx="11"/>
          </p:nvPr>
        </p:nvSpPr>
        <p:spPr/>
        <p:txBody>
          <a:bodyPr/>
          <a:lstStyle/>
          <a:p>
            <a:pPr lvl="0"/>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3" name="页脚占位符 2"/>
          <p:cNvSpPr>
            <a:spLocks noGrp="1"/>
          </p:cNvSpPr>
          <p:nvPr>
            <p:ph type="ftr" sz="quarter" idx="11"/>
          </p:nvPr>
        </p:nvSpPr>
        <p:spPr/>
        <p:txBody>
          <a:bodyPr/>
          <a:lstStyle/>
          <a:p>
            <a:pPr lvl="0"/>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6" name="页脚占位符 5"/>
          <p:cNvSpPr>
            <a:spLocks noGrp="1"/>
          </p:cNvSpPr>
          <p:nvPr>
            <p:ph type="ftr" sz="quarter" idx="11"/>
          </p:nvPr>
        </p:nvSpPr>
        <p:spPr/>
        <p:txBody>
          <a:bodyPr/>
          <a:lstStyle/>
          <a:p>
            <a:pPr lvl="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6" name="页脚占位符 5"/>
          <p:cNvSpPr>
            <a:spLocks noGrp="1"/>
          </p:cNvSpPr>
          <p:nvPr>
            <p:ph type="ftr" sz="quarter" idx="11"/>
          </p:nvPr>
        </p:nvSpPr>
        <p:spPr/>
        <p:txBody>
          <a:bodyPr/>
          <a:lstStyle/>
          <a:p>
            <a:pPr lvl="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0573"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376672"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205728" y="1600200"/>
            <a:ext cx="5376672"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6" name="页脚占位符 5"/>
          <p:cNvSpPr>
            <a:spLocks noGrp="1"/>
          </p:cNvSpPr>
          <p:nvPr>
            <p:ph type="ftr" sz="quarter" idx="11"/>
          </p:nvPr>
        </p:nvSpPr>
        <p:spPr/>
        <p:txBody>
          <a:bodyPr/>
          <a:lstStyle/>
          <a:p>
            <a:pPr lvl="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5" y="2665379"/>
            <a:ext cx="4873575"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9"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8" name="页脚占位符 7"/>
          <p:cNvSpPr>
            <a:spLocks noGrp="1"/>
          </p:cNvSpPr>
          <p:nvPr>
            <p:ph type="ftr" sz="quarter" idx="11"/>
          </p:nvPr>
        </p:nvSpPr>
        <p:spPr/>
        <p:txBody>
          <a:bodyPr/>
          <a:lstStyle/>
          <a:p>
            <a:pPr lvl="0"/>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4" name="页脚占位符 3"/>
          <p:cNvSpPr>
            <a:spLocks noGrp="1"/>
          </p:cNvSpPr>
          <p:nvPr>
            <p:ph type="ftr" sz="quarter" idx="11"/>
          </p:nvPr>
        </p:nvSpPr>
        <p:spPr/>
        <p:txBody>
          <a:bodyPr/>
          <a:lstStyle/>
          <a:p>
            <a:pPr lvl="0"/>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3" name="页脚占位符 2"/>
          <p:cNvSpPr>
            <a:spLocks noGrp="1"/>
          </p:cNvSpPr>
          <p:nvPr>
            <p:ph type="ftr" sz="quarter" idx="11"/>
          </p:nvPr>
        </p:nvSpPr>
        <p:spPr/>
        <p:txBody>
          <a:bodyPr/>
          <a:lstStyle/>
          <a:p>
            <a:pPr lvl="0"/>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376672"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205728" y="1600200"/>
            <a:ext cx="5376672"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6" name="页脚占位符 5"/>
          <p:cNvSpPr>
            <a:spLocks noGrp="1"/>
          </p:cNvSpPr>
          <p:nvPr>
            <p:ph type="ftr" sz="quarter" idx="11"/>
          </p:nvPr>
        </p:nvSpPr>
        <p:spPr/>
        <p:txBody>
          <a:bodyPr/>
          <a:lstStyle/>
          <a:p>
            <a:pPr lvl="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6" name="页脚占位符 5"/>
          <p:cNvSpPr>
            <a:spLocks noGrp="1"/>
          </p:cNvSpPr>
          <p:nvPr>
            <p:ph type="ftr" sz="quarter" idx="11"/>
          </p:nvPr>
        </p:nvSpPr>
        <p:spPr/>
        <p:txBody>
          <a:bodyPr/>
          <a:lstStyle/>
          <a:p>
            <a:pPr lvl="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6" name="页脚占位符 5"/>
          <p:cNvSpPr>
            <a:spLocks noGrp="1"/>
          </p:cNvSpPr>
          <p:nvPr>
            <p:ph type="ftr" sz="quarter" idx="11"/>
          </p:nvPr>
        </p:nvSpPr>
        <p:spPr/>
        <p:txBody>
          <a:bodyPr/>
          <a:lstStyle/>
          <a:p>
            <a:pPr lvl="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0573"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5" y="2665379"/>
            <a:ext cx="4873575"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9"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8" name="页脚占位符 7"/>
          <p:cNvSpPr>
            <a:spLocks noGrp="1"/>
          </p:cNvSpPr>
          <p:nvPr>
            <p:ph type="ftr" sz="quarter" idx="11"/>
          </p:nvPr>
        </p:nvSpPr>
        <p:spPr/>
        <p:txBody>
          <a:bodyPr/>
          <a:lstStyle/>
          <a:p>
            <a:pPr lvl="0"/>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4" name="页脚占位符 3"/>
          <p:cNvSpPr>
            <a:spLocks noGrp="1"/>
          </p:cNvSpPr>
          <p:nvPr>
            <p:ph type="ftr" sz="quarter" idx="11"/>
          </p:nvPr>
        </p:nvSpPr>
        <p:spPr/>
        <p:txBody>
          <a:bodyPr/>
          <a:lstStyle/>
          <a:p>
            <a:pPr lvl="0"/>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3" name="页脚占位符 2"/>
          <p:cNvSpPr>
            <a:spLocks noGrp="1"/>
          </p:cNvSpPr>
          <p:nvPr>
            <p:ph type="ftr" sz="quarter" idx="11"/>
          </p:nvPr>
        </p:nvSpPr>
        <p:spPr/>
        <p:txBody>
          <a:bodyPr/>
          <a:lstStyle/>
          <a:p>
            <a:pPr lvl="0"/>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6" name="页脚占位符 5"/>
          <p:cNvSpPr>
            <a:spLocks noGrp="1"/>
          </p:cNvSpPr>
          <p:nvPr>
            <p:ph type="ftr" sz="quarter" idx="11"/>
          </p:nvPr>
        </p:nvSpPr>
        <p:spPr/>
        <p:txBody>
          <a:bodyPr/>
          <a:lstStyle/>
          <a:p>
            <a:pPr lvl="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6" name="页脚占位符 5"/>
          <p:cNvSpPr>
            <a:spLocks noGrp="1"/>
          </p:cNvSpPr>
          <p:nvPr>
            <p:ph type="ftr" sz="quarter" idx="11"/>
          </p:nvPr>
        </p:nvSpPr>
        <p:spPr/>
        <p:txBody>
          <a:bodyPr/>
          <a:lstStyle/>
          <a:p>
            <a:pPr lvl="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1" Type="http://schemas.openxmlformats.org/officeDocument/2006/relationships/theme" Target="../theme/theme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0.xml"/><Relationship Id="rId8" Type="http://schemas.openxmlformats.org/officeDocument/2006/relationships/slideLayout" Target="../slideLayouts/slideLayout29.xml"/><Relationship Id="rId7" Type="http://schemas.openxmlformats.org/officeDocument/2006/relationships/slideLayout" Target="../slideLayouts/slideLayout28.xml"/><Relationship Id="rId6" Type="http://schemas.openxmlformats.org/officeDocument/2006/relationships/slideLayout" Target="../slideLayouts/slideLayout27.xml"/><Relationship Id="rId5" Type="http://schemas.openxmlformats.org/officeDocument/2006/relationships/slideLayout" Target="../slideLayouts/slideLayout26.xml"/><Relationship Id="rId4" Type="http://schemas.openxmlformats.org/officeDocument/2006/relationships/slideLayout" Target="../slideLayouts/slideLayout25.xml"/><Relationship Id="rId3" Type="http://schemas.openxmlformats.org/officeDocument/2006/relationships/slideLayout" Target="../slideLayouts/slideLayout24.xml"/><Relationship Id="rId2" Type="http://schemas.openxmlformats.org/officeDocument/2006/relationships/slideLayout" Target="../slideLayouts/slideLayout23.xml"/><Relationship Id="rId12" Type="http://schemas.openxmlformats.org/officeDocument/2006/relationships/theme" Target="../theme/theme3.xml"/><Relationship Id="rId11" Type="http://schemas.openxmlformats.org/officeDocument/2006/relationships/slideLayout" Target="../slideLayouts/slideLayout32.xml"/><Relationship Id="rId10" Type="http://schemas.openxmlformats.org/officeDocument/2006/relationships/slideLayout" Target="../slideLayouts/slideLayout31.xml"/><Relationship Id="rId1" Type="http://schemas.openxmlformats.org/officeDocument/2006/relationships/slideLayout" Target="../slideLayouts/slideLayout22.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1.xml"/><Relationship Id="rId8" Type="http://schemas.openxmlformats.org/officeDocument/2006/relationships/slideLayout" Target="../slideLayouts/slideLayout40.xml"/><Relationship Id="rId7" Type="http://schemas.openxmlformats.org/officeDocument/2006/relationships/slideLayout" Target="../slideLayouts/slideLayout39.xml"/><Relationship Id="rId6" Type="http://schemas.openxmlformats.org/officeDocument/2006/relationships/slideLayout" Target="../slideLayouts/slideLayout38.xml"/><Relationship Id="rId5" Type="http://schemas.openxmlformats.org/officeDocument/2006/relationships/slideLayout" Target="../slideLayouts/slideLayout37.xml"/><Relationship Id="rId4" Type="http://schemas.openxmlformats.org/officeDocument/2006/relationships/slideLayout" Target="../slideLayouts/slideLayout36.xml"/><Relationship Id="rId3" Type="http://schemas.openxmlformats.org/officeDocument/2006/relationships/slideLayout" Target="../slideLayouts/slideLayout35.xml"/><Relationship Id="rId2" Type="http://schemas.openxmlformats.org/officeDocument/2006/relationships/slideLayout" Target="../slideLayouts/slideLayout34.xml"/><Relationship Id="rId12" Type="http://schemas.openxmlformats.org/officeDocument/2006/relationships/theme" Target="../theme/theme4.xml"/><Relationship Id="rId11" Type="http://schemas.openxmlformats.org/officeDocument/2006/relationships/slideLayout" Target="../slideLayouts/slideLayout43.xml"/><Relationship Id="rId10" Type="http://schemas.openxmlformats.org/officeDocument/2006/relationships/slideLayout" Target="../slideLayouts/slideLayout42.xml"/><Relationship Id="rId1"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609600" y="274638"/>
            <a:ext cx="10972800" cy="1143000"/>
          </a:xfrm>
          <a:prstGeom prst="rect">
            <a:avLst/>
          </a:prstGeom>
          <a:noFill/>
          <a:ln w="9525">
            <a:noFill/>
          </a:ln>
        </p:spPr>
        <p:txBody>
          <a:bodyPr vert="horz" anchor="ctr">
            <a:normAutofit/>
          </a:bodyPr>
          <a:lstStyle/>
          <a:p>
            <a:pPr lvl="0"/>
            <a:r>
              <a:rPr lang="zh-CN" altLang="en-US"/>
              <a:t>单击此处编辑母版标题样式</a:t>
            </a:r>
            <a:endParaRPr lang="zh-CN" altLang="en-US"/>
          </a:p>
        </p:txBody>
      </p:sp>
      <p:sp>
        <p:nvSpPr>
          <p:cNvPr id="1027" name="文本占位符 2"/>
          <p:cNvSpPr>
            <a:spLocks noGrp="1"/>
          </p:cNvSpPr>
          <p:nvPr>
            <p:ph type="body" idx="1"/>
          </p:nvPr>
        </p:nvSpPr>
        <p:spPr>
          <a:xfrm>
            <a:off x="609600" y="1600200"/>
            <a:ext cx="10972800" cy="4525963"/>
          </a:xfrm>
          <a:prstGeom prst="rect">
            <a:avLst/>
          </a:prstGeom>
          <a:noFill/>
          <a:ln w="9525">
            <a:noFill/>
          </a:ln>
        </p:spPr>
        <p:txBody>
          <a:bodyPr vert="horz">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3"/>
          <p:cNvSpPr>
            <a:spLocks noGrp="1"/>
          </p:cNvSpPr>
          <p:nvPr>
            <p:ph type="dt" sz="half" idx="2"/>
          </p:nvPr>
        </p:nvSpPr>
        <p:spPr>
          <a:xfrm>
            <a:off x="609600" y="6356350"/>
            <a:ext cx="2844800" cy="365125"/>
          </a:xfrm>
          <a:prstGeom prst="rect">
            <a:avLst/>
          </a:prstGeom>
          <a:noFill/>
          <a:ln w="9525">
            <a:noFill/>
          </a:ln>
        </p:spPr>
        <p:txBody>
          <a:bodyPr vert="horz" anchor="ctr"/>
          <a:lstStyle>
            <a:lvl1pPr algn="l">
              <a:defRPr sz="1200">
                <a:solidFill>
                  <a:srgbClr val="898989"/>
                </a:solidFill>
                <a:ea typeface="宋体" panose="02010600030101010101" pitchFamily="2" charset="-122"/>
              </a:defRPr>
            </a:lvl1pPr>
          </a:lstStyle>
          <a:p>
            <a:pPr lvl="0"/>
            <a:fld id="{BB962C8B-B14F-4D97-AF65-F5344CB8AC3E}" type="datetime1">
              <a:rPr lang="zh-CN" altLang="en-US" dirty="0"/>
            </a:fld>
            <a:endParaRPr lang="zh-CN" altLang="en-US" dirty="0"/>
          </a:p>
        </p:txBody>
      </p:sp>
      <p:sp>
        <p:nvSpPr>
          <p:cNvPr id="1029" name="页脚占位符 4"/>
          <p:cNvSpPr>
            <a:spLocks noGrp="1"/>
          </p:cNvSpPr>
          <p:nvPr>
            <p:ph type="ftr" sz="quarter" idx="3"/>
          </p:nvPr>
        </p:nvSpPr>
        <p:spPr>
          <a:xfrm>
            <a:off x="4165600" y="6356350"/>
            <a:ext cx="3860800" cy="365125"/>
          </a:xfrm>
          <a:prstGeom prst="rect">
            <a:avLst/>
          </a:prstGeom>
          <a:noFill/>
          <a:ln w="9525">
            <a:noFill/>
          </a:ln>
        </p:spPr>
        <p:txBody>
          <a:bodyPr vert="horz" anchor="ctr"/>
          <a:lstStyle>
            <a:lvl1pPr algn="ctr">
              <a:defRPr sz="1200">
                <a:solidFill>
                  <a:srgbClr val="898989"/>
                </a:solidFill>
                <a:ea typeface="宋体" panose="02010600030101010101" pitchFamily="2" charset="-122"/>
              </a:defRPr>
            </a:lvl1pPr>
          </a:lstStyle>
          <a:p>
            <a:pPr lvl="0"/>
          </a:p>
        </p:txBody>
      </p:sp>
      <p:sp>
        <p:nvSpPr>
          <p:cNvPr id="1030" name="灯片编号占位符 5"/>
          <p:cNvSpPr>
            <a:spLocks noGrp="1"/>
          </p:cNvSpPr>
          <p:nvPr>
            <p:ph type="sldNum" sz="quarter" idx="4"/>
          </p:nvPr>
        </p:nvSpPr>
        <p:spPr>
          <a:xfrm>
            <a:off x="8737600" y="6356350"/>
            <a:ext cx="2844800" cy="365125"/>
          </a:xfrm>
          <a:prstGeom prst="rect">
            <a:avLst/>
          </a:prstGeom>
          <a:noFill/>
          <a:ln w="9525">
            <a:noFill/>
          </a:ln>
        </p:spPr>
        <p:txBody>
          <a:bodyPr vert="horz" anchor="ctr"/>
          <a:lstStyle>
            <a:lvl1pPr algn="r">
              <a:defRPr sz="1200">
                <a:solidFill>
                  <a:srgbClr val="898989"/>
                </a:solidFill>
                <a:ea typeface="宋体" panose="02010600030101010101" pitchFamily="2" charset="-122"/>
              </a:defRPr>
            </a:lvl1pPr>
          </a:lstStyle>
          <a:p>
            <a:pPr lvl="0"/>
            <a:fld id="{9A0DB2DC-4C9A-4742-B13C-FB6460FD3503}" type="slidenum">
              <a:rPr lang="zh-CN" altLang="en-US" dirty="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lvl="0" algn="ctr" defTabSz="914400" eaLnBrk="1" fontAlgn="base" latinLnBrk="0" hangingPunct="1">
        <a:lnSpc>
          <a:spcPct val="100000"/>
        </a:lnSpc>
        <a:spcBef>
          <a:spcPct val="0"/>
        </a:spcBef>
        <a:buClr>
          <a:srgbClr val="000000"/>
        </a:buClr>
        <a:buNone/>
        <a:defRPr sz="4400" kern="1200">
          <a:solidFill>
            <a:schemeClr val="tx1"/>
          </a:solidFill>
          <a:latin typeface="+mj-lt"/>
          <a:ea typeface="+mj-ea"/>
          <a:cs typeface="+mj-cs"/>
          <a:sym typeface="Calibri" panose="020F0502020204030204" charset="0"/>
        </a:defRPr>
      </a:lvl1pPr>
    </p:titleStyle>
    <p:body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mn-lt"/>
          <a:ea typeface="+mn-ea"/>
          <a:cs typeface="+mn-cs"/>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mn-lt"/>
          <a:ea typeface="+mn-ea"/>
          <a:cs typeface="+mn-cs"/>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mn-lt"/>
          <a:ea typeface="+mn-ea"/>
          <a:cs typeface="+mn-cs"/>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5pPr>
      <a:lvl6pPr marL="2514600" lvl="5"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6pPr>
      <a:lvl7pPr marL="2971800" lvl="6"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7pPr>
      <a:lvl8pPr marL="3429000" lvl="7"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8pPr>
      <a:lvl9pPr marL="3886200" lvl="8"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9pPr>
    </p:bodyStyle>
    <p:otherStyle>
      <a:lvl1pPr marL="0" lvl="0"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0815"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0815"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0815"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标题占位符 1"/>
          <p:cNvSpPr>
            <a:spLocks noGrp="1"/>
          </p:cNvSpPr>
          <p:nvPr>
            <p:ph type="title"/>
          </p:nvPr>
        </p:nvSpPr>
        <p:spPr>
          <a:xfrm>
            <a:off x="609600" y="274638"/>
            <a:ext cx="10972800" cy="1143000"/>
          </a:xfrm>
          <a:prstGeom prst="rect">
            <a:avLst/>
          </a:prstGeom>
          <a:noFill/>
          <a:ln w="9525">
            <a:noFill/>
          </a:ln>
        </p:spPr>
        <p:txBody>
          <a:bodyPr vert="horz" anchor="ctr">
            <a:normAutofit/>
          </a:bodyPr>
          <a:lstStyle/>
          <a:p>
            <a:pPr lvl="0"/>
            <a:r>
              <a:rPr lang="zh-CN" altLang="en-US"/>
              <a:t>单击此处编辑母版标题样式</a:t>
            </a:r>
            <a:endParaRPr lang="zh-CN" altLang="en-US"/>
          </a:p>
        </p:txBody>
      </p:sp>
      <p:sp>
        <p:nvSpPr>
          <p:cNvPr id="2051" name="文本占位符 2"/>
          <p:cNvSpPr>
            <a:spLocks noGrp="1"/>
          </p:cNvSpPr>
          <p:nvPr>
            <p:ph type="body" idx="1"/>
          </p:nvPr>
        </p:nvSpPr>
        <p:spPr>
          <a:xfrm>
            <a:off x="609600" y="1600200"/>
            <a:ext cx="10972800" cy="4525963"/>
          </a:xfrm>
          <a:prstGeom prst="rect">
            <a:avLst/>
          </a:prstGeom>
          <a:noFill/>
          <a:ln w="9525">
            <a:noFill/>
          </a:ln>
        </p:spPr>
        <p:txBody>
          <a:bodyPr vert="horz">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2052" name="日期占位符 3"/>
          <p:cNvSpPr>
            <a:spLocks noGrp="1"/>
          </p:cNvSpPr>
          <p:nvPr>
            <p:ph type="dt" sz="half" idx="2"/>
          </p:nvPr>
        </p:nvSpPr>
        <p:spPr>
          <a:xfrm>
            <a:off x="609600" y="6356350"/>
            <a:ext cx="2844800" cy="365125"/>
          </a:xfrm>
          <a:prstGeom prst="rect">
            <a:avLst/>
          </a:prstGeom>
          <a:noFill/>
          <a:ln w="9525">
            <a:noFill/>
          </a:ln>
        </p:spPr>
        <p:txBody>
          <a:bodyPr vert="horz" anchor="ctr"/>
          <a:lstStyle>
            <a:lvl1pPr algn="l">
              <a:defRPr sz="1200">
                <a:solidFill>
                  <a:srgbClr val="898989"/>
                </a:solidFill>
                <a:ea typeface="宋体" panose="02010600030101010101" pitchFamily="2" charset="-122"/>
              </a:defRPr>
            </a:lvl1pPr>
          </a:lstStyle>
          <a:p>
            <a:pPr lvl="0"/>
            <a:fld id="{BB962C8B-B14F-4D97-AF65-F5344CB8AC3E}" type="datetime1">
              <a:rPr lang="zh-CN" altLang="en-US" dirty="0"/>
            </a:fld>
            <a:endParaRPr lang="zh-CN" altLang="en-US" dirty="0"/>
          </a:p>
        </p:txBody>
      </p:sp>
      <p:sp>
        <p:nvSpPr>
          <p:cNvPr id="2053" name="页脚占位符 4"/>
          <p:cNvSpPr>
            <a:spLocks noGrp="1"/>
          </p:cNvSpPr>
          <p:nvPr>
            <p:ph type="ftr" sz="quarter" idx="3"/>
          </p:nvPr>
        </p:nvSpPr>
        <p:spPr>
          <a:xfrm>
            <a:off x="4165600" y="6356350"/>
            <a:ext cx="3860800" cy="365125"/>
          </a:xfrm>
          <a:prstGeom prst="rect">
            <a:avLst/>
          </a:prstGeom>
          <a:noFill/>
          <a:ln w="9525">
            <a:noFill/>
          </a:ln>
        </p:spPr>
        <p:txBody>
          <a:bodyPr vert="horz" anchor="ctr"/>
          <a:lstStyle>
            <a:lvl1pPr algn="ctr">
              <a:defRPr sz="1200">
                <a:solidFill>
                  <a:srgbClr val="898989"/>
                </a:solidFill>
                <a:ea typeface="宋体" panose="02010600030101010101" pitchFamily="2" charset="-122"/>
              </a:defRPr>
            </a:lvl1pPr>
          </a:lstStyle>
          <a:p>
            <a:pPr lvl="0"/>
          </a:p>
        </p:txBody>
      </p:sp>
      <p:sp>
        <p:nvSpPr>
          <p:cNvPr id="2054" name="灯片编号占位符 5"/>
          <p:cNvSpPr>
            <a:spLocks noGrp="1"/>
          </p:cNvSpPr>
          <p:nvPr>
            <p:ph type="sldNum" sz="quarter" idx="4"/>
          </p:nvPr>
        </p:nvSpPr>
        <p:spPr>
          <a:xfrm>
            <a:off x="8737600" y="6356350"/>
            <a:ext cx="2844800" cy="365125"/>
          </a:xfrm>
          <a:prstGeom prst="rect">
            <a:avLst/>
          </a:prstGeom>
          <a:noFill/>
          <a:ln w="9525">
            <a:noFill/>
          </a:ln>
        </p:spPr>
        <p:txBody>
          <a:bodyPr vert="horz" anchor="ctr"/>
          <a:lstStyle>
            <a:lvl1pPr algn="r">
              <a:defRPr sz="1200">
                <a:solidFill>
                  <a:srgbClr val="898989"/>
                </a:solidFill>
                <a:ea typeface="宋体" panose="02010600030101010101" pitchFamily="2" charset="-122"/>
              </a:defRPr>
            </a:lvl1pPr>
          </a:lstStyle>
          <a:p>
            <a:pPr lvl="0"/>
            <a:fld id="{9A0DB2DC-4C9A-4742-B13C-FB6460FD3503}" type="slidenum">
              <a:rPr lang="zh-CN" altLang="en-US" dirty="0"/>
            </a:fld>
            <a:endParaRPr lang="zh-CN" altLang="en-US" dirty="0"/>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sldNum="0" hdr="0" ftr="0" dt="0"/>
  <p:txStyles>
    <p:titleStyle>
      <a:lvl1pPr lvl="0" algn="ctr" defTabSz="914400" eaLnBrk="1" fontAlgn="base" latinLnBrk="0" hangingPunct="1">
        <a:lnSpc>
          <a:spcPct val="100000"/>
        </a:lnSpc>
        <a:spcBef>
          <a:spcPct val="0"/>
        </a:spcBef>
        <a:buClr>
          <a:srgbClr val="000000"/>
        </a:buClr>
        <a:buNone/>
        <a:defRPr sz="4400" kern="1200">
          <a:solidFill>
            <a:schemeClr val="tx1"/>
          </a:solidFill>
          <a:latin typeface="+mj-lt"/>
          <a:ea typeface="+mj-ea"/>
          <a:cs typeface="+mj-cs"/>
          <a:sym typeface="Calibri" panose="020F0502020204030204" charset="0"/>
        </a:defRPr>
      </a:lvl1pPr>
    </p:titleStyle>
    <p:body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mn-lt"/>
          <a:ea typeface="+mn-ea"/>
          <a:cs typeface="+mn-cs"/>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mn-lt"/>
          <a:ea typeface="+mn-ea"/>
          <a:cs typeface="+mn-cs"/>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mn-lt"/>
          <a:ea typeface="+mn-ea"/>
          <a:cs typeface="+mn-cs"/>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5pPr>
      <a:lvl6pPr marL="2514600" lvl="5"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6pPr>
      <a:lvl7pPr marL="2971800" lvl="6"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7pPr>
      <a:lvl8pPr marL="3429000" lvl="7"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8pPr>
      <a:lvl9pPr marL="3886200" lvl="8"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9pPr>
    </p:bodyStyle>
    <p:otherStyle>
      <a:lvl1pPr marL="0" lvl="0"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标题占位符 1"/>
          <p:cNvSpPr>
            <a:spLocks noGrp="1"/>
          </p:cNvSpPr>
          <p:nvPr>
            <p:ph type="title"/>
          </p:nvPr>
        </p:nvSpPr>
        <p:spPr>
          <a:xfrm>
            <a:off x="609600" y="274638"/>
            <a:ext cx="10972800" cy="1143000"/>
          </a:xfrm>
          <a:prstGeom prst="rect">
            <a:avLst/>
          </a:prstGeom>
          <a:noFill/>
          <a:ln w="9525">
            <a:noFill/>
          </a:ln>
        </p:spPr>
        <p:txBody>
          <a:bodyPr vert="horz" anchor="ctr">
            <a:normAutofit/>
          </a:bodyPr>
          <a:lstStyle/>
          <a:p>
            <a:pPr lvl="0"/>
            <a:r>
              <a:rPr lang="zh-CN" altLang="en-US"/>
              <a:t>单击此处编辑母版标题样式</a:t>
            </a:r>
            <a:endParaRPr lang="zh-CN" altLang="en-US"/>
          </a:p>
        </p:txBody>
      </p:sp>
      <p:sp>
        <p:nvSpPr>
          <p:cNvPr id="3075" name="文本占位符 2"/>
          <p:cNvSpPr>
            <a:spLocks noGrp="1"/>
          </p:cNvSpPr>
          <p:nvPr>
            <p:ph type="body" idx="1"/>
          </p:nvPr>
        </p:nvSpPr>
        <p:spPr>
          <a:xfrm>
            <a:off x="609600" y="1600200"/>
            <a:ext cx="10972800" cy="4525963"/>
          </a:xfrm>
          <a:prstGeom prst="rect">
            <a:avLst/>
          </a:prstGeom>
          <a:noFill/>
          <a:ln w="9525">
            <a:noFill/>
          </a:ln>
        </p:spPr>
        <p:txBody>
          <a:bodyPr vert="horz">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076" name="日期占位符 3"/>
          <p:cNvSpPr>
            <a:spLocks noGrp="1"/>
          </p:cNvSpPr>
          <p:nvPr>
            <p:ph type="dt" sz="half" idx="2"/>
          </p:nvPr>
        </p:nvSpPr>
        <p:spPr>
          <a:xfrm>
            <a:off x="609600" y="6356350"/>
            <a:ext cx="2844800" cy="365125"/>
          </a:xfrm>
          <a:prstGeom prst="rect">
            <a:avLst/>
          </a:prstGeom>
          <a:noFill/>
          <a:ln w="9525">
            <a:noFill/>
          </a:ln>
        </p:spPr>
        <p:txBody>
          <a:bodyPr vert="horz" anchor="ctr"/>
          <a:lstStyle>
            <a:lvl1pPr algn="l">
              <a:defRPr sz="1200">
                <a:solidFill>
                  <a:srgbClr val="898989"/>
                </a:solidFill>
                <a:ea typeface="宋体" panose="02010600030101010101" pitchFamily="2" charset="-122"/>
              </a:defRPr>
            </a:lvl1pPr>
          </a:lstStyle>
          <a:p>
            <a:pPr lvl="0"/>
            <a:fld id="{BB962C8B-B14F-4D97-AF65-F5344CB8AC3E}" type="datetime1">
              <a:rPr lang="zh-CN" altLang="en-US" dirty="0"/>
            </a:fld>
            <a:endParaRPr lang="zh-CN" altLang="en-US" dirty="0"/>
          </a:p>
        </p:txBody>
      </p:sp>
      <p:sp>
        <p:nvSpPr>
          <p:cNvPr id="3077" name="页脚占位符 4"/>
          <p:cNvSpPr>
            <a:spLocks noGrp="1"/>
          </p:cNvSpPr>
          <p:nvPr>
            <p:ph type="ftr" sz="quarter" idx="3"/>
          </p:nvPr>
        </p:nvSpPr>
        <p:spPr>
          <a:xfrm>
            <a:off x="4165600" y="6356350"/>
            <a:ext cx="3860800" cy="365125"/>
          </a:xfrm>
          <a:prstGeom prst="rect">
            <a:avLst/>
          </a:prstGeom>
          <a:noFill/>
          <a:ln w="9525">
            <a:noFill/>
          </a:ln>
        </p:spPr>
        <p:txBody>
          <a:bodyPr vert="horz" anchor="ctr"/>
          <a:lstStyle>
            <a:lvl1pPr algn="ctr">
              <a:defRPr sz="1200">
                <a:solidFill>
                  <a:srgbClr val="898989"/>
                </a:solidFill>
                <a:ea typeface="宋体" panose="02010600030101010101" pitchFamily="2" charset="-122"/>
              </a:defRPr>
            </a:lvl1pPr>
          </a:lstStyle>
          <a:p>
            <a:pPr lvl="0"/>
          </a:p>
        </p:txBody>
      </p:sp>
      <p:sp>
        <p:nvSpPr>
          <p:cNvPr id="3078" name="灯片编号占位符 5"/>
          <p:cNvSpPr>
            <a:spLocks noGrp="1"/>
          </p:cNvSpPr>
          <p:nvPr>
            <p:ph type="sldNum" sz="quarter" idx="4"/>
          </p:nvPr>
        </p:nvSpPr>
        <p:spPr>
          <a:xfrm>
            <a:off x="8737600" y="6356350"/>
            <a:ext cx="2844800" cy="365125"/>
          </a:xfrm>
          <a:prstGeom prst="rect">
            <a:avLst/>
          </a:prstGeom>
          <a:noFill/>
          <a:ln w="9525">
            <a:noFill/>
          </a:ln>
        </p:spPr>
        <p:txBody>
          <a:bodyPr vert="horz" anchor="ctr"/>
          <a:lstStyle>
            <a:lvl1pPr algn="r">
              <a:defRPr sz="1200">
                <a:solidFill>
                  <a:srgbClr val="898989"/>
                </a:solidFill>
                <a:ea typeface="宋体" panose="02010600030101010101" pitchFamily="2" charset="-122"/>
              </a:defRPr>
            </a:lvl1pPr>
          </a:lstStyle>
          <a:p>
            <a:pPr lvl="0"/>
            <a:fld id="{9A0DB2DC-4C9A-4742-B13C-FB6460FD3503}" type="slidenum">
              <a:rPr lang="zh-CN" altLang="en-US" dirty="0"/>
            </a:fld>
            <a:endParaRPr lang="zh-CN" altLang="en-US" dirty="0"/>
          </a:p>
        </p:txBody>
      </p:sp>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hf sldNum="0" hdr="0" ftr="0" dt="0"/>
  <p:txStyles>
    <p:titleStyle>
      <a:lvl1pPr lvl="0" algn="ctr" defTabSz="914400" eaLnBrk="1" fontAlgn="base" latinLnBrk="0" hangingPunct="1">
        <a:lnSpc>
          <a:spcPct val="100000"/>
        </a:lnSpc>
        <a:spcBef>
          <a:spcPct val="0"/>
        </a:spcBef>
        <a:buClr>
          <a:srgbClr val="000000"/>
        </a:buClr>
        <a:buNone/>
        <a:defRPr sz="4400" kern="1200">
          <a:solidFill>
            <a:schemeClr val="tx1"/>
          </a:solidFill>
          <a:latin typeface="+mj-lt"/>
          <a:ea typeface="+mj-ea"/>
          <a:cs typeface="+mj-cs"/>
          <a:sym typeface="Calibri" panose="020F0502020204030204" charset="0"/>
        </a:defRPr>
      </a:lvl1pPr>
    </p:titleStyle>
    <p:body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mn-lt"/>
          <a:ea typeface="+mn-ea"/>
          <a:cs typeface="+mn-cs"/>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mn-lt"/>
          <a:ea typeface="+mn-ea"/>
          <a:cs typeface="+mn-cs"/>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mn-lt"/>
          <a:ea typeface="+mn-ea"/>
          <a:cs typeface="+mn-cs"/>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5pPr>
      <a:lvl6pPr marL="2514600" lvl="5"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6pPr>
      <a:lvl7pPr marL="2971800" lvl="6"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7pPr>
      <a:lvl8pPr marL="3429000" lvl="7"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8pPr>
      <a:lvl9pPr marL="3886200" lvl="8"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9pPr>
    </p:bodyStyle>
    <p:otherStyle>
      <a:lvl1pPr marL="0" lvl="0"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comments" Target="../comments/comment1.xml"/><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xml"/><Relationship Id="rId2" Type="http://schemas.openxmlformats.org/officeDocument/2006/relationships/image" Target="../media/image17.png"/><Relationship Id="rId1" Type="http://schemas.openxmlformats.org/officeDocument/2006/relationships/image" Target="../media/image2.jpe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1.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2.jpe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1.xml"/><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2.jpe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1.xml"/><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jpe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xml"/><Relationship Id="rId2" Type="http://schemas.openxmlformats.org/officeDocument/2006/relationships/image" Target="../media/image24.png"/><Relationship Id="rId1" Type="http://schemas.openxmlformats.org/officeDocument/2006/relationships/image" Target="../media/image2.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7.xml"/><Relationship Id="rId7" Type="http://schemas.openxmlformats.org/officeDocument/2006/relationships/slideLayout" Target="../slideLayouts/slideLayout1.xml"/><Relationship Id="rId6" Type="http://schemas.openxmlformats.org/officeDocument/2006/relationships/image" Target="../media/image11.wmf"/><Relationship Id="rId5" Type="http://schemas.openxmlformats.org/officeDocument/2006/relationships/image" Target="../media/image10.wmf"/><Relationship Id="rId4" Type="http://schemas.openxmlformats.org/officeDocument/2006/relationships/image" Target="../media/image9.wmf"/><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8.xml"/><Relationship Id="rId7" Type="http://schemas.openxmlformats.org/officeDocument/2006/relationships/slideLayout" Target="../slideLayouts/slideLayout1.xml"/><Relationship Id="rId6" Type="http://schemas.openxmlformats.org/officeDocument/2006/relationships/image" Target="../media/image16.wmf"/><Relationship Id="rId5" Type="http://schemas.openxmlformats.org/officeDocument/2006/relationships/image" Target="../media/image15.wmf"/><Relationship Id="rId4" Type="http://schemas.openxmlformats.org/officeDocument/2006/relationships/image" Target="../media/image14.wmf"/><Relationship Id="rId3" Type="http://schemas.openxmlformats.org/officeDocument/2006/relationships/image" Target="../media/image13.wmf"/><Relationship Id="rId2" Type="http://schemas.openxmlformats.org/officeDocument/2006/relationships/image" Target="../media/image12.png"/><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9.xml"/><Relationship Id="rId7"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5122" name="Rectangle 9"/>
          <p:cNvSpPr>
            <a:spLocks noGrp="1"/>
          </p:cNvSpPr>
          <p:nvPr>
            <p:ph type="subTitle"/>
          </p:nvPr>
        </p:nvSpPr>
        <p:spPr>
          <a:xfrm>
            <a:off x="3261995" y="4310550"/>
            <a:ext cx="5584825" cy="630555"/>
          </a:xfrm>
        </p:spPr>
        <p:txBody>
          <a:bodyPr wrap="square" anchor="t">
            <a:normAutofit fontScale="97500"/>
          </a:bodyPr>
          <a:lstStyle>
            <a:lvl1pPr lvl="0">
              <a:defRPr kern="1200"/>
            </a:lvl1pPr>
            <a:lvl2pPr lvl="1">
              <a:defRPr kern="1200"/>
            </a:lvl2pPr>
            <a:lvl3pPr lvl="2">
              <a:defRPr kern="1200"/>
            </a:lvl3pPr>
            <a:lvl4pPr lvl="3">
              <a:defRPr kern="1200"/>
            </a:lvl4pPr>
            <a:lvl5pPr lvl="4">
              <a:defRPr kern="1200"/>
            </a:lvl5pPr>
          </a:lstStyle>
          <a:p>
            <a:pPr marL="1905" lvl="0" indent="-344805">
              <a:lnSpc>
                <a:spcPct val="90000"/>
              </a:lnSpc>
              <a:spcBef>
                <a:spcPct val="50000"/>
              </a:spcBef>
              <a:buNone/>
            </a:pPr>
            <a:r>
              <a:rPr lang="zh-CN" altLang="en-US" sz="3600" b="1" dirty="0" smtClean="0">
                <a:solidFill>
                  <a:srgbClr val="66CCFF"/>
                </a:solidFill>
                <a:latin typeface="微软雅黑" panose="020B0503020204020204" pitchFamily="2" charset="-122"/>
                <a:ea typeface="微软雅黑" panose="020B0503020204020204" pitchFamily="2" charset="-122"/>
                <a:sym typeface="微软雅黑" panose="020B0503020204020204" pitchFamily="2" charset="-122"/>
              </a:rPr>
              <a:t>第</a:t>
            </a:r>
            <a:r>
              <a:rPr lang="en-US" altLang="zh-CN" sz="3600" b="1" dirty="0">
                <a:solidFill>
                  <a:srgbClr val="66CCFF"/>
                </a:solidFill>
                <a:latin typeface="微软雅黑" panose="020B0503020204020204" pitchFamily="2" charset="-122"/>
                <a:ea typeface="微软雅黑" panose="020B0503020204020204" pitchFamily="2" charset="-122"/>
                <a:sym typeface="微软雅黑" panose="020B0503020204020204" pitchFamily="2" charset="-122"/>
              </a:rPr>
              <a:t>8</a:t>
            </a:r>
            <a:r>
              <a:rPr lang="zh-CN" altLang="en-US" sz="3600" b="1" dirty="0" smtClean="0">
                <a:solidFill>
                  <a:srgbClr val="66CCFF"/>
                </a:solidFill>
                <a:latin typeface="微软雅黑" panose="020B0503020204020204" pitchFamily="2" charset="-122"/>
                <a:ea typeface="微软雅黑" panose="020B0503020204020204" pitchFamily="2" charset="-122"/>
                <a:sym typeface="微软雅黑" panose="020B0503020204020204" pitchFamily="2" charset="-122"/>
              </a:rPr>
              <a:t>章 主成分分析</a:t>
            </a:r>
            <a:r>
              <a:rPr lang="zh-CN" altLang="en-US" sz="3600" b="1" dirty="0">
                <a:solidFill>
                  <a:srgbClr val="66CCFF"/>
                </a:solidFill>
                <a:latin typeface="微软雅黑" panose="020B0503020204020204" pitchFamily="2" charset="-122"/>
                <a:ea typeface="微软雅黑" panose="020B0503020204020204" pitchFamily="2" charset="-122"/>
                <a:sym typeface="微软雅黑" panose="020B0503020204020204" pitchFamily="2" charset="-122"/>
              </a:rPr>
              <a:t>及R使用</a:t>
            </a:r>
            <a:endParaRPr lang="zh-CN" altLang="en-US" sz="3600" b="1" dirty="0">
              <a:solidFill>
                <a:srgbClr val="66CCFF"/>
              </a:solidFill>
              <a:latin typeface="微软雅黑" panose="020B0503020204020204" pitchFamily="2" charset="-122"/>
              <a:ea typeface="微软雅黑" panose="020B0503020204020204" pitchFamily="2" charset="-122"/>
              <a:sym typeface="微软雅黑" panose="020B0503020204020204" pitchFamily="2" charset="-122"/>
            </a:endParaRPr>
          </a:p>
          <a:p>
            <a:pPr marL="0" lvl="0" indent="0">
              <a:lnSpc>
                <a:spcPct val="90000"/>
              </a:lnSpc>
              <a:spcBef>
                <a:spcPct val="50000"/>
              </a:spcBef>
              <a:buNone/>
            </a:pPr>
            <a:endParaRPr lang="zh-CN" altLang="en-US" sz="3600" b="1" dirty="0">
              <a:solidFill>
                <a:srgbClr val="66CC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123" name="WordArt 10"/>
          <p:cNvSpPr>
            <a:spLocks noTextEdit="1"/>
          </p:cNvSpPr>
          <p:nvPr/>
        </p:nvSpPr>
        <p:spPr>
          <a:xfrm>
            <a:off x="2711765" y="4482465"/>
            <a:ext cx="7213600" cy="737870"/>
          </a:xfrm>
          <a:prstGeom prst="rect">
            <a:avLst/>
          </a:prstGeom>
        </p:spPr>
        <p:txBody>
          <a:bodyPr wrap="none" fromWordArt="1">
            <a:prstTxWarp prst="textPlain">
              <a:avLst>
                <a:gd name="adj" fmla="val 50000"/>
              </a:avLst>
            </a:prstTxWarp>
            <a:normAutofit/>
          </a:bodyPr>
          <a:lstStyle/>
          <a:p>
            <a:pPr algn="ctr"/>
            <a:endParaRPr lang="zh-CN" altLang="en-US" sz="3600" i="1">
              <a:noFill/>
              <a:latin typeface="宋体" panose="02010600030101010101" pitchFamily="2" charset="-122"/>
              <a:ea typeface="宋体" panose="02010600030101010101" pitchFamily="2" charset="-122"/>
            </a:endParaRPr>
          </a:p>
        </p:txBody>
      </p:sp>
      <p:sp>
        <p:nvSpPr>
          <p:cNvPr id="5124" name="矩形 7"/>
          <p:cNvSpPr/>
          <p:nvPr/>
        </p:nvSpPr>
        <p:spPr>
          <a:xfrm>
            <a:off x="2642234" y="2890520"/>
            <a:ext cx="6824345" cy="808990"/>
          </a:xfrm>
          <a:prstGeom prst="rect">
            <a:avLst/>
          </a:prstGeom>
          <a:noFill/>
          <a:ln w="9525">
            <a:noFill/>
          </a:ln>
        </p:spPr>
        <p:txBody>
          <a:bodyPr wrap="square">
            <a:spAutoFit/>
          </a:bodyPr>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cs typeface="+mn-cs"/>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cs typeface="+mn-cs"/>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cs typeface="+mn-cs"/>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cs typeface="+mn-cs"/>
                <a:sym typeface="Calibri" panose="020F0502020204030204" charset="0"/>
              </a:defRPr>
            </a:lvl5pPr>
          </a:lstStyle>
          <a:p>
            <a:pPr marL="0" lvl="0" indent="0" defTabSz="914400">
              <a:spcBef>
                <a:spcPct val="0"/>
              </a:spcBef>
              <a:buFont typeface="Arial" panose="020B0604020202020204" pitchFamily="34" charset="0"/>
              <a:buNone/>
            </a:pPr>
            <a:r>
              <a:rPr lang="zh-CN" altLang="en-US" sz="4400" b="1" dirty="0">
                <a:solidFill>
                  <a:srgbClr val="1115C3"/>
                </a:solidFill>
                <a:latin typeface="微软雅黑" panose="020B0503020204020204" pitchFamily="2" charset="-122"/>
                <a:ea typeface="微软雅黑" panose="020B0503020204020204" pitchFamily="2" charset="-122"/>
                <a:sym typeface="微软雅黑" panose="020B0503020204020204" pitchFamily="2" charset="-122"/>
              </a:rPr>
              <a:t>多元统计分析及</a:t>
            </a:r>
            <a:r>
              <a:rPr lang="en-US" altLang="zh-CN" sz="4400" b="1" dirty="0">
                <a:solidFill>
                  <a:srgbClr val="FF0000"/>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R</a:t>
            </a:r>
            <a:r>
              <a:rPr lang="zh-CN" altLang="en-US" sz="4400" b="1" dirty="0">
                <a:solidFill>
                  <a:srgbClr val="FF0000"/>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语言</a:t>
            </a:r>
            <a:r>
              <a:rPr lang="zh-CN" altLang="en-US" sz="4400" b="1" dirty="0">
                <a:solidFill>
                  <a:srgbClr val="1115C3"/>
                </a:solidFill>
                <a:latin typeface="微软雅黑" panose="020B0503020204020204" pitchFamily="2" charset="-122"/>
                <a:ea typeface="微软雅黑" panose="020B0503020204020204" pitchFamily="2" charset="-122"/>
                <a:sym typeface="微软雅黑" panose="020B0503020204020204" pitchFamily="2" charset="-122"/>
              </a:rPr>
              <a:t>建模 </a:t>
            </a:r>
            <a:endParaRPr lang="zh-CN" altLang="en-US" sz="4400" b="1" dirty="0">
              <a:solidFill>
                <a:srgbClr val="1115C3"/>
              </a:solidFill>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5125" name="Picture 6" descr="jndx"/>
          <p:cNvPicPr>
            <a:picLocks noChangeAspect="1"/>
          </p:cNvPicPr>
          <p:nvPr/>
        </p:nvPicPr>
        <p:blipFill>
          <a:blip r:embed="rId1"/>
          <a:stretch>
            <a:fillRect/>
          </a:stretch>
        </p:blipFill>
        <p:spPr>
          <a:xfrm>
            <a:off x="6985" y="0"/>
            <a:ext cx="12164060" cy="2369185"/>
          </a:xfrm>
          <a:prstGeom prst="rect">
            <a:avLst/>
          </a:prstGeom>
          <a:noFill/>
          <a:ln w="9525">
            <a:noFill/>
          </a:ln>
        </p:spPr>
      </p:pic>
      <p:sp>
        <p:nvSpPr>
          <p:cNvPr id="6" name="Rectangle 9"/>
          <p:cNvSpPr txBox="1"/>
          <p:nvPr/>
        </p:nvSpPr>
        <p:spPr>
          <a:xfrm>
            <a:off x="3296602" y="5812790"/>
            <a:ext cx="5175563" cy="630555"/>
          </a:xfrm>
        </p:spPr>
        <p:txBody>
          <a:bodyPr wrap="square" anchor="t">
            <a:normAutofit fontScale="97500"/>
          </a:bodyPr>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mn-lt"/>
                <a:ea typeface="+mn-ea"/>
                <a:cs typeface="+mn-cs"/>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mn-lt"/>
                <a:ea typeface="+mn-ea"/>
                <a:cs typeface="+mn-cs"/>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mn-lt"/>
                <a:ea typeface="+mn-ea"/>
                <a:cs typeface="+mn-cs"/>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5pPr>
            <a:lvl6pPr marL="2514600" lvl="5"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6pPr>
            <a:lvl7pPr marL="2971800" lvl="6"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7pPr>
            <a:lvl8pPr marL="3429000" lvl="7"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8pPr>
            <a:lvl9pPr marL="3886200" lvl="8"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9pPr>
          </a:lstStyle>
          <a:p>
            <a:pPr marL="1905" indent="-344805" algn="ctr">
              <a:lnSpc>
                <a:spcPct val="90000"/>
              </a:lnSpc>
              <a:spcBef>
                <a:spcPct val="50000"/>
              </a:spcBef>
              <a:spcAft>
                <a:spcPts val="0"/>
              </a:spcAft>
              <a:buClrTx/>
              <a:buFont typeface="Arial" panose="020B0604020202020204" pitchFamily="34" charset="0"/>
              <a:buNone/>
            </a:pPr>
            <a:r>
              <a:rPr lang="zh-CN" altLang="en-US" b="1" smtClean="0">
                <a:latin typeface="楷体" panose="02010609060101010101" pitchFamily="49" charset="-122"/>
                <a:ea typeface="楷体" panose="02010609060101010101" pitchFamily="49" charset="-122"/>
                <a:sym typeface="微软雅黑" panose="020B0503020204020204" pitchFamily="2" charset="-122"/>
              </a:rPr>
              <a:t>王斌会 教授</a:t>
            </a:r>
            <a:endParaRPr lang="zh-CN" altLang="en-US" b="1" dirty="0">
              <a:latin typeface="楷体" panose="02010609060101010101" pitchFamily="49" charset="-122"/>
              <a:ea typeface="楷体" panose="02010609060101010101" pitchFamily="49" charset="-122"/>
              <a:sym typeface="微软雅黑" panose="020B0503020204020204"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22">
                                            <p:txEl>
                                              <p:pRg st="0" end="0"/>
                                            </p:txEl>
                                          </p:spTgt>
                                        </p:tgtEl>
                                        <p:attrNameLst>
                                          <p:attrName>style.visibility</p:attrName>
                                        </p:attrNameLst>
                                      </p:cBhvr>
                                      <p:to>
                                        <p:strVal val="visible"/>
                                      </p:to>
                                    </p:set>
                                    <p:anim calcmode="lin" valueType="num">
                                      <p:cBhvr additive="base">
                                        <p:cTn id="7" dur="500" fill="hold"/>
                                        <p:tgtEl>
                                          <p:spTgt spid="512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uild="p"/>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27"/>
          <p:cNvSpPr/>
          <p:nvPr/>
        </p:nvSpPr>
        <p:spPr>
          <a:xfrm>
            <a:off x="4871915" y="212815"/>
            <a:ext cx="4608320" cy="523220"/>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lstStyle/>
          <a:p>
            <a:pPr lvl="0">
              <a:lnSpc>
                <a:spcPct val="100000"/>
              </a:lnSpc>
            </a:pPr>
            <a:r>
              <a:rPr lang="en-US" altLang="zh-CN" sz="2800" b="1" dirty="0" smtClean="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8.3 </a:t>
            </a:r>
            <a:r>
              <a:rPr lang="zh-CN" altLang="en-US" sz="2800" b="1" dirty="0" smtClean="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主成分分析的步骤</a:t>
            </a:r>
            <a:endParaRPr lang="zh-CN" altLang="en-US" sz="2800" b="1" dirty="0">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195" name="TextBox 28"/>
          <p:cNvSpPr/>
          <p:nvPr/>
        </p:nvSpPr>
        <p:spPr>
          <a:xfrm>
            <a:off x="47625" y="168910"/>
            <a:ext cx="5571490" cy="584775"/>
          </a:xfrm>
          <a:prstGeom prst="rect">
            <a:avLst/>
          </a:prstGeom>
          <a:noFill/>
          <a:ln w="9525">
            <a:noFill/>
          </a:ln>
        </p:spPr>
        <p:txBody>
          <a:bodyPr wrap="square">
            <a:spAutoFit/>
            <a:scene3d>
              <a:camera prst="orthographicFront"/>
              <a:lightRig rig="threePt" dir="t"/>
            </a:scene3d>
          </a:bodyPr>
          <a:lstStyle/>
          <a:p>
            <a:pPr lvl="0">
              <a:lnSpc>
                <a:spcPct val="100000"/>
              </a:lnSpc>
            </a:pPr>
            <a:r>
              <a:rPr lang="en-US" altLang="zh-CN"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8 </a:t>
            </a:r>
            <a:r>
              <a:rPr lang="zh-CN" altLang="en-US"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主成分分析及</a:t>
            </a:r>
            <a:r>
              <a:rPr lang="en-US" altLang="zh-CN"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R</a:t>
            </a:r>
            <a:r>
              <a:rPr lang="zh-CN" altLang="en-US"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使用</a:t>
            </a:r>
            <a:endParaRPr lang="zh-CN" altLang="en-US" sz="3200" b="1" dirty="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endParaRPr>
          </a:p>
        </p:txBody>
      </p:sp>
      <p:grpSp>
        <p:nvGrpSpPr>
          <p:cNvPr id="8201" name="组合 5"/>
          <p:cNvGrpSpPr/>
          <p:nvPr/>
        </p:nvGrpSpPr>
        <p:grpSpPr>
          <a:xfrm>
            <a:off x="3709988" y="1989138"/>
            <a:ext cx="4662487" cy="2650363"/>
            <a:chOff x="0" y="0"/>
            <a:chExt cx="4662264" cy="2650025"/>
          </a:xfrm>
        </p:grpSpPr>
        <p:sp>
          <p:nvSpPr>
            <p:cNvPr id="8202" name="矩形 2"/>
            <p:cNvSpPr/>
            <p:nvPr/>
          </p:nvSpPr>
          <p:spPr>
            <a:xfrm>
              <a:off x="0" y="0"/>
              <a:ext cx="4572000" cy="417777"/>
            </a:xfrm>
            <a:prstGeom prst="rect">
              <a:avLst/>
            </a:prstGeom>
            <a:noFill/>
            <a:ln w="9525">
              <a:noFill/>
            </a:ln>
          </p:spPr>
          <p:txBody>
            <a:bodyPr>
              <a:spAutoFit/>
            </a:bodyPr>
            <a:lstStyle/>
            <a:p>
              <a:pPr marL="342900" lvl="0" indent="-342900">
                <a:lnSpc>
                  <a:spcPct val="100000"/>
                </a:lnSpc>
              </a:pPr>
              <a:endParaRPr sz="2000">
                <a:solidFill>
                  <a:srgbClr val="666666"/>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203" name="矩形 3"/>
            <p:cNvSpPr/>
            <p:nvPr/>
          </p:nvSpPr>
          <p:spPr>
            <a:xfrm>
              <a:off x="90264" y="978495"/>
              <a:ext cx="4572000" cy="417777"/>
            </a:xfrm>
            <a:prstGeom prst="rect">
              <a:avLst/>
            </a:prstGeom>
            <a:noFill/>
            <a:ln w="9525">
              <a:noFill/>
            </a:ln>
          </p:spPr>
          <p:txBody>
            <a:bodyPr>
              <a:spAutoFit/>
            </a:bodyPr>
            <a:lstStyle/>
            <a:p>
              <a:pPr marL="342900" lvl="0" indent="-342900" algn="just">
                <a:lnSpc>
                  <a:spcPct val="100000"/>
                </a:lnSpc>
              </a:pPr>
              <a:endParaRPr sz="2000">
                <a:solidFill>
                  <a:srgbClr val="666666"/>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204" name="矩形 4"/>
            <p:cNvSpPr/>
            <p:nvPr/>
          </p:nvSpPr>
          <p:spPr>
            <a:xfrm>
              <a:off x="72008" y="2232248"/>
              <a:ext cx="4572000" cy="417777"/>
            </a:xfrm>
            <a:prstGeom prst="rect">
              <a:avLst/>
            </a:prstGeom>
            <a:noFill/>
            <a:ln w="9525">
              <a:noFill/>
            </a:ln>
          </p:spPr>
          <p:txBody>
            <a:bodyPr>
              <a:spAutoFit/>
            </a:bodyPr>
            <a:lstStyle/>
            <a:p>
              <a:pPr lvl="0" algn="just">
                <a:lnSpc>
                  <a:spcPct val="100000"/>
                </a:lnSpc>
              </a:pPr>
              <a:endParaRPr sz="2000">
                <a:solidFill>
                  <a:srgbClr val="666666"/>
                </a:solidFill>
                <a:latin typeface="微软雅黑" panose="020B0503020204020204" pitchFamily="2" charset="-122"/>
                <a:ea typeface="微软雅黑" panose="020B0503020204020204" pitchFamily="2" charset="-122"/>
                <a:sym typeface="微软雅黑" panose="020B0503020204020204" pitchFamily="2" charset="-122"/>
              </a:endParaRPr>
            </a:p>
          </p:txBody>
        </p:sp>
      </p:grpSp>
      <p:sp>
        <p:nvSpPr>
          <p:cNvPr id="8209" name="直接连接符 10"/>
          <p:cNvSpPr/>
          <p:nvPr/>
        </p:nvSpPr>
        <p:spPr>
          <a:xfrm>
            <a:off x="5994827" y="2198052"/>
            <a:ext cx="1270" cy="4129581"/>
          </a:xfrm>
          <a:prstGeom prst="line">
            <a:avLst/>
          </a:prstGeom>
          <a:ln w="22225" cap="flat" cmpd="sng">
            <a:solidFill>
              <a:srgbClr val="0174AB"/>
            </a:solidFill>
            <a:prstDash val="sysDot"/>
            <a:miter/>
            <a:headEnd type="none" w="med" len="med"/>
            <a:tailEnd type="none" w="med" len="med"/>
          </a:ln>
        </p:spPr>
        <p:txBody>
          <a:bodyPr/>
          <a:lstStyle/>
          <a:p>
            <a:endParaRPr lang="zh-CN" altLang="en-US"/>
          </a:p>
        </p:txBody>
      </p:sp>
      <p:sp>
        <p:nvSpPr>
          <p:cNvPr id="2" name="直接连接符 29"/>
          <p:cNvSpPr/>
          <p:nvPr/>
        </p:nvSpPr>
        <p:spPr>
          <a:xfrm flipV="1">
            <a:off x="72708" y="948055"/>
            <a:ext cx="12045600" cy="9525"/>
          </a:xfrm>
          <a:prstGeom prst="line">
            <a:avLst/>
          </a:prstGeom>
          <a:ln w="136525" cap="sq" cmpd="sng">
            <a:solidFill>
              <a:srgbClr val="66CCFF"/>
            </a:solidFill>
            <a:prstDash val="solid"/>
            <a:miter/>
            <a:headEnd type="none" w="med" len="med"/>
            <a:tailEnd type="none" w="med" len="med"/>
          </a:ln>
        </p:spPr>
        <p:txBody>
          <a:bodyPr/>
          <a:lstStyle/>
          <a:p>
            <a:endParaRPr lang="zh-CN" altLang="en-US"/>
          </a:p>
        </p:txBody>
      </p:sp>
      <p:pic>
        <p:nvPicPr>
          <p:cNvPr id="3" name="图片 2" descr="校徽2"/>
          <p:cNvPicPr>
            <a:picLocks noChangeAspect="1"/>
          </p:cNvPicPr>
          <p:nvPr/>
        </p:nvPicPr>
        <p:blipFill>
          <a:blip r:embed="rId1"/>
          <a:stretch>
            <a:fillRect/>
          </a:stretch>
        </p:blipFill>
        <p:spPr>
          <a:xfrm>
            <a:off x="11322050" y="41275"/>
            <a:ext cx="838835" cy="774065"/>
          </a:xfrm>
          <a:prstGeom prst="rect">
            <a:avLst/>
          </a:prstGeom>
        </p:spPr>
      </p:pic>
      <p:sp>
        <p:nvSpPr>
          <p:cNvPr id="4" name="右箭头 3"/>
          <p:cNvSpPr/>
          <p:nvPr/>
        </p:nvSpPr>
        <p:spPr>
          <a:xfrm>
            <a:off x="4223870" y="377794"/>
            <a:ext cx="504190" cy="167005"/>
          </a:xfrm>
          <a:prstGeom prst="rightArrow">
            <a:avLst/>
          </a:prstGeom>
          <a:solidFill>
            <a:schemeClr val="accent2">
              <a:lumMod val="40000"/>
              <a:lumOff val="60000"/>
            </a:schemeClr>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scene3d>
              <a:camera prst="orthographicFront"/>
              <a:lightRig rig="threePt" dir="t"/>
            </a:scene3d>
          </a:bodyPr>
          <a:lstStyle/>
          <a:p>
            <a:pPr algn="ctr"/>
            <a:endParaRPr lang="zh-CN" altLang="en-US">
              <a:ln>
                <a:solidFill>
                  <a:sysClr val="windowText" lastClr="000000"/>
                </a:solidFill>
              </a:ln>
              <a:solidFill>
                <a:schemeClr val="accent6">
                  <a:lumMod val="60000"/>
                  <a:lumOff val="40000"/>
                </a:schemeClr>
              </a:solidFill>
              <a:effectLst/>
            </a:endParaRPr>
          </a:p>
        </p:txBody>
      </p:sp>
      <p:sp>
        <p:nvSpPr>
          <p:cNvPr id="5" name="TextBox 4"/>
          <p:cNvSpPr txBox="1"/>
          <p:nvPr/>
        </p:nvSpPr>
        <p:spPr>
          <a:xfrm>
            <a:off x="335600" y="1375904"/>
            <a:ext cx="5400375" cy="523220"/>
          </a:xfrm>
          <a:prstGeom prst="rect">
            <a:avLst/>
          </a:prstGeom>
          <a:noFill/>
        </p:spPr>
        <p:txBody>
          <a:bodyPr wrap="square" rtlCol="0">
            <a:spAutoFit/>
          </a:bodyPr>
          <a:lstStyle/>
          <a:p>
            <a:r>
              <a:rPr lang="en-US" altLang="zh-CN" sz="2800" dirty="0" smtClean="0">
                <a:solidFill>
                  <a:srgbClr val="C00000"/>
                </a:solidFill>
                <a:latin typeface="微软雅黑" panose="020B0503020204020204" pitchFamily="2" charset="-122"/>
                <a:ea typeface="微软雅黑" panose="020B0503020204020204" pitchFamily="2" charset="-122"/>
              </a:rPr>
              <a:t>R</a:t>
            </a:r>
            <a:r>
              <a:rPr lang="zh-CN" altLang="en-US" sz="2800" dirty="0" smtClean="0">
                <a:solidFill>
                  <a:srgbClr val="C00000"/>
                </a:solidFill>
                <a:latin typeface="微软雅黑" panose="020B0503020204020204" pitchFamily="2" charset="-122"/>
                <a:ea typeface="微软雅黑" panose="020B0503020204020204" pitchFamily="2" charset="-122"/>
              </a:rPr>
              <a:t>语言进行主成分分析的主要命令：</a:t>
            </a:r>
            <a:endParaRPr lang="zh-CN" altLang="en-US" sz="2800" dirty="0">
              <a:solidFill>
                <a:srgbClr val="C00000"/>
              </a:solidFill>
              <a:latin typeface="微软雅黑" panose="020B0503020204020204" pitchFamily="2" charset="-122"/>
              <a:ea typeface="微软雅黑" panose="020B0503020204020204" pitchFamily="2" charset="-122"/>
            </a:endParaRPr>
          </a:p>
        </p:txBody>
      </p:sp>
      <p:sp>
        <p:nvSpPr>
          <p:cNvPr id="6" name="TextBox 5"/>
          <p:cNvSpPr txBox="1"/>
          <p:nvPr/>
        </p:nvSpPr>
        <p:spPr>
          <a:xfrm>
            <a:off x="6264612" y="2300398"/>
            <a:ext cx="5616390" cy="1323439"/>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zh-CN" altLang="en-US" dirty="0"/>
              <a:t>	</a:t>
            </a:r>
            <a:r>
              <a:rPr lang="zh-CN" altLang="en-US" sz="2000" dirty="0">
                <a:solidFill>
                  <a:srgbClr val="0053EC"/>
                </a:solidFill>
                <a:effectLst>
                  <a:outerShdw blurRad="38100" dist="38100" dir="2700000" algn="tl">
                    <a:srgbClr val="000000">
                      <a:alpha val="43137"/>
                    </a:srgbClr>
                  </a:outerShdw>
                </a:effectLst>
                <a:latin typeface="微软雅黑" panose="020B0503020204020204" pitchFamily="2" charset="-122"/>
                <a:ea typeface="微软雅黑" panose="020B0503020204020204" pitchFamily="2" charset="-122"/>
              </a:rPr>
              <a:t>主成分分析函数</a:t>
            </a:r>
            <a:r>
              <a:rPr lang="en-US" altLang="zh-CN" sz="2000" dirty="0" err="1">
                <a:solidFill>
                  <a:srgbClr val="0053EC"/>
                </a:solidFill>
                <a:effectLst>
                  <a:outerShdw blurRad="38100" dist="38100" dir="2700000" algn="tl">
                    <a:srgbClr val="000000">
                      <a:alpha val="43137"/>
                    </a:srgbClr>
                  </a:outerShdw>
                </a:effectLst>
                <a:latin typeface="微软雅黑" panose="020B0503020204020204" pitchFamily="2" charset="-122"/>
                <a:ea typeface="微软雅黑" panose="020B0503020204020204" pitchFamily="2" charset="-122"/>
              </a:rPr>
              <a:t>princomp</a:t>
            </a:r>
            <a:r>
              <a:rPr lang="en-US" altLang="zh-CN" sz="2000" dirty="0">
                <a:solidFill>
                  <a:srgbClr val="0053EC"/>
                </a:solidFill>
                <a:effectLst>
                  <a:outerShdw blurRad="38100" dist="38100" dir="2700000" algn="tl">
                    <a:srgbClr val="000000">
                      <a:alpha val="43137"/>
                    </a:srgbClr>
                  </a:outerShdw>
                </a:effectLst>
                <a:latin typeface="微软雅黑" panose="020B0503020204020204" pitchFamily="2" charset="-122"/>
                <a:ea typeface="微软雅黑" panose="020B0503020204020204" pitchFamily="2" charset="-122"/>
              </a:rPr>
              <a:t>()</a:t>
            </a:r>
            <a:r>
              <a:rPr lang="zh-CN" altLang="en-US" sz="2000" dirty="0">
                <a:solidFill>
                  <a:srgbClr val="0053EC"/>
                </a:solidFill>
                <a:effectLst>
                  <a:outerShdw blurRad="38100" dist="38100" dir="2700000" algn="tl">
                    <a:srgbClr val="000000">
                      <a:alpha val="43137"/>
                    </a:srgbClr>
                  </a:outerShdw>
                </a:effectLst>
                <a:latin typeface="微软雅黑" panose="020B0503020204020204" pitchFamily="2" charset="-122"/>
                <a:ea typeface="微软雅黑" panose="020B0503020204020204" pitchFamily="2" charset="-122"/>
              </a:rPr>
              <a:t>的</a:t>
            </a:r>
            <a:r>
              <a:rPr lang="zh-CN" altLang="en-US" sz="2000" dirty="0" smtClean="0">
                <a:solidFill>
                  <a:srgbClr val="0053EC"/>
                </a:solidFill>
                <a:effectLst>
                  <a:outerShdw blurRad="38100" dist="38100" dir="2700000" algn="tl">
                    <a:srgbClr val="000000">
                      <a:alpha val="43137"/>
                    </a:srgbClr>
                  </a:outerShdw>
                </a:effectLst>
                <a:latin typeface="微软雅黑" panose="020B0503020204020204" pitchFamily="2" charset="-122"/>
                <a:ea typeface="微软雅黑" panose="020B0503020204020204" pitchFamily="2" charset="-122"/>
              </a:rPr>
              <a:t>用法</a:t>
            </a:r>
            <a:endParaRPr lang="zh-CN" altLang="en-US" sz="2000" dirty="0">
              <a:solidFill>
                <a:srgbClr val="0053EC"/>
              </a:solidFill>
              <a:effectLst>
                <a:outerShdw blurRad="38100" dist="38100" dir="2700000" algn="tl">
                  <a:srgbClr val="000000">
                    <a:alpha val="43137"/>
                  </a:srgbClr>
                </a:outerShdw>
              </a:effectLst>
              <a:latin typeface="微软雅黑" panose="020B0503020204020204" pitchFamily="2" charset="-122"/>
              <a:ea typeface="微软雅黑" panose="020B0503020204020204" pitchFamily="2" charset="-122"/>
            </a:endParaRPr>
          </a:p>
          <a:p>
            <a:r>
              <a:rPr lang="en-US" altLang="zh-CN" sz="2000" dirty="0" err="1">
                <a:solidFill>
                  <a:srgbClr val="0053EC"/>
                </a:solidFill>
                <a:latin typeface="微软雅黑" panose="020B0503020204020204" pitchFamily="2" charset="-122"/>
                <a:ea typeface="微软雅黑" panose="020B0503020204020204" pitchFamily="2" charset="-122"/>
              </a:rPr>
              <a:t>princomp</a:t>
            </a:r>
            <a:r>
              <a:rPr lang="en-US" altLang="zh-CN" sz="2000" dirty="0">
                <a:solidFill>
                  <a:srgbClr val="0053EC"/>
                </a:solidFill>
                <a:latin typeface="微软雅黑" panose="020B0503020204020204" pitchFamily="2" charset="-122"/>
                <a:ea typeface="微软雅黑" panose="020B0503020204020204" pitchFamily="2" charset="-122"/>
              </a:rPr>
              <a:t>(x, </a:t>
            </a:r>
            <a:r>
              <a:rPr lang="en-US" altLang="zh-CN" sz="2000" dirty="0" err="1">
                <a:solidFill>
                  <a:srgbClr val="0053EC"/>
                </a:solidFill>
                <a:latin typeface="微软雅黑" panose="020B0503020204020204" pitchFamily="2" charset="-122"/>
                <a:ea typeface="微软雅黑" panose="020B0503020204020204" pitchFamily="2" charset="-122"/>
              </a:rPr>
              <a:t>cor</a:t>
            </a:r>
            <a:r>
              <a:rPr lang="en-US" altLang="zh-CN" sz="2000" dirty="0">
                <a:solidFill>
                  <a:srgbClr val="0053EC"/>
                </a:solidFill>
                <a:latin typeface="微软雅黑" panose="020B0503020204020204" pitchFamily="2" charset="-122"/>
                <a:ea typeface="微软雅黑" panose="020B0503020204020204" pitchFamily="2" charset="-122"/>
              </a:rPr>
              <a:t> = FALSE, scores = TRUE, </a:t>
            </a:r>
            <a:r>
              <a:rPr lang="en-US" altLang="zh-CN" sz="2000" dirty="0" smtClean="0">
                <a:solidFill>
                  <a:srgbClr val="0053EC"/>
                </a:solidFill>
                <a:latin typeface="微软雅黑" panose="020B0503020204020204" pitchFamily="2" charset="-122"/>
                <a:ea typeface="微软雅黑" panose="020B0503020204020204" pitchFamily="2" charset="-122"/>
              </a:rPr>
              <a:t>...)</a:t>
            </a:r>
            <a:endParaRPr lang="en-US" altLang="zh-CN" sz="2000" dirty="0">
              <a:solidFill>
                <a:srgbClr val="0053EC"/>
              </a:solidFill>
              <a:latin typeface="微软雅黑" panose="020B0503020204020204" pitchFamily="2" charset="-122"/>
              <a:ea typeface="微软雅黑" panose="020B0503020204020204" pitchFamily="2" charset="-122"/>
            </a:endParaRPr>
          </a:p>
          <a:p>
            <a:r>
              <a:rPr lang="en-US" altLang="zh-CN" sz="2000" dirty="0">
                <a:solidFill>
                  <a:srgbClr val="0053EC"/>
                </a:solidFill>
                <a:latin typeface="微软雅黑" panose="020B0503020204020204" pitchFamily="2" charset="-122"/>
                <a:ea typeface="微软雅黑" panose="020B0503020204020204" pitchFamily="2" charset="-122"/>
              </a:rPr>
              <a:t>x </a:t>
            </a:r>
            <a:r>
              <a:rPr lang="zh-CN" altLang="en-US" sz="2000" dirty="0">
                <a:solidFill>
                  <a:srgbClr val="0053EC"/>
                </a:solidFill>
                <a:latin typeface="微软雅黑" panose="020B0503020204020204" pitchFamily="2" charset="-122"/>
                <a:ea typeface="微软雅黑" panose="020B0503020204020204" pitchFamily="2" charset="-122"/>
              </a:rPr>
              <a:t>数据矩阵或数据框，</a:t>
            </a:r>
            <a:r>
              <a:rPr lang="en-US" altLang="zh-CN" sz="2000" dirty="0" err="1">
                <a:solidFill>
                  <a:srgbClr val="0053EC"/>
                </a:solidFill>
                <a:latin typeface="微软雅黑" panose="020B0503020204020204" pitchFamily="2" charset="-122"/>
                <a:ea typeface="微软雅黑" panose="020B0503020204020204" pitchFamily="2" charset="-122"/>
              </a:rPr>
              <a:t>cor</a:t>
            </a:r>
            <a:r>
              <a:rPr lang="en-US" altLang="zh-CN" sz="2000" dirty="0">
                <a:solidFill>
                  <a:srgbClr val="0053EC"/>
                </a:solidFill>
                <a:latin typeface="微软雅黑" panose="020B0503020204020204" pitchFamily="2" charset="-122"/>
                <a:ea typeface="微软雅黑" panose="020B0503020204020204" pitchFamily="2" charset="-122"/>
              </a:rPr>
              <a:t> </a:t>
            </a:r>
            <a:r>
              <a:rPr lang="zh-CN" altLang="en-US" sz="2000" dirty="0">
                <a:solidFill>
                  <a:srgbClr val="0053EC"/>
                </a:solidFill>
                <a:latin typeface="微软雅黑" panose="020B0503020204020204" pitchFamily="2" charset="-122"/>
                <a:ea typeface="微软雅黑" panose="020B0503020204020204" pitchFamily="2" charset="-122"/>
              </a:rPr>
              <a:t>是否用相关阵，默认为协差阵，</a:t>
            </a:r>
            <a:r>
              <a:rPr lang="en-US" altLang="zh-CN" sz="2000" dirty="0">
                <a:solidFill>
                  <a:srgbClr val="0053EC"/>
                </a:solidFill>
                <a:latin typeface="微软雅黑" panose="020B0503020204020204" pitchFamily="2" charset="-122"/>
                <a:ea typeface="微软雅黑" panose="020B0503020204020204" pitchFamily="2" charset="-122"/>
              </a:rPr>
              <a:t>scores </a:t>
            </a:r>
            <a:r>
              <a:rPr lang="zh-CN" altLang="en-US" sz="2000" dirty="0">
                <a:solidFill>
                  <a:srgbClr val="0053EC"/>
                </a:solidFill>
                <a:latin typeface="微软雅黑" panose="020B0503020204020204" pitchFamily="2" charset="-122"/>
                <a:ea typeface="微软雅黑" panose="020B0503020204020204" pitchFamily="2" charset="-122"/>
              </a:rPr>
              <a:t>是否输出成分得分</a:t>
            </a:r>
            <a:endParaRPr lang="zh-CN" altLang="en-US" sz="2000" dirty="0">
              <a:solidFill>
                <a:srgbClr val="0053EC"/>
              </a:solidFill>
              <a:latin typeface="微软雅黑" panose="020B0503020204020204" pitchFamily="2" charset="-122"/>
              <a:ea typeface="微软雅黑" panose="020B0503020204020204" pitchFamily="2" charset="-122"/>
            </a:endParaRPr>
          </a:p>
        </p:txBody>
      </p:sp>
      <p:sp>
        <p:nvSpPr>
          <p:cNvPr id="7" name="TextBox 6"/>
          <p:cNvSpPr txBox="1"/>
          <p:nvPr/>
        </p:nvSpPr>
        <p:spPr>
          <a:xfrm>
            <a:off x="299596" y="2459926"/>
            <a:ext cx="5508383" cy="1015663"/>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zh-CN" altLang="en-US" dirty="0"/>
              <a:t>	</a:t>
            </a:r>
            <a:r>
              <a:rPr lang="zh-CN" altLang="en-US" sz="2000" dirty="0">
                <a:solidFill>
                  <a:srgbClr val="0053EC"/>
                </a:solidFill>
                <a:effectLst>
                  <a:outerShdw blurRad="38100" dist="38100" dir="2700000" algn="tl">
                    <a:srgbClr val="000000">
                      <a:alpha val="43137"/>
                    </a:srgbClr>
                  </a:outerShdw>
                </a:effectLst>
                <a:latin typeface="微软雅黑" panose="020B0503020204020204" pitchFamily="2" charset="-122"/>
                <a:ea typeface="微软雅黑" panose="020B0503020204020204" pitchFamily="2" charset="-122"/>
              </a:rPr>
              <a:t>碎石图函数</a:t>
            </a:r>
            <a:r>
              <a:rPr lang="en-US" altLang="zh-CN" sz="2000" dirty="0" err="1">
                <a:solidFill>
                  <a:srgbClr val="0053EC"/>
                </a:solidFill>
                <a:effectLst>
                  <a:outerShdw blurRad="38100" dist="38100" dir="2700000" algn="tl">
                    <a:srgbClr val="000000">
                      <a:alpha val="43137"/>
                    </a:srgbClr>
                  </a:outerShdw>
                </a:effectLst>
                <a:latin typeface="微软雅黑" panose="020B0503020204020204" pitchFamily="2" charset="-122"/>
                <a:ea typeface="微软雅黑" panose="020B0503020204020204" pitchFamily="2" charset="-122"/>
              </a:rPr>
              <a:t>screeplot</a:t>
            </a:r>
            <a:r>
              <a:rPr lang="en-US" altLang="zh-CN" sz="2000" dirty="0">
                <a:solidFill>
                  <a:srgbClr val="0053EC"/>
                </a:solidFill>
                <a:effectLst>
                  <a:outerShdw blurRad="38100" dist="38100" dir="2700000" algn="tl">
                    <a:srgbClr val="000000">
                      <a:alpha val="43137"/>
                    </a:srgbClr>
                  </a:outerShdw>
                </a:effectLst>
                <a:latin typeface="微软雅黑" panose="020B0503020204020204" pitchFamily="2" charset="-122"/>
                <a:ea typeface="微软雅黑" panose="020B0503020204020204" pitchFamily="2" charset="-122"/>
              </a:rPr>
              <a:t>()</a:t>
            </a:r>
            <a:r>
              <a:rPr lang="zh-CN" altLang="en-US" sz="2000" dirty="0">
                <a:solidFill>
                  <a:srgbClr val="0053EC"/>
                </a:solidFill>
                <a:effectLst>
                  <a:outerShdw blurRad="38100" dist="38100" dir="2700000" algn="tl">
                    <a:srgbClr val="000000">
                      <a:alpha val="43137"/>
                    </a:srgbClr>
                  </a:outerShdw>
                </a:effectLst>
                <a:latin typeface="微软雅黑" panose="020B0503020204020204" pitchFamily="2" charset="-122"/>
                <a:ea typeface="微软雅黑" panose="020B0503020204020204" pitchFamily="2" charset="-122"/>
              </a:rPr>
              <a:t>的用法	</a:t>
            </a:r>
            <a:endParaRPr lang="zh-CN" altLang="en-US" sz="2000" dirty="0">
              <a:solidFill>
                <a:srgbClr val="0053EC"/>
              </a:solidFill>
              <a:effectLst>
                <a:outerShdw blurRad="38100" dist="38100" dir="2700000" algn="tl">
                  <a:srgbClr val="000000">
                    <a:alpha val="43137"/>
                  </a:srgbClr>
                </a:outerShdw>
              </a:effectLst>
              <a:latin typeface="微软雅黑" panose="020B0503020204020204" pitchFamily="2" charset="-122"/>
              <a:ea typeface="微软雅黑" panose="020B0503020204020204" pitchFamily="2" charset="-122"/>
            </a:endParaRPr>
          </a:p>
          <a:p>
            <a:r>
              <a:rPr lang="en-US" altLang="zh-CN" sz="2000" dirty="0" err="1">
                <a:solidFill>
                  <a:srgbClr val="0053EC"/>
                </a:solidFill>
                <a:latin typeface="微软雅黑" panose="020B0503020204020204" pitchFamily="2" charset="-122"/>
                <a:ea typeface="微软雅黑" panose="020B0503020204020204" pitchFamily="2" charset="-122"/>
              </a:rPr>
              <a:t>screeplot</a:t>
            </a:r>
            <a:r>
              <a:rPr lang="en-US" altLang="zh-CN" sz="2000" dirty="0">
                <a:solidFill>
                  <a:srgbClr val="0053EC"/>
                </a:solidFill>
                <a:latin typeface="微软雅黑" panose="020B0503020204020204" pitchFamily="2" charset="-122"/>
                <a:ea typeface="微软雅黑" panose="020B0503020204020204" pitchFamily="2" charset="-122"/>
              </a:rPr>
              <a:t>(</a:t>
            </a:r>
            <a:r>
              <a:rPr lang="en-US" altLang="zh-CN" sz="2000" dirty="0" err="1">
                <a:solidFill>
                  <a:srgbClr val="0053EC"/>
                </a:solidFill>
                <a:latin typeface="微软雅黑" panose="020B0503020204020204" pitchFamily="2" charset="-122"/>
                <a:ea typeface="微软雅黑" panose="020B0503020204020204" pitchFamily="2" charset="-122"/>
              </a:rPr>
              <a:t>obj</a:t>
            </a:r>
            <a:r>
              <a:rPr lang="en-US" altLang="zh-CN" sz="2000" dirty="0">
                <a:solidFill>
                  <a:srgbClr val="0053EC"/>
                </a:solidFill>
                <a:latin typeface="微软雅黑" panose="020B0503020204020204" pitchFamily="2" charset="-122"/>
                <a:ea typeface="微软雅黑" panose="020B0503020204020204" pitchFamily="2" charset="-122"/>
              </a:rPr>
              <a:t>, type = c("</a:t>
            </a:r>
            <a:r>
              <a:rPr lang="en-US" altLang="zh-CN" sz="2000" dirty="0" err="1">
                <a:solidFill>
                  <a:srgbClr val="0053EC"/>
                </a:solidFill>
                <a:latin typeface="微软雅黑" panose="020B0503020204020204" pitchFamily="2" charset="-122"/>
                <a:ea typeface="微软雅黑" panose="020B0503020204020204" pitchFamily="2" charset="-122"/>
              </a:rPr>
              <a:t>barplot</a:t>
            </a:r>
            <a:r>
              <a:rPr lang="en-US" altLang="zh-CN" sz="2000" dirty="0">
                <a:solidFill>
                  <a:srgbClr val="0053EC"/>
                </a:solidFill>
                <a:latin typeface="微软雅黑" panose="020B0503020204020204" pitchFamily="2" charset="-122"/>
                <a:ea typeface="微软雅黑" panose="020B0503020204020204" pitchFamily="2" charset="-122"/>
              </a:rPr>
              <a:t>", "lines</a:t>
            </a:r>
            <a:r>
              <a:rPr lang="en-US" altLang="zh-CN" sz="2000" dirty="0" smtClean="0">
                <a:solidFill>
                  <a:srgbClr val="0053EC"/>
                </a:solidFill>
                <a:latin typeface="微软雅黑" panose="020B0503020204020204" pitchFamily="2" charset="-122"/>
                <a:ea typeface="微软雅黑" panose="020B0503020204020204" pitchFamily="2" charset="-122"/>
              </a:rPr>
              <a:t>"),...)</a:t>
            </a:r>
            <a:endParaRPr lang="en-US" altLang="zh-CN" sz="2000" dirty="0">
              <a:solidFill>
                <a:srgbClr val="0053EC"/>
              </a:solidFill>
              <a:latin typeface="微软雅黑" panose="020B0503020204020204" pitchFamily="2" charset="-122"/>
              <a:ea typeface="微软雅黑" panose="020B0503020204020204" pitchFamily="2" charset="-122"/>
            </a:endParaRPr>
          </a:p>
          <a:p>
            <a:r>
              <a:rPr lang="en-US" altLang="zh-CN" sz="2000" dirty="0" err="1">
                <a:solidFill>
                  <a:srgbClr val="0053EC"/>
                </a:solidFill>
                <a:latin typeface="微软雅黑" panose="020B0503020204020204" pitchFamily="2" charset="-122"/>
                <a:ea typeface="微软雅黑" panose="020B0503020204020204" pitchFamily="2" charset="-122"/>
              </a:rPr>
              <a:t>obj</a:t>
            </a:r>
            <a:r>
              <a:rPr lang="zh-CN" altLang="en-US" sz="2000" dirty="0">
                <a:solidFill>
                  <a:srgbClr val="0053EC"/>
                </a:solidFill>
                <a:latin typeface="微软雅黑" panose="020B0503020204020204" pitchFamily="2" charset="-122"/>
                <a:ea typeface="微软雅黑" panose="020B0503020204020204" pitchFamily="2" charset="-122"/>
              </a:rPr>
              <a:t>主成分分析对象，</a:t>
            </a:r>
            <a:r>
              <a:rPr lang="en-US" altLang="zh-CN" sz="2000" dirty="0">
                <a:solidFill>
                  <a:srgbClr val="0053EC"/>
                </a:solidFill>
                <a:latin typeface="微软雅黑" panose="020B0503020204020204" pitchFamily="2" charset="-122"/>
                <a:ea typeface="微软雅黑" panose="020B0503020204020204" pitchFamily="2" charset="-122"/>
              </a:rPr>
              <a:t>type </a:t>
            </a:r>
            <a:r>
              <a:rPr lang="zh-CN" altLang="en-US" sz="2000" dirty="0">
                <a:solidFill>
                  <a:srgbClr val="0053EC"/>
                </a:solidFill>
                <a:latin typeface="微软雅黑" panose="020B0503020204020204" pitchFamily="2" charset="-122"/>
                <a:ea typeface="微软雅黑" panose="020B0503020204020204" pitchFamily="2" charset="-122"/>
              </a:rPr>
              <a:t>图形类型</a:t>
            </a:r>
            <a:endParaRPr lang="zh-CN" altLang="en-US" sz="2000" dirty="0">
              <a:solidFill>
                <a:srgbClr val="0053EC"/>
              </a:solidFill>
              <a:latin typeface="微软雅黑" panose="020B0503020204020204" pitchFamily="2" charset="-122"/>
              <a:ea typeface="微软雅黑" panose="020B0503020204020204" pitchFamily="2" charset="-122"/>
            </a:endParaRPr>
          </a:p>
        </p:txBody>
      </p:sp>
      <p:sp>
        <p:nvSpPr>
          <p:cNvPr id="8" name="TextBox 7"/>
          <p:cNvSpPr txBox="1"/>
          <p:nvPr/>
        </p:nvSpPr>
        <p:spPr>
          <a:xfrm>
            <a:off x="251947" y="4218435"/>
            <a:ext cx="5544386" cy="1323439"/>
          </a:xfrm>
          <a:prstGeom prst="rect">
            <a:avLst/>
          </a:prstGeom>
          <a:noFill/>
        </p:spPr>
        <p:txBody>
          <a:bodyPr wrap="square" rtlCol="0">
            <a:spAutoFit/>
          </a:bodyPr>
          <a:lstStyle/>
          <a:p>
            <a:r>
              <a:rPr lang="zh-CN" altLang="en-US" sz="2000" dirty="0" smtClean="0">
                <a:latin typeface="微软雅黑" panose="020B0503020204020204" pitchFamily="2" charset="-122"/>
                <a:ea typeface="微软雅黑" panose="020B0503020204020204" pitchFamily="2" charset="-122"/>
              </a:rPr>
              <a:t>     碎石</a:t>
            </a:r>
            <a:r>
              <a:rPr lang="zh-CN" altLang="en-US" sz="2000" dirty="0">
                <a:latin typeface="微软雅黑" panose="020B0503020204020204" pitchFamily="2" charset="-122"/>
                <a:ea typeface="微软雅黑" panose="020B0503020204020204" pitchFamily="2" charset="-122"/>
              </a:rPr>
              <a:t>图是一种可以帮助我们确定主成分合适个数的有用的视觉工具，将特征值从大到小排列，选取一个拐弯点对应的序号</a:t>
            </a:r>
            <a:r>
              <a:rPr lang="zh-CN" altLang="en-US" sz="2000" dirty="0" smtClean="0">
                <a:latin typeface="微软雅黑" panose="020B0503020204020204" pitchFamily="2" charset="-122"/>
                <a:ea typeface="微软雅黑" panose="020B0503020204020204" pitchFamily="2" charset="-122"/>
              </a:rPr>
              <a:t>，</a:t>
            </a:r>
            <a:r>
              <a:rPr lang="zh-CN" altLang="en-US" sz="2000" dirty="0">
                <a:latin typeface="微软雅黑" panose="020B0503020204020204" pitchFamily="2" charset="-122"/>
                <a:ea typeface="微软雅黑" panose="020B0503020204020204" pitchFamily="2" charset="-122"/>
              </a:rPr>
              <a:t>将</a:t>
            </a:r>
            <a:r>
              <a:rPr lang="zh-CN" altLang="en-US" sz="2000" dirty="0" smtClean="0">
                <a:latin typeface="微软雅黑" panose="020B0503020204020204" pitchFamily="2" charset="-122"/>
                <a:ea typeface="微软雅黑" panose="020B0503020204020204" pitchFamily="2" charset="-122"/>
              </a:rPr>
              <a:t>选出</a:t>
            </a:r>
            <a:r>
              <a:rPr lang="zh-CN" altLang="en-US" sz="2000" dirty="0">
                <a:latin typeface="微软雅黑" panose="020B0503020204020204" pitchFamily="2" charset="-122"/>
                <a:ea typeface="微软雅黑" panose="020B0503020204020204" pitchFamily="2" charset="-122"/>
              </a:rPr>
              <a:t>的号码作为主成分的个数。</a:t>
            </a:r>
            <a:endParaRPr lang="zh-CN" altLang="en-US" sz="2000" dirty="0">
              <a:latin typeface="微软雅黑" panose="020B0503020204020204" pitchFamily="2" charset="-122"/>
              <a:ea typeface="微软雅黑" panose="020B0503020204020204" pitchFamily="2" charset="-122"/>
            </a:endParaRPr>
          </a:p>
        </p:txBody>
      </p:sp>
      <p:sp>
        <p:nvSpPr>
          <p:cNvPr id="9" name="TextBox 8"/>
          <p:cNvSpPr txBox="1"/>
          <p:nvPr/>
        </p:nvSpPr>
        <p:spPr>
          <a:xfrm>
            <a:off x="6267693" y="4430586"/>
            <a:ext cx="5688395" cy="1631216"/>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zh-CN" altLang="en-US" sz="2000" dirty="0" smtClean="0">
                <a:solidFill>
                  <a:srgbClr val="0053EC"/>
                </a:solidFill>
                <a:effectLst>
                  <a:outerShdw blurRad="38100" dist="38100" dir="2700000" algn="tl">
                    <a:srgbClr val="000000">
                      <a:alpha val="43137"/>
                    </a:srgbClr>
                  </a:outerShdw>
                </a:effectLst>
                <a:latin typeface="微软雅黑" panose="020B0503020204020204" pitchFamily="2" charset="-122"/>
                <a:ea typeface="微软雅黑" panose="020B0503020204020204" pitchFamily="2" charset="-122"/>
              </a:rPr>
              <a:t>自</a:t>
            </a:r>
            <a:r>
              <a:rPr lang="zh-CN" altLang="en-US" sz="2000" dirty="0">
                <a:solidFill>
                  <a:srgbClr val="0053EC"/>
                </a:solidFill>
                <a:effectLst>
                  <a:outerShdw blurRad="38100" dist="38100" dir="2700000" algn="tl">
                    <a:srgbClr val="000000">
                      <a:alpha val="43137"/>
                    </a:srgbClr>
                  </a:outerShdw>
                </a:effectLst>
                <a:latin typeface="微软雅黑" panose="020B0503020204020204" pitchFamily="2" charset="-122"/>
                <a:ea typeface="微软雅黑" panose="020B0503020204020204" pitchFamily="2" charset="-122"/>
              </a:rPr>
              <a:t>编综合得分排名函数</a:t>
            </a:r>
            <a:r>
              <a:rPr lang="en-US" altLang="zh-CN" sz="2000" dirty="0" err="1">
                <a:solidFill>
                  <a:srgbClr val="0053EC"/>
                </a:solidFill>
                <a:effectLst>
                  <a:outerShdw blurRad="38100" dist="38100" dir="2700000" algn="tl">
                    <a:srgbClr val="000000">
                      <a:alpha val="43137"/>
                    </a:srgbClr>
                  </a:outerShdw>
                </a:effectLst>
                <a:latin typeface="微软雅黑" panose="020B0503020204020204" pitchFamily="2" charset="-122"/>
                <a:ea typeface="微软雅黑" panose="020B0503020204020204" pitchFamily="2" charset="-122"/>
              </a:rPr>
              <a:t>princomp.rank</a:t>
            </a:r>
            <a:r>
              <a:rPr lang="en-US" altLang="zh-CN" sz="2000" dirty="0">
                <a:solidFill>
                  <a:srgbClr val="0053EC"/>
                </a:solidFill>
                <a:effectLst>
                  <a:outerShdw blurRad="38100" dist="38100" dir="2700000" algn="tl">
                    <a:srgbClr val="000000">
                      <a:alpha val="43137"/>
                    </a:srgbClr>
                  </a:outerShdw>
                </a:effectLst>
                <a:latin typeface="微软雅黑" panose="020B0503020204020204" pitchFamily="2" charset="-122"/>
                <a:ea typeface="微软雅黑" panose="020B0503020204020204" pitchFamily="2" charset="-122"/>
              </a:rPr>
              <a:t>()</a:t>
            </a:r>
            <a:r>
              <a:rPr lang="zh-CN" altLang="en-US" sz="2000" dirty="0">
                <a:solidFill>
                  <a:srgbClr val="0053EC"/>
                </a:solidFill>
                <a:effectLst>
                  <a:outerShdw blurRad="38100" dist="38100" dir="2700000" algn="tl">
                    <a:srgbClr val="000000">
                      <a:alpha val="43137"/>
                    </a:srgbClr>
                  </a:outerShdw>
                </a:effectLst>
                <a:latin typeface="微软雅黑" panose="020B0503020204020204" pitchFamily="2" charset="-122"/>
                <a:ea typeface="微软雅黑" panose="020B0503020204020204" pitchFamily="2" charset="-122"/>
              </a:rPr>
              <a:t>的</a:t>
            </a:r>
            <a:r>
              <a:rPr lang="zh-CN" altLang="en-US" sz="2000" dirty="0" smtClean="0">
                <a:solidFill>
                  <a:srgbClr val="0053EC"/>
                </a:solidFill>
                <a:effectLst>
                  <a:outerShdw blurRad="38100" dist="38100" dir="2700000" algn="tl">
                    <a:srgbClr val="000000">
                      <a:alpha val="43137"/>
                    </a:srgbClr>
                  </a:outerShdw>
                </a:effectLst>
                <a:latin typeface="微软雅黑" panose="020B0503020204020204" pitchFamily="2" charset="-122"/>
                <a:ea typeface="微软雅黑" panose="020B0503020204020204" pitchFamily="2" charset="-122"/>
              </a:rPr>
              <a:t>用法</a:t>
            </a:r>
            <a:endParaRPr lang="zh-CN" altLang="en-US" sz="2000" dirty="0">
              <a:solidFill>
                <a:srgbClr val="0053EC"/>
              </a:solidFill>
              <a:effectLst>
                <a:outerShdw blurRad="38100" dist="38100" dir="2700000" algn="tl">
                  <a:srgbClr val="000000">
                    <a:alpha val="43137"/>
                  </a:srgbClr>
                </a:outerShdw>
              </a:effectLst>
              <a:latin typeface="微软雅黑" panose="020B0503020204020204" pitchFamily="2" charset="-122"/>
              <a:ea typeface="微软雅黑" panose="020B0503020204020204" pitchFamily="2" charset="-122"/>
            </a:endParaRPr>
          </a:p>
          <a:p>
            <a:r>
              <a:rPr lang="en-US" altLang="zh-CN" sz="2000" dirty="0" err="1">
                <a:solidFill>
                  <a:srgbClr val="0053EC"/>
                </a:solidFill>
                <a:latin typeface="微软雅黑" panose="020B0503020204020204" pitchFamily="2" charset="-122"/>
                <a:ea typeface="微软雅黑" panose="020B0503020204020204" pitchFamily="2" charset="-122"/>
              </a:rPr>
              <a:t>princomp.rank</a:t>
            </a:r>
            <a:r>
              <a:rPr lang="en-US" altLang="zh-CN" sz="2000" dirty="0">
                <a:solidFill>
                  <a:srgbClr val="0053EC"/>
                </a:solidFill>
                <a:latin typeface="微软雅黑" panose="020B0503020204020204" pitchFamily="2" charset="-122"/>
                <a:ea typeface="微软雅黑" panose="020B0503020204020204" pitchFamily="2" charset="-122"/>
              </a:rPr>
              <a:t>&lt;-function(</a:t>
            </a:r>
            <a:r>
              <a:rPr lang="en-US" altLang="zh-CN" sz="2000" dirty="0" err="1">
                <a:solidFill>
                  <a:srgbClr val="0053EC"/>
                </a:solidFill>
                <a:latin typeface="微软雅黑" panose="020B0503020204020204" pitchFamily="2" charset="-122"/>
                <a:ea typeface="微软雅黑" panose="020B0503020204020204" pitchFamily="2" charset="-122"/>
              </a:rPr>
              <a:t>PCA,m</a:t>
            </a:r>
            <a:r>
              <a:rPr lang="en-US" altLang="zh-CN" sz="2000" dirty="0">
                <a:solidFill>
                  <a:srgbClr val="0053EC"/>
                </a:solidFill>
                <a:latin typeface="微软雅黑" panose="020B0503020204020204" pitchFamily="2" charset="-122"/>
                <a:ea typeface="微软雅黑" panose="020B0503020204020204" pitchFamily="2" charset="-122"/>
              </a:rPr>
              <a:t>=2,plot=F)    # library(</a:t>
            </a:r>
            <a:r>
              <a:rPr lang="en-US" altLang="zh-CN" sz="2000" dirty="0" err="1">
                <a:solidFill>
                  <a:srgbClr val="0053EC"/>
                </a:solidFill>
                <a:latin typeface="微软雅黑" panose="020B0503020204020204" pitchFamily="2" charset="-122"/>
                <a:ea typeface="微软雅黑" panose="020B0503020204020204" pitchFamily="2" charset="-122"/>
              </a:rPr>
              <a:t>mvstats</a:t>
            </a:r>
            <a:r>
              <a:rPr lang="en-US" altLang="zh-CN" sz="2000" dirty="0" smtClean="0">
                <a:solidFill>
                  <a:srgbClr val="0053EC"/>
                </a:solidFill>
                <a:latin typeface="微软雅黑" panose="020B0503020204020204" pitchFamily="2" charset="-122"/>
                <a:ea typeface="微软雅黑" panose="020B0503020204020204" pitchFamily="2" charset="-122"/>
              </a:rPr>
              <a:t>)</a:t>
            </a:r>
            <a:endParaRPr lang="en-US" altLang="zh-CN" sz="2000" dirty="0">
              <a:solidFill>
                <a:srgbClr val="0053EC"/>
              </a:solidFill>
              <a:latin typeface="微软雅黑" panose="020B0503020204020204" pitchFamily="2" charset="-122"/>
              <a:ea typeface="微软雅黑" panose="020B0503020204020204" pitchFamily="2" charset="-122"/>
            </a:endParaRPr>
          </a:p>
          <a:p>
            <a:r>
              <a:rPr lang="en-US" altLang="zh-CN" sz="2000" dirty="0">
                <a:solidFill>
                  <a:srgbClr val="0053EC"/>
                </a:solidFill>
                <a:latin typeface="微软雅黑" panose="020B0503020204020204" pitchFamily="2" charset="-122"/>
                <a:ea typeface="微软雅黑" panose="020B0503020204020204" pitchFamily="2" charset="-122"/>
              </a:rPr>
              <a:t>PCA</a:t>
            </a:r>
            <a:r>
              <a:rPr lang="zh-CN" altLang="en-US" sz="2000" dirty="0">
                <a:solidFill>
                  <a:srgbClr val="0053EC"/>
                </a:solidFill>
                <a:latin typeface="微软雅黑" panose="020B0503020204020204" pitchFamily="2" charset="-122"/>
                <a:ea typeface="微软雅黑" panose="020B0503020204020204" pitchFamily="2" charset="-122"/>
              </a:rPr>
              <a:t>主成分对象，</a:t>
            </a:r>
            <a:r>
              <a:rPr lang="en-US" altLang="zh-CN" sz="2000" dirty="0">
                <a:solidFill>
                  <a:srgbClr val="0053EC"/>
                </a:solidFill>
                <a:latin typeface="微软雅黑" panose="020B0503020204020204" pitchFamily="2" charset="-122"/>
                <a:ea typeface="微软雅黑" panose="020B0503020204020204" pitchFamily="2" charset="-122"/>
              </a:rPr>
              <a:t>m </a:t>
            </a:r>
            <a:r>
              <a:rPr lang="zh-CN" altLang="en-US" sz="2000" dirty="0">
                <a:solidFill>
                  <a:srgbClr val="0053EC"/>
                </a:solidFill>
                <a:latin typeface="微软雅黑" panose="020B0503020204020204" pitchFamily="2" charset="-122"/>
                <a:ea typeface="微软雅黑" panose="020B0503020204020204" pitchFamily="2" charset="-122"/>
              </a:rPr>
              <a:t>主成份个数，</a:t>
            </a:r>
            <a:r>
              <a:rPr lang="en-US" altLang="zh-CN" sz="2000" dirty="0">
                <a:solidFill>
                  <a:srgbClr val="0053EC"/>
                </a:solidFill>
                <a:latin typeface="微软雅黑" panose="020B0503020204020204" pitchFamily="2" charset="-122"/>
                <a:ea typeface="微软雅黑" panose="020B0503020204020204" pitchFamily="2" charset="-122"/>
              </a:rPr>
              <a:t>plot </a:t>
            </a:r>
            <a:r>
              <a:rPr lang="zh-CN" altLang="en-US" sz="2000" dirty="0">
                <a:solidFill>
                  <a:srgbClr val="0053EC"/>
                </a:solidFill>
                <a:latin typeface="微软雅黑" panose="020B0503020204020204" pitchFamily="2" charset="-122"/>
                <a:ea typeface="微软雅黑" panose="020B0503020204020204" pitchFamily="2" charset="-122"/>
              </a:rPr>
              <a:t>是否画成分图</a:t>
            </a:r>
            <a:endParaRPr lang="zh-CN" altLang="en-US" sz="2000" dirty="0">
              <a:solidFill>
                <a:srgbClr val="0053EC"/>
              </a:solidFill>
              <a:latin typeface="微软雅黑" panose="020B0503020204020204" pitchFamily="2" charset="-122"/>
              <a:ea typeface="微软雅黑" panose="020B0503020204020204" pitchFamily="2" charset="-122"/>
            </a:endParaRPr>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27"/>
          <p:cNvSpPr/>
          <p:nvPr/>
        </p:nvSpPr>
        <p:spPr>
          <a:xfrm>
            <a:off x="4871915" y="212815"/>
            <a:ext cx="4608320" cy="523220"/>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lstStyle/>
          <a:p>
            <a:pPr lvl="0">
              <a:lnSpc>
                <a:spcPct val="100000"/>
              </a:lnSpc>
            </a:pPr>
            <a:r>
              <a:rPr lang="en-US" altLang="zh-CN" sz="2800" b="1" dirty="0" smtClean="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8.3 </a:t>
            </a:r>
            <a:r>
              <a:rPr lang="zh-CN" altLang="en-US" sz="2800" b="1" dirty="0" smtClean="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主成分分析的步骤</a:t>
            </a:r>
            <a:endParaRPr lang="zh-CN" altLang="en-US" sz="2800" b="1" dirty="0">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195" name="TextBox 28"/>
          <p:cNvSpPr/>
          <p:nvPr/>
        </p:nvSpPr>
        <p:spPr>
          <a:xfrm>
            <a:off x="47625" y="168910"/>
            <a:ext cx="5571490" cy="584775"/>
          </a:xfrm>
          <a:prstGeom prst="rect">
            <a:avLst/>
          </a:prstGeom>
          <a:noFill/>
          <a:ln w="9525">
            <a:noFill/>
          </a:ln>
        </p:spPr>
        <p:txBody>
          <a:bodyPr wrap="square">
            <a:spAutoFit/>
            <a:scene3d>
              <a:camera prst="orthographicFront"/>
              <a:lightRig rig="threePt" dir="t"/>
            </a:scene3d>
          </a:bodyPr>
          <a:lstStyle/>
          <a:p>
            <a:pPr lvl="0">
              <a:lnSpc>
                <a:spcPct val="100000"/>
              </a:lnSpc>
            </a:pPr>
            <a:r>
              <a:rPr lang="en-US" altLang="zh-CN"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8 </a:t>
            </a:r>
            <a:r>
              <a:rPr lang="zh-CN" altLang="en-US"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主成分分析及</a:t>
            </a:r>
            <a:r>
              <a:rPr lang="en-US" altLang="zh-CN"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R</a:t>
            </a:r>
            <a:r>
              <a:rPr lang="zh-CN" altLang="en-US"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使用</a:t>
            </a:r>
            <a:endParaRPr lang="zh-CN" altLang="en-US" sz="3200" b="1" dirty="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endParaRPr>
          </a:p>
        </p:txBody>
      </p:sp>
      <p:grpSp>
        <p:nvGrpSpPr>
          <p:cNvPr id="8201" name="组合 5"/>
          <p:cNvGrpSpPr/>
          <p:nvPr/>
        </p:nvGrpSpPr>
        <p:grpSpPr>
          <a:xfrm>
            <a:off x="3709988" y="1989138"/>
            <a:ext cx="4662487" cy="2650363"/>
            <a:chOff x="0" y="0"/>
            <a:chExt cx="4662264" cy="2650025"/>
          </a:xfrm>
        </p:grpSpPr>
        <p:sp>
          <p:nvSpPr>
            <p:cNvPr id="8202" name="矩形 2"/>
            <p:cNvSpPr/>
            <p:nvPr/>
          </p:nvSpPr>
          <p:spPr>
            <a:xfrm>
              <a:off x="0" y="0"/>
              <a:ext cx="4572000" cy="417777"/>
            </a:xfrm>
            <a:prstGeom prst="rect">
              <a:avLst/>
            </a:prstGeom>
            <a:noFill/>
            <a:ln w="9525">
              <a:noFill/>
            </a:ln>
          </p:spPr>
          <p:txBody>
            <a:bodyPr>
              <a:spAutoFit/>
            </a:bodyPr>
            <a:lstStyle/>
            <a:p>
              <a:pPr marL="342900" lvl="0" indent="-342900">
                <a:lnSpc>
                  <a:spcPct val="100000"/>
                </a:lnSpc>
              </a:pPr>
              <a:endParaRPr sz="2000">
                <a:solidFill>
                  <a:srgbClr val="666666"/>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203" name="矩形 3"/>
            <p:cNvSpPr/>
            <p:nvPr/>
          </p:nvSpPr>
          <p:spPr>
            <a:xfrm>
              <a:off x="90264" y="978495"/>
              <a:ext cx="4572000" cy="417777"/>
            </a:xfrm>
            <a:prstGeom prst="rect">
              <a:avLst/>
            </a:prstGeom>
            <a:noFill/>
            <a:ln w="9525">
              <a:noFill/>
            </a:ln>
          </p:spPr>
          <p:txBody>
            <a:bodyPr>
              <a:spAutoFit/>
            </a:bodyPr>
            <a:lstStyle/>
            <a:p>
              <a:pPr marL="342900" lvl="0" indent="-342900" algn="just">
                <a:lnSpc>
                  <a:spcPct val="100000"/>
                </a:lnSpc>
              </a:pPr>
              <a:endParaRPr sz="2000">
                <a:solidFill>
                  <a:srgbClr val="666666"/>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204" name="矩形 4"/>
            <p:cNvSpPr/>
            <p:nvPr/>
          </p:nvSpPr>
          <p:spPr>
            <a:xfrm>
              <a:off x="72008" y="2232248"/>
              <a:ext cx="4572000" cy="417777"/>
            </a:xfrm>
            <a:prstGeom prst="rect">
              <a:avLst/>
            </a:prstGeom>
            <a:noFill/>
            <a:ln w="9525">
              <a:noFill/>
            </a:ln>
          </p:spPr>
          <p:txBody>
            <a:bodyPr>
              <a:spAutoFit/>
            </a:bodyPr>
            <a:lstStyle/>
            <a:p>
              <a:pPr lvl="0" algn="just">
                <a:lnSpc>
                  <a:spcPct val="100000"/>
                </a:lnSpc>
              </a:pPr>
              <a:endParaRPr sz="2000">
                <a:solidFill>
                  <a:srgbClr val="666666"/>
                </a:solidFill>
                <a:latin typeface="微软雅黑" panose="020B0503020204020204" pitchFamily="2" charset="-122"/>
                <a:ea typeface="微软雅黑" panose="020B0503020204020204" pitchFamily="2" charset="-122"/>
                <a:sym typeface="微软雅黑" panose="020B0503020204020204" pitchFamily="2" charset="-122"/>
              </a:endParaRPr>
            </a:p>
          </p:txBody>
        </p:sp>
      </p:grpSp>
      <p:sp>
        <p:nvSpPr>
          <p:cNvPr id="2" name="直接连接符 29"/>
          <p:cNvSpPr/>
          <p:nvPr/>
        </p:nvSpPr>
        <p:spPr>
          <a:xfrm flipV="1">
            <a:off x="72708" y="948055"/>
            <a:ext cx="12045600" cy="9525"/>
          </a:xfrm>
          <a:prstGeom prst="line">
            <a:avLst/>
          </a:prstGeom>
          <a:ln w="136525" cap="sq" cmpd="sng">
            <a:solidFill>
              <a:srgbClr val="66CCFF"/>
            </a:solidFill>
            <a:prstDash val="solid"/>
            <a:miter/>
            <a:headEnd type="none" w="med" len="med"/>
            <a:tailEnd type="none" w="med" len="med"/>
          </a:ln>
        </p:spPr>
        <p:txBody>
          <a:bodyPr/>
          <a:lstStyle/>
          <a:p>
            <a:endParaRPr lang="zh-CN" altLang="en-US"/>
          </a:p>
        </p:txBody>
      </p:sp>
      <p:pic>
        <p:nvPicPr>
          <p:cNvPr id="3" name="图片 2" descr="校徽2"/>
          <p:cNvPicPr>
            <a:picLocks noChangeAspect="1"/>
          </p:cNvPicPr>
          <p:nvPr/>
        </p:nvPicPr>
        <p:blipFill>
          <a:blip r:embed="rId1"/>
          <a:stretch>
            <a:fillRect/>
          </a:stretch>
        </p:blipFill>
        <p:spPr>
          <a:xfrm>
            <a:off x="11322050" y="41275"/>
            <a:ext cx="838835" cy="774065"/>
          </a:xfrm>
          <a:prstGeom prst="rect">
            <a:avLst/>
          </a:prstGeom>
        </p:spPr>
      </p:pic>
      <p:sp>
        <p:nvSpPr>
          <p:cNvPr id="4" name="右箭头 3"/>
          <p:cNvSpPr/>
          <p:nvPr/>
        </p:nvSpPr>
        <p:spPr>
          <a:xfrm>
            <a:off x="4223870" y="377794"/>
            <a:ext cx="504190" cy="167005"/>
          </a:xfrm>
          <a:prstGeom prst="rightArrow">
            <a:avLst/>
          </a:prstGeom>
          <a:solidFill>
            <a:schemeClr val="accent2">
              <a:lumMod val="40000"/>
              <a:lumOff val="60000"/>
            </a:schemeClr>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scene3d>
              <a:camera prst="orthographicFront"/>
              <a:lightRig rig="threePt" dir="t"/>
            </a:scene3d>
          </a:bodyPr>
          <a:lstStyle/>
          <a:p>
            <a:pPr algn="ctr"/>
            <a:endParaRPr lang="zh-CN" altLang="en-US">
              <a:ln>
                <a:solidFill>
                  <a:sysClr val="windowText" lastClr="000000"/>
                </a:solidFill>
              </a:ln>
              <a:solidFill>
                <a:schemeClr val="accent6">
                  <a:lumMod val="60000"/>
                  <a:lumOff val="40000"/>
                </a:schemeClr>
              </a:solidFill>
              <a:effectLst/>
            </a:endParaRPr>
          </a:p>
        </p:txBody>
      </p:sp>
      <p:sp>
        <p:nvSpPr>
          <p:cNvPr id="5" name="TextBox 4"/>
          <p:cNvSpPr txBox="1"/>
          <p:nvPr/>
        </p:nvSpPr>
        <p:spPr>
          <a:xfrm>
            <a:off x="263595" y="1412860"/>
            <a:ext cx="5732502" cy="2246769"/>
          </a:xfrm>
          <a:prstGeom prst="rect">
            <a:avLst/>
          </a:prstGeom>
          <a:noFill/>
        </p:spPr>
        <p:txBody>
          <a:bodyPr wrap="square" rtlCol="0">
            <a:spAutoFit/>
          </a:bodyPr>
          <a:lstStyle/>
          <a:p>
            <a:r>
              <a:rPr lang="en-US" altLang="zh-CN" sz="2000" dirty="0">
                <a:latin typeface="微软雅黑" panose="020B0503020204020204" pitchFamily="2" charset="-122"/>
                <a:ea typeface="微软雅黑" panose="020B0503020204020204" pitchFamily="2" charset="-122"/>
              </a:rPr>
              <a:t>【</a:t>
            </a:r>
            <a:r>
              <a:rPr lang="zh-CN" altLang="en-US" sz="2000" dirty="0">
                <a:latin typeface="微软雅黑" panose="020B0503020204020204" pitchFamily="2" charset="-122"/>
                <a:ea typeface="微软雅黑" panose="020B0503020204020204" pitchFamily="2" charset="-122"/>
              </a:rPr>
              <a:t>例</a:t>
            </a:r>
            <a:r>
              <a:rPr lang="en-US" altLang="zh-CN" sz="2000" dirty="0">
                <a:latin typeface="微软雅黑" panose="020B0503020204020204" pitchFamily="2" charset="-122"/>
                <a:ea typeface="微软雅黑" panose="020B0503020204020204" pitchFamily="2" charset="-122"/>
              </a:rPr>
              <a:t>8.2】</a:t>
            </a:r>
            <a:r>
              <a:rPr lang="zh-CN" altLang="en-US" sz="2000" dirty="0">
                <a:latin typeface="微软雅黑" panose="020B0503020204020204" pitchFamily="2" charset="-122"/>
                <a:ea typeface="微软雅黑" panose="020B0503020204020204" pitchFamily="2" charset="-122"/>
              </a:rPr>
              <a:t>（续例</a:t>
            </a:r>
            <a:r>
              <a:rPr lang="en-US" altLang="zh-CN" sz="2000" dirty="0">
                <a:latin typeface="微软雅黑" panose="020B0503020204020204" pitchFamily="2" charset="-122"/>
                <a:ea typeface="微软雅黑" panose="020B0503020204020204" pitchFamily="2" charset="-122"/>
              </a:rPr>
              <a:t>7.2</a:t>
            </a:r>
            <a:r>
              <a:rPr lang="zh-CN" altLang="en-US" sz="2000" dirty="0">
                <a:latin typeface="微软雅黑" panose="020B0503020204020204" pitchFamily="2" charset="-122"/>
                <a:ea typeface="微软雅黑" panose="020B0503020204020204" pitchFamily="2" charset="-122"/>
              </a:rPr>
              <a:t>）对例</a:t>
            </a:r>
            <a:r>
              <a:rPr lang="en-US" altLang="zh-CN" sz="2000" dirty="0">
                <a:latin typeface="微软雅黑" panose="020B0503020204020204" pitchFamily="2" charset="-122"/>
                <a:ea typeface="微软雅黑" panose="020B0503020204020204" pitchFamily="2" charset="-122"/>
              </a:rPr>
              <a:t>7.2</a:t>
            </a:r>
            <a:r>
              <a:rPr lang="zh-CN" altLang="en-US" sz="2000" dirty="0">
                <a:latin typeface="微软雅黑" panose="020B0503020204020204" pitchFamily="2" charset="-122"/>
                <a:ea typeface="微软雅黑" panose="020B0503020204020204" pitchFamily="2" charset="-122"/>
              </a:rPr>
              <a:t>数据应用主成分分析方法进行综合评价</a:t>
            </a:r>
            <a:r>
              <a:rPr lang="zh-CN" altLang="en-US" sz="2000" dirty="0" smtClean="0">
                <a:latin typeface="微软雅黑" panose="020B0503020204020204" pitchFamily="2" charset="-122"/>
                <a:ea typeface="微软雅黑" panose="020B0503020204020204" pitchFamily="2" charset="-122"/>
              </a:rPr>
              <a:t>。</a:t>
            </a:r>
            <a:endParaRPr lang="en-US" altLang="zh-CN" sz="2000" dirty="0" smtClean="0">
              <a:latin typeface="微软雅黑" panose="020B0503020204020204" pitchFamily="2" charset="-122"/>
              <a:ea typeface="微软雅黑" panose="020B0503020204020204" pitchFamily="2" charset="-122"/>
            </a:endParaRPr>
          </a:p>
          <a:p>
            <a:r>
              <a:rPr lang="en-US" altLang="zh-CN" sz="2000" dirty="0">
                <a:latin typeface="微软雅黑" panose="020B0503020204020204" pitchFamily="2" charset="-122"/>
                <a:ea typeface="微软雅黑" panose="020B0503020204020204" pitchFamily="2" charset="-122"/>
              </a:rPr>
              <a:t> </a:t>
            </a:r>
            <a:r>
              <a:rPr lang="en-US" altLang="zh-CN" sz="2000" dirty="0" smtClean="0">
                <a:latin typeface="微软雅黑" panose="020B0503020204020204" pitchFamily="2" charset="-122"/>
                <a:ea typeface="微软雅黑" panose="020B0503020204020204" pitchFamily="2" charset="-122"/>
              </a:rPr>
              <a:t>  </a:t>
            </a:r>
            <a:endParaRPr lang="en-US" altLang="zh-CN" sz="2000" dirty="0" smtClean="0">
              <a:latin typeface="微软雅黑" panose="020B0503020204020204" pitchFamily="2" charset="-122"/>
              <a:ea typeface="微软雅黑" panose="020B0503020204020204" pitchFamily="2" charset="-122"/>
            </a:endParaRPr>
          </a:p>
          <a:p>
            <a:r>
              <a:rPr lang="en-US" altLang="zh-CN" sz="2000" dirty="0">
                <a:latin typeface="微软雅黑" panose="020B0503020204020204" pitchFamily="2" charset="-122"/>
                <a:ea typeface="微软雅黑" panose="020B0503020204020204" pitchFamily="2" charset="-122"/>
              </a:rPr>
              <a:t> </a:t>
            </a:r>
            <a:r>
              <a:rPr lang="en-US" altLang="zh-CN" sz="2000" dirty="0" smtClean="0">
                <a:latin typeface="微软雅黑" panose="020B0503020204020204" pitchFamily="2" charset="-122"/>
                <a:ea typeface="微软雅黑" panose="020B0503020204020204" pitchFamily="2" charset="-122"/>
              </a:rPr>
              <a:t>  (1) </a:t>
            </a:r>
            <a:r>
              <a:rPr lang="zh-CN" altLang="en-US" sz="2000" dirty="0" smtClean="0">
                <a:latin typeface="微软雅黑" panose="020B0503020204020204" pitchFamily="2" charset="-122"/>
                <a:ea typeface="微软雅黑" panose="020B0503020204020204" pitchFamily="2" charset="-122"/>
              </a:rPr>
              <a:t>计算相关矩阵</a:t>
            </a:r>
            <a:endParaRPr lang="en-US" altLang="zh-CN" sz="2000" dirty="0" smtClean="0">
              <a:latin typeface="微软雅黑" panose="020B0503020204020204" pitchFamily="2" charset="-122"/>
              <a:ea typeface="微软雅黑" panose="020B0503020204020204" pitchFamily="2" charset="-122"/>
            </a:endParaRPr>
          </a:p>
          <a:p>
            <a:r>
              <a:rPr lang="en-US" altLang="zh-CN" sz="2000" dirty="0" smtClean="0">
                <a:latin typeface="微软雅黑" panose="020B0503020204020204" pitchFamily="2" charset="-122"/>
                <a:ea typeface="微软雅黑" panose="020B0503020204020204" pitchFamily="2" charset="-122"/>
              </a:rPr>
              <a:t>  #</a:t>
            </a:r>
            <a:r>
              <a:rPr lang="zh-CN" altLang="en-US" sz="2000" dirty="0">
                <a:latin typeface="微软雅黑" panose="020B0503020204020204" pitchFamily="2" charset="-122"/>
                <a:ea typeface="微软雅黑" panose="020B0503020204020204" pitchFamily="2" charset="-122"/>
              </a:rPr>
              <a:t>在</a:t>
            </a:r>
            <a:r>
              <a:rPr lang="en-US" altLang="zh-CN" sz="2000" dirty="0">
                <a:latin typeface="微软雅黑" panose="020B0503020204020204" pitchFamily="2" charset="-122"/>
                <a:ea typeface="微软雅黑" panose="020B0503020204020204" pitchFamily="2" charset="-122"/>
              </a:rPr>
              <a:t>mvstats.xls:d7.2</a:t>
            </a:r>
            <a:r>
              <a:rPr lang="zh-CN" altLang="en-US" sz="2000" dirty="0">
                <a:latin typeface="微软雅黑" panose="020B0503020204020204" pitchFamily="2" charset="-122"/>
                <a:ea typeface="微软雅黑" panose="020B0503020204020204" pitchFamily="2" charset="-122"/>
              </a:rPr>
              <a:t>中选取</a:t>
            </a:r>
            <a:r>
              <a:rPr lang="en-US" altLang="zh-CN" sz="2000" dirty="0">
                <a:latin typeface="微软雅黑" panose="020B0503020204020204" pitchFamily="2" charset="-122"/>
                <a:ea typeface="微软雅黑" panose="020B0503020204020204" pitchFamily="2" charset="-122"/>
              </a:rPr>
              <a:t>A1:I32</a:t>
            </a:r>
            <a:r>
              <a:rPr lang="zh-CN" altLang="en-US" sz="2000" dirty="0">
                <a:latin typeface="微软雅黑" panose="020B0503020204020204" pitchFamily="2" charset="-122"/>
                <a:ea typeface="微软雅黑" panose="020B0503020204020204" pitchFamily="2" charset="-122"/>
              </a:rPr>
              <a:t>区域，然后拷贝</a:t>
            </a:r>
            <a:endParaRPr lang="en-US" altLang="zh-CN" sz="2000" dirty="0" smtClean="0">
              <a:latin typeface="微软雅黑" panose="020B0503020204020204" pitchFamily="2" charset="-122"/>
              <a:ea typeface="微软雅黑" panose="020B0503020204020204" pitchFamily="2" charset="-122"/>
            </a:endParaRPr>
          </a:p>
          <a:p>
            <a:endParaRPr lang="zh-CN" altLang="en-US" sz="2000" dirty="0">
              <a:latin typeface="微软雅黑" panose="020B0503020204020204" pitchFamily="2" charset="-122"/>
              <a:ea typeface="微软雅黑" panose="020B0503020204020204" pitchFamily="2" charset="-122"/>
            </a:endParaRPr>
          </a:p>
        </p:txBody>
      </p:sp>
      <p:sp>
        <p:nvSpPr>
          <p:cNvPr id="6" name="TextBox 5"/>
          <p:cNvSpPr txBox="1"/>
          <p:nvPr/>
        </p:nvSpPr>
        <p:spPr>
          <a:xfrm>
            <a:off x="407605" y="3573010"/>
            <a:ext cx="5687903" cy="961289"/>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nSpc>
                <a:spcPct val="150000"/>
              </a:lnSpc>
            </a:pPr>
            <a:r>
              <a:rPr lang="en-US" altLang="zh-CN" sz="2000" dirty="0">
                <a:solidFill>
                  <a:srgbClr val="0053EC"/>
                </a:solidFill>
                <a:latin typeface="微软雅黑" panose="020B0503020204020204" pitchFamily="2" charset="-122"/>
                <a:ea typeface="微软雅黑" panose="020B0503020204020204" pitchFamily="2" charset="-122"/>
              </a:rPr>
              <a:t>X=</a:t>
            </a:r>
            <a:r>
              <a:rPr lang="en-US" altLang="zh-CN" sz="2000" dirty="0" err="1">
                <a:solidFill>
                  <a:srgbClr val="0053EC"/>
                </a:solidFill>
                <a:latin typeface="微软雅黑" panose="020B0503020204020204" pitchFamily="2" charset="-122"/>
                <a:ea typeface="微软雅黑" panose="020B0503020204020204" pitchFamily="2" charset="-122"/>
              </a:rPr>
              <a:t>read.table</a:t>
            </a:r>
            <a:r>
              <a:rPr lang="en-US" altLang="zh-CN" sz="2000" dirty="0">
                <a:solidFill>
                  <a:srgbClr val="0053EC"/>
                </a:solidFill>
                <a:latin typeface="微软雅黑" panose="020B0503020204020204" pitchFamily="2" charset="-122"/>
                <a:ea typeface="微软雅黑" panose="020B0503020204020204" pitchFamily="2" charset="-122"/>
              </a:rPr>
              <a:t>("</a:t>
            </a:r>
            <a:r>
              <a:rPr lang="en-US" altLang="zh-CN" sz="2000" dirty="0" err="1">
                <a:solidFill>
                  <a:srgbClr val="0053EC"/>
                </a:solidFill>
                <a:latin typeface="微软雅黑" panose="020B0503020204020204" pitchFamily="2" charset="-122"/>
                <a:ea typeface="微软雅黑" panose="020B0503020204020204" pitchFamily="2" charset="-122"/>
              </a:rPr>
              <a:t>clipboard",header</a:t>
            </a:r>
            <a:r>
              <a:rPr lang="en-US" altLang="zh-CN" sz="2000" dirty="0">
                <a:solidFill>
                  <a:srgbClr val="0053EC"/>
                </a:solidFill>
                <a:latin typeface="微软雅黑" panose="020B0503020204020204" pitchFamily="2" charset="-122"/>
                <a:ea typeface="微软雅黑" panose="020B0503020204020204" pitchFamily="2" charset="-122"/>
              </a:rPr>
              <a:t>=T) </a:t>
            </a:r>
            <a:endParaRPr lang="en-US" altLang="zh-CN" sz="2000" dirty="0">
              <a:solidFill>
                <a:srgbClr val="0053EC"/>
              </a:solidFill>
              <a:latin typeface="微软雅黑" panose="020B0503020204020204" pitchFamily="2" charset="-122"/>
              <a:ea typeface="微软雅黑" panose="020B0503020204020204" pitchFamily="2" charset="-122"/>
            </a:endParaRPr>
          </a:p>
          <a:p>
            <a:pPr>
              <a:lnSpc>
                <a:spcPct val="150000"/>
              </a:lnSpc>
            </a:pPr>
            <a:r>
              <a:rPr lang="en-US" altLang="zh-CN" sz="2000" dirty="0" err="1">
                <a:solidFill>
                  <a:srgbClr val="0053EC"/>
                </a:solidFill>
                <a:latin typeface="微软雅黑" panose="020B0503020204020204" pitchFamily="2" charset="-122"/>
                <a:ea typeface="微软雅黑" panose="020B0503020204020204" pitchFamily="2" charset="-122"/>
              </a:rPr>
              <a:t>cor</a:t>
            </a:r>
            <a:r>
              <a:rPr lang="en-US" altLang="zh-CN" sz="2000" dirty="0">
                <a:solidFill>
                  <a:srgbClr val="0053EC"/>
                </a:solidFill>
                <a:latin typeface="微软雅黑" panose="020B0503020204020204" pitchFamily="2" charset="-122"/>
                <a:ea typeface="微软雅黑" panose="020B0503020204020204" pitchFamily="2" charset="-122"/>
              </a:rPr>
              <a:t>(X</a:t>
            </a:r>
            <a:r>
              <a:rPr lang="en-US" altLang="zh-CN" dirty="0"/>
              <a:t>)</a:t>
            </a:r>
            <a:endParaRPr lang="zh-CN" altLang="en-US" dirty="0"/>
          </a:p>
        </p:txBody>
      </p:sp>
      <p:sp>
        <p:nvSpPr>
          <p:cNvPr id="7" name="TextBox 6"/>
          <p:cNvSpPr txBox="1"/>
          <p:nvPr/>
        </p:nvSpPr>
        <p:spPr>
          <a:xfrm>
            <a:off x="6528030" y="1556870"/>
            <a:ext cx="2808195" cy="461665"/>
          </a:xfrm>
          <a:prstGeom prst="rect">
            <a:avLst/>
          </a:prstGeom>
          <a:noFill/>
        </p:spPr>
        <p:txBody>
          <a:bodyPr wrap="square" rtlCol="0">
            <a:spAutoFit/>
          </a:bodyPr>
          <a:lstStyle/>
          <a:p>
            <a:r>
              <a:rPr lang="zh-CN" altLang="en-US" sz="2400" dirty="0" smtClean="0">
                <a:solidFill>
                  <a:srgbClr val="C00000"/>
                </a:solidFill>
                <a:latin typeface="微软雅黑" panose="020B0503020204020204" pitchFamily="2" charset="-122"/>
                <a:ea typeface="微软雅黑" panose="020B0503020204020204" pitchFamily="2" charset="-122"/>
              </a:rPr>
              <a:t>结果输出：</a:t>
            </a:r>
            <a:endParaRPr lang="zh-CN" altLang="en-US" sz="2400" dirty="0">
              <a:solidFill>
                <a:srgbClr val="C00000"/>
              </a:solidFill>
              <a:latin typeface="微软雅黑" panose="020B0503020204020204" pitchFamily="2" charset="-122"/>
              <a:ea typeface="微软雅黑" panose="020B0503020204020204" pitchFamily="2" charset="-122"/>
            </a:endParaRPr>
          </a:p>
        </p:txBody>
      </p:sp>
      <p:pic>
        <p:nvPicPr>
          <p:cNvPr id="8" name="图片 7"/>
          <p:cNvPicPr>
            <a:picLocks noChangeAspect="1"/>
          </p:cNvPicPr>
          <p:nvPr/>
        </p:nvPicPr>
        <p:blipFill>
          <a:blip r:embed="rId2"/>
          <a:stretch>
            <a:fillRect/>
          </a:stretch>
        </p:blipFill>
        <p:spPr>
          <a:xfrm>
            <a:off x="6243955" y="2724150"/>
            <a:ext cx="5916930" cy="2517140"/>
          </a:xfrm>
          <a:prstGeom prst="rect">
            <a:avLst/>
          </a:prstGeom>
        </p:spPr>
      </p:pic>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27"/>
          <p:cNvSpPr/>
          <p:nvPr/>
        </p:nvSpPr>
        <p:spPr>
          <a:xfrm>
            <a:off x="4871915" y="212815"/>
            <a:ext cx="4608320" cy="523220"/>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lstStyle/>
          <a:p>
            <a:pPr lvl="0">
              <a:lnSpc>
                <a:spcPct val="100000"/>
              </a:lnSpc>
            </a:pPr>
            <a:r>
              <a:rPr lang="en-US" altLang="zh-CN" sz="2800" b="1" dirty="0" smtClean="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8.3 </a:t>
            </a:r>
            <a:r>
              <a:rPr lang="zh-CN" altLang="en-US" sz="2800" b="1" dirty="0" smtClean="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主成分分析的步骤</a:t>
            </a:r>
            <a:endParaRPr lang="zh-CN" altLang="en-US" sz="2800" b="1" dirty="0">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195" name="TextBox 28"/>
          <p:cNvSpPr/>
          <p:nvPr/>
        </p:nvSpPr>
        <p:spPr>
          <a:xfrm>
            <a:off x="47625" y="168910"/>
            <a:ext cx="5571490" cy="584775"/>
          </a:xfrm>
          <a:prstGeom prst="rect">
            <a:avLst/>
          </a:prstGeom>
          <a:noFill/>
          <a:ln w="9525">
            <a:noFill/>
          </a:ln>
        </p:spPr>
        <p:txBody>
          <a:bodyPr wrap="square">
            <a:spAutoFit/>
            <a:scene3d>
              <a:camera prst="orthographicFront"/>
              <a:lightRig rig="threePt" dir="t"/>
            </a:scene3d>
          </a:bodyPr>
          <a:lstStyle/>
          <a:p>
            <a:pPr lvl="0">
              <a:lnSpc>
                <a:spcPct val="100000"/>
              </a:lnSpc>
            </a:pPr>
            <a:r>
              <a:rPr lang="en-US" altLang="zh-CN"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8 </a:t>
            </a:r>
            <a:r>
              <a:rPr lang="zh-CN" altLang="en-US"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主成分分析及</a:t>
            </a:r>
            <a:r>
              <a:rPr lang="en-US" altLang="zh-CN"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R</a:t>
            </a:r>
            <a:r>
              <a:rPr lang="zh-CN" altLang="en-US"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使用</a:t>
            </a:r>
            <a:endParaRPr lang="zh-CN" altLang="en-US" sz="3200" b="1" dirty="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endParaRPr>
          </a:p>
        </p:txBody>
      </p:sp>
      <p:grpSp>
        <p:nvGrpSpPr>
          <p:cNvPr id="8201" name="组合 5"/>
          <p:cNvGrpSpPr/>
          <p:nvPr/>
        </p:nvGrpSpPr>
        <p:grpSpPr>
          <a:xfrm>
            <a:off x="3709988" y="1989138"/>
            <a:ext cx="4662487" cy="2650363"/>
            <a:chOff x="0" y="0"/>
            <a:chExt cx="4662264" cy="2650025"/>
          </a:xfrm>
        </p:grpSpPr>
        <p:sp>
          <p:nvSpPr>
            <p:cNvPr id="8202" name="矩形 2"/>
            <p:cNvSpPr/>
            <p:nvPr/>
          </p:nvSpPr>
          <p:spPr>
            <a:xfrm>
              <a:off x="0" y="0"/>
              <a:ext cx="4572000" cy="417777"/>
            </a:xfrm>
            <a:prstGeom prst="rect">
              <a:avLst/>
            </a:prstGeom>
            <a:noFill/>
            <a:ln w="9525">
              <a:noFill/>
            </a:ln>
          </p:spPr>
          <p:txBody>
            <a:bodyPr>
              <a:spAutoFit/>
            </a:bodyPr>
            <a:lstStyle/>
            <a:p>
              <a:pPr marL="342900" lvl="0" indent="-342900">
                <a:lnSpc>
                  <a:spcPct val="100000"/>
                </a:lnSpc>
              </a:pPr>
              <a:endParaRPr sz="2000">
                <a:solidFill>
                  <a:srgbClr val="666666"/>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203" name="矩形 3"/>
            <p:cNvSpPr/>
            <p:nvPr/>
          </p:nvSpPr>
          <p:spPr>
            <a:xfrm>
              <a:off x="90264" y="978495"/>
              <a:ext cx="4572000" cy="417777"/>
            </a:xfrm>
            <a:prstGeom prst="rect">
              <a:avLst/>
            </a:prstGeom>
            <a:noFill/>
            <a:ln w="9525">
              <a:noFill/>
            </a:ln>
          </p:spPr>
          <p:txBody>
            <a:bodyPr>
              <a:spAutoFit/>
            </a:bodyPr>
            <a:lstStyle/>
            <a:p>
              <a:pPr marL="342900" lvl="0" indent="-342900" algn="just">
                <a:lnSpc>
                  <a:spcPct val="100000"/>
                </a:lnSpc>
              </a:pPr>
              <a:endParaRPr sz="2000">
                <a:solidFill>
                  <a:srgbClr val="666666"/>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204" name="矩形 4"/>
            <p:cNvSpPr/>
            <p:nvPr/>
          </p:nvSpPr>
          <p:spPr>
            <a:xfrm>
              <a:off x="72008" y="2232248"/>
              <a:ext cx="4572000" cy="417777"/>
            </a:xfrm>
            <a:prstGeom prst="rect">
              <a:avLst/>
            </a:prstGeom>
            <a:noFill/>
            <a:ln w="9525">
              <a:noFill/>
            </a:ln>
          </p:spPr>
          <p:txBody>
            <a:bodyPr>
              <a:spAutoFit/>
            </a:bodyPr>
            <a:lstStyle/>
            <a:p>
              <a:pPr lvl="0" algn="just">
                <a:lnSpc>
                  <a:spcPct val="100000"/>
                </a:lnSpc>
              </a:pPr>
              <a:endParaRPr sz="2000">
                <a:solidFill>
                  <a:srgbClr val="666666"/>
                </a:solidFill>
                <a:latin typeface="微软雅黑" panose="020B0503020204020204" pitchFamily="2" charset="-122"/>
                <a:ea typeface="微软雅黑" panose="020B0503020204020204" pitchFamily="2" charset="-122"/>
                <a:sym typeface="微软雅黑" panose="020B0503020204020204" pitchFamily="2" charset="-122"/>
              </a:endParaRPr>
            </a:p>
          </p:txBody>
        </p:sp>
      </p:grpSp>
      <p:sp>
        <p:nvSpPr>
          <p:cNvPr id="8209" name="直接连接符 10"/>
          <p:cNvSpPr/>
          <p:nvPr/>
        </p:nvSpPr>
        <p:spPr>
          <a:xfrm>
            <a:off x="5987025" y="1484865"/>
            <a:ext cx="1270" cy="4951730"/>
          </a:xfrm>
          <a:prstGeom prst="line">
            <a:avLst/>
          </a:prstGeom>
          <a:ln w="22225" cap="flat" cmpd="sng">
            <a:solidFill>
              <a:srgbClr val="0174AB"/>
            </a:solidFill>
            <a:prstDash val="sysDot"/>
            <a:miter/>
            <a:headEnd type="none" w="med" len="med"/>
            <a:tailEnd type="none" w="med" len="med"/>
          </a:ln>
        </p:spPr>
        <p:txBody>
          <a:bodyPr/>
          <a:lstStyle/>
          <a:p>
            <a:endParaRPr lang="zh-CN" altLang="en-US"/>
          </a:p>
        </p:txBody>
      </p:sp>
      <p:sp>
        <p:nvSpPr>
          <p:cNvPr id="2" name="直接连接符 29"/>
          <p:cNvSpPr/>
          <p:nvPr/>
        </p:nvSpPr>
        <p:spPr>
          <a:xfrm flipV="1">
            <a:off x="72708" y="948055"/>
            <a:ext cx="12045600" cy="9525"/>
          </a:xfrm>
          <a:prstGeom prst="line">
            <a:avLst/>
          </a:prstGeom>
          <a:ln w="136525" cap="sq" cmpd="sng">
            <a:solidFill>
              <a:srgbClr val="66CCFF"/>
            </a:solidFill>
            <a:prstDash val="solid"/>
            <a:miter/>
            <a:headEnd type="none" w="med" len="med"/>
            <a:tailEnd type="none" w="med" len="med"/>
          </a:ln>
        </p:spPr>
        <p:txBody>
          <a:bodyPr/>
          <a:lstStyle/>
          <a:p>
            <a:endParaRPr lang="zh-CN" altLang="en-US"/>
          </a:p>
        </p:txBody>
      </p:sp>
      <p:pic>
        <p:nvPicPr>
          <p:cNvPr id="3" name="图片 2" descr="校徽2"/>
          <p:cNvPicPr>
            <a:picLocks noChangeAspect="1"/>
          </p:cNvPicPr>
          <p:nvPr/>
        </p:nvPicPr>
        <p:blipFill>
          <a:blip r:embed="rId1"/>
          <a:stretch>
            <a:fillRect/>
          </a:stretch>
        </p:blipFill>
        <p:spPr>
          <a:xfrm>
            <a:off x="11322050" y="41275"/>
            <a:ext cx="838835" cy="774065"/>
          </a:xfrm>
          <a:prstGeom prst="rect">
            <a:avLst/>
          </a:prstGeom>
        </p:spPr>
      </p:pic>
      <p:sp>
        <p:nvSpPr>
          <p:cNvPr id="4" name="右箭头 3"/>
          <p:cNvSpPr/>
          <p:nvPr/>
        </p:nvSpPr>
        <p:spPr>
          <a:xfrm>
            <a:off x="4223870" y="377794"/>
            <a:ext cx="504190" cy="167005"/>
          </a:xfrm>
          <a:prstGeom prst="rightArrow">
            <a:avLst/>
          </a:prstGeom>
          <a:solidFill>
            <a:schemeClr val="accent2">
              <a:lumMod val="40000"/>
              <a:lumOff val="60000"/>
            </a:schemeClr>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scene3d>
              <a:camera prst="orthographicFront"/>
              <a:lightRig rig="threePt" dir="t"/>
            </a:scene3d>
          </a:bodyPr>
          <a:lstStyle/>
          <a:p>
            <a:pPr algn="ctr"/>
            <a:endParaRPr lang="zh-CN" altLang="en-US">
              <a:ln>
                <a:solidFill>
                  <a:sysClr val="windowText" lastClr="000000"/>
                </a:solidFill>
              </a:ln>
              <a:solidFill>
                <a:schemeClr val="accent6">
                  <a:lumMod val="60000"/>
                  <a:lumOff val="40000"/>
                </a:schemeClr>
              </a:solidFill>
              <a:effectLst/>
            </a:endParaRPr>
          </a:p>
        </p:txBody>
      </p:sp>
      <p:sp>
        <p:nvSpPr>
          <p:cNvPr id="5" name="TextBox 4"/>
          <p:cNvSpPr txBox="1"/>
          <p:nvPr/>
        </p:nvSpPr>
        <p:spPr>
          <a:xfrm>
            <a:off x="407605" y="1484865"/>
            <a:ext cx="5472380" cy="400110"/>
          </a:xfrm>
          <a:prstGeom prst="rect">
            <a:avLst/>
          </a:prstGeom>
          <a:noFill/>
        </p:spPr>
        <p:txBody>
          <a:bodyPr wrap="square" rtlCol="0">
            <a:spAutoFit/>
          </a:bodyPr>
          <a:lstStyle/>
          <a:p>
            <a:r>
              <a:rPr lang="en-US" altLang="zh-CN" sz="2000" dirty="0"/>
              <a:t>(</a:t>
            </a:r>
            <a:r>
              <a:rPr lang="en-US" altLang="zh-CN" sz="2000" dirty="0">
                <a:latin typeface="微软雅黑" panose="020B0503020204020204" pitchFamily="2" charset="-122"/>
                <a:ea typeface="微软雅黑" panose="020B0503020204020204" pitchFamily="2" charset="-122"/>
              </a:rPr>
              <a:t>2)</a:t>
            </a:r>
            <a:r>
              <a:rPr lang="zh-CN" altLang="en-US" sz="2000" dirty="0">
                <a:latin typeface="微软雅黑" panose="020B0503020204020204" pitchFamily="2" charset="-122"/>
                <a:ea typeface="微软雅黑" panose="020B0503020204020204" pitchFamily="2" charset="-122"/>
              </a:rPr>
              <a:t>求相关矩阵的特征值和主成分</a:t>
            </a:r>
            <a:r>
              <a:rPr lang="zh-CN" altLang="en-US" sz="2000" dirty="0" smtClean="0">
                <a:latin typeface="微软雅黑" panose="020B0503020204020204" pitchFamily="2" charset="-122"/>
                <a:ea typeface="微软雅黑" panose="020B0503020204020204" pitchFamily="2" charset="-122"/>
              </a:rPr>
              <a:t>负荷。</a:t>
            </a:r>
            <a:endParaRPr lang="zh-CN" altLang="en-US" sz="2000" dirty="0">
              <a:latin typeface="微软雅黑" panose="020B0503020204020204" pitchFamily="2" charset="-122"/>
              <a:ea typeface="微软雅黑" panose="020B0503020204020204" pitchFamily="2" charset="-122"/>
            </a:endParaRPr>
          </a:p>
        </p:txBody>
      </p:sp>
      <p:sp>
        <p:nvSpPr>
          <p:cNvPr id="6" name="TextBox 5"/>
          <p:cNvSpPr txBox="1"/>
          <p:nvPr/>
        </p:nvSpPr>
        <p:spPr>
          <a:xfrm>
            <a:off x="407605" y="2198053"/>
            <a:ext cx="5472380" cy="707886"/>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zh-CN" sz="2000" dirty="0">
                <a:solidFill>
                  <a:srgbClr val="0053EC"/>
                </a:solidFill>
                <a:latin typeface="微软雅黑" panose="020B0503020204020204" pitchFamily="2" charset="-122"/>
                <a:ea typeface="微软雅黑" panose="020B0503020204020204" pitchFamily="2" charset="-122"/>
              </a:rPr>
              <a:t>PCA=</a:t>
            </a:r>
            <a:r>
              <a:rPr lang="en-US" altLang="zh-CN" sz="2000" dirty="0" err="1">
                <a:solidFill>
                  <a:srgbClr val="0053EC"/>
                </a:solidFill>
                <a:latin typeface="微软雅黑" panose="020B0503020204020204" pitchFamily="2" charset="-122"/>
                <a:ea typeface="微软雅黑" panose="020B0503020204020204" pitchFamily="2" charset="-122"/>
              </a:rPr>
              <a:t>princomp</a:t>
            </a:r>
            <a:r>
              <a:rPr lang="en-US" altLang="zh-CN" sz="2000" dirty="0">
                <a:solidFill>
                  <a:srgbClr val="0053EC"/>
                </a:solidFill>
                <a:latin typeface="微软雅黑" panose="020B0503020204020204" pitchFamily="2" charset="-122"/>
                <a:ea typeface="微软雅黑" panose="020B0503020204020204" pitchFamily="2" charset="-122"/>
              </a:rPr>
              <a:t>(</a:t>
            </a:r>
            <a:r>
              <a:rPr lang="en-US" altLang="zh-CN" sz="2000" dirty="0" err="1">
                <a:solidFill>
                  <a:srgbClr val="0053EC"/>
                </a:solidFill>
                <a:latin typeface="微软雅黑" panose="020B0503020204020204" pitchFamily="2" charset="-122"/>
                <a:ea typeface="微软雅黑" panose="020B0503020204020204" pitchFamily="2" charset="-122"/>
              </a:rPr>
              <a:t>X,cor</a:t>
            </a:r>
            <a:r>
              <a:rPr lang="en-US" altLang="zh-CN" sz="2000" dirty="0">
                <a:solidFill>
                  <a:srgbClr val="0053EC"/>
                </a:solidFill>
                <a:latin typeface="微软雅黑" panose="020B0503020204020204" pitchFamily="2" charset="-122"/>
                <a:ea typeface="微软雅黑" panose="020B0503020204020204" pitchFamily="2" charset="-122"/>
              </a:rPr>
              <a:t>=T)  #</a:t>
            </a:r>
            <a:r>
              <a:rPr lang="zh-CN" altLang="en-US" sz="2000" dirty="0">
                <a:solidFill>
                  <a:srgbClr val="0053EC"/>
                </a:solidFill>
                <a:latin typeface="微软雅黑" panose="020B0503020204020204" pitchFamily="2" charset="-122"/>
                <a:ea typeface="微软雅黑" panose="020B0503020204020204" pitchFamily="2" charset="-122"/>
              </a:rPr>
              <a:t>主成分分析</a:t>
            </a:r>
            <a:endParaRPr lang="zh-CN" altLang="en-US" sz="2000" dirty="0">
              <a:solidFill>
                <a:srgbClr val="0053EC"/>
              </a:solidFill>
              <a:latin typeface="微软雅黑" panose="020B0503020204020204" pitchFamily="2" charset="-122"/>
              <a:ea typeface="微软雅黑" panose="020B0503020204020204" pitchFamily="2" charset="-122"/>
            </a:endParaRPr>
          </a:p>
          <a:p>
            <a:r>
              <a:rPr lang="en-US" altLang="zh-CN" sz="2000" dirty="0">
                <a:solidFill>
                  <a:srgbClr val="0053EC"/>
                </a:solidFill>
                <a:latin typeface="微软雅黑" panose="020B0503020204020204" pitchFamily="2" charset="-122"/>
                <a:ea typeface="微软雅黑" panose="020B0503020204020204" pitchFamily="2" charset="-122"/>
              </a:rPr>
              <a:t>PCA                  #</a:t>
            </a:r>
            <a:r>
              <a:rPr lang="zh-CN" altLang="en-US" sz="2000" dirty="0">
                <a:solidFill>
                  <a:srgbClr val="0053EC"/>
                </a:solidFill>
                <a:latin typeface="微软雅黑" panose="020B0503020204020204" pitchFamily="2" charset="-122"/>
                <a:ea typeface="微软雅黑" panose="020B0503020204020204" pitchFamily="2" charset="-122"/>
              </a:rPr>
              <a:t>特征值开根号结果 </a:t>
            </a:r>
            <a:endParaRPr lang="zh-CN" altLang="en-US" sz="2000" dirty="0">
              <a:solidFill>
                <a:srgbClr val="0053EC"/>
              </a:solidFill>
              <a:latin typeface="微软雅黑" panose="020B0503020204020204" pitchFamily="2" charset="-122"/>
              <a:ea typeface="微软雅黑" panose="020B0503020204020204" pitchFamily="2" charset="-122"/>
            </a:endParaRPr>
          </a:p>
        </p:txBody>
      </p:sp>
      <p:sp>
        <p:nvSpPr>
          <p:cNvPr id="7" name="TextBox 6"/>
          <p:cNvSpPr txBox="1"/>
          <p:nvPr/>
        </p:nvSpPr>
        <p:spPr>
          <a:xfrm>
            <a:off x="6172430" y="2198628"/>
            <a:ext cx="2381476" cy="400110"/>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zh-CN" sz="2000" dirty="0">
                <a:solidFill>
                  <a:srgbClr val="0053EC"/>
                </a:solidFill>
                <a:latin typeface="微软雅黑" panose="020B0503020204020204" pitchFamily="2" charset="-122"/>
                <a:ea typeface="微软雅黑" panose="020B0503020204020204" pitchFamily="2" charset="-122"/>
              </a:rPr>
              <a:t>summary(PCA</a:t>
            </a:r>
            <a:r>
              <a:rPr lang="en-US" altLang="zh-CN" sz="2000" dirty="0">
                <a:latin typeface="微软雅黑" panose="020B0503020204020204" pitchFamily="2" charset="-122"/>
                <a:ea typeface="微软雅黑" panose="020B0503020204020204" pitchFamily="2" charset="-122"/>
              </a:rPr>
              <a:t>)</a:t>
            </a:r>
            <a:endParaRPr lang="zh-CN" altLang="en-US" sz="2000" dirty="0">
              <a:latin typeface="微软雅黑" panose="020B0503020204020204" pitchFamily="2" charset="-122"/>
              <a:ea typeface="微软雅黑" panose="020B0503020204020204" pitchFamily="2" charset="-122"/>
            </a:endParaRPr>
          </a:p>
        </p:txBody>
      </p:sp>
      <p:pic>
        <p:nvPicPr>
          <p:cNvPr id="8" name="图片 7"/>
          <p:cNvPicPr>
            <a:picLocks noChangeAspect="1"/>
          </p:cNvPicPr>
          <p:nvPr/>
        </p:nvPicPr>
        <p:blipFill>
          <a:blip r:embed="rId2"/>
          <a:stretch>
            <a:fillRect/>
          </a:stretch>
        </p:blipFill>
        <p:spPr>
          <a:xfrm>
            <a:off x="327025" y="3634105"/>
            <a:ext cx="5552440" cy="2179955"/>
          </a:xfrm>
          <a:prstGeom prst="rect">
            <a:avLst/>
          </a:prstGeom>
        </p:spPr>
      </p:pic>
      <p:pic>
        <p:nvPicPr>
          <p:cNvPr id="9" name="图片 8"/>
          <p:cNvPicPr>
            <a:picLocks noChangeAspect="1"/>
          </p:cNvPicPr>
          <p:nvPr/>
        </p:nvPicPr>
        <p:blipFill>
          <a:blip r:embed="rId3"/>
          <a:stretch>
            <a:fillRect/>
          </a:stretch>
        </p:blipFill>
        <p:spPr>
          <a:xfrm>
            <a:off x="6172200" y="3439160"/>
            <a:ext cx="5901055" cy="1043305"/>
          </a:xfrm>
          <a:prstGeom prst="rect">
            <a:avLst/>
          </a:prstGeom>
        </p:spPr>
      </p:pic>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27"/>
          <p:cNvSpPr/>
          <p:nvPr/>
        </p:nvSpPr>
        <p:spPr>
          <a:xfrm>
            <a:off x="4871915" y="212815"/>
            <a:ext cx="4608320" cy="523220"/>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lstStyle/>
          <a:p>
            <a:pPr lvl="0">
              <a:lnSpc>
                <a:spcPct val="100000"/>
              </a:lnSpc>
            </a:pPr>
            <a:r>
              <a:rPr lang="en-US" altLang="zh-CN" sz="2800" b="1" dirty="0" smtClean="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8.3 </a:t>
            </a:r>
            <a:r>
              <a:rPr lang="zh-CN" altLang="en-US" sz="2800" b="1" dirty="0" smtClean="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主成分分析的步骤</a:t>
            </a:r>
            <a:endParaRPr lang="zh-CN" altLang="en-US" sz="2800" b="1" dirty="0">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195" name="TextBox 28"/>
          <p:cNvSpPr/>
          <p:nvPr/>
        </p:nvSpPr>
        <p:spPr>
          <a:xfrm>
            <a:off x="47625" y="168910"/>
            <a:ext cx="5571490" cy="584775"/>
          </a:xfrm>
          <a:prstGeom prst="rect">
            <a:avLst/>
          </a:prstGeom>
          <a:noFill/>
          <a:ln w="9525">
            <a:noFill/>
          </a:ln>
        </p:spPr>
        <p:txBody>
          <a:bodyPr wrap="square">
            <a:spAutoFit/>
            <a:scene3d>
              <a:camera prst="orthographicFront"/>
              <a:lightRig rig="threePt" dir="t"/>
            </a:scene3d>
          </a:bodyPr>
          <a:lstStyle/>
          <a:p>
            <a:pPr lvl="0">
              <a:lnSpc>
                <a:spcPct val="100000"/>
              </a:lnSpc>
            </a:pPr>
            <a:r>
              <a:rPr lang="en-US" altLang="zh-CN"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8 </a:t>
            </a:r>
            <a:r>
              <a:rPr lang="zh-CN" altLang="en-US"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主成分分析及</a:t>
            </a:r>
            <a:r>
              <a:rPr lang="en-US" altLang="zh-CN"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R</a:t>
            </a:r>
            <a:r>
              <a:rPr lang="zh-CN" altLang="en-US"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使用</a:t>
            </a:r>
            <a:endParaRPr lang="zh-CN" altLang="en-US" sz="3200" b="1" dirty="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endParaRPr>
          </a:p>
        </p:txBody>
      </p:sp>
      <p:grpSp>
        <p:nvGrpSpPr>
          <p:cNvPr id="8201" name="组合 5"/>
          <p:cNvGrpSpPr/>
          <p:nvPr/>
        </p:nvGrpSpPr>
        <p:grpSpPr>
          <a:xfrm>
            <a:off x="3709988" y="1989138"/>
            <a:ext cx="4662487" cy="2650363"/>
            <a:chOff x="0" y="0"/>
            <a:chExt cx="4662264" cy="2650025"/>
          </a:xfrm>
        </p:grpSpPr>
        <p:sp>
          <p:nvSpPr>
            <p:cNvPr id="8202" name="矩形 2"/>
            <p:cNvSpPr/>
            <p:nvPr/>
          </p:nvSpPr>
          <p:spPr>
            <a:xfrm>
              <a:off x="0" y="0"/>
              <a:ext cx="4572000" cy="417777"/>
            </a:xfrm>
            <a:prstGeom prst="rect">
              <a:avLst/>
            </a:prstGeom>
            <a:noFill/>
            <a:ln w="9525">
              <a:noFill/>
            </a:ln>
          </p:spPr>
          <p:txBody>
            <a:bodyPr>
              <a:spAutoFit/>
            </a:bodyPr>
            <a:lstStyle/>
            <a:p>
              <a:pPr marL="342900" lvl="0" indent="-342900">
                <a:lnSpc>
                  <a:spcPct val="100000"/>
                </a:lnSpc>
              </a:pPr>
              <a:endParaRPr sz="2000">
                <a:solidFill>
                  <a:srgbClr val="666666"/>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203" name="矩形 3"/>
            <p:cNvSpPr/>
            <p:nvPr/>
          </p:nvSpPr>
          <p:spPr>
            <a:xfrm>
              <a:off x="90264" y="978495"/>
              <a:ext cx="4572000" cy="417777"/>
            </a:xfrm>
            <a:prstGeom prst="rect">
              <a:avLst/>
            </a:prstGeom>
            <a:noFill/>
            <a:ln w="9525">
              <a:noFill/>
            </a:ln>
          </p:spPr>
          <p:txBody>
            <a:bodyPr>
              <a:spAutoFit/>
            </a:bodyPr>
            <a:lstStyle/>
            <a:p>
              <a:pPr marL="342900" lvl="0" indent="-342900" algn="just">
                <a:lnSpc>
                  <a:spcPct val="100000"/>
                </a:lnSpc>
              </a:pPr>
              <a:endParaRPr sz="2000">
                <a:solidFill>
                  <a:srgbClr val="666666"/>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204" name="矩形 4"/>
            <p:cNvSpPr/>
            <p:nvPr/>
          </p:nvSpPr>
          <p:spPr>
            <a:xfrm>
              <a:off x="72008" y="2232248"/>
              <a:ext cx="4572000" cy="417777"/>
            </a:xfrm>
            <a:prstGeom prst="rect">
              <a:avLst/>
            </a:prstGeom>
            <a:noFill/>
            <a:ln w="9525">
              <a:noFill/>
            </a:ln>
          </p:spPr>
          <p:txBody>
            <a:bodyPr>
              <a:spAutoFit/>
            </a:bodyPr>
            <a:lstStyle/>
            <a:p>
              <a:pPr lvl="0" algn="just">
                <a:lnSpc>
                  <a:spcPct val="100000"/>
                </a:lnSpc>
              </a:pPr>
              <a:endParaRPr sz="2000">
                <a:solidFill>
                  <a:srgbClr val="666666"/>
                </a:solidFill>
                <a:latin typeface="微软雅黑" panose="020B0503020204020204" pitchFamily="2" charset="-122"/>
                <a:ea typeface="微软雅黑" panose="020B0503020204020204" pitchFamily="2" charset="-122"/>
                <a:sym typeface="微软雅黑" panose="020B0503020204020204" pitchFamily="2" charset="-122"/>
              </a:endParaRPr>
            </a:p>
          </p:txBody>
        </p:sp>
      </p:grpSp>
      <p:sp>
        <p:nvSpPr>
          <p:cNvPr id="2" name="直接连接符 29"/>
          <p:cNvSpPr/>
          <p:nvPr/>
        </p:nvSpPr>
        <p:spPr>
          <a:xfrm flipV="1">
            <a:off x="72708" y="948055"/>
            <a:ext cx="12045600" cy="9525"/>
          </a:xfrm>
          <a:prstGeom prst="line">
            <a:avLst/>
          </a:prstGeom>
          <a:ln w="136525" cap="sq" cmpd="sng">
            <a:solidFill>
              <a:srgbClr val="66CCFF"/>
            </a:solidFill>
            <a:prstDash val="solid"/>
            <a:miter/>
            <a:headEnd type="none" w="med" len="med"/>
            <a:tailEnd type="none" w="med" len="med"/>
          </a:ln>
        </p:spPr>
        <p:txBody>
          <a:bodyPr/>
          <a:lstStyle/>
          <a:p>
            <a:endParaRPr lang="zh-CN" altLang="en-US"/>
          </a:p>
        </p:txBody>
      </p:sp>
      <p:pic>
        <p:nvPicPr>
          <p:cNvPr id="3" name="图片 2" descr="校徽2"/>
          <p:cNvPicPr>
            <a:picLocks noChangeAspect="1"/>
          </p:cNvPicPr>
          <p:nvPr/>
        </p:nvPicPr>
        <p:blipFill>
          <a:blip r:embed="rId1"/>
          <a:stretch>
            <a:fillRect/>
          </a:stretch>
        </p:blipFill>
        <p:spPr>
          <a:xfrm>
            <a:off x="11322050" y="41275"/>
            <a:ext cx="838835" cy="774065"/>
          </a:xfrm>
          <a:prstGeom prst="rect">
            <a:avLst/>
          </a:prstGeom>
        </p:spPr>
      </p:pic>
      <p:sp>
        <p:nvSpPr>
          <p:cNvPr id="4" name="右箭头 3"/>
          <p:cNvSpPr/>
          <p:nvPr/>
        </p:nvSpPr>
        <p:spPr>
          <a:xfrm>
            <a:off x="4223870" y="377794"/>
            <a:ext cx="504190" cy="167005"/>
          </a:xfrm>
          <a:prstGeom prst="rightArrow">
            <a:avLst/>
          </a:prstGeom>
          <a:solidFill>
            <a:schemeClr val="accent2">
              <a:lumMod val="40000"/>
              <a:lumOff val="60000"/>
            </a:schemeClr>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scene3d>
              <a:camera prst="orthographicFront"/>
              <a:lightRig rig="threePt" dir="t"/>
            </a:scene3d>
          </a:bodyPr>
          <a:lstStyle/>
          <a:p>
            <a:pPr algn="ctr"/>
            <a:endParaRPr lang="zh-CN" altLang="en-US">
              <a:ln>
                <a:solidFill>
                  <a:sysClr val="windowText" lastClr="000000"/>
                </a:solidFill>
              </a:ln>
              <a:solidFill>
                <a:schemeClr val="accent6">
                  <a:lumMod val="60000"/>
                  <a:lumOff val="40000"/>
                </a:schemeClr>
              </a:solidFill>
              <a:effectLst/>
            </a:endParaRPr>
          </a:p>
        </p:txBody>
      </p:sp>
      <p:sp>
        <p:nvSpPr>
          <p:cNvPr id="5" name="TextBox 4"/>
          <p:cNvSpPr txBox="1"/>
          <p:nvPr/>
        </p:nvSpPr>
        <p:spPr>
          <a:xfrm>
            <a:off x="551615" y="1643191"/>
            <a:ext cx="3672255" cy="400110"/>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zh-CN" sz="2000" dirty="0" err="1">
                <a:solidFill>
                  <a:srgbClr val="0053EC"/>
                </a:solidFill>
                <a:latin typeface="微软雅黑" panose="020B0503020204020204" pitchFamily="2" charset="-122"/>
                <a:ea typeface="微软雅黑" panose="020B0503020204020204" pitchFamily="2" charset="-122"/>
              </a:rPr>
              <a:t>PCA$loadings</a:t>
            </a:r>
            <a:r>
              <a:rPr lang="en-US" altLang="zh-CN" sz="2000" dirty="0">
                <a:solidFill>
                  <a:srgbClr val="0053EC"/>
                </a:solidFill>
                <a:latin typeface="微软雅黑" panose="020B0503020204020204" pitchFamily="2" charset="-122"/>
                <a:ea typeface="微软雅黑" panose="020B0503020204020204" pitchFamily="2" charset="-122"/>
              </a:rPr>
              <a:t>  #</a:t>
            </a:r>
            <a:r>
              <a:rPr lang="zh-CN" altLang="en-US" sz="2000" dirty="0">
                <a:solidFill>
                  <a:srgbClr val="0053EC"/>
                </a:solidFill>
                <a:latin typeface="微软雅黑" panose="020B0503020204020204" pitchFamily="2" charset="-122"/>
                <a:ea typeface="微软雅黑" panose="020B0503020204020204" pitchFamily="2" charset="-122"/>
              </a:rPr>
              <a:t>主成分载荷</a:t>
            </a:r>
            <a:endParaRPr lang="zh-CN" altLang="en-US" sz="2000" dirty="0">
              <a:solidFill>
                <a:srgbClr val="0053EC"/>
              </a:solidFill>
              <a:latin typeface="微软雅黑" panose="020B0503020204020204" pitchFamily="2" charset="-122"/>
              <a:ea typeface="微软雅黑" panose="020B0503020204020204" pitchFamily="2" charset="-122"/>
            </a:endParaRPr>
          </a:p>
        </p:txBody>
      </p:sp>
      <p:sp>
        <p:nvSpPr>
          <p:cNvPr id="6" name="TextBox 5"/>
          <p:cNvSpPr txBox="1"/>
          <p:nvPr/>
        </p:nvSpPr>
        <p:spPr>
          <a:xfrm>
            <a:off x="6312015" y="1340855"/>
            <a:ext cx="5688395" cy="1323439"/>
          </a:xfrm>
          <a:prstGeom prst="rect">
            <a:avLst/>
          </a:prstGeom>
          <a:noFill/>
        </p:spPr>
        <p:txBody>
          <a:bodyPr wrap="square" rtlCol="0">
            <a:spAutoFit/>
          </a:bodyPr>
          <a:lstStyle/>
          <a:p>
            <a:r>
              <a:rPr lang="zh-CN" altLang="en-US" sz="2000" dirty="0">
                <a:latin typeface="微软雅黑" panose="020B0503020204020204" pitchFamily="2" charset="-122"/>
                <a:ea typeface="微软雅黑" panose="020B0503020204020204" pitchFamily="2" charset="-122"/>
              </a:rPr>
              <a:t>（</a:t>
            </a:r>
            <a:r>
              <a:rPr lang="en-US" altLang="zh-CN" sz="2000" dirty="0">
                <a:latin typeface="微软雅黑" panose="020B0503020204020204" pitchFamily="2" charset="-122"/>
                <a:ea typeface="微软雅黑" panose="020B0503020204020204" pitchFamily="2" charset="-122"/>
              </a:rPr>
              <a:t>3</a:t>
            </a:r>
            <a:r>
              <a:rPr lang="zh-CN" altLang="en-US" sz="2000" dirty="0">
                <a:latin typeface="微软雅黑" panose="020B0503020204020204" pitchFamily="2" charset="-122"/>
                <a:ea typeface="微软雅黑" panose="020B0503020204020204" pitchFamily="2" charset="-122"/>
              </a:rPr>
              <a:t>）确定</a:t>
            </a:r>
            <a:r>
              <a:rPr lang="zh-CN" altLang="en-US" sz="2000" dirty="0" smtClean="0">
                <a:latin typeface="微软雅黑" panose="020B0503020204020204" pitchFamily="2" charset="-122"/>
                <a:ea typeface="微软雅黑" panose="020B0503020204020204" pitchFamily="2" charset="-122"/>
              </a:rPr>
              <a:t>主成分。</a:t>
            </a:r>
            <a:endParaRPr lang="en-US" altLang="zh-CN" sz="2000" dirty="0" smtClean="0">
              <a:latin typeface="微软雅黑" panose="020B0503020204020204" pitchFamily="2" charset="-122"/>
              <a:ea typeface="微软雅黑" panose="020B0503020204020204" pitchFamily="2" charset="-122"/>
            </a:endParaRPr>
          </a:p>
          <a:p>
            <a:r>
              <a:rPr lang="zh-CN" altLang="en-US" sz="2000" dirty="0" smtClean="0">
                <a:latin typeface="微软雅黑" panose="020B0503020204020204" pitchFamily="2" charset="-122"/>
                <a:ea typeface="微软雅黑" panose="020B0503020204020204" pitchFamily="2" charset="-122"/>
              </a:rPr>
              <a:t>      按照</a:t>
            </a:r>
            <a:r>
              <a:rPr lang="zh-CN" altLang="en-US" sz="2000" dirty="0">
                <a:latin typeface="微软雅黑" panose="020B0503020204020204" pitchFamily="2" charset="-122"/>
                <a:ea typeface="微软雅黑" panose="020B0503020204020204" pitchFamily="2" charset="-122"/>
              </a:rPr>
              <a:t>累积方差贡献率大于</a:t>
            </a:r>
            <a:r>
              <a:rPr lang="en-US" altLang="zh-CN" sz="2000" dirty="0">
                <a:latin typeface="微软雅黑" panose="020B0503020204020204" pitchFamily="2" charset="-122"/>
                <a:ea typeface="微软雅黑" panose="020B0503020204020204" pitchFamily="2" charset="-122"/>
              </a:rPr>
              <a:t>80%</a:t>
            </a:r>
            <a:r>
              <a:rPr lang="zh-CN" altLang="en-US" sz="2000" dirty="0">
                <a:latin typeface="微软雅黑" panose="020B0503020204020204" pitchFamily="2" charset="-122"/>
                <a:ea typeface="微软雅黑" panose="020B0503020204020204" pitchFamily="2" charset="-122"/>
              </a:rPr>
              <a:t>原则，选入了两个主成分，其累积方差贡献率为</a:t>
            </a:r>
            <a:r>
              <a:rPr lang="en-US" altLang="zh-CN" sz="2000" dirty="0">
                <a:latin typeface="微软雅黑" panose="020B0503020204020204" pitchFamily="2" charset="-122"/>
                <a:ea typeface="微软雅黑" panose="020B0503020204020204" pitchFamily="2" charset="-122"/>
              </a:rPr>
              <a:t>80.7</a:t>
            </a:r>
            <a:r>
              <a:rPr lang="en-US" altLang="zh-CN" sz="2000" dirty="0" smtClean="0">
                <a:latin typeface="微软雅黑" panose="020B0503020204020204" pitchFamily="2" charset="-122"/>
                <a:ea typeface="微软雅黑" panose="020B0503020204020204" pitchFamily="2" charset="-122"/>
              </a:rPr>
              <a:t>%</a:t>
            </a:r>
            <a:r>
              <a:rPr lang="zh-CN" altLang="en-US" sz="2000" dirty="0">
                <a:latin typeface="微软雅黑" panose="020B0503020204020204" pitchFamily="2" charset="-122"/>
                <a:ea typeface="微软雅黑" panose="020B0503020204020204" pitchFamily="2" charset="-122"/>
              </a:rPr>
              <a:t>，</a:t>
            </a:r>
            <a:r>
              <a:rPr lang="zh-CN" altLang="en-US" sz="2000" dirty="0" smtClean="0">
                <a:latin typeface="微软雅黑" panose="020B0503020204020204" pitchFamily="2" charset="-122"/>
                <a:ea typeface="微软雅黑" panose="020B0503020204020204" pitchFamily="2" charset="-122"/>
              </a:rPr>
              <a:t>从</a:t>
            </a:r>
            <a:r>
              <a:rPr lang="zh-CN" altLang="en-US" sz="2000" dirty="0">
                <a:latin typeface="微软雅黑" panose="020B0503020204020204" pitchFamily="2" charset="-122"/>
                <a:ea typeface="微软雅黑" panose="020B0503020204020204" pitchFamily="2" charset="-122"/>
              </a:rPr>
              <a:t>碎石图上也可以看出</a:t>
            </a:r>
            <a:r>
              <a:rPr lang="en-US" altLang="zh-CN" sz="2000" dirty="0">
                <a:latin typeface="微软雅黑" panose="020B0503020204020204" pitchFamily="2" charset="-122"/>
                <a:ea typeface="微软雅黑" panose="020B0503020204020204" pitchFamily="2" charset="-122"/>
              </a:rPr>
              <a:t>m</a:t>
            </a:r>
            <a:r>
              <a:rPr lang="zh-CN" altLang="en-US" sz="2000" dirty="0">
                <a:latin typeface="微软雅黑" panose="020B0503020204020204" pitchFamily="2" charset="-122"/>
                <a:ea typeface="微软雅黑" panose="020B0503020204020204" pitchFamily="2" charset="-122"/>
              </a:rPr>
              <a:t>取</a:t>
            </a:r>
            <a:r>
              <a:rPr lang="en-US" altLang="zh-CN" sz="2000" dirty="0">
                <a:latin typeface="微软雅黑" panose="020B0503020204020204" pitchFamily="2" charset="-122"/>
                <a:ea typeface="微软雅黑" panose="020B0503020204020204" pitchFamily="2" charset="-122"/>
              </a:rPr>
              <a:t>2</a:t>
            </a:r>
            <a:r>
              <a:rPr lang="zh-CN" altLang="en-US" sz="2000" dirty="0">
                <a:latin typeface="微软雅黑" panose="020B0503020204020204" pitchFamily="2" charset="-122"/>
                <a:ea typeface="微软雅黑" panose="020B0503020204020204" pitchFamily="2" charset="-122"/>
              </a:rPr>
              <a:t>比较合适。</a:t>
            </a:r>
            <a:endParaRPr lang="zh-CN" altLang="en-US" sz="2000" dirty="0">
              <a:latin typeface="微软雅黑" panose="020B0503020204020204" pitchFamily="2" charset="-122"/>
              <a:ea typeface="微软雅黑" panose="020B0503020204020204" pitchFamily="2" charset="-122"/>
            </a:endParaRPr>
          </a:p>
        </p:txBody>
      </p:sp>
      <p:sp>
        <p:nvSpPr>
          <p:cNvPr id="7" name="TextBox 6"/>
          <p:cNvSpPr txBox="1"/>
          <p:nvPr/>
        </p:nvSpPr>
        <p:spPr>
          <a:xfrm>
            <a:off x="6456025" y="2784743"/>
            <a:ext cx="4104286" cy="400110"/>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zh-CN" sz="2000" dirty="0" err="1">
                <a:solidFill>
                  <a:srgbClr val="0053EC"/>
                </a:solidFill>
                <a:latin typeface="微软雅黑" panose="020B0503020204020204" pitchFamily="2" charset="-122"/>
                <a:ea typeface="微软雅黑" panose="020B0503020204020204" pitchFamily="2" charset="-122"/>
              </a:rPr>
              <a:t>screeplot</a:t>
            </a:r>
            <a:r>
              <a:rPr lang="en-US" altLang="zh-CN" sz="2000" dirty="0">
                <a:solidFill>
                  <a:srgbClr val="0053EC"/>
                </a:solidFill>
                <a:latin typeface="微软雅黑" panose="020B0503020204020204" pitchFamily="2" charset="-122"/>
                <a:ea typeface="微软雅黑" panose="020B0503020204020204" pitchFamily="2" charset="-122"/>
              </a:rPr>
              <a:t>(</a:t>
            </a:r>
            <a:r>
              <a:rPr lang="en-US" altLang="zh-CN" sz="2000" dirty="0" err="1">
                <a:solidFill>
                  <a:srgbClr val="0053EC"/>
                </a:solidFill>
                <a:latin typeface="微软雅黑" panose="020B0503020204020204" pitchFamily="2" charset="-122"/>
                <a:ea typeface="微软雅黑" panose="020B0503020204020204" pitchFamily="2" charset="-122"/>
              </a:rPr>
              <a:t>PCA,type</a:t>
            </a:r>
            <a:r>
              <a:rPr lang="en-US" altLang="zh-CN" sz="2000" dirty="0">
                <a:solidFill>
                  <a:srgbClr val="0053EC"/>
                </a:solidFill>
                <a:latin typeface="微软雅黑" panose="020B0503020204020204" pitchFamily="2" charset="-122"/>
                <a:ea typeface="微软雅黑" panose="020B0503020204020204" pitchFamily="2" charset="-122"/>
              </a:rPr>
              <a:t>="lines")</a:t>
            </a:r>
            <a:endParaRPr lang="zh-CN" altLang="en-US" sz="2000" dirty="0">
              <a:solidFill>
                <a:srgbClr val="0053EC"/>
              </a:solidFill>
              <a:latin typeface="微软雅黑" panose="020B0503020204020204" pitchFamily="2" charset="-122"/>
              <a:ea typeface="微软雅黑" panose="020B0503020204020204" pitchFamily="2" charset="-122"/>
            </a:endParaRPr>
          </a:p>
        </p:txBody>
      </p:sp>
      <p:pic>
        <p:nvPicPr>
          <p:cNvPr id="8" name="图片 7"/>
          <p:cNvPicPr>
            <a:picLocks noChangeAspect="1"/>
          </p:cNvPicPr>
          <p:nvPr/>
        </p:nvPicPr>
        <p:blipFill>
          <a:blip r:embed="rId2"/>
          <a:stretch>
            <a:fillRect/>
          </a:stretch>
        </p:blipFill>
        <p:spPr>
          <a:xfrm>
            <a:off x="186055" y="2998470"/>
            <a:ext cx="6062980" cy="2648585"/>
          </a:xfrm>
          <a:prstGeom prst="rect">
            <a:avLst/>
          </a:prstGeom>
        </p:spPr>
      </p:pic>
      <p:pic>
        <p:nvPicPr>
          <p:cNvPr id="9" name="图片 8"/>
          <p:cNvPicPr>
            <a:picLocks noChangeAspect="1"/>
          </p:cNvPicPr>
          <p:nvPr/>
        </p:nvPicPr>
        <p:blipFill>
          <a:blip r:embed="rId3"/>
          <a:stretch>
            <a:fillRect/>
          </a:stretch>
        </p:blipFill>
        <p:spPr>
          <a:xfrm>
            <a:off x="6656705" y="3255645"/>
            <a:ext cx="4999355" cy="3489960"/>
          </a:xfrm>
          <a:prstGeom prst="rect">
            <a:avLst/>
          </a:prstGeom>
        </p:spPr>
      </p:pic>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27"/>
          <p:cNvSpPr/>
          <p:nvPr/>
        </p:nvSpPr>
        <p:spPr>
          <a:xfrm>
            <a:off x="4943921" y="201295"/>
            <a:ext cx="5409120" cy="523220"/>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lstStyle/>
          <a:p>
            <a:pPr lvl="0">
              <a:lnSpc>
                <a:spcPct val="100000"/>
              </a:lnSpc>
            </a:pPr>
            <a:r>
              <a:rPr lang="en-US" altLang="zh-CN" sz="2800" b="1" dirty="0" smtClean="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8.3 </a:t>
            </a:r>
            <a:r>
              <a:rPr lang="zh-CN" altLang="en-US" sz="2800" b="1" dirty="0" smtClean="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主成分分析的步骤</a:t>
            </a:r>
            <a:endParaRPr lang="zh-CN" altLang="en-US" sz="2800" b="1" dirty="0">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195" name="TextBox 28"/>
          <p:cNvSpPr/>
          <p:nvPr/>
        </p:nvSpPr>
        <p:spPr>
          <a:xfrm>
            <a:off x="47625" y="168910"/>
            <a:ext cx="5571490" cy="584775"/>
          </a:xfrm>
          <a:prstGeom prst="rect">
            <a:avLst/>
          </a:prstGeom>
          <a:noFill/>
          <a:ln w="9525">
            <a:noFill/>
          </a:ln>
        </p:spPr>
        <p:txBody>
          <a:bodyPr wrap="square">
            <a:spAutoFit/>
            <a:scene3d>
              <a:camera prst="orthographicFront"/>
              <a:lightRig rig="threePt" dir="t"/>
            </a:scene3d>
          </a:bodyPr>
          <a:lstStyle/>
          <a:p>
            <a:pPr lvl="0">
              <a:lnSpc>
                <a:spcPct val="100000"/>
              </a:lnSpc>
            </a:pPr>
            <a:r>
              <a:rPr lang="en-US" altLang="zh-CN"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8 </a:t>
            </a:r>
            <a:r>
              <a:rPr lang="zh-CN" altLang="en-US"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主成分分析及</a:t>
            </a:r>
            <a:r>
              <a:rPr lang="zh-CN" altLang="en-US" sz="3200" b="1" dirty="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R使用</a:t>
            </a:r>
            <a:endParaRPr lang="zh-CN" altLang="en-US" sz="3200" b="1" dirty="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209" name="直接连接符 10"/>
          <p:cNvSpPr/>
          <p:nvPr/>
        </p:nvSpPr>
        <p:spPr>
          <a:xfrm>
            <a:off x="5833745" y="1661795"/>
            <a:ext cx="1270" cy="4951730"/>
          </a:xfrm>
          <a:prstGeom prst="line">
            <a:avLst/>
          </a:prstGeom>
          <a:ln w="22225" cap="flat" cmpd="sng">
            <a:solidFill>
              <a:srgbClr val="0174AB"/>
            </a:solidFill>
            <a:prstDash val="sysDot"/>
            <a:miter/>
            <a:headEnd type="none" w="med" len="med"/>
            <a:tailEnd type="none" w="med" len="med"/>
          </a:ln>
        </p:spPr>
        <p:txBody>
          <a:bodyPr/>
          <a:lstStyle/>
          <a:p>
            <a:endParaRPr lang="zh-CN" altLang="en-US"/>
          </a:p>
        </p:txBody>
      </p:sp>
      <p:sp>
        <p:nvSpPr>
          <p:cNvPr id="2" name="直接连接符 29"/>
          <p:cNvSpPr/>
          <p:nvPr/>
        </p:nvSpPr>
        <p:spPr>
          <a:xfrm flipV="1">
            <a:off x="72708" y="948055"/>
            <a:ext cx="12045600" cy="9525"/>
          </a:xfrm>
          <a:prstGeom prst="line">
            <a:avLst/>
          </a:prstGeom>
          <a:ln w="136525" cap="sq" cmpd="sng">
            <a:solidFill>
              <a:srgbClr val="66CCFF"/>
            </a:solidFill>
            <a:prstDash val="solid"/>
            <a:miter/>
            <a:headEnd type="none" w="med" len="med"/>
            <a:tailEnd type="none" w="med" len="med"/>
          </a:ln>
        </p:spPr>
        <p:txBody>
          <a:bodyPr/>
          <a:lstStyle/>
          <a:p>
            <a:endParaRPr lang="zh-CN" altLang="en-US"/>
          </a:p>
        </p:txBody>
      </p:sp>
      <p:pic>
        <p:nvPicPr>
          <p:cNvPr id="3" name="图片 2" descr="校徽2"/>
          <p:cNvPicPr>
            <a:picLocks noChangeAspect="1"/>
          </p:cNvPicPr>
          <p:nvPr/>
        </p:nvPicPr>
        <p:blipFill>
          <a:blip r:embed="rId1"/>
          <a:stretch>
            <a:fillRect/>
          </a:stretch>
        </p:blipFill>
        <p:spPr>
          <a:xfrm>
            <a:off x="11322050" y="41275"/>
            <a:ext cx="838835" cy="774065"/>
          </a:xfrm>
          <a:prstGeom prst="rect">
            <a:avLst/>
          </a:prstGeom>
        </p:spPr>
      </p:pic>
      <p:sp>
        <p:nvSpPr>
          <p:cNvPr id="4" name="右箭头 3"/>
          <p:cNvSpPr/>
          <p:nvPr/>
        </p:nvSpPr>
        <p:spPr>
          <a:xfrm>
            <a:off x="4223870" y="344804"/>
            <a:ext cx="504190" cy="167005"/>
          </a:xfrm>
          <a:prstGeom prst="rightArrow">
            <a:avLst/>
          </a:prstGeom>
          <a:solidFill>
            <a:schemeClr val="accent2">
              <a:lumMod val="40000"/>
              <a:lumOff val="60000"/>
            </a:schemeClr>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scene3d>
              <a:camera prst="orthographicFront"/>
              <a:lightRig rig="threePt" dir="t"/>
            </a:scene3d>
          </a:bodyPr>
          <a:lstStyle/>
          <a:p>
            <a:pPr algn="ctr"/>
            <a:endParaRPr lang="zh-CN" altLang="en-US">
              <a:ln>
                <a:solidFill>
                  <a:sysClr val="windowText" lastClr="000000"/>
                </a:solidFill>
              </a:ln>
              <a:solidFill>
                <a:schemeClr val="accent6">
                  <a:lumMod val="60000"/>
                  <a:lumOff val="40000"/>
                </a:schemeClr>
              </a:solidFill>
              <a:effectLst/>
            </a:endParaRPr>
          </a:p>
        </p:txBody>
      </p:sp>
      <p:sp>
        <p:nvSpPr>
          <p:cNvPr id="9" name="TextBox 8"/>
          <p:cNvSpPr txBox="1"/>
          <p:nvPr/>
        </p:nvSpPr>
        <p:spPr>
          <a:xfrm>
            <a:off x="369120" y="1078865"/>
            <a:ext cx="4464311" cy="400110"/>
          </a:xfrm>
          <a:prstGeom prst="rect">
            <a:avLst/>
          </a:prstGeom>
          <a:noFill/>
        </p:spPr>
        <p:txBody>
          <a:bodyPr wrap="square" rtlCol="0">
            <a:spAutoFit/>
          </a:bodyPr>
          <a:lstStyle/>
          <a:p>
            <a:r>
              <a:rPr lang="en-US" altLang="zh-CN" sz="2000" dirty="0">
                <a:latin typeface="微软雅黑" panose="020B0503020204020204" pitchFamily="2" charset="-122"/>
                <a:ea typeface="微软雅黑" panose="020B0503020204020204" pitchFamily="2" charset="-122"/>
              </a:rPr>
              <a:t>(4)</a:t>
            </a:r>
            <a:r>
              <a:rPr lang="zh-CN" altLang="en-US" sz="2000" dirty="0">
                <a:latin typeface="微软雅黑" panose="020B0503020204020204" pitchFamily="2" charset="-122"/>
                <a:ea typeface="微软雅黑" panose="020B0503020204020204" pitchFamily="2" charset="-122"/>
              </a:rPr>
              <a:t>主成分得分</a:t>
            </a:r>
            <a:endParaRPr lang="zh-CN" altLang="en-US" sz="2000" dirty="0">
              <a:latin typeface="微软雅黑" panose="020B0503020204020204" pitchFamily="2" charset="-122"/>
              <a:ea typeface="微软雅黑" panose="020B0503020204020204" pitchFamily="2" charset="-122"/>
            </a:endParaRPr>
          </a:p>
        </p:txBody>
      </p:sp>
      <p:sp>
        <p:nvSpPr>
          <p:cNvPr id="10" name="TextBox 9"/>
          <p:cNvSpPr txBox="1"/>
          <p:nvPr/>
        </p:nvSpPr>
        <p:spPr>
          <a:xfrm>
            <a:off x="836980" y="1478856"/>
            <a:ext cx="3996355" cy="400110"/>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zh-CN" sz="2000" dirty="0" err="1">
                <a:solidFill>
                  <a:srgbClr val="0053EC"/>
                </a:solidFill>
                <a:latin typeface="微软雅黑" panose="020B0503020204020204" pitchFamily="2" charset="-122"/>
                <a:ea typeface="微软雅黑" panose="020B0503020204020204" pitchFamily="2" charset="-122"/>
              </a:rPr>
              <a:t>PCA$scores</a:t>
            </a:r>
            <a:r>
              <a:rPr lang="en-US" altLang="zh-CN" sz="2000" dirty="0">
                <a:solidFill>
                  <a:srgbClr val="0053EC"/>
                </a:solidFill>
                <a:latin typeface="微软雅黑" panose="020B0503020204020204" pitchFamily="2" charset="-122"/>
                <a:ea typeface="微软雅黑" panose="020B0503020204020204" pitchFamily="2" charset="-122"/>
              </a:rPr>
              <a:t>[,1:2]  #</a:t>
            </a:r>
            <a:r>
              <a:rPr lang="zh-CN" altLang="en-US" sz="2000" dirty="0">
                <a:solidFill>
                  <a:srgbClr val="0053EC"/>
                </a:solidFill>
                <a:latin typeface="微软雅黑" panose="020B0503020204020204" pitchFamily="2" charset="-122"/>
                <a:ea typeface="微软雅黑" panose="020B0503020204020204" pitchFamily="2" charset="-122"/>
              </a:rPr>
              <a:t>主成分得分</a:t>
            </a:r>
            <a:endParaRPr lang="zh-CN" altLang="en-US" sz="2000" dirty="0">
              <a:solidFill>
                <a:srgbClr val="0053EC"/>
              </a:solidFill>
              <a:latin typeface="微软雅黑" panose="020B0503020204020204" pitchFamily="2" charset="-122"/>
              <a:ea typeface="微软雅黑" panose="020B0503020204020204" pitchFamily="2" charset="-122"/>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2690" y="1969770"/>
            <a:ext cx="2700655" cy="4801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6528030" y="1078865"/>
            <a:ext cx="5213437" cy="707886"/>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zh-CN" sz="2000" dirty="0">
                <a:solidFill>
                  <a:srgbClr val="0053EC"/>
                </a:solidFill>
                <a:latin typeface="微软雅黑" panose="020B0503020204020204" pitchFamily="2" charset="-122"/>
                <a:ea typeface="微软雅黑" panose="020B0503020204020204" pitchFamily="2" charset="-122"/>
              </a:rPr>
              <a:t>library(</a:t>
            </a:r>
            <a:r>
              <a:rPr lang="en-US" altLang="zh-CN" sz="2000" dirty="0" err="1">
                <a:solidFill>
                  <a:srgbClr val="0053EC"/>
                </a:solidFill>
                <a:latin typeface="微软雅黑" panose="020B0503020204020204" pitchFamily="2" charset="-122"/>
                <a:ea typeface="微软雅黑" panose="020B0503020204020204" pitchFamily="2" charset="-122"/>
              </a:rPr>
              <a:t>mvstats</a:t>
            </a:r>
            <a:r>
              <a:rPr lang="en-US" altLang="zh-CN" sz="2000" dirty="0" smtClean="0">
                <a:solidFill>
                  <a:srgbClr val="0053EC"/>
                </a:solidFill>
                <a:latin typeface="微软雅黑" panose="020B0503020204020204" pitchFamily="2" charset="-122"/>
                <a:ea typeface="微软雅黑" panose="020B0503020204020204" pitchFamily="2" charset="-122"/>
              </a:rPr>
              <a:t>)</a:t>
            </a:r>
            <a:endParaRPr lang="en-US" altLang="zh-CN" sz="2000" dirty="0" smtClean="0">
              <a:solidFill>
                <a:srgbClr val="0053EC"/>
              </a:solidFill>
              <a:latin typeface="微软雅黑" panose="020B0503020204020204" pitchFamily="2" charset="-122"/>
              <a:ea typeface="微软雅黑" panose="020B0503020204020204" pitchFamily="2" charset="-122"/>
            </a:endParaRPr>
          </a:p>
          <a:p>
            <a:r>
              <a:rPr lang="en-US" altLang="zh-CN" sz="2000" dirty="0" err="1">
                <a:solidFill>
                  <a:srgbClr val="0053EC"/>
                </a:solidFill>
                <a:latin typeface="微软雅黑" panose="020B0503020204020204" pitchFamily="2" charset="-122"/>
                <a:ea typeface="微软雅黑" panose="020B0503020204020204" pitchFamily="2" charset="-122"/>
              </a:rPr>
              <a:t>princomp.rank</a:t>
            </a:r>
            <a:r>
              <a:rPr lang="en-US" altLang="zh-CN" sz="2000" dirty="0">
                <a:solidFill>
                  <a:srgbClr val="0053EC"/>
                </a:solidFill>
                <a:latin typeface="微软雅黑" panose="020B0503020204020204" pitchFamily="2" charset="-122"/>
                <a:ea typeface="微软雅黑" panose="020B0503020204020204" pitchFamily="2" charset="-122"/>
              </a:rPr>
              <a:t>(</a:t>
            </a:r>
            <a:r>
              <a:rPr lang="en-US" altLang="zh-CN" sz="2000" dirty="0" err="1">
                <a:solidFill>
                  <a:srgbClr val="0053EC"/>
                </a:solidFill>
                <a:latin typeface="微软雅黑" panose="020B0503020204020204" pitchFamily="2" charset="-122"/>
                <a:ea typeface="微软雅黑" panose="020B0503020204020204" pitchFamily="2" charset="-122"/>
              </a:rPr>
              <a:t>PCA,m</a:t>
            </a:r>
            <a:r>
              <a:rPr lang="en-US" altLang="zh-CN" sz="2000" dirty="0">
                <a:solidFill>
                  <a:srgbClr val="0053EC"/>
                </a:solidFill>
                <a:latin typeface="微软雅黑" panose="020B0503020204020204" pitchFamily="2" charset="-122"/>
                <a:ea typeface="微软雅黑" panose="020B0503020204020204" pitchFamily="2" charset="-122"/>
              </a:rPr>
              <a:t>=2)    #</a:t>
            </a:r>
            <a:r>
              <a:rPr lang="zh-CN" altLang="en-US" sz="2000" dirty="0">
                <a:solidFill>
                  <a:srgbClr val="0053EC"/>
                </a:solidFill>
                <a:latin typeface="微软雅黑" panose="020B0503020204020204" pitchFamily="2" charset="-122"/>
                <a:ea typeface="微软雅黑" panose="020B0503020204020204" pitchFamily="2" charset="-122"/>
              </a:rPr>
              <a:t>主成分排名</a:t>
            </a:r>
            <a:endParaRPr lang="zh-CN" altLang="en-US" sz="2000" dirty="0">
              <a:solidFill>
                <a:srgbClr val="0053EC"/>
              </a:solidFill>
              <a:latin typeface="微软雅黑" panose="020B0503020204020204" pitchFamily="2" charset="-122"/>
              <a:ea typeface="微软雅黑" panose="020B0503020204020204" pitchFamily="2" charset="-122"/>
            </a:endParaRPr>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4690" y="1824355"/>
            <a:ext cx="3416300" cy="4946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27"/>
          <p:cNvSpPr/>
          <p:nvPr/>
        </p:nvSpPr>
        <p:spPr>
          <a:xfrm>
            <a:off x="4943921" y="201295"/>
            <a:ext cx="5409120" cy="523220"/>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lstStyle/>
          <a:p>
            <a:pPr lvl="0">
              <a:lnSpc>
                <a:spcPct val="100000"/>
              </a:lnSpc>
            </a:pPr>
            <a:r>
              <a:rPr lang="en-US" altLang="zh-CN" sz="2800" b="1" dirty="0" smtClean="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8.3 </a:t>
            </a:r>
            <a:r>
              <a:rPr lang="zh-CN" altLang="en-US" sz="2800" b="1" dirty="0" smtClean="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主成分分析的步骤</a:t>
            </a:r>
            <a:endParaRPr lang="zh-CN" altLang="en-US" sz="2800" b="1" dirty="0">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195" name="TextBox 28"/>
          <p:cNvSpPr/>
          <p:nvPr/>
        </p:nvSpPr>
        <p:spPr>
          <a:xfrm>
            <a:off x="47625" y="168910"/>
            <a:ext cx="5571490" cy="584775"/>
          </a:xfrm>
          <a:prstGeom prst="rect">
            <a:avLst/>
          </a:prstGeom>
          <a:noFill/>
          <a:ln w="9525">
            <a:noFill/>
          </a:ln>
        </p:spPr>
        <p:txBody>
          <a:bodyPr wrap="square">
            <a:spAutoFit/>
            <a:scene3d>
              <a:camera prst="orthographicFront"/>
              <a:lightRig rig="threePt" dir="t"/>
            </a:scene3d>
          </a:bodyPr>
          <a:lstStyle/>
          <a:p>
            <a:pPr lvl="0">
              <a:lnSpc>
                <a:spcPct val="100000"/>
              </a:lnSpc>
            </a:pPr>
            <a:r>
              <a:rPr lang="en-US" altLang="zh-CN"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8 </a:t>
            </a:r>
            <a:r>
              <a:rPr lang="zh-CN" altLang="en-US"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主成分分析及</a:t>
            </a:r>
            <a:r>
              <a:rPr lang="zh-CN" altLang="en-US" sz="3200" b="1" dirty="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R使用</a:t>
            </a:r>
            <a:endParaRPr lang="zh-CN" altLang="en-US" sz="3200" b="1" dirty="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直接连接符 29"/>
          <p:cNvSpPr/>
          <p:nvPr/>
        </p:nvSpPr>
        <p:spPr>
          <a:xfrm flipV="1">
            <a:off x="72708" y="948055"/>
            <a:ext cx="12045600" cy="9525"/>
          </a:xfrm>
          <a:prstGeom prst="line">
            <a:avLst/>
          </a:prstGeom>
          <a:ln w="136525" cap="sq" cmpd="sng">
            <a:solidFill>
              <a:srgbClr val="66CCFF"/>
            </a:solidFill>
            <a:prstDash val="solid"/>
            <a:miter/>
            <a:headEnd type="none" w="med" len="med"/>
            <a:tailEnd type="none" w="med" len="med"/>
          </a:ln>
        </p:spPr>
        <p:txBody>
          <a:bodyPr/>
          <a:lstStyle/>
          <a:p>
            <a:endParaRPr lang="zh-CN" altLang="en-US"/>
          </a:p>
        </p:txBody>
      </p:sp>
      <p:pic>
        <p:nvPicPr>
          <p:cNvPr id="3" name="图片 2" descr="校徽2"/>
          <p:cNvPicPr>
            <a:picLocks noChangeAspect="1"/>
          </p:cNvPicPr>
          <p:nvPr/>
        </p:nvPicPr>
        <p:blipFill>
          <a:blip r:embed="rId1"/>
          <a:stretch>
            <a:fillRect/>
          </a:stretch>
        </p:blipFill>
        <p:spPr>
          <a:xfrm>
            <a:off x="11322050" y="41275"/>
            <a:ext cx="838835" cy="774065"/>
          </a:xfrm>
          <a:prstGeom prst="rect">
            <a:avLst/>
          </a:prstGeom>
        </p:spPr>
      </p:pic>
      <p:sp>
        <p:nvSpPr>
          <p:cNvPr id="4" name="右箭头 3"/>
          <p:cNvSpPr/>
          <p:nvPr/>
        </p:nvSpPr>
        <p:spPr>
          <a:xfrm>
            <a:off x="4223870" y="344804"/>
            <a:ext cx="504190" cy="167005"/>
          </a:xfrm>
          <a:prstGeom prst="rightArrow">
            <a:avLst/>
          </a:prstGeom>
          <a:solidFill>
            <a:schemeClr val="accent2">
              <a:lumMod val="40000"/>
              <a:lumOff val="60000"/>
            </a:schemeClr>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scene3d>
              <a:camera prst="orthographicFront"/>
              <a:lightRig rig="threePt" dir="t"/>
            </a:scene3d>
          </a:bodyPr>
          <a:lstStyle/>
          <a:p>
            <a:pPr algn="ctr"/>
            <a:endParaRPr lang="zh-CN" altLang="en-US">
              <a:ln>
                <a:solidFill>
                  <a:sysClr val="windowText" lastClr="000000"/>
                </a:solidFill>
              </a:ln>
              <a:solidFill>
                <a:schemeClr val="accent6">
                  <a:lumMod val="60000"/>
                  <a:lumOff val="40000"/>
                </a:schemeClr>
              </a:solidFill>
              <a:effectLst/>
            </a:endParaRPr>
          </a:p>
        </p:txBody>
      </p:sp>
      <p:sp>
        <p:nvSpPr>
          <p:cNvPr id="5" name="TextBox 4"/>
          <p:cNvSpPr txBox="1"/>
          <p:nvPr/>
        </p:nvSpPr>
        <p:spPr>
          <a:xfrm>
            <a:off x="839635" y="1340855"/>
            <a:ext cx="6808846" cy="400110"/>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zh-CN" sz="2000" dirty="0" err="1">
                <a:latin typeface="微软雅黑" panose="020B0503020204020204" pitchFamily="2" charset="-122"/>
                <a:ea typeface="微软雅黑" panose="020B0503020204020204" pitchFamily="2" charset="-122"/>
              </a:rPr>
              <a:t>princomp.rank</a:t>
            </a:r>
            <a:r>
              <a:rPr lang="en-US" altLang="zh-CN" sz="2000" dirty="0">
                <a:latin typeface="微软雅黑" panose="020B0503020204020204" pitchFamily="2" charset="-122"/>
                <a:ea typeface="微软雅黑" panose="020B0503020204020204" pitchFamily="2" charset="-122"/>
              </a:rPr>
              <a:t>(</a:t>
            </a:r>
            <a:r>
              <a:rPr lang="en-US" altLang="zh-CN" sz="2000" dirty="0" err="1">
                <a:latin typeface="微软雅黑" panose="020B0503020204020204" pitchFamily="2" charset="-122"/>
                <a:ea typeface="微软雅黑" panose="020B0503020204020204" pitchFamily="2" charset="-122"/>
              </a:rPr>
              <a:t>PCA,m</a:t>
            </a:r>
            <a:r>
              <a:rPr lang="en-US" altLang="zh-CN" sz="2000" dirty="0">
                <a:latin typeface="微软雅黑" panose="020B0503020204020204" pitchFamily="2" charset="-122"/>
                <a:ea typeface="微软雅黑" panose="020B0503020204020204" pitchFamily="2" charset="-122"/>
              </a:rPr>
              <a:t>=2,plot=T)  #</a:t>
            </a:r>
            <a:r>
              <a:rPr lang="zh-CN" altLang="en-US" sz="2000" dirty="0">
                <a:latin typeface="微软雅黑" panose="020B0503020204020204" pitchFamily="2" charset="-122"/>
                <a:ea typeface="微软雅黑" panose="020B0503020204020204" pitchFamily="2" charset="-122"/>
              </a:rPr>
              <a:t>主成分排名与作图</a:t>
            </a:r>
            <a:endParaRPr lang="zh-CN" altLang="en-US" sz="2000" dirty="0">
              <a:latin typeface="微软雅黑" panose="020B0503020204020204" pitchFamily="2" charset="-122"/>
              <a:ea typeface="微软雅黑" panose="020B0503020204020204" pitchFamily="2" charset="-122"/>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5381" y="2063064"/>
            <a:ext cx="5512755"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27"/>
          <p:cNvSpPr/>
          <p:nvPr/>
        </p:nvSpPr>
        <p:spPr>
          <a:xfrm>
            <a:off x="4943921" y="201295"/>
            <a:ext cx="5409120" cy="523220"/>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lstStyle/>
          <a:p>
            <a:pPr lvl="0">
              <a:lnSpc>
                <a:spcPct val="100000"/>
              </a:lnSpc>
            </a:pPr>
            <a:r>
              <a:rPr lang="en-US" altLang="zh-CN" sz="2800" b="1" dirty="0" smtClean="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8.4 </a:t>
            </a:r>
            <a:r>
              <a:rPr lang="zh-CN" altLang="en-US" sz="2800" b="1" dirty="0" smtClean="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应用主成分分析的注意事项</a:t>
            </a:r>
            <a:endParaRPr lang="zh-CN" altLang="en-US" sz="2800" b="1" dirty="0">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195" name="TextBox 28"/>
          <p:cNvSpPr/>
          <p:nvPr/>
        </p:nvSpPr>
        <p:spPr>
          <a:xfrm>
            <a:off x="47625" y="168910"/>
            <a:ext cx="5571490" cy="584775"/>
          </a:xfrm>
          <a:prstGeom prst="rect">
            <a:avLst/>
          </a:prstGeom>
          <a:noFill/>
          <a:ln w="9525">
            <a:noFill/>
          </a:ln>
        </p:spPr>
        <p:txBody>
          <a:bodyPr wrap="square">
            <a:spAutoFit/>
            <a:scene3d>
              <a:camera prst="orthographicFront"/>
              <a:lightRig rig="threePt" dir="t"/>
            </a:scene3d>
          </a:bodyPr>
          <a:lstStyle/>
          <a:p>
            <a:pPr lvl="0">
              <a:lnSpc>
                <a:spcPct val="100000"/>
              </a:lnSpc>
            </a:pPr>
            <a:r>
              <a:rPr lang="en-US" altLang="zh-CN"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8 </a:t>
            </a:r>
            <a:r>
              <a:rPr lang="zh-CN" altLang="en-US"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主成分分析及</a:t>
            </a:r>
            <a:r>
              <a:rPr lang="zh-CN" altLang="en-US" sz="3200" b="1" dirty="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R使用</a:t>
            </a:r>
            <a:endParaRPr lang="zh-CN" altLang="en-US" sz="3200" b="1" dirty="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209" name="直接连接符 10"/>
          <p:cNvSpPr/>
          <p:nvPr/>
        </p:nvSpPr>
        <p:spPr>
          <a:xfrm>
            <a:off x="1559685" y="1261745"/>
            <a:ext cx="1270" cy="4951730"/>
          </a:xfrm>
          <a:prstGeom prst="line">
            <a:avLst/>
          </a:prstGeom>
          <a:ln w="22225" cap="flat" cmpd="sng">
            <a:solidFill>
              <a:srgbClr val="0174AB"/>
            </a:solidFill>
            <a:prstDash val="sysDot"/>
            <a:miter/>
            <a:headEnd type="none" w="med" len="med"/>
            <a:tailEnd type="none" w="med" len="med"/>
          </a:ln>
        </p:spPr>
        <p:txBody>
          <a:bodyPr/>
          <a:lstStyle/>
          <a:p>
            <a:endParaRPr lang="zh-CN" altLang="en-US"/>
          </a:p>
        </p:txBody>
      </p:sp>
      <p:sp>
        <p:nvSpPr>
          <p:cNvPr id="2" name="直接连接符 29"/>
          <p:cNvSpPr/>
          <p:nvPr/>
        </p:nvSpPr>
        <p:spPr>
          <a:xfrm flipV="1">
            <a:off x="72708" y="948055"/>
            <a:ext cx="12045600" cy="9525"/>
          </a:xfrm>
          <a:prstGeom prst="line">
            <a:avLst/>
          </a:prstGeom>
          <a:ln w="136525" cap="sq" cmpd="sng">
            <a:solidFill>
              <a:srgbClr val="66CCFF"/>
            </a:solidFill>
            <a:prstDash val="solid"/>
            <a:miter/>
            <a:headEnd type="none" w="med" len="med"/>
            <a:tailEnd type="none" w="med" len="med"/>
          </a:ln>
        </p:spPr>
        <p:txBody>
          <a:bodyPr/>
          <a:lstStyle/>
          <a:p>
            <a:endParaRPr lang="zh-CN" altLang="en-US"/>
          </a:p>
        </p:txBody>
      </p:sp>
      <p:pic>
        <p:nvPicPr>
          <p:cNvPr id="3" name="图片 2" descr="校徽2"/>
          <p:cNvPicPr>
            <a:picLocks noChangeAspect="1"/>
          </p:cNvPicPr>
          <p:nvPr/>
        </p:nvPicPr>
        <p:blipFill>
          <a:blip r:embed="rId1"/>
          <a:stretch>
            <a:fillRect/>
          </a:stretch>
        </p:blipFill>
        <p:spPr>
          <a:xfrm>
            <a:off x="11322050" y="41275"/>
            <a:ext cx="838835" cy="774065"/>
          </a:xfrm>
          <a:prstGeom prst="rect">
            <a:avLst/>
          </a:prstGeom>
        </p:spPr>
      </p:pic>
      <p:sp>
        <p:nvSpPr>
          <p:cNvPr id="4" name="右箭头 3"/>
          <p:cNvSpPr/>
          <p:nvPr/>
        </p:nvSpPr>
        <p:spPr>
          <a:xfrm>
            <a:off x="4223870" y="344804"/>
            <a:ext cx="504190" cy="167005"/>
          </a:xfrm>
          <a:prstGeom prst="rightArrow">
            <a:avLst/>
          </a:prstGeom>
          <a:solidFill>
            <a:schemeClr val="accent2">
              <a:lumMod val="40000"/>
              <a:lumOff val="60000"/>
            </a:schemeClr>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scene3d>
              <a:camera prst="orthographicFront"/>
              <a:lightRig rig="threePt" dir="t"/>
            </a:scene3d>
          </a:bodyPr>
          <a:lstStyle/>
          <a:p>
            <a:pPr algn="ctr"/>
            <a:endParaRPr lang="zh-CN" altLang="en-US">
              <a:ln>
                <a:solidFill>
                  <a:sysClr val="windowText" lastClr="000000"/>
                </a:solidFill>
              </a:ln>
              <a:solidFill>
                <a:schemeClr val="accent6">
                  <a:lumMod val="60000"/>
                  <a:lumOff val="40000"/>
                </a:schemeClr>
              </a:solidFill>
              <a:effectLst/>
            </a:endParaRPr>
          </a:p>
        </p:txBody>
      </p:sp>
      <p:sp>
        <p:nvSpPr>
          <p:cNvPr id="5" name="TextBox 4"/>
          <p:cNvSpPr txBox="1"/>
          <p:nvPr/>
        </p:nvSpPr>
        <p:spPr>
          <a:xfrm>
            <a:off x="584107" y="2132910"/>
            <a:ext cx="615553" cy="3528245"/>
          </a:xfrm>
          <a:prstGeom prst="rect">
            <a:avLst/>
          </a:prstGeom>
          <a:noFill/>
        </p:spPr>
        <p:txBody>
          <a:bodyPr vert="eaVert" wrap="square" rtlCol="0">
            <a:spAutoFit/>
          </a:bodyPr>
          <a:lstStyle/>
          <a:p>
            <a:r>
              <a:rPr lang="zh-CN" altLang="en-US" sz="2800" dirty="0" smtClean="0">
                <a:solidFill>
                  <a:srgbClr val="0053EC"/>
                </a:solidFill>
                <a:effectLst>
                  <a:outerShdw blurRad="38100" dist="38100" dir="2700000" algn="tl">
                    <a:srgbClr val="000000">
                      <a:alpha val="43137"/>
                    </a:srgbClr>
                  </a:outerShdw>
                </a:effectLst>
                <a:latin typeface="微软雅黑" panose="020B0503020204020204" pitchFamily="2" charset="-122"/>
                <a:ea typeface="微软雅黑" panose="020B0503020204020204" pitchFamily="2" charset="-122"/>
              </a:rPr>
              <a:t>注意事项</a:t>
            </a:r>
            <a:endParaRPr lang="zh-CN" altLang="en-US" sz="2800" dirty="0">
              <a:solidFill>
                <a:srgbClr val="0053EC"/>
              </a:solidFill>
              <a:effectLst>
                <a:outerShdw blurRad="38100" dist="38100" dir="2700000" algn="tl">
                  <a:srgbClr val="000000">
                    <a:alpha val="43137"/>
                  </a:srgbClr>
                </a:outerShdw>
              </a:effectLst>
              <a:latin typeface="微软雅黑" panose="020B0503020204020204" pitchFamily="2" charset="-122"/>
              <a:ea typeface="微软雅黑" panose="020B0503020204020204" pitchFamily="2" charset="-122"/>
            </a:endParaRPr>
          </a:p>
        </p:txBody>
      </p:sp>
      <p:sp>
        <p:nvSpPr>
          <p:cNvPr id="6" name="TextBox 5"/>
          <p:cNvSpPr txBox="1"/>
          <p:nvPr/>
        </p:nvSpPr>
        <p:spPr>
          <a:xfrm>
            <a:off x="1775700" y="1556870"/>
            <a:ext cx="9864685" cy="3731278"/>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en-US" altLang="zh-CN" sz="2000" dirty="0">
                <a:latin typeface="微软雅黑" panose="020B0503020204020204" pitchFamily="2" charset="-122"/>
                <a:ea typeface="微软雅黑" panose="020B0503020204020204" pitchFamily="2" charset="-122"/>
              </a:rPr>
              <a:t>1.</a:t>
            </a:r>
            <a:r>
              <a:rPr lang="zh-CN" altLang="en-US" sz="2000" dirty="0">
                <a:latin typeface="微软雅黑" panose="020B0503020204020204" pitchFamily="2" charset="-122"/>
                <a:ea typeface="微软雅黑" panose="020B0503020204020204" pitchFamily="2" charset="-122"/>
              </a:rPr>
              <a:t>主成分分析，可使用样本协方差阵，亦或相关系数矩阵为出发点来进行分析。但大都以相关系数矩阵为主。</a:t>
            </a:r>
            <a:endParaRPr lang="zh-CN" altLang="en-US" sz="2000" dirty="0">
              <a:latin typeface="微软雅黑" panose="020B0503020204020204" pitchFamily="2" charset="-122"/>
              <a:ea typeface="微软雅黑" panose="020B0503020204020204" pitchFamily="2" charset="-122"/>
            </a:endParaRPr>
          </a:p>
          <a:p>
            <a:pPr marL="285750" indent="-285750">
              <a:lnSpc>
                <a:spcPct val="150000"/>
              </a:lnSpc>
              <a:buFont typeface="Wingdings" panose="05000000000000000000" pitchFamily="2" charset="2"/>
              <a:buChar char="l"/>
            </a:pPr>
            <a:r>
              <a:rPr lang="en-US" altLang="zh-CN" sz="2000" dirty="0">
                <a:latin typeface="微软雅黑" panose="020B0503020204020204" pitchFamily="2" charset="-122"/>
                <a:ea typeface="微软雅黑" panose="020B0503020204020204" pitchFamily="2" charset="-122"/>
              </a:rPr>
              <a:t>2.</a:t>
            </a:r>
            <a:r>
              <a:rPr lang="zh-CN" altLang="en-US" sz="2000" dirty="0">
                <a:latin typeface="微软雅黑" panose="020B0503020204020204" pitchFamily="2" charset="-122"/>
                <a:ea typeface="微软雅黑" panose="020B0503020204020204" pitchFamily="2" charset="-122"/>
              </a:rPr>
              <a:t>为使方差达到最大，通常主成分分析是不加以转轴。</a:t>
            </a:r>
            <a:endParaRPr lang="zh-CN" altLang="en-US" sz="2000" dirty="0">
              <a:latin typeface="微软雅黑" panose="020B0503020204020204" pitchFamily="2" charset="-122"/>
              <a:ea typeface="微软雅黑" panose="020B0503020204020204" pitchFamily="2" charset="-122"/>
            </a:endParaRPr>
          </a:p>
          <a:p>
            <a:pPr marL="285750" indent="-285750">
              <a:lnSpc>
                <a:spcPct val="150000"/>
              </a:lnSpc>
              <a:buFont typeface="Wingdings" panose="05000000000000000000" pitchFamily="2" charset="2"/>
              <a:buChar char="l"/>
            </a:pPr>
            <a:r>
              <a:rPr lang="en-US" altLang="zh-CN" sz="2000" dirty="0">
                <a:latin typeface="微软雅黑" panose="020B0503020204020204" pitchFamily="2" charset="-122"/>
                <a:ea typeface="微软雅黑" panose="020B0503020204020204" pitchFamily="2" charset="-122"/>
              </a:rPr>
              <a:t>3.</a:t>
            </a:r>
            <a:r>
              <a:rPr lang="zh-CN" altLang="en-US" sz="2000" dirty="0">
                <a:latin typeface="微软雅黑" panose="020B0503020204020204" pitchFamily="2" charset="-122"/>
                <a:ea typeface="微软雅黑" panose="020B0503020204020204" pitchFamily="2" charset="-122"/>
              </a:rPr>
              <a:t>成分的保留：</a:t>
            </a:r>
            <a:r>
              <a:rPr lang="en-US" altLang="zh-CN" sz="2000" dirty="0">
                <a:latin typeface="微软雅黑" panose="020B0503020204020204" pitchFamily="2" charset="-122"/>
                <a:ea typeface="微软雅黑" panose="020B0503020204020204" pitchFamily="2" charset="-122"/>
              </a:rPr>
              <a:t>Kaiser(1960) </a:t>
            </a:r>
            <a:r>
              <a:rPr lang="zh-CN" altLang="en-US" sz="2000" dirty="0">
                <a:latin typeface="微软雅黑" panose="020B0503020204020204" pitchFamily="2" charset="-122"/>
                <a:ea typeface="微软雅黑" panose="020B0503020204020204" pitchFamily="2" charset="-122"/>
              </a:rPr>
              <a:t>主张将特征值小于</a:t>
            </a:r>
            <a:r>
              <a:rPr lang="en-US" altLang="zh-CN" sz="2000" dirty="0">
                <a:latin typeface="微软雅黑" panose="020B0503020204020204" pitchFamily="2" charset="-122"/>
                <a:ea typeface="微软雅黑" panose="020B0503020204020204" pitchFamily="2" charset="-122"/>
              </a:rPr>
              <a:t>1</a:t>
            </a:r>
            <a:r>
              <a:rPr lang="zh-CN" altLang="en-US" sz="2000" dirty="0">
                <a:latin typeface="微软雅黑" panose="020B0503020204020204" pitchFamily="2" charset="-122"/>
                <a:ea typeface="微软雅黑" panose="020B0503020204020204" pitchFamily="2" charset="-122"/>
              </a:rPr>
              <a:t>的成分予以放弃，而只保留特征值大于</a:t>
            </a:r>
            <a:r>
              <a:rPr lang="en-US" altLang="zh-CN" sz="2000" dirty="0">
                <a:latin typeface="微软雅黑" panose="020B0503020204020204" pitchFamily="2" charset="-122"/>
                <a:ea typeface="微软雅黑" panose="020B0503020204020204" pitchFamily="2" charset="-122"/>
              </a:rPr>
              <a:t>1</a:t>
            </a:r>
            <a:r>
              <a:rPr lang="zh-CN" altLang="en-US" sz="2000" dirty="0">
                <a:latin typeface="微软雅黑" panose="020B0503020204020204" pitchFamily="2" charset="-122"/>
                <a:ea typeface="微软雅黑" panose="020B0503020204020204" pitchFamily="2" charset="-122"/>
              </a:rPr>
              <a:t>的</a:t>
            </a:r>
            <a:r>
              <a:rPr lang="zh-CN" altLang="en-US" sz="2000" dirty="0" smtClean="0">
                <a:latin typeface="微软雅黑" panose="020B0503020204020204" pitchFamily="2" charset="-122"/>
                <a:ea typeface="微软雅黑" panose="020B0503020204020204" pitchFamily="2" charset="-122"/>
              </a:rPr>
              <a:t>成分</a:t>
            </a:r>
            <a:r>
              <a:rPr lang="zh-CN" altLang="en-US" sz="2000" dirty="0">
                <a:latin typeface="微软雅黑" panose="020B0503020204020204" pitchFamily="2" charset="-122"/>
                <a:ea typeface="微软雅黑" panose="020B0503020204020204" pitchFamily="2" charset="-122"/>
              </a:rPr>
              <a:t>。</a:t>
            </a:r>
            <a:endParaRPr lang="zh-CN" altLang="en-US" sz="2000" dirty="0">
              <a:latin typeface="微软雅黑" panose="020B0503020204020204" pitchFamily="2" charset="-122"/>
              <a:ea typeface="微软雅黑" panose="020B0503020204020204" pitchFamily="2" charset="-122"/>
            </a:endParaRPr>
          </a:p>
          <a:p>
            <a:pPr marL="285750" indent="-285750">
              <a:lnSpc>
                <a:spcPct val="150000"/>
              </a:lnSpc>
              <a:buFont typeface="Wingdings" panose="05000000000000000000" pitchFamily="2" charset="2"/>
              <a:buChar char="l"/>
            </a:pPr>
            <a:r>
              <a:rPr lang="en-US" altLang="zh-CN" sz="2000" dirty="0">
                <a:latin typeface="微软雅黑" panose="020B0503020204020204" pitchFamily="2" charset="-122"/>
                <a:ea typeface="微软雅黑" panose="020B0503020204020204" pitchFamily="2" charset="-122"/>
              </a:rPr>
              <a:t>4.</a:t>
            </a:r>
            <a:r>
              <a:rPr lang="zh-CN" altLang="en-US" sz="2000" dirty="0">
                <a:latin typeface="微软雅黑" panose="020B0503020204020204" pitchFamily="2" charset="-122"/>
                <a:ea typeface="微软雅黑" panose="020B0503020204020204" pitchFamily="2" charset="-122"/>
              </a:rPr>
              <a:t>在实际研究里，研究者如果用不超过三或五个成分，就能解释变异之</a:t>
            </a:r>
            <a:r>
              <a:rPr lang="en-US" altLang="zh-CN" sz="2000" dirty="0">
                <a:latin typeface="微软雅黑" panose="020B0503020204020204" pitchFamily="2" charset="-122"/>
                <a:ea typeface="微软雅黑" panose="020B0503020204020204" pitchFamily="2" charset="-122"/>
              </a:rPr>
              <a:t>80%</a:t>
            </a:r>
            <a:r>
              <a:rPr lang="zh-CN" altLang="en-US" sz="2000" dirty="0">
                <a:latin typeface="微软雅黑" panose="020B0503020204020204" pitchFamily="2" charset="-122"/>
                <a:ea typeface="微软雅黑" panose="020B0503020204020204" pitchFamily="2" charset="-122"/>
              </a:rPr>
              <a:t>，亦算令人满意。</a:t>
            </a:r>
            <a:endParaRPr lang="zh-CN" altLang="en-US" sz="2000" dirty="0">
              <a:latin typeface="微软雅黑" panose="020B0503020204020204" pitchFamily="2" charset="-122"/>
              <a:ea typeface="微软雅黑" panose="020B0503020204020204" pitchFamily="2" charset="-122"/>
            </a:endParaRPr>
          </a:p>
          <a:p>
            <a:pPr marL="285750" indent="-285750">
              <a:lnSpc>
                <a:spcPct val="150000"/>
              </a:lnSpc>
              <a:buFont typeface="Wingdings" panose="05000000000000000000" pitchFamily="2" charset="2"/>
              <a:buChar char="l"/>
            </a:pPr>
            <a:r>
              <a:rPr lang="en-US" altLang="zh-CN" sz="2000" dirty="0">
                <a:latin typeface="微软雅黑" panose="020B0503020204020204" pitchFamily="2" charset="-122"/>
                <a:ea typeface="微软雅黑" panose="020B0503020204020204" pitchFamily="2" charset="-122"/>
              </a:rPr>
              <a:t>5.</a:t>
            </a:r>
            <a:r>
              <a:rPr lang="zh-CN" altLang="en-US" sz="2000" dirty="0">
                <a:latin typeface="微软雅黑" panose="020B0503020204020204" pitchFamily="2" charset="-122"/>
                <a:ea typeface="微软雅黑" panose="020B0503020204020204" pitchFamily="2" charset="-122"/>
              </a:rPr>
              <a:t>使用成分得分后，会使各变量之方差为最大，而且各变量之间会彼此独立。</a:t>
            </a:r>
            <a:endParaRPr lang="zh-CN" altLang="en-US" sz="2000" dirty="0">
              <a:latin typeface="微软雅黑" panose="020B0503020204020204" pitchFamily="2" charset="-122"/>
              <a:ea typeface="微软雅黑" panose="020B0503020204020204" pitchFamily="2" charset="-122"/>
            </a:endParaRP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extBox 28"/>
          <p:cNvSpPr/>
          <p:nvPr/>
        </p:nvSpPr>
        <p:spPr>
          <a:xfrm>
            <a:off x="153035" y="179070"/>
            <a:ext cx="5095240" cy="613410"/>
          </a:xfrm>
          <a:prstGeom prst="rect">
            <a:avLst/>
          </a:prstGeom>
          <a:noFill/>
          <a:ln w="9525">
            <a:noFill/>
          </a:ln>
        </p:spPr>
        <p:txBody>
          <a:bodyPr wrap="square">
            <a:spAutoFit/>
          </a:bodyPr>
          <a:lstStyle/>
          <a:p>
            <a:pPr lvl="0">
              <a:lnSpc>
                <a:spcPct val="100000"/>
              </a:lnSpc>
            </a:pPr>
            <a:r>
              <a:rPr lang="zh-CN" altLang="en-US" sz="3200" b="1">
                <a:solidFill>
                  <a:schemeClr val="accent1"/>
                </a:solidFill>
                <a:latin typeface="微软雅黑" panose="020B0503020204020204" pitchFamily="2" charset="-122"/>
                <a:ea typeface="微软雅黑" panose="020B0503020204020204" pitchFamily="2" charset="-122"/>
                <a:sym typeface="微软雅黑" panose="020B0503020204020204" pitchFamily="2" charset="-122"/>
              </a:rPr>
              <a:t>多元统计分析及</a:t>
            </a:r>
            <a:r>
              <a:rPr lang="en-US" altLang="zh-CN" sz="3200" b="1">
                <a:solidFill>
                  <a:srgbClr val="FF0000"/>
                </a:solidFill>
                <a:latin typeface="微软雅黑" panose="020B0503020204020204" pitchFamily="2" charset="-122"/>
                <a:ea typeface="微软雅黑" panose="020B0503020204020204" pitchFamily="2" charset="-122"/>
                <a:sym typeface="微软雅黑" panose="020B0503020204020204" pitchFamily="2" charset="-122"/>
              </a:rPr>
              <a:t>R</a:t>
            </a:r>
            <a:r>
              <a:rPr lang="zh-CN" altLang="en-US" sz="3200" b="1">
                <a:solidFill>
                  <a:srgbClr val="FF0000"/>
                </a:solidFill>
                <a:latin typeface="微软雅黑" panose="020B0503020204020204" pitchFamily="2" charset="-122"/>
                <a:ea typeface="微软雅黑" panose="020B0503020204020204" pitchFamily="2" charset="-122"/>
                <a:sym typeface="微软雅黑" panose="020B0503020204020204" pitchFamily="2" charset="-122"/>
              </a:rPr>
              <a:t>语言</a:t>
            </a:r>
            <a:r>
              <a:rPr lang="zh-CN" altLang="en-US" sz="3200" b="1">
                <a:solidFill>
                  <a:schemeClr val="accent1"/>
                </a:solidFill>
                <a:latin typeface="微软雅黑" panose="020B0503020204020204" pitchFamily="2" charset="-122"/>
                <a:ea typeface="微软雅黑" panose="020B0503020204020204" pitchFamily="2" charset="-122"/>
                <a:sym typeface="微软雅黑" panose="020B0503020204020204" pitchFamily="2" charset="-122"/>
              </a:rPr>
              <a:t>建模</a:t>
            </a:r>
            <a:endParaRPr lang="zh-CN" altLang="en-US" sz="3200" b="1">
              <a:solidFill>
                <a:schemeClr val="accent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直接连接符 29"/>
          <p:cNvSpPr/>
          <p:nvPr/>
        </p:nvSpPr>
        <p:spPr>
          <a:xfrm flipV="1">
            <a:off x="68263" y="948055"/>
            <a:ext cx="12045600" cy="9525"/>
          </a:xfrm>
          <a:prstGeom prst="line">
            <a:avLst/>
          </a:prstGeom>
          <a:ln w="136525" cap="sq" cmpd="sng">
            <a:solidFill>
              <a:schemeClr val="accent1"/>
            </a:solidFill>
            <a:prstDash val="solid"/>
            <a:miter/>
            <a:headEnd type="none" w="med" len="med"/>
            <a:tailEnd type="none" w="med" len="med"/>
          </a:ln>
        </p:spPr>
        <p:txBody>
          <a:bodyPr/>
          <a:lstStyle/>
          <a:p>
            <a:endParaRPr lang="zh-CN" altLang="en-US"/>
          </a:p>
        </p:txBody>
      </p:sp>
      <p:pic>
        <p:nvPicPr>
          <p:cNvPr id="3" name="图片 2" descr="校徽2"/>
          <p:cNvPicPr>
            <a:picLocks noChangeAspect="1"/>
          </p:cNvPicPr>
          <p:nvPr/>
        </p:nvPicPr>
        <p:blipFill>
          <a:blip r:embed="rId1"/>
          <a:stretch>
            <a:fillRect/>
          </a:stretch>
        </p:blipFill>
        <p:spPr>
          <a:xfrm>
            <a:off x="11275060" y="26670"/>
            <a:ext cx="838835" cy="854710"/>
          </a:xfrm>
          <a:prstGeom prst="rect">
            <a:avLst/>
          </a:prstGeom>
        </p:spPr>
      </p:pic>
      <p:sp>
        <p:nvSpPr>
          <p:cNvPr id="9" name="TextBox 27"/>
          <p:cNvSpPr/>
          <p:nvPr/>
        </p:nvSpPr>
        <p:spPr>
          <a:xfrm>
            <a:off x="5635625" y="193675"/>
            <a:ext cx="5450205" cy="523220"/>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lstStyle/>
          <a:p>
            <a:pPr lvl="0">
              <a:lnSpc>
                <a:spcPct val="100000"/>
              </a:lnSpc>
            </a:pPr>
            <a:r>
              <a:rPr lang="en-US" altLang="zh-CN" sz="2800" b="1" dirty="0">
                <a:latin typeface="微软雅黑" panose="020B0503020204020204" pitchFamily="2" charset="-122"/>
                <a:ea typeface="微软雅黑" panose="020B0503020204020204" pitchFamily="2" charset="-122"/>
                <a:sym typeface="微软雅黑" panose="020B0503020204020204" pitchFamily="2" charset="-122"/>
              </a:rPr>
              <a:t>8</a:t>
            </a:r>
            <a:r>
              <a:rPr lang="zh-CN" altLang="en-US" sz="2800" b="1" dirty="0" smtClean="0">
                <a:latin typeface="微软雅黑" panose="020B0503020204020204" pitchFamily="2" charset="-122"/>
                <a:ea typeface="微软雅黑" panose="020B0503020204020204" pitchFamily="2" charset="-122"/>
                <a:sym typeface="微软雅黑" panose="020B0503020204020204" pitchFamily="2" charset="-122"/>
              </a:rPr>
              <a:t> 主成分分析</a:t>
            </a:r>
            <a:r>
              <a:rPr lang="zh-CN" altLang="en-US" sz="2800" b="1" dirty="0">
                <a:latin typeface="微软雅黑" panose="020B0503020204020204" pitchFamily="2" charset="-122"/>
                <a:ea typeface="微软雅黑" panose="020B0503020204020204" pitchFamily="2" charset="-122"/>
                <a:sym typeface="微软雅黑" panose="020B0503020204020204" pitchFamily="2" charset="-122"/>
              </a:rPr>
              <a:t>及R使用</a:t>
            </a:r>
            <a:endParaRPr lang="zh-CN" altLang="en-US" sz="2800" b="1" dirty="0">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1" name="右箭头 10"/>
          <p:cNvSpPr/>
          <p:nvPr/>
        </p:nvSpPr>
        <p:spPr>
          <a:xfrm>
            <a:off x="5104130" y="370840"/>
            <a:ext cx="504190" cy="16700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2"/>
          <a:stretch>
            <a:fillRect/>
          </a:stretch>
        </p:blipFill>
        <p:spPr>
          <a:xfrm>
            <a:off x="4295875" y="1112540"/>
            <a:ext cx="7762875" cy="5553075"/>
          </a:xfrm>
          <a:prstGeom prst="rect">
            <a:avLst/>
          </a:prstGeom>
        </p:spPr>
      </p:pic>
      <p:pic>
        <p:nvPicPr>
          <p:cNvPr id="5" name="图片 4"/>
          <p:cNvPicPr>
            <a:picLocks noChangeAspect="1"/>
          </p:cNvPicPr>
          <p:nvPr/>
        </p:nvPicPr>
        <p:blipFill>
          <a:blip r:embed="rId3"/>
          <a:stretch>
            <a:fillRect/>
          </a:stretch>
        </p:blipFill>
        <p:spPr>
          <a:xfrm>
            <a:off x="119585" y="1916895"/>
            <a:ext cx="4045798" cy="3695543"/>
          </a:xfrm>
          <a:prstGeom prst="rect">
            <a:avLst/>
          </a:prstGeom>
        </p:spPr>
      </p:pic>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heel(1)">
                                      <p:cBhvr>
                                        <p:cTn id="13"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0" name="TextBox 1"/>
          <p:cNvSpPr/>
          <p:nvPr/>
        </p:nvSpPr>
        <p:spPr>
          <a:xfrm flipH="1">
            <a:off x="314643" y="2374265"/>
            <a:ext cx="800100" cy="2564130"/>
          </a:xfrm>
          <a:prstGeom prst="rect">
            <a:avLst/>
          </a:prstGeom>
          <a:noFill/>
          <a:ln w="9525">
            <a:noFill/>
          </a:ln>
        </p:spPr>
        <p:txBody>
          <a:bodyPr wrap="square">
            <a:spAutoFit/>
          </a:bodyPr>
          <a:lstStyle/>
          <a:p>
            <a:pPr lvl="0" algn="ctr">
              <a:lnSpc>
                <a:spcPct val="100000"/>
              </a:lnSpc>
            </a:pPr>
            <a:r>
              <a:rPr lang="zh-CN" altLang="en-US" sz="3200" dirty="0">
                <a:solidFill>
                  <a:srgbClr val="00B0F0"/>
                </a:solidFill>
                <a:effectLst>
                  <a:outerShdw blurRad="38100" dist="19050" dir="2700000" algn="tl" rotWithShape="0">
                    <a:schemeClr val="dk1">
                      <a:alpha val="40000"/>
                    </a:schemeClr>
                  </a:outerShdw>
                </a:effectLst>
                <a:latin typeface="微软雅黑" panose="020B0503020204020204" pitchFamily="2" charset="-122"/>
                <a:ea typeface="微软雅黑" panose="020B0503020204020204" pitchFamily="2" charset="-122"/>
                <a:sym typeface="微软雅黑" panose="020B0503020204020204" pitchFamily="2" charset="-122"/>
              </a:rPr>
              <a:t>内容与要求</a:t>
            </a:r>
            <a:endParaRPr lang="zh-CN" altLang="en-US" sz="3200" dirty="0">
              <a:solidFill>
                <a:srgbClr val="00B0F0"/>
              </a:solidFill>
              <a:effectLst>
                <a:outerShdw blurRad="38100" dist="19050" dir="2700000" algn="tl" rotWithShape="0">
                  <a:schemeClr val="dk1">
                    <a:alpha val="40000"/>
                  </a:schemeClr>
                </a:outerShdw>
              </a:effectLst>
              <a:latin typeface="微软雅黑" panose="020B0503020204020204" pitchFamily="2" charset="-122"/>
              <a:ea typeface="微软雅黑" panose="020B0503020204020204" pitchFamily="2" charset="-122"/>
              <a:sym typeface="微软雅黑" panose="020B0503020204020204" pitchFamily="2" charset="-122"/>
            </a:endParaRPr>
          </a:p>
        </p:txBody>
      </p:sp>
      <p:grpSp>
        <p:nvGrpSpPr>
          <p:cNvPr id="8201" name="组合 5"/>
          <p:cNvGrpSpPr/>
          <p:nvPr/>
        </p:nvGrpSpPr>
        <p:grpSpPr>
          <a:xfrm>
            <a:off x="3709988" y="1989138"/>
            <a:ext cx="4662487" cy="2650363"/>
            <a:chOff x="0" y="0"/>
            <a:chExt cx="4662264" cy="2650025"/>
          </a:xfrm>
        </p:grpSpPr>
        <p:sp>
          <p:nvSpPr>
            <p:cNvPr id="8202" name="矩形 2"/>
            <p:cNvSpPr/>
            <p:nvPr/>
          </p:nvSpPr>
          <p:spPr>
            <a:xfrm>
              <a:off x="0" y="0"/>
              <a:ext cx="4572000" cy="417777"/>
            </a:xfrm>
            <a:prstGeom prst="rect">
              <a:avLst/>
            </a:prstGeom>
            <a:noFill/>
            <a:ln w="9525">
              <a:noFill/>
            </a:ln>
          </p:spPr>
          <p:txBody>
            <a:bodyPr>
              <a:spAutoFit/>
            </a:bodyPr>
            <a:lstStyle/>
            <a:p>
              <a:pPr marL="342900" lvl="0" indent="-342900">
                <a:lnSpc>
                  <a:spcPct val="100000"/>
                </a:lnSpc>
              </a:pPr>
              <a:endParaRPr sz="2000">
                <a:solidFill>
                  <a:srgbClr val="666666"/>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203" name="矩形 3"/>
            <p:cNvSpPr/>
            <p:nvPr/>
          </p:nvSpPr>
          <p:spPr>
            <a:xfrm>
              <a:off x="90264" y="978495"/>
              <a:ext cx="4572000" cy="417777"/>
            </a:xfrm>
            <a:prstGeom prst="rect">
              <a:avLst/>
            </a:prstGeom>
            <a:noFill/>
            <a:ln w="9525">
              <a:noFill/>
            </a:ln>
          </p:spPr>
          <p:txBody>
            <a:bodyPr>
              <a:spAutoFit/>
            </a:bodyPr>
            <a:lstStyle/>
            <a:p>
              <a:pPr marL="342900" lvl="0" indent="-342900" algn="just">
                <a:lnSpc>
                  <a:spcPct val="100000"/>
                </a:lnSpc>
              </a:pPr>
              <a:endParaRPr sz="2000">
                <a:solidFill>
                  <a:srgbClr val="666666"/>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204" name="矩形 4"/>
            <p:cNvSpPr/>
            <p:nvPr/>
          </p:nvSpPr>
          <p:spPr>
            <a:xfrm>
              <a:off x="72008" y="2232248"/>
              <a:ext cx="4572000" cy="417777"/>
            </a:xfrm>
            <a:prstGeom prst="rect">
              <a:avLst/>
            </a:prstGeom>
            <a:noFill/>
            <a:ln w="9525">
              <a:noFill/>
            </a:ln>
          </p:spPr>
          <p:txBody>
            <a:bodyPr>
              <a:spAutoFit/>
            </a:bodyPr>
            <a:lstStyle/>
            <a:p>
              <a:pPr lvl="0" algn="just">
                <a:lnSpc>
                  <a:spcPct val="100000"/>
                </a:lnSpc>
              </a:pPr>
              <a:endParaRPr sz="2000">
                <a:solidFill>
                  <a:srgbClr val="666666"/>
                </a:solidFill>
                <a:latin typeface="微软雅黑" panose="020B0503020204020204" pitchFamily="2" charset="-122"/>
                <a:ea typeface="微软雅黑" panose="020B0503020204020204" pitchFamily="2" charset="-122"/>
                <a:sym typeface="微软雅黑" panose="020B0503020204020204" pitchFamily="2" charset="-122"/>
              </a:endParaRPr>
            </a:p>
          </p:txBody>
        </p:sp>
      </p:grpSp>
      <p:sp>
        <p:nvSpPr>
          <p:cNvPr id="2" name="直接连接符 29"/>
          <p:cNvSpPr/>
          <p:nvPr/>
        </p:nvSpPr>
        <p:spPr>
          <a:xfrm flipV="1">
            <a:off x="68263" y="948055"/>
            <a:ext cx="12045600" cy="9525"/>
          </a:xfrm>
          <a:prstGeom prst="line">
            <a:avLst/>
          </a:prstGeom>
          <a:ln w="136525" cap="sq" cmpd="sng">
            <a:solidFill>
              <a:schemeClr val="accent1"/>
            </a:solidFill>
            <a:prstDash val="solid"/>
            <a:miter/>
            <a:headEnd type="none" w="med" len="med"/>
            <a:tailEnd type="none" w="med" len="med"/>
          </a:ln>
        </p:spPr>
        <p:txBody>
          <a:bodyPr/>
          <a:lstStyle/>
          <a:p>
            <a:endParaRPr lang="zh-CN" altLang="en-US"/>
          </a:p>
        </p:txBody>
      </p:sp>
      <p:pic>
        <p:nvPicPr>
          <p:cNvPr id="3" name="图片 2" descr="校徽2"/>
          <p:cNvPicPr>
            <a:picLocks noChangeAspect="1"/>
          </p:cNvPicPr>
          <p:nvPr/>
        </p:nvPicPr>
        <p:blipFill>
          <a:blip r:embed="rId1"/>
          <a:stretch>
            <a:fillRect/>
          </a:stretch>
        </p:blipFill>
        <p:spPr>
          <a:xfrm>
            <a:off x="11322050" y="41275"/>
            <a:ext cx="838835" cy="774065"/>
          </a:xfrm>
          <a:prstGeom prst="rect">
            <a:avLst/>
          </a:prstGeom>
        </p:spPr>
      </p:pic>
      <p:sp>
        <p:nvSpPr>
          <p:cNvPr id="5" name="矩形 6"/>
          <p:cNvSpPr/>
          <p:nvPr/>
        </p:nvSpPr>
        <p:spPr>
          <a:xfrm>
            <a:off x="1537970" y="1261745"/>
            <a:ext cx="9832340" cy="2400657"/>
          </a:xfrm>
          <a:prstGeom prst="rect">
            <a:avLst/>
          </a:prstGeom>
          <a:noFill/>
          <a:ln w="9525">
            <a:noFill/>
          </a:ln>
        </p:spPr>
        <p:txBody>
          <a:bodyPr wrap="square">
            <a:spAutoFit/>
          </a:bodyPr>
          <a:lstStyle/>
          <a:p>
            <a:pPr lvl="0" algn="just">
              <a:lnSpc>
                <a:spcPct val="150000"/>
              </a:lnSpc>
              <a:buFont typeface="Wingdings" panose="05000000000000000000" pitchFamily="2" charset="2"/>
              <a:buChar char="l"/>
            </a:pPr>
            <a:r>
              <a:rPr lang="zh-CN" sz="2800" dirty="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内容：</a:t>
            </a:r>
            <a:endParaRPr lang="zh-CN" sz="2800" dirty="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endParaRPr>
          </a:p>
          <a:p>
            <a:pPr lvl="0" algn="just">
              <a:lnSpc>
                <a:spcPct val="150000"/>
              </a:lnSpc>
              <a:buFont typeface="Wingdings" panose="05000000000000000000" pitchFamily="2" charset="2"/>
              <a:buNone/>
            </a:pPr>
            <a:r>
              <a:rPr lang="zh-CN" altLang="en-US" sz="2400" dirty="0" smtClean="0">
                <a:latin typeface="微软雅黑" panose="020B0503020204020204" pitchFamily="2" charset="-122"/>
                <a:ea typeface="微软雅黑" panose="020B0503020204020204" pitchFamily="2" charset="-122"/>
                <a:sym typeface="微软雅黑" panose="020B0503020204020204" pitchFamily="2" charset="-122"/>
              </a:rPr>
              <a:t>      主成分分析</a:t>
            </a:r>
            <a:r>
              <a:rPr lang="zh-CN" altLang="en-US" sz="2400" dirty="0">
                <a:latin typeface="微软雅黑" panose="020B0503020204020204" pitchFamily="2" charset="-122"/>
                <a:ea typeface="微软雅黑" panose="020B0503020204020204" pitchFamily="2" charset="-122"/>
                <a:sym typeface="微软雅黑" panose="020B0503020204020204" pitchFamily="2" charset="-122"/>
              </a:rPr>
              <a:t>的目的和意义。主成分分析的数学模型及几何解释，主成分的推导及基本性质。计算程序中有关主成分分析的算法基础。主成分分析的基本步骤以及实证分析。</a:t>
            </a:r>
            <a:endParaRPr lang="zh-CN" altLang="en-US" sz="2400" dirty="0">
              <a:solidFill>
                <a:srgbClr val="000000"/>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6" name="矩形 7"/>
          <p:cNvSpPr/>
          <p:nvPr/>
        </p:nvSpPr>
        <p:spPr>
          <a:xfrm>
            <a:off x="1550134" y="3425651"/>
            <a:ext cx="9771916" cy="2400657"/>
          </a:xfrm>
          <a:prstGeom prst="rect">
            <a:avLst/>
          </a:prstGeom>
          <a:noFill/>
          <a:ln w="9525">
            <a:noFill/>
          </a:ln>
        </p:spPr>
        <p:txBody>
          <a:bodyPr wrap="square">
            <a:spAutoFit/>
          </a:bodyPr>
          <a:lstStyle/>
          <a:p>
            <a:pPr lvl="0" algn="just">
              <a:lnSpc>
                <a:spcPct val="150000"/>
              </a:lnSpc>
              <a:buFont typeface="Wingdings" panose="05000000000000000000" pitchFamily="2" charset="2"/>
              <a:buChar char="l"/>
            </a:pPr>
            <a:r>
              <a:rPr lang="zh-CN" altLang="en-US" sz="2800" dirty="0">
                <a:ln w="22225">
                  <a:solidFill>
                    <a:schemeClr val="accent2"/>
                  </a:solidFill>
                  <a:prstDash val="solid"/>
                </a:ln>
                <a:solidFill>
                  <a:schemeClr val="accent2">
                    <a:lumMod val="40000"/>
                    <a:lumOff val="60000"/>
                  </a:schemeClr>
                </a:solidFill>
                <a:effectLst/>
                <a:latin typeface="微软雅黑" panose="020B0503020204020204" pitchFamily="2" charset="-122"/>
                <a:ea typeface="微软雅黑" panose="020B0503020204020204" pitchFamily="2" charset="-122"/>
                <a:sym typeface="微软雅黑" panose="020B0503020204020204" pitchFamily="2" charset="-122"/>
              </a:rPr>
              <a:t>要求：</a:t>
            </a:r>
            <a:endParaRPr lang="zh-CN" altLang="en-US" sz="2800" dirty="0">
              <a:ln w="22225">
                <a:solidFill>
                  <a:schemeClr val="accent2"/>
                </a:solidFill>
                <a:prstDash val="solid"/>
              </a:ln>
              <a:solidFill>
                <a:schemeClr val="accent2">
                  <a:lumMod val="40000"/>
                  <a:lumOff val="60000"/>
                </a:schemeClr>
              </a:solidFill>
              <a:effectLst/>
              <a:latin typeface="微软雅黑" panose="020B0503020204020204" pitchFamily="2" charset="-122"/>
              <a:ea typeface="微软雅黑" panose="020B0503020204020204" pitchFamily="2" charset="-122"/>
              <a:sym typeface="微软雅黑" panose="020B0503020204020204" pitchFamily="2" charset="-122"/>
            </a:endParaRPr>
          </a:p>
          <a:p>
            <a:pPr lvl="0" algn="just">
              <a:lnSpc>
                <a:spcPct val="150000"/>
              </a:lnSpc>
              <a:buFont typeface="Wingdings" panose="05000000000000000000" pitchFamily="2" charset="2"/>
              <a:buNone/>
            </a:pPr>
            <a:r>
              <a:rPr lang="zh-CN" altLang="en-US" sz="2400" dirty="0" smtClean="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      了解</a:t>
            </a:r>
            <a:r>
              <a:rPr lang="zh-CN" altLang="en-US" sz="2400" dirty="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主成分分析的统计思想和实际意义，以及它的数学模型和二维空间上的几何解释。掌握主成分的推导步骤及其重要的基本性质。能够利用计算软件，自己编程解决实际问题并给出分析报告。</a:t>
            </a:r>
            <a:endParaRPr lang="zh-CN" altLang="en-US" sz="2400" dirty="0">
              <a:solidFill>
                <a:schemeClr val="accent4"/>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7" name="TextBox 28"/>
          <p:cNvSpPr/>
          <p:nvPr/>
        </p:nvSpPr>
        <p:spPr>
          <a:xfrm>
            <a:off x="153035" y="179070"/>
            <a:ext cx="5095240" cy="613410"/>
          </a:xfrm>
          <a:prstGeom prst="rect">
            <a:avLst/>
          </a:prstGeom>
          <a:noFill/>
          <a:ln w="9525">
            <a:noFill/>
          </a:ln>
        </p:spPr>
        <p:txBody>
          <a:bodyPr wrap="square">
            <a:spAutoFit/>
          </a:bodyPr>
          <a:lstStyle/>
          <a:p>
            <a:pPr lvl="0">
              <a:lnSpc>
                <a:spcPct val="100000"/>
              </a:lnSpc>
            </a:pPr>
            <a:r>
              <a:rPr lang="zh-CN" altLang="en-US" sz="3200" b="1">
                <a:solidFill>
                  <a:schemeClr val="accent1"/>
                </a:solidFill>
                <a:latin typeface="微软雅黑" panose="020B0503020204020204" pitchFamily="2" charset="-122"/>
                <a:ea typeface="微软雅黑" panose="020B0503020204020204" pitchFamily="2" charset="-122"/>
                <a:sym typeface="微软雅黑" panose="020B0503020204020204" pitchFamily="2" charset="-122"/>
              </a:rPr>
              <a:t>多元统计分析及</a:t>
            </a:r>
            <a:r>
              <a:rPr lang="en-US" altLang="zh-CN" sz="3200" b="1">
                <a:solidFill>
                  <a:srgbClr val="FF0000"/>
                </a:solidFill>
                <a:latin typeface="微软雅黑" panose="020B0503020204020204" pitchFamily="2" charset="-122"/>
                <a:ea typeface="微软雅黑" panose="020B0503020204020204" pitchFamily="2" charset="-122"/>
                <a:sym typeface="微软雅黑" panose="020B0503020204020204" pitchFamily="2" charset="-122"/>
              </a:rPr>
              <a:t>R</a:t>
            </a:r>
            <a:r>
              <a:rPr lang="zh-CN" altLang="en-US" sz="3200" b="1">
                <a:solidFill>
                  <a:srgbClr val="FF0000"/>
                </a:solidFill>
                <a:latin typeface="微软雅黑" panose="020B0503020204020204" pitchFamily="2" charset="-122"/>
                <a:ea typeface="微软雅黑" panose="020B0503020204020204" pitchFamily="2" charset="-122"/>
                <a:sym typeface="微软雅黑" panose="020B0503020204020204" pitchFamily="2" charset="-122"/>
              </a:rPr>
              <a:t>语言</a:t>
            </a:r>
            <a:r>
              <a:rPr lang="zh-CN" altLang="en-US" sz="3200" b="1">
                <a:solidFill>
                  <a:schemeClr val="accent1"/>
                </a:solidFill>
                <a:latin typeface="微软雅黑" panose="020B0503020204020204" pitchFamily="2" charset="-122"/>
                <a:ea typeface="微软雅黑" panose="020B0503020204020204" pitchFamily="2" charset="-122"/>
                <a:sym typeface="微软雅黑" panose="020B0503020204020204" pitchFamily="2" charset="-122"/>
              </a:rPr>
              <a:t>建模</a:t>
            </a:r>
            <a:endParaRPr lang="zh-CN" altLang="en-US" sz="3200" b="1">
              <a:solidFill>
                <a:schemeClr val="accent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9" name="TextBox 27"/>
          <p:cNvSpPr/>
          <p:nvPr/>
        </p:nvSpPr>
        <p:spPr>
          <a:xfrm>
            <a:off x="5635625" y="193675"/>
            <a:ext cx="5450205" cy="523220"/>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lstStyle/>
          <a:p>
            <a:pPr lvl="0">
              <a:lnSpc>
                <a:spcPct val="100000"/>
              </a:lnSpc>
            </a:pPr>
            <a:r>
              <a:rPr lang="zh-CN" altLang="en-US" sz="2800" b="1" dirty="0" smtClean="0">
                <a:latin typeface="微软雅黑" panose="020B0503020204020204" pitchFamily="2" charset="-122"/>
                <a:ea typeface="微软雅黑" panose="020B0503020204020204" pitchFamily="2" charset="-122"/>
                <a:sym typeface="微软雅黑" panose="020B0503020204020204" pitchFamily="2" charset="-122"/>
              </a:rPr>
              <a:t>第</a:t>
            </a:r>
            <a:r>
              <a:rPr lang="en-US" altLang="zh-CN" sz="2800" b="1" dirty="0">
                <a:latin typeface="微软雅黑" panose="020B0503020204020204" pitchFamily="2" charset="-122"/>
                <a:ea typeface="微软雅黑" panose="020B0503020204020204" pitchFamily="2" charset="-122"/>
                <a:sym typeface="微软雅黑" panose="020B0503020204020204" pitchFamily="2" charset="-122"/>
              </a:rPr>
              <a:t>8</a:t>
            </a:r>
            <a:r>
              <a:rPr lang="zh-CN" altLang="en-US" sz="2800" b="1" dirty="0" smtClean="0">
                <a:latin typeface="微软雅黑" panose="020B0503020204020204" pitchFamily="2" charset="-122"/>
                <a:ea typeface="微软雅黑" panose="020B0503020204020204" pitchFamily="2" charset="-122"/>
                <a:sym typeface="微软雅黑" panose="020B0503020204020204" pitchFamily="2" charset="-122"/>
              </a:rPr>
              <a:t>章 主成分分析及</a:t>
            </a:r>
            <a:r>
              <a:rPr lang="zh-CN" altLang="en-US" sz="2800" b="1" dirty="0">
                <a:latin typeface="微软雅黑" panose="020B0503020204020204" pitchFamily="2" charset="-122"/>
                <a:ea typeface="微软雅黑" panose="020B0503020204020204" pitchFamily="2" charset="-122"/>
                <a:sym typeface="微软雅黑" panose="020B0503020204020204" pitchFamily="2" charset="-122"/>
              </a:rPr>
              <a:t>R使用</a:t>
            </a:r>
            <a:endParaRPr lang="zh-CN" altLang="en-US" sz="2800" b="1" dirty="0">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1" name="右箭头 10"/>
          <p:cNvSpPr/>
          <p:nvPr/>
        </p:nvSpPr>
        <p:spPr>
          <a:xfrm>
            <a:off x="5104130" y="370840"/>
            <a:ext cx="504190" cy="16700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 name="直接连接符 10"/>
          <p:cNvSpPr/>
          <p:nvPr/>
        </p:nvSpPr>
        <p:spPr>
          <a:xfrm>
            <a:off x="1242060" y="1357630"/>
            <a:ext cx="1270" cy="4951730"/>
          </a:xfrm>
          <a:prstGeom prst="line">
            <a:avLst/>
          </a:prstGeom>
          <a:ln w="22225" cap="flat" cmpd="sng">
            <a:solidFill>
              <a:srgbClr val="0174AB"/>
            </a:solidFill>
            <a:prstDash val="sysDot"/>
            <a:miter/>
            <a:headEnd type="none" w="med" len="med"/>
            <a:tailEnd type="none" w="med" len="med"/>
          </a:ln>
        </p:spPr>
        <p:txBody>
          <a:bodyPr/>
          <a:lstStyle/>
          <a:p>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5"/>
                                        </p:tgtEl>
                                        <p:attrNameLst>
                                          <p:attrName>ppt_c</p:attrName>
                                        </p:attrNameLst>
                                      </p:cBhvr>
                                      <p:to>
                                        <a:schemeClr val="tx2"/>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1000" fill="hold"/>
                                        <p:tgtEl>
                                          <p:spTgt spid="6"/>
                                        </p:tgtEl>
                                        <p:attrNameLst>
                                          <p:attrName>ppt_x</p:attrName>
                                        </p:attrNameLst>
                                      </p:cBhvr>
                                      <p:tavLst>
                                        <p:tav tm="0">
                                          <p:val>
                                            <p:strVal val="#ppt_x"/>
                                          </p:val>
                                        </p:tav>
                                        <p:tav tm="100000">
                                          <p:val>
                                            <p:strVal val="#ppt_x"/>
                                          </p:val>
                                        </p:tav>
                                      </p:tavLst>
                                    </p:anim>
                                    <p:anim calcmode="lin" valueType="num">
                                      <p:cBhvr additive="base">
                                        <p:cTn id="14" dur="1000" fill="hold"/>
                                        <p:tgtEl>
                                          <p:spTgt spid="6"/>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6"/>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27"/>
          <p:cNvSpPr/>
          <p:nvPr/>
        </p:nvSpPr>
        <p:spPr>
          <a:xfrm>
            <a:off x="4871915" y="212815"/>
            <a:ext cx="4608320" cy="523220"/>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lstStyle/>
          <a:p>
            <a:pPr lvl="0">
              <a:lnSpc>
                <a:spcPct val="100000"/>
              </a:lnSpc>
            </a:pPr>
            <a:r>
              <a:rPr lang="en-US" altLang="zh-CN" sz="2800" b="1" dirty="0" smtClean="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8.1 </a:t>
            </a:r>
            <a:r>
              <a:rPr lang="zh-CN" altLang="en-US" sz="2800" b="1" dirty="0" smtClean="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主成分分析的直观解释</a:t>
            </a:r>
            <a:endParaRPr lang="zh-CN" altLang="en-US" sz="2800" b="1" dirty="0">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195" name="TextBox 28"/>
          <p:cNvSpPr/>
          <p:nvPr/>
        </p:nvSpPr>
        <p:spPr>
          <a:xfrm>
            <a:off x="47625" y="168910"/>
            <a:ext cx="5571490" cy="584775"/>
          </a:xfrm>
          <a:prstGeom prst="rect">
            <a:avLst/>
          </a:prstGeom>
          <a:noFill/>
          <a:ln w="9525">
            <a:noFill/>
          </a:ln>
        </p:spPr>
        <p:txBody>
          <a:bodyPr wrap="square">
            <a:spAutoFit/>
            <a:scene3d>
              <a:camera prst="orthographicFront"/>
              <a:lightRig rig="threePt" dir="t"/>
            </a:scene3d>
          </a:bodyPr>
          <a:lstStyle/>
          <a:p>
            <a:pPr lvl="0">
              <a:lnSpc>
                <a:spcPct val="100000"/>
              </a:lnSpc>
            </a:pPr>
            <a:r>
              <a:rPr lang="en-US" altLang="zh-CN"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8 </a:t>
            </a:r>
            <a:r>
              <a:rPr lang="zh-CN" altLang="en-US" sz="3200" b="1" dirty="0" smtClean="0">
                <a:solidFill>
                  <a:srgbClr val="0070C0"/>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主成分分析</a:t>
            </a:r>
            <a:r>
              <a:rPr lang="zh-CN" altLang="en-US"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及</a:t>
            </a:r>
            <a:r>
              <a:rPr lang="en-US" altLang="zh-CN"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R</a:t>
            </a:r>
            <a:r>
              <a:rPr lang="zh-CN" altLang="en-US"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使用</a:t>
            </a:r>
            <a:endParaRPr lang="zh-CN" altLang="en-US" sz="3200" b="1" dirty="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endParaRPr>
          </a:p>
        </p:txBody>
      </p:sp>
      <p:grpSp>
        <p:nvGrpSpPr>
          <p:cNvPr id="8201" name="组合 5"/>
          <p:cNvGrpSpPr/>
          <p:nvPr/>
        </p:nvGrpSpPr>
        <p:grpSpPr>
          <a:xfrm>
            <a:off x="3709988" y="1989138"/>
            <a:ext cx="4662487" cy="2650363"/>
            <a:chOff x="0" y="0"/>
            <a:chExt cx="4662264" cy="2650025"/>
          </a:xfrm>
        </p:grpSpPr>
        <p:sp>
          <p:nvSpPr>
            <p:cNvPr id="8202" name="矩形 2"/>
            <p:cNvSpPr/>
            <p:nvPr/>
          </p:nvSpPr>
          <p:spPr>
            <a:xfrm>
              <a:off x="0" y="0"/>
              <a:ext cx="4572000" cy="417777"/>
            </a:xfrm>
            <a:prstGeom prst="rect">
              <a:avLst/>
            </a:prstGeom>
            <a:noFill/>
            <a:ln w="9525">
              <a:noFill/>
            </a:ln>
          </p:spPr>
          <p:txBody>
            <a:bodyPr>
              <a:spAutoFit/>
            </a:bodyPr>
            <a:lstStyle/>
            <a:p>
              <a:pPr marL="342900" lvl="0" indent="-342900">
                <a:lnSpc>
                  <a:spcPct val="100000"/>
                </a:lnSpc>
              </a:pPr>
              <a:endParaRPr sz="2000">
                <a:solidFill>
                  <a:srgbClr val="666666"/>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203" name="矩形 3"/>
            <p:cNvSpPr/>
            <p:nvPr/>
          </p:nvSpPr>
          <p:spPr>
            <a:xfrm>
              <a:off x="90264" y="978495"/>
              <a:ext cx="4572000" cy="417777"/>
            </a:xfrm>
            <a:prstGeom prst="rect">
              <a:avLst/>
            </a:prstGeom>
            <a:noFill/>
            <a:ln w="9525">
              <a:noFill/>
            </a:ln>
          </p:spPr>
          <p:txBody>
            <a:bodyPr>
              <a:spAutoFit/>
            </a:bodyPr>
            <a:lstStyle/>
            <a:p>
              <a:pPr marL="342900" lvl="0" indent="-342900" algn="just">
                <a:lnSpc>
                  <a:spcPct val="100000"/>
                </a:lnSpc>
              </a:pPr>
              <a:endParaRPr sz="2000">
                <a:solidFill>
                  <a:srgbClr val="666666"/>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204" name="矩形 4"/>
            <p:cNvSpPr/>
            <p:nvPr/>
          </p:nvSpPr>
          <p:spPr>
            <a:xfrm>
              <a:off x="72008" y="2232248"/>
              <a:ext cx="4572000" cy="417777"/>
            </a:xfrm>
            <a:prstGeom prst="rect">
              <a:avLst/>
            </a:prstGeom>
            <a:noFill/>
            <a:ln w="9525">
              <a:noFill/>
            </a:ln>
          </p:spPr>
          <p:txBody>
            <a:bodyPr>
              <a:spAutoFit/>
            </a:bodyPr>
            <a:lstStyle/>
            <a:p>
              <a:pPr lvl="0" algn="just">
                <a:lnSpc>
                  <a:spcPct val="100000"/>
                </a:lnSpc>
              </a:pPr>
              <a:endParaRPr sz="2000">
                <a:solidFill>
                  <a:srgbClr val="666666"/>
                </a:solidFill>
                <a:latin typeface="微软雅黑" panose="020B0503020204020204" pitchFamily="2" charset="-122"/>
                <a:ea typeface="微软雅黑" panose="020B0503020204020204" pitchFamily="2" charset="-122"/>
                <a:sym typeface="微软雅黑" panose="020B0503020204020204" pitchFamily="2" charset="-122"/>
              </a:endParaRPr>
            </a:p>
          </p:txBody>
        </p:sp>
      </p:grpSp>
      <p:sp>
        <p:nvSpPr>
          <p:cNvPr id="8209" name="直接连接符 10"/>
          <p:cNvSpPr/>
          <p:nvPr/>
        </p:nvSpPr>
        <p:spPr>
          <a:xfrm>
            <a:off x="1242060" y="1357630"/>
            <a:ext cx="1270" cy="4951730"/>
          </a:xfrm>
          <a:prstGeom prst="line">
            <a:avLst/>
          </a:prstGeom>
          <a:ln w="22225" cap="flat" cmpd="sng">
            <a:solidFill>
              <a:srgbClr val="0174AB"/>
            </a:solidFill>
            <a:prstDash val="sysDot"/>
            <a:miter/>
            <a:headEnd type="none" w="med" len="med"/>
            <a:tailEnd type="none" w="med" len="med"/>
          </a:ln>
        </p:spPr>
        <p:txBody>
          <a:bodyPr/>
          <a:lstStyle/>
          <a:p>
            <a:endParaRPr lang="zh-CN" altLang="en-US"/>
          </a:p>
        </p:txBody>
      </p:sp>
      <p:sp>
        <p:nvSpPr>
          <p:cNvPr id="2" name="直接连接符 29"/>
          <p:cNvSpPr/>
          <p:nvPr/>
        </p:nvSpPr>
        <p:spPr>
          <a:xfrm flipV="1">
            <a:off x="72708" y="948055"/>
            <a:ext cx="12045600" cy="9525"/>
          </a:xfrm>
          <a:prstGeom prst="line">
            <a:avLst/>
          </a:prstGeom>
          <a:ln w="136525" cap="sq" cmpd="sng">
            <a:solidFill>
              <a:srgbClr val="66CCFF"/>
            </a:solidFill>
            <a:prstDash val="solid"/>
            <a:miter/>
            <a:headEnd type="none" w="med" len="med"/>
            <a:tailEnd type="none" w="med" len="med"/>
          </a:ln>
        </p:spPr>
        <p:txBody>
          <a:bodyPr/>
          <a:lstStyle/>
          <a:p>
            <a:endParaRPr lang="zh-CN" altLang="en-US"/>
          </a:p>
        </p:txBody>
      </p:sp>
      <p:pic>
        <p:nvPicPr>
          <p:cNvPr id="3" name="图片 2" descr="校徽2"/>
          <p:cNvPicPr>
            <a:picLocks noChangeAspect="1"/>
          </p:cNvPicPr>
          <p:nvPr/>
        </p:nvPicPr>
        <p:blipFill>
          <a:blip r:embed="rId1"/>
          <a:stretch>
            <a:fillRect/>
          </a:stretch>
        </p:blipFill>
        <p:spPr>
          <a:xfrm>
            <a:off x="11322050" y="41275"/>
            <a:ext cx="838835" cy="774065"/>
          </a:xfrm>
          <a:prstGeom prst="rect">
            <a:avLst/>
          </a:prstGeom>
        </p:spPr>
      </p:pic>
      <p:sp>
        <p:nvSpPr>
          <p:cNvPr id="4" name="右箭头 3"/>
          <p:cNvSpPr/>
          <p:nvPr/>
        </p:nvSpPr>
        <p:spPr>
          <a:xfrm>
            <a:off x="4223870" y="377794"/>
            <a:ext cx="504190" cy="167005"/>
          </a:xfrm>
          <a:prstGeom prst="rightArrow">
            <a:avLst/>
          </a:prstGeom>
          <a:solidFill>
            <a:schemeClr val="accent2">
              <a:lumMod val="40000"/>
              <a:lumOff val="60000"/>
            </a:schemeClr>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scene3d>
              <a:camera prst="orthographicFront"/>
              <a:lightRig rig="threePt" dir="t"/>
            </a:scene3d>
          </a:bodyPr>
          <a:lstStyle/>
          <a:p>
            <a:pPr algn="ctr"/>
            <a:endParaRPr lang="zh-CN" altLang="en-US">
              <a:ln>
                <a:solidFill>
                  <a:sysClr val="windowText" lastClr="000000"/>
                </a:solidFill>
              </a:ln>
              <a:solidFill>
                <a:schemeClr val="accent6">
                  <a:lumMod val="60000"/>
                  <a:lumOff val="40000"/>
                </a:schemeClr>
              </a:solidFill>
              <a:effectLst/>
            </a:endParaRPr>
          </a:p>
        </p:txBody>
      </p:sp>
      <p:sp>
        <p:nvSpPr>
          <p:cNvPr id="7" name="TextBox 6"/>
          <p:cNvSpPr txBox="1"/>
          <p:nvPr/>
        </p:nvSpPr>
        <p:spPr>
          <a:xfrm>
            <a:off x="440096" y="2198053"/>
            <a:ext cx="615553" cy="2671047"/>
          </a:xfrm>
          <a:prstGeom prst="rect">
            <a:avLst/>
          </a:prstGeom>
          <a:noFill/>
        </p:spPr>
        <p:txBody>
          <a:bodyPr vert="eaVert" wrap="square" rtlCol="0">
            <a:spAutoFit/>
          </a:bodyPr>
          <a:lstStyle/>
          <a:p>
            <a:r>
              <a:rPr lang="zh-CN" altLang="en-US" sz="2800" dirty="0" smtClean="0">
                <a:solidFill>
                  <a:srgbClr val="0070C0"/>
                </a:solidFill>
                <a:effectLst>
                  <a:outerShdw blurRad="38100" dist="38100" dir="2700000" algn="tl">
                    <a:srgbClr val="000000">
                      <a:alpha val="43137"/>
                    </a:srgbClr>
                  </a:outerShdw>
                </a:effectLst>
                <a:latin typeface="微软雅黑" panose="020B0503020204020204" pitchFamily="2" charset="-122"/>
                <a:ea typeface="微软雅黑" panose="020B0503020204020204" pitchFamily="2" charset="-122"/>
              </a:rPr>
              <a:t>思想与举例</a:t>
            </a:r>
            <a:endParaRPr lang="zh-CN" altLang="en-US" sz="2800" dirty="0">
              <a:solidFill>
                <a:srgbClr val="0070C0"/>
              </a:solidFill>
              <a:effectLst>
                <a:outerShdw blurRad="38100" dist="38100" dir="2700000" algn="tl">
                  <a:srgbClr val="000000">
                    <a:alpha val="43137"/>
                  </a:srgbClr>
                </a:outerShdw>
              </a:effectLst>
              <a:latin typeface="微软雅黑" panose="020B0503020204020204" pitchFamily="2" charset="-122"/>
              <a:ea typeface="微软雅黑" panose="020B0503020204020204" pitchFamily="2" charset="-122"/>
            </a:endParaRPr>
          </a:p>
        </p:txBody>
      </p:sp>
      <p:sp>
        <p:nvSpPr>
          <p:cNvPr id="9" name="TextBox 8"/>
          <p:cNvSpPr txBox="1"/>
          <p:nvPr/>
        </p:nvSpPr>
        <p:spPr>
          <a:xfrm>
            <a:off x="1559685" y="1357630"/>
            <a:ext cx="10181782" cy="4124206"/>
          </a:xfrm>
          <a:prstGeom prst="rect">
            <a:avLst/>
          </a:prstGeom>
          <a:noFill/>
        </p:spPr>
        <p:txBody>
          <a:bodyPr wrap="square" rtlCol="0">
            <a:spAutoFit/>
          </a:bodyPr>
          <a:lstStyle/>
          <a:p>
            <a:pPr marL="285750" indent="-285750">
              <a:buFont typeface="Wingdings" panose="05000000000000000000" pitchFamily="2" charset="2"/>
              <a:buChar char="l"/>
            </a:pPr>
            <a:r>
              <a:rPr lang="zh-CN" altLang="en-US" sz="2800" dirty="0">
                <a:solidFill>
                  <a:srgbClr val="C00000"/>
                </a:solidFill>
                <a:effectLst>
                  <a:outerShdw blurRad="38100" dist="38100" dir="2700000" algn="tl">
                    <a:srgbClr val="000000">
                      <a:alpha val="43137"/>
                    </a:srgbClr>
                  </a:outerShdw>
                </a:effectLst>
                <a:latin typeface="微软雅黑" panose="020B0503020204020204" pitchFamily="2" charset="-122"/>
                <a:ea typeface="微软雅黑" panose="020B0503020204020204" pitchFamily="2" charset="-122"/>
              </a:rPr>
              <a:t>思想：</a:t>
            </a:r>
            <a:endParaRPr lang="en-US" altLang="zh-CN" sz="2800" dirty="0">
              <a:solidFill>
                <a:srgbClr val="C00000"/>
              </a:solidFill>
              <a:effectLst>
                <a:outerShdw blurRad="38100" dist="38100" dir="2700000" algn="tl">
                  <a:srgbClr val="000000">
                    <a:alpha val="43137"/>
                  </a:srgbClr>
                </a:outerShdw>
              </a:effectLst>
              <a:latin typeface="微软雅黑" panose="020B0503020204020204" pitchFamily="2" charset="-122"/>
              <a:ea typeface="微软雅黑" panose="020B0503020204020204" pitchFamily="2" charset="-122"/>
            </a:endParaRPr>
          </a:p>
          <a:p>
            <a:pPr>
              <a:lnSpc>
                <a:spcPct val="150000"/>
              </a:lnSpc>
            </a:pPr>
            <a:r>
              <a:rPr lang="en-US" altLang="zh-CN" sz="2800" dirty="0" smtClean="0">
                <a:solidFill>
                  <a:srgbClr val="C00000"/>
                </a:solidFill>
                <a:effectLst>
                  <a:outerShdw blurRad="38100" dist="38100" dir="2700000" algn="tl">
                    <a:srgbClr val="000000">
                      <a:alpha val="43137"/>
                    </a:srgbClr>
                  </a:outerShdw>
                </a:effectLst>
                <a:latin typeface="微软雅黑" panose="020B0503020204020204" pitchFamily="2" charset="-122"/>
                <a:ea typeface="微软雅黑" panose="020B0503020204020204" pitchFamily="2" charset="-122"/>
              </a:rPr>
              <a:t>    </a:t>
            </a:r>
            <a:r>
              <a:rPr lang="zh-CN" altLang="en-US" dirty="0" smtClean="0"/>
              <a:t>  </a:t>
            </a:r>
            <a:r>
              <a:rPr lang="zh-CN" altLang="en-US" sz="2400" dirty="0" smtClean="0">
                <a:latin typeface="微软雅黑" panose="020B0503020204020204" pitchFamily="2" charset="-122"/>
                <a:ea typeface="微软雅黑" panose="020B0503020204020204" pitchFamily="2" charset="-122"/>
              </a:rPr>
              <a:t>主成分分析</a:t>
            </a:r>
            <a:r>
              <a:rPr lang="zh-CN" altLang="en-US" sz="2400" dirty="0">
                <a:latin typeface="微软雅黑" panose="020B0503020204020204" pitchFamily="2" charset="-122"/>
                <a:ea typeface="微软雅黑" panose="020B0503020204020204" pitchFamily="2" charset="-122"/>
              </a:rPr>
              <a:t>就是一种通过降维技术把多个指标约化为少数几个综合指标的统计分析方法。其基本思想是：设法将原来众多具有一定相关性的指标，重新组合成一组新的相互无关的综合指标来代替原来指标。数学上的处理就是将原来</a:t>
            </a:r>
            <a:r>
              <a:rPr lang="en-US" altLang="zh-CN" sz="2400" dirty="0">
                <a:latin typeface="微软雅黑" panose="020B0503020204020204" pitchFamily="2" charset="-122"/>
                <a:ea typeface="微软雅黑" panose="020B0503020204020204" pitchFamily="2" charset="-122"/>
              </a:rPr>
              <a:t>p</a:t>
            </a:r>
            <a:r>
              <a:rPr lang="zh-CN" altLang="en-US" sz="2400" dirty="0">
                <a:latin typeface="微软雅黑" panose="020B0503020204020204" pitchFamily="2" charset="-122"/>
                <a:ea typeface="微软雅黑" panose="020B0503020204020204" pitchFamily="2" charset="-122"/>
              </a:rPr>
              <a:t>个指标作线性组合，作为新的指标。</a:t>
            </a:r>
            <a:r>
              <a:rPr lang="en-US" altLang="zh-CN" sz="2400" dirty="0" smtClean="0">
                <a:latin typeface="微软雅黑" panose="020B0503020204020204" pitchFamily="2" charset="-122"/>
                <a:ea typeface="微软雅黑" panose="020B0503020204020204" pitchFamily="2" charset="-122"/>
              </a:rPr>
              <a:t> </a:t>
            </a:r>
            <a:endParaRPr lang="en-US" altLang="zh-CN" sz="2400" dirty="0" smtClean="0">
              <a:latin typeface="微软雅黑" panose="020B0503020204020204" pitchFamily="2" charset="-122"/>
              <a:ea typeface="微软雅黑" panose="020B0503020204020204" pitchFamily="2" charset="-122"/>
            </a:endParaRPr>
          </a:p>
          <a:p>
            <a:pPr marL="457200" indent="-457200">
              <a:lnSpc>
                <a:spcPct val="150000"/>
              </a:lnSpc>
              <a:buFont typeface="Wingdings" panose="05000000000000000000" pitchFamily="2" charset="2"/>
              <a:buChar char="l"/>
            </a:pPr>
            <a:r>
              <a:rPr lang="zh-CN" altLang="en-US" sz="2800" dirty="0" smtClean="0">
                <a:solidFill>
                  <a:srgbClr val="C00000"/>
                </a:solidFill>
                <a:effectLst>
                  <a:outerShdw blurRad="38100" dist="38100" dir="2700000" algn="tl">
                    <a:srgbClr val="000000">
                      <a:alpha val="43137"/>
                    </a:srgbClr>
                  </a:outerShdw>
                </a:effectLst>
                <a:latin typeface="微软雅黑" panose="020B0503020204020204" pitchFamily="2" charset="-122"/>
                <a:ea typeface="微软雅黑" panose="020B0503020204020204" pitchFamily="2" charset="-122"/>
              </a:rPr>
              <a:t>举例：</a:t>
            </a:r>
            <a:endParaRPr lang="en-US" altLang="zh-CN" sz="2800" dirty="0" smtClean="0">
              <a:solidFill>
                <a:srgbClr val="C00000"/>
              </a:solidFill>
              <a:effectLst>
                <a:outerShdw blurRad="38100" dist="38100" dir="2700000" algn="tl">
                  <a:srgbClr val="000000">
                    <a:alpha val="43137"/>
                  </a:srgbClr>
                </a:outerShdw>
              </a:effectLst>
              <a:latin typeface="微软雅黑" panose="020B0503020204020204" pitchFamily="2" charset="-122"/>
              <a:ea typeface="微软雅黑" panose="020B0503020204020204" pitchFamily="2" charset="-122"/>
            </a:endParaRPr>
          </a:p>
          <a:p>
            <a:pPr>
              <a:lnSpc>
                <a:spcPct val="150000"/>
              </a:lnSpc>
            </a:pPr>
            <a:r>
              <a:rPr lang="en-US" altLang="zh-CN" sz="2800" dirty="0">
                <a:solidFill>
                  <a:srgbClr val="C00000"/>
                </a:solidFill>
                <a:effectLst>
                  <a:outerShdw blurRad="38100" dist="38100" dir="2700000" algn="tl">
                    <a:srgbClr val="000000">
                      <a:alpha val="43137"/>
                    </a:srgbClr>
                  </a:outerShdw>
                </a:effectLst>
                <a:latin typeface="微软雅黑" panose="020B0503020204020204" pitchFamily="2" charset="-122"/>
                <a:ea typeface="微软雅黑" panose="020B0503020204020204" pitchFamily="2" charset="-122"/>
              </a:rPr>
              <a:t>      </a:t>
            </a:r>
            <a:r>
              <a:rPr lang="en-US" altLang="zh-CN" sz="2400" dirty="0">
                <a:latin typeface="微软雅黑" panose="020B0503020204020204" pitchFamily="2" charset="-122"/>
                <a:ea typeface="微软雅黑" panose="020B0503020204020204" pitchFamily="2" charset="-122"/>
              </a:rPr>
              <a:t>【</a:t>
            </a:r>
            <a:r>
              <a:rPr lang="zh-CN" altLang="en-US" sz="2400" dirty="0">
                <a:latin typeface="微软雅黑" panose="020B0503020204020204" pitchFamily="2" charset="-122"/>
                <a:ea typeface="微软雅黑" panose="020B0503020204020204" pitchFamily="2" charset="-122"/>
              </a:rPr>
              <a:t>例</a:t>
            </a:r>
            <a:r>
              <a:rPr lang="en-US" altLang="zh-CN" sz="2400" dirty="0">
                <a:latin typeface="微软雅黑" panose="020B0503020204020204" pitchFamily="2" charset="-122"/>
                <a:ea typeface="微软雅黑" panose="020B0503020204020204" pitchFamily="2" charset="-122"/>
              </a:rPr>
              <a:t>8.1】</a:t>
            </a:r>
            <a:r>
              <a:rPr lang="zh-CN" altLang="en-US" sz="2400" dirty="0">
                <a:latin typeface="微软雅黑" panose="020B0503020204020204" pitchFamily="2" charset="-122"/>
                <a:ea typeface="微软雅黑" panose="020B0503020204020204" pitchFamily="2" charset="-122"/>
              </a:rPr>
              <a:t>续例</a:t>
            </a:r>
            <a:r>
              <a:rPr lang="en-US" altLang="zh-CN" sz="2400" dirty="0">
                <a:latin typeface="微软雅黑" panose="020B0503020204020204" pitchFamily="2" charset="-122"/>
                <a:ea typeface="微软雅黑" panose="020B0503020204020204" pitchFamily="2" charset="-122"/>
              </a:rPr>
              <a:t>2.2</a:t>
            </a:r>
            <a:r>
              <a:rPr lang="zh-CN" altLang="en-US" sz="2400" dirty="0">
                <a:latin typeface="微软雅黑" panose="020B0503020204020204" pitchFamily="2" charset="-122"/>
                <a:ea typeface="微软雅黑" panose="020B0503020204020204" pitchFamily="2" charset="-122"/>
              </a:rPr>
              <a:t>，</a:t>
            </a:r>
            <a:r>
              <a:rPr lang="en-US" altLang="zh-CN" sz="2400" dirty="0">
                <a:latin typeface="微软雅黑" panose="020B0503020204020204" pitchFamily="2" charset="-122"/>
                <a:ea typeface="微软雅黑" panose="020B0503020204020204" pitchFamily="2" charset="-122"/>
              </a:rPr>
              <a:t>12</a:t>
            </a:r>
            <a:r>
              <a:rPr lang="zh-CN" altLang="en-US" sz="2400" dirty="0">
                <a:latin typeface="微软雅黑" panose="020B0503020204020204" pitchFamily="2" charset="-122"/>
                <a:ea typeface="微软雅黑" panose="020B0503020204020204" pitchFamily="2" charset="-122"/>
              </a:rPr>
              <a:t>名学生的生长发育指标数据</a:t>
            </a:r>
            <a:endParaRPr lang="zh-CN" altLang="en-US" sz="2400" dirty="0">
              <a:latin typeface="微软雅黑" panose="020B0503020204020204" pitchFamily="2" charset="-122"/>
              <a:ea typeface="微软雅黑" panose="020B0503020204020204" pitchFamily="2" charset="-122"/>
            </a:endParaRP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27"/>
          <p:cNvSpPr/>
          <p:nvPr/>
        </p:nvSpPr>
        <p:spPr>
          <a:xfrm>
            <a:off x="4871915" y="212815"/>
            <a:ext cx="4608320" cy="523220"/>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lstStyle/>
          <a:p>
            <a:pPr lvl="0">
              <a:lnSpc>
                <a:spcPct val="100000"/>
              </a:lnSpc>
            </a:pPr>
            <a:r>
              <a:rPr lang="en-US" altLang="zh-CN" sz="2800" b="1" dirty="0" smtClean="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8.1 </a:t>
            </a:r>
            <a:r>
              <a:rPr lang="zh-CN" altLang="en-US" sz="2800" b="1" dirty="0" smtClean="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主成分分析的直观解释</a:t>
            </a:r>
            <a:endParaRPr lang="zh-CN" altLang="en-US" sz="2800" b="1" dirty="0">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195" name="TextBox 28"/>
          <p:cNvSpPr/>
          <p:nvPr/>
        </p:nvSpPr>
        <p:spPr>
          <a:xfrm>
            <a:off x="47625" y="168910"/>
            <a:ext cx="5571490" cy="584775"/>
          </a:xfrm>
          <a:prstGeom prst="rect">
            <a:avLst/>
          </a:prstGeom>
          <a:noFill/>
          <a:ln w="9525">
            <a:noFill/>
          </a:ln>
        </p:spPr>
        <p:txBody>
          <a:bodyPr wrap="square">
            <a:spAutoFit/>
            <a:scene3d>
              <a:camera prst="orthographicFront"/>
              <a:lightRig rig="threePt" dir="t"/>
            </a:scene3d>
          </a:bodyPr>
          <a:lstStyle/>
          <a:p>
            <a:pPr lvl="0">
              <a:lnSpc>
                <a:spcPct val="100000"/>
              </a:lnSpc>
            </a:pPr>
            <a:r>
              <a:rPr lang="en-US" altLang="zh-CN"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8 </a:t>
            </a:r>
            <a:r>
              <a:rPr lang="zh-CN" altLang="en-US"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主成分分析及</a:t>
            </a:r>
            <a:r>
              <a:rPr lang="en-US" altLang="zh-CN"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R</a:t>
            </a:r>
            <a:r>
              <a:rPr lang="zh-CN" altLang="en-US"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使用</a:t>
            </a:r>
            <a:endParaRPr lang="zh-CN" altLang="en-US" sz="3200" b="1" dirty="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endParaRPr>
          </a:p>
        </p:txBody>
      </p:sp>
      <p:grpSp>
        <p:nvGrpSpPr>
          <p:cNvPr id="8201" name="组合 5"/>
          <p:cNvGrpSpPr/>
          <p:nvPr/>
        </p:nvGrpSpPr>
        <p:grpSpPr>
          <a:xfrm>
            <a:off x="3709988" y="1989138"/>
            <a:ext cx="4662487" cy="2650363"/>
            <a:chOff x="0" y="0"/>
            <a:chExt cx="4662264" cy="2650025"/>
          </a:xfrm>
        </p:grpSpPr>
        <p:sp>
          <p:nvSpPr>
            <p:cNvPr id="8202" name="矩形 2"/>
            <p:cNvSpPr/>
            <p:nvPr/>
          </p:nvSpPr>
          <p:spPr>
            <a:xfrm>
              <a:off x="0" y="0"/>
              <a:ext cx="4572000" cy="417777"/>
            </a:xfrm>
            <a:prstGeom prst="rect">
              <a:avLst/>
            </a:prstGeom>
            <a:noFill/>
            <a:ln w="9525">
              <a:noFill/>
            </a:ln>
          </p:spPr>
          <p:txBody>
            <a:bodyPr>
              <a:spAutoFit/>
            </a:bodyPr>
            <a:lstStyle/>
            <a:p>
              <a:pPr marL="342900" lvl="0" indent="-342900">
                <a:lnSpc>
                  <a:spcPct val="100000"/>
                </a:lnSpc>
              </a:pPr>
              <a:endParaRPr sz="2000">
                <a:solidFill>
                  <a:srgbClr val="666666"/>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203" name="矩形 3"/>
            <p:cNvSpPr/>
            <p:nvPr/>
          </p:nvSpPr>
          <p:spPr>
            <a:xfrm>
              <a:off x="90264" y="978495"/>
              <a:ext cx="4572000" cy="417777"/>
            </a:xfrm>
            <a:prstGeom prst="rect">
              <a:avLst/>
            </a:prstGeom>
            <a:noFill/>
            <a:ln w="9525">
              <a:noFill/>
            </a:ln>
          </p:spPr>
          <p:txBody>
            <a:bodyPr>
              <a:spAutoFit/>
            </a:bodyPr>
            <a:lstStyle/>
            <a:p>
              <a:pPr marL="342900" lvl="0" indent="-342900" algn="just">
                <a:lnSpc>
                  <a:spcPct val="100000"/>
                </a:lnSpc>
              </a:pPr>
              <a:endParaRPr sz="2000">
                <a:solidFill>
                  <a:srgbClr val="666666"/>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204" name="矩形 4"/>
            <p:cNvSpPr/>
            <p:nvPr/>
          </p:nvSpPr>
          <p:spPr>
            <a:xfrm>
              <a:off x="72008" y="2232248"/>
              <a:ext cx="4572000" cy="417777"/>
            </a:xfrm>
            <a:prstGeom prst="rect">
              <a:avLst/>
            </a:prstGeom>
            <a:noFill/>
            <a:ln w="9525">
              <a:noFill/>
            </a:ln>
          </p:spPr>
          <p:txBody>
            <a:bodyPr>
              <a:spAutoFit/>
            </a:bodyPr>
            <a:lstStyle/>
            <a:p>
              <a:pPr lvl="0" algn="just">
                <a:lnSpc>
                  <a:spcPct val="100000"/>
                </a:lnSpc>
              </a:pPr>
              <a:endParaRPr sz="2000">
                <a:solidFill>
                  <a:srgbClr val="666666"/>
                </a:solidFill>
                <a:latin typeface="微软雅黑" panose="020B0503020204020204" pitchFamily="2" charset="-122"/>
                <a:ea typeface="微软雅黑" panose="020B0503020204020204" pitchFamily="2" charset="-122"/>
                <a:sym typeface="微软雅黑" panose="020B0503020204020204" pitchFamily="2" charset="-122"/>
              </a:endParaRPr>
            </a:p>
          </p:txBody>
        </p:sp>
      </p:grpSp>
      <p:sp>
        <p:nvSpPr>
          <p:cNvPr id="2" name="直接连接符 29"/>
          <p:cNvSpPr/>
          <p:nvPr/>
        </p:nvSpPr>
        <p:spPr>
          <a:xfrm flipV="1">
            <a:off x="72708" y="948055"/>
            <a:ext cx="12045600" cy="9525"/>
          </a:xfrm>
          <a:prstGeom prst="line">
            <a:avLst/>
          </a:prstGeom>
          <a:ln w="136525" cap="sq" cmpd="sng">
            <a:solidFill>
              <a:srgbClr val="66CCFF"/>
            </a:solidFill>
            <a:prstDash val="solid"/>
            <a:miter/>
            <a:headEnd type="none" w="med" len="med"/>
            <a:tailEnd type="none" w="med" len="med"/>
          </a:ln>
        </p:spPr>
        <p:txBody>
          <a:bodyPr/>
          <a:lstStyle/>
          <a:p>
            <a:endParaRPr lang="zh-CN" altLang="en-US"/>
          </a:p>
        </p:txBody>
      </p:sp>
      <p:pic>
        <p:nvPicPr>
          <p:cNvPr id="3" name="图片 2" descr="校徽2"/>
          <p:cNvPicPr>
            <a:picLocks noChangeAspect="1"/>
          </p:cNvPicPr>
          <p:nvPr/>
        </p:nvPicPr>
        <p:blipFill>
          <a:blip r:embed="rId1"/>
          <a:stretch>
            <a:fillRect/>
          </a:stretch>
        </p:blipFill>
        <p:spPr>
          <a:xfrm>
            <a:off x="11322050" y="41275"/>
            <a:ext cx="838835" cy="774065"/>
          </a:xfrm>
          <a:prstGeom prst="rect">
            <a:avLst/>
          </a:prstGeom>
        </p:spPr>
      </p:pic>
      <p:sp>
        <p:nvSpPr>
          <p:cNvPr id="4" name="右箭头 3"/>
          <p:cNvSpPr/>
          <p:nvPr/>
        </p:nvSpPr>
        <p:spPr>
          <a:xfrm>
            <a:off x="4223870" y="377794"/>
            <a:ext cx="504190" cy="167005"/>
          </a:xfrm>
          <a:prstGeom prst="rightArrow">
            <a:avLst/>
          </a:prstGeom>
          <a:solidFill>
            <a:schemeClr val="accent2">
              <a:lumMod val="40000"/>
              <a:lumOff val="60000"/>
            </a:schemeClr>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scene3d>
              <a:camera prst="orthographicFront"/>
              <a:lightRig rig="threePt" dir="t"/>
            </a:scene3d>
          </a:bodyPr>
          <a:lstStyle/>
          <a:p>
            <a:pPr algn="ctr"/>
            <a:endParaRPr lang="zh-CN" altLang="en-US">
              <a:ln>
                <a:solidFill>
                  <a:sysClr val="windowText" lastClr="000000"/>
                </a:solidFill>
              </a:ln>
              <a:solidFill>
                <a:schemeClr val="accent6">
                  <a:lumMod val="60000"/>
                  <a:lumOff val="40000"/>
                </a:schemeClr>
              </a:solidFill>
              <a:effectLst/>
            </a:endParaRPr>
          </a:p>
        </p:txBody>
      </p:sp>
      <p:sp>
        <p:nvSpPr>
          <p:cNvPr id="5" name="TextBox 4"/>
          <p:cNvSpPr txBox="1"/>
          <p:nvPr/>
        </p:nvSpPr>
        <p:spPr>
          <a:xfrm>
            <a:off x="183515" y="2282825"/>
            <a:ext cx="5944235" cy="1938020"/>
          </a:xfrm>
          <a:prstGeom prst="rect">
            <a:avLst/>
          </a:prstGeom>
          <a:noFill/>
        </p:spPr>
        <p:style>
          <a:lnRef idx="2">
            <a:schemeClr val="accent5"/>
          </a:lnRef>
          <a:fillRef idx="1">
            <a:schemeClr val="lt1"/>
          </a:fillRef>
          <a:effectRef idx="0">
            <a:schemeClr val="accent5"/>
          </a:effectRef>
          <a:fontRef idx="minor">
            <a:schemeClr val="dk1"/>
          </a:fontRef>
        </p:style>
        <p:txBody>
          <a:bodyPr wrap="square" rtlCol="0">
            <a:spAutoFit/>
          </a:bodyPr>
          <a:lstStyle/>
          <a:p>
            <a:pPr algn="just"/>
            <a:r>
              <a:rPr lang="en-US" altLang="zh-CN" sz="2000" dirty="0">
                <a:solidFill>
                  <a:srgbClr val="0070C0"/>
                </a:solidFill>
                <a:latin typeface="微软雅黑" panose="020B0503020204020204" pitchFamily="2" charset="-122"/>
                <a:ea typeface="微软雅黑" panose="020B0503020204020204" pitchFamily="2" charset="-122"/>
              </a:rPr>
              <a:t>x1=c(171,175,159,155,152,158,154,164,168,166,159,164)</a:t>
            </a:r>
            <a:endParaRPr lang="en-US" altLang="zh-CN" sz="2000" dirty="0">
              <a:solidFill>
                <a:srgbClr val="0070C0"/>
              </a:solidFill>
              <a:latin typeface="微软雅黑" panose="020B0503020204020204" pitchFamily="2" charset="-122"/>
              <a:ea typeface="微软雅黑" panose="020B0503020204020204" pitchFamily="2" charset="-122"/>
            </a:endParaRPr>
          </a:p>
          <a:p>
            <a:pPr algn="just"/>
            <a:r>
              <a:rPr lang="en-US" altLang="zh-CN" sz="2000" dirty="0">
                <a:solidFill>
                  <a:srgbClr val="0070C0"/>
                </a:solidFill>
                <a:latin typeface="微软雅黑" panose="020B0503020204020204" pitchFamily="2" charset="-122"/>
                <a:ea typeface="微软雅黑" panose="020B0503020204020204" pitchFamily="2" charset="-122"/>
              </a:rPr>
              <a:t>x2=c(57,64,41,38,35,44,41,51,57,49,47,46)</a:t>
            </a:r>
            <a:endParaRPr lang="en-US" altLang="zh-CN" sz="2000" dirty="0">
              <a:solidFill>
                <a:srgbClr val="0070C0"/>
              </a:solidFill>
              <a:latin typeface="微软雅黑" panose="020B0503020204020204" pitchFamily="2" charset="-122"/>
              <a:ea typeface="微软雅黑" panose="020B0503020204020204" pitchFamily="2" charset="-122"/>
            </a:endParaRPr>
          </a:p>
          <a:p>
            <a:pPr algn="just"/>
            <a:r>
              <a:rPr lang="en-US" altLang="zh-CN" sz="2000" dirty="0">
                <a:solidFill>
                  <a:srgbClr val="0070C0"/>
                </a:solidFill>
                <a:latin typeface="微软雅黑" panose="020B0503020204020204" pitchFamily="2" charset="-122"/>
                <a:ea typeface="微软雅黑" panose="020B0503020204020204" pitchFamily="2" charset="-122"/>
              </a:rPr>
              <a:t>plot(x1,x2,xlim=c(145,180),</a:t>
            </a:r>
            <a:r>
              <a:rPr lang="en-US" altLang="zh-CN" sz="2000" dirty="0" err="1">
                <a:solidFill>
                  <a:srgbClr val="0070C0"/>
                </a:solidFill>
                <a:latin typeface="微软雅黑" panose="020B0503020204020204" pitchFamily="2" charset="-122"/>
                <a:ea typeface="微软雅黑" panose="020B0503020204020204" pitchFamily="2" charset="-122"/>
              </a:rPr>
              <a:t>ylim</a:t>
            </a:r>
            <a:r>
              <a:rPr lang="en-US" altLang="zh-CN" sz="2000" dirty="0">
                <a:solidFill>
                  <a:srgbClr val="0070C0"/>
                </a:solidFill>
                <a:latin typeface="微软雅黑" panose="020B0503020204020204" pitchFamily="2" charset="-122"/>
                <a:ea typeface="微软雅黑" panose="020B0503020204020204" pitchFamily="2" charset="-122"/>
              </a:rPr>
              <a:t>=c(25,75))</a:t>
            </a:r>
            <a:endParaRPr lang="en-US" altLang="zh-CN" sz="2000" dirty="0">
              <a:solidFill>
                <a:srgbClr val="0070C0"/>
              </a:solidFill>
              <a:latin typeface="微软雅黑" panose="020B0503020204020204" pitchFamily="2" charset="-122"/>
              <a:ea typeface="微软雅黑" panose="020B0503020204020204" pitchFamily="2" charset="-122"/>
            </a:endParaRPr>
          </a:p>
          <a:p>
            <a:pPr algn="just"/>
            <a:r>
              <a:rPr lang="en-US" altLang="zh-CN" sz="2000" dirty="0">
                <a:solidFill>
                  <a:srgbClr val="0070C0"/>
                </a:solidFill>
                <a:latin typeface="微软雅黑" panose="020B0503020204020204" pitchFamily="2" charset="-122"/>
                <a:ea typeface="微软雅黑" panose="020B0503020204020204" pitchFamily="2" charset="-122"/>
              </a:rPr>
              <a:t>lines(c(150,178),c(33,66));text(180,68,"y1")</a:t>
            </a:r>
            <a:endParaRPr lang="en-US" altLang="zh-CN" sz="2000" dirty="0">
              <a:solidFill>
                <a:srgbClr val="0070C0"/>
              </a:solidFill>
              <a:latin typeface="微软雅黑" panose="020B0503020204020204" pitchFamily="2" charset="-122"/>
              <a:ea typeface="微软雅黑" panose="020B0503020204020204" pitchFamily="2" charset="-122"/>
            </a:endParaRPr>
          </a:p>
          <a:p>
            <a:pPr algn="just"/>
            <a:r>
              <a:rPr lang="en-US" altLang="zh-CN" sz="2000" dirty="0">
                <a:solidFill>
                  <a:srgbClr val="0070C0"/>
                </a:solidFill>
                <a:latin typeface="微软雅黑" panose="020B0503020204020204" pitchFamily="2" charset="-122"/>
                <a:ea typeface="微软雅黑" panose="020B0503020204020204" pitchFamily="2" charset="-122"/>
              </a:rPr>
              <a:t>lines(c(161,168),c(60,38));text(161,63,"y2")</a:t>
            </a:r>
            <a:endParaRPr lang="zh-CN" altLang="en-US" sz="2000" dirty="0">
              <a:solidFill>
                <a:srgbClr val="0070C0"/>
              </a:solidFill>
              <a:latin typeface="微软雅黑" panose="020B0503020204020204" pitchFamily="2" charset="-122"/>
              <a:ea typeface="微软雅黑" panose="020B0503020204020204" pitchFamily="2" charset="-122"/>
            </a:endParaRPr>
          </a:p>
        </p:txBody>
      </p:sp>
      <p:sp>
        <p:nvSpPr>
          <p:cNvPr id="6" name="TextBox 5"/>
          <p:cNvSpPr txBox="1"/>
          <p:nvPr/>
        </p:nvSpPr>
        <p:spPr>
          <a:xfrm>
            <a:off x="6854460" y="1272660"/>
            <a:ext cx="1800125" cy="523220"/>
          </a:xfrm>
          <a:prstGeom prst="rect">
            <a:avLst/>
          </a:prstGeom>
          <a:noFill/>
        </p:spPr>
        <p:txBody>
          <a:bodyPr wrap="square" rtlCol="0">
            <a:spAutoFit/>
          </a:bodyPr>
          <a:lstStyle/>
          <a:p>
            <a:r>
              <a:rPr lang="zh-CN" altLang="en-US" sz="2800" dirty="0" smtClean="0">
                <a:solidFill>
                  <a:srgbClr val="C00000"/>
                </a:solidFill>
                <a:latin typeface="微软雅黑" panose="020B0503020204020204" pitchFamily="2" charset="-122"/>
                <a:ea typeface="微软雅黑" panose="020B0503020204020204" pitchFamily="2" charset="-122"/>
              </a:rPr>
              <a:t>结果输出：</a:t>
            </a:r>
            <a:endParaRPr lang="zh-CN" altLang="en-US" sz="2800" dirty="0">
              <a:solidFill>
                <a:srgbClr val="C00000"/>
              </a:solidFill>
              <a:latin typeface="微软雅黑" panose="020B0503020204020204" pitchFamily="2" charset="-122"/>
              <a:ea typeface="微软雅黑" panose="020B0503020204020204" pitchFamily="2" charset="-122"/>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4480" y="1795780"/>
            <a:ext cx="5179695" cy="483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279491" y="1453854"/>
            <a:ext cx="2088145" cy="523220"/>
          </a:xfrm>
          <a:prstGeom prst="rect">
            <a:avLst/>
          </a:prstGeom>
          <a:noFill/>
        </p:spPr>
        <p:txBody>
          <a:bodyPr wrap="square" rtlCol="0">
            <a:spAutoFit/>
          </a:bodyPr>
          <a:lstStyle/>
          <a:p>
            <a:r>
              <a:rPr lang="zh-CN" altLang="en-US" sz="2800" dirty="0" smtClean="0">
                <a:solidFill>
                  <a:srgbClr val="C00000"/>
                </a:solidFill>
                <a:latin typeface="微软雅黑" panose="020B0503020204020204" pitchFamily="2" charset="-122"/>
                <a:ea typeface="微软雅黑" panose="020B0503020204020204" pitchFamily="2" charset="-122"/>
              </a:rPr>
              <a:t>程序输入：</a:t>
            </a:r>
            <a:endParaRPr lang="zh-CN" altLang="en-US" sz="2800" dirty="0">
              <a:solidFill>
                <a:srgbClr val="C00000"/>
              </a:solidFill>
              <a:latin typeface="微软雅黑" panose="020B0503020204020204" pitchFamily="2" charset="-122"/>
              <a:ea typeface="微软雅黑" panose="020B0503020204020204" pitchFamily="2" charset="-122"/>
            </a:endParaRP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27"/>
          <p:cNvSpPr/>
          <p:nvPr/>
        </p:nvSpPr>
        <p:spPr>
          <a:xfrm>
            <a:off x="4871915" y="212815"/>
            <a:ext cx="4608320" cy="523220"/>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lstStyle/>
          <a:p>
            <a:pPr lvl="0">
              <a:lnSpc>
                <a:spcPct val="100000"/>
              </a:lnSpc>
            </a:pPr>
            <a:r>
              <a:rPr lang="en-US" altLang="zh-CN" sz="2800" b="1" dirty="0" smtClean="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8.2 </a:t>
            </a:r>
            <a:r>
              <a:rPr lang="zh-CN" altLang="en-US" sz="2800" b="1" dirty="0" smtClean="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主成分分析的性质</a:t>
            </a:r>
            <a:endParaRPr lang="zh-CN" altLang="en-US" sz="2800" b="1" dirty="0">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195" name="TextBox 28"/>
          <p:cNvSpPr/>
          <p:nvPr/>
        </p:nvSpPr>
        <p:spPr>
          <a:xfrm>
            <a:off x="47625" y="168910"/>
            <a:ext cx="5571490" cy="584775"/>
          </a:xfrm>
          <a:prstGeom prst="rect">
            <a:avLst/>
          </a:prstGeom>
          <a:noFill/>
          <a:ln w="9525">
            <a:noFill/>
          </a:ln>
        </p:spPr>
        <p:txBody>
          <a:bodyPr wrap="square">
            <a:spAutoFit/>
            <a:scene3d>
              <a:camera prst="orthographicFront"/>
              <a:lightRig rig="threePt" dir="t"/>
            </a:scene3d>
          </a:bodyPr>
          <a:lstStyle/>
          <a:p>
            <a:pPr lvl="0">
              <a:lnSpc>
                <a:spcPct val="100000"/>
              </a:lnSpc>
            </a:pPr>
            <a:r>
              <a:rPr lang="en-US" altLang="zh-CN"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8 </a:t>
            </a:r>
            <a:r>
              <a:rPr lang="zh-CN" altLang="en-US"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主成分分析及</a:t>
            </a:r>
            <a:r>
              <a:rPr lang="en-US" altLang="zh-CN"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R</a:t>
            </a:r>
            <a:r>
              <a:rPr lang="zh-CN" altLang="en-US"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使用</a:t>
            </a:r>
            <a:endParaRPr lang="zh-CN" altLang="en-US" sz="3200" b="1" dirty="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endParaRPr>
          </a:p>
        </p:txBody>
      </p:sp>
      <p:grpSp>
        <p:nvGrpSpPr>
          <p:cNvPr id="8201" name="组合 5"/>
          <p:cNvGrpSpPr/>
          <p:nvPr/>
        </p:nvGrpSpPr>
        <p:grpSpPr>
          <a:xfrm>
            <a:off x="3709988" y="1989138"/>
            <a:ext cx="4662487" cy="2650363"/>
            <a:chOff x="0" y="0"/>
            <a:chExt cx="4662264" cy="2650025"/>
          </a:xfrm>
        </p:grpSpPr>
        <p:sp>
          <p:nvSpPr>
            <p:cNvPr id="8202" name="矩形 2"/>
            <p:cNvSpPr/>
            <p:nvPr/>
          </p:nvSpPr>
          <p:spPr>
            <a:xfrm>
              <a:off x="0" y="0"/>
              <a:ext cx="4572000" cy="417777"/>
            </a:xfrm>
            <a:prstGeom prst="rect">
              <a:avLst/>
            </a:prstGeom>
            <a:noFill/>
            <a:ln w="9525">
              <a:noFill/>
            </a:ln>
          </p:spPr>
          <p:txBody>
            <a:bodyPr>
              <a:spAutoFit/>
            </a:bodyPr>
            <a:lstStyle/>
            <a:p>
              <a:pPr marL="342900" lvl="0" indent="-342900">
                <a:lnSpc>
                  <a:spcPct val="100000"/>
                </a:lnSpc>
              </a:pPr>
              <a:endParaRPr sz="2000">
                <a:solidFill>
                  <a:srgbClr val="666666"/>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203" name="矩形 3"/>
            <p:cNvSpPr/>
            <p:nvPr/>
          </p:nvSpPr>
          <p:spPr>
            <a:xfrm>
              <a:off x="90264" y="978495"/>
              <a:ext cx="4572000" cy="417777"/>
            </a:xfrm>
            <a:prstGeom prst="rect">
              <a:avLst/>
            </a:prstGeom>
            <a:noFill/>
            <a:ln w="9525">
              <a:noFill/>
            </a:ln>
          </p:spPr>
          <p:txBody>
            <a:bodyPr>
              <a:spAutoFit/>
            </a:bodyPr>
            <a:lstStyle/>
            <a:p>
              <a:pPr marL="342900" lvl="0" indent="-342900" algn="just">
                <a:lnSpc>
                  <a:spcPct val="100000"/>
                </a:lnSpc>
              </a:pPr>
              <a:endParaRPr sz="2000">
                <a:solidFill>
                  <a:srgbClr val="666666"/>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204" name="矩形 4"/>
            <p:cNvSpPr/>
            <p:nvPr/>
          </p:nvSpPr>
          <p:spPr>
            <a:xfrm>
              <a:off x="72008" y="2232248"/>
              <a:ext cx="4572000" cy="417777"/>
            </a:xfrm>
            <a:prstGeom prst="rect">
              <a:avLst/>
            </a:prstGeom>
            <a:noFill/>
            <a:ln w="9525">
              <a:noFill/>
            </a:ln>
          </p:spPr>
          <p:txBody>
            <a:bodyPr>
              <a:spAutoFit/>
            </a:bodyPr>
            <a:lstStyle/>
            <a:p>
              <a:pPr lvl="0" algn="just">
                <a:lnSpc>
                  <a:spcPct val="100000"/>
                </a:lnSpc>
              </a:pPr>
              <a:endParaRPr sz="2000">
                <a:solidFill>
                  <a:srgbClr val="666666"/>
                </a:solidFill>
                <a:latin typeface="微软雅黑" panose="020B0503020204020204" pitchFamily="2" charset="-122"/>
                <a:ea typeface="微软雅黑" panose="020B0503020204020204" pitchFamily="2" charset="-122"/>
                <a:sym typeface="微软雅黑" panose="020B0503020204020204" pitchFamily="2" charset="-122"/>
              </a:endParaRPr>
            </a:p>
          </p:txBody>
        </p:sp>
      </p:grpSp>
      <p:sp>
        <p:nvSpPr>
          <p:cNvPr id="8209" name="直接连接符 10"/>
          <p:cNvSpPr/>
          <p:nvPr/>
        </p:nvSpPr>
        <p:spPr>
          <a:xfrm>
            <a:off x="1242060" y="1357630"/>
            <a:ext cx="1270" cy="4951730"/>
          </a:xfrm>
          <a:prstGeom prst="line">
            <a:avLst/>
          </a:prstGeom>
          <a:ln w="22225" cap="flat" cmpd="sng">
            <a:solidFill>
              <a:srgbClr val="0174AB"/>
            </a:solidFill>
            <a:prstDash val="sysDot"/>
            <a:miter/>
            <a:headEnd type="none" w="med" len="med"/>
            <a:tailEnd type="none" w="med" len="med"/>
          </a:ln>
        </p:spPr>
        <p:txBody>
          <a:bodyPr/>
          <a:lstStyle/>
          <a:p>
            <a:endParaRPr lang="zh-CN" altLang="en-US"/>
          </a:p>
        </p:txBody>
      </p:sp>
      <p:sp>
        <p:nvSpPr>
          <p:cNvPr id="2" name="直接连接符 29"/>
          <p:cNvSpPr/>
          <p:nvPr/>
        </p:nvSpPr>
        <p:spPr>
          <a:xfrm flipV="1">
            <a:off x="72708" y="948055"/>
            <a:ext cx="12045600" cy="9525"/>
          </a:xfrm>
          <a:prstGeom prst="line">
            <a:avLst/>
          </a:prstGeom>
          <a:ln w="136525" cap="sq" cmpd="sng">
            <a:solidFill>
              <a:srgbClr val="66CCFF"/>
            </a:solidFill>
            <a:prstDash val="solid"/>
            <a:miter/>
            <a:headEnd type="none" w="med" len="med"/>
            <a:tailEnd type="none" w="med" len="med"/>
          </a:ln>
        </p:spPr>
        <p:txBody>
          <a:bodyPr/>
          <a:lstStyle/>
          <a:p>
            <a:endParaRPr lang="zh-CN" altLang="en-US"/>
          </a:p>
        </p:txBody>
      </p:sp>
      <p:pic>
        <p:nvPicPr>
          <p:cNvPr id="3" name="图片 2" descr="校徽2"/>
          <p:cNvPicPr>
            <a:picLocks noChangeAspect="1"/>
          </p:cNvPicPr>
          <p:nvPr/>
        </p:nvPicPr>
        <p:blipFill>
          <a:blip r:embed="rId1"/>
          <a:stretch>
            <a:fillRect/>
          </a:stretch>
        </p:blipFill>
        <p:spPr>
          <a:xfrm>
            <a:off x="11322050" y="41275"/>
            <a:ext cx="838835" cy="774065"/>
          </a:xfrm>
          <a:prstGeom prst="rect">
            <a:avLst/>
          </a:prstGeom>
        </p:spPr>
      </p:pic>
      <p:sp>
        <p:nvSpPr>
          <p:cNvPr id="4" name="右箭头 3"/>
          <p:cNvSpPr/>
          <p:nvPr/>
        </p:nvSpPr>
        <p:spPr>
          <a:xfrm>
            <a:off x="4223870" y="377794"/>
            <a:ext cx="504190" cy="167005"/>
          </a:xfrm>
          <a:prstGeom prst="rightArrow">
            <a:avLst/>
          </a:prstGeom>
          <a:solidFill>
            <a:schemeClr val="accent2">
              <a:lumMod val="40000"/>
              <a:lumOff val="60000"/>
            </a:schemeClr>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scene3d>
              <a:camera prst="orthographicFront"/>
              <a:lightRig rig="threePt" dir="t"/>
            </a:scene3d>
          </a:bodyPr>
          <a:lstStyle/>
          <a:p>
            <a:pPr algn="ctr"/>
            <a:endParaRPr lang="zh-CN" altLang="en-US">
              <a:ln>
                <a:solidFill>
                  <a:sysClr val="windowText" lastClr="000000"/>
                </a:solidFill>
              </a:ln>
              <a:solidFill>
                <a:schemeClr val="accent6">
                  <a:lumMod val="60000"/>
                  <a:lumOff val="40000"/>
                </a:schemeClr>
              </a:solidFill>
              <a:effectLst/>
            </a:endParaRPr>
          </a:p>
        </p:txBody>
      </p:sp>
      <p:sp>
        <p:nvSpPr>
          <p:cNvPr id="5" name="TextBox 4"/>
          <p:cNvSpPr txBox="1"/>
          <p:nvPr/>
        </p:nvSpPr>
        <p:spPr>
          <a:xfrm>
            <a:off x="368092" y="1556870"/>
            <a:ext cx="615553" cy="3528245"/>
          </a:xfrm>
          <a:prstGeom prst="rect">
            <a:avLst/>
          </a:prstGeom>
          <a:noFill/>
        </p:spPr>
        <p:txBody>
          <a:bodyPr vert="eaVert" wrap="square" rtlCol="0">
            <a:spAutoFit/>
          </a:bodyPr>
          <a:lstStyle/>
          <a:p>
            <a:r>
              <a:rPr lang="zh-CN" altLang="en-US" sz="2800" dirty="0" smtClean="0">
                <a:solidFill>
                  <a:srgbClr val="0053EC"/>
                </a:solidFill>
                <a:effectLst>
                  <a:outerShdw blurRad="38100" dist="38100" dir="2700000" algn="tl">
                    <a:srgbClr val="000000">
                      <a:alpha val="43137"/>
                    </a:srgbClr>
                  </a:outerShdw>
                </a:effectLst>
                <a:latin typeface="微软雅黑" panose="020B0503020204020204" pitchFamily="2" charset="-122"/>
                <a:ea typeface="微软雅黑" panose="020B0503020204020204" pitchFamily="2" charset="-122"/>
              </a:rPr>
              <a:t>主成分的一些说明</a:t>
            </a:r>
            <a:endParaRPr lang="zh-CN" altLang="en-US" sz="2800" dirty="0">
              <a:solidFill>
                <a:srgbClr val="0053EC"/>
              </a:solidFill>
              <a:effectLst>
                <a:outerShdw blurRad="38100" dist="38100" dir="2700000" algn="tl">
                  <a:srgbClr val="000000">
                    <a:alpha val="43137"/>
                  </a:srgbClr>
                </a:outerShdw>
              </a:effectLst>
              <a:latin typeface="微软雅黑" panose="020B0503020204020204" pitchFamily="2" charset="-122"/>
              <a:ea typeface="微软雅黑" panose="020B0503020204020204" pitchFamily="2" charset="-122"/>
            </a:endParaRPr>
          </a:p>
        </p:txBody>
      </p:sp>
      <p:sp>
        <p:nvSpPr>
          <p:cNvPr id="7" name="TextBox 6"/>
          <p:cNvSpPr txBox="1"/>
          <p:nvPr/>
        </p:nvSpPr>
        <p:spPr>
          <a:xfrm>
            <a:off x="1487680" y="1357630"/>
            <a:ext cx="10253787" cy="2431435"/>
          </a:xfrm>
          <a:prstGeom prst="rect">
            <a:avLst/>
          </a:prstGeom>
          <a:noFill/>
        </p:spPr>
        <p:txBody>
          <a:bodyPr wrap="square" rtlCol="0">
            <a:spAutoFit/>
          </a:bodyPr>
          <a:lstStyle/>
          <a:p>
            <a:pPr marL="285750" indent="-285750">
              <a:buFont typeface="Wingdings" panose="05000000000000000000" pitchFamily="2" charset="2"/>
              <a:buChar char="l"/>
            </a:pPr>
            <a:r>
              <a:rPr lang="zh-CN" altLang="en-US" sz="2400" dirty="0" smtClean="0">
                <a:solidFill>
                  <a:srgbClr val="C00000"/>
                </a:solidFill>
                <a:effectLst>
                  <a:outerShdw blurRad="38100" dist="38100" dir="2700000" algn="tl">
                    <a:srgbClr val="000000">
                      <a:alpha val="43137"/>
                    </a:srgbClr>
                  </a:outerShdw>
                </a:effectLst>
                <a:latin typeface="微软雅黑" panose="020B0503020204020204" pitchFamily="2" charset="-122"/>
                <a:ea typeface="微软雅黑" panose="020B0503020204020204" pitchFamily="2" charset="-122"/>
              </a:rPr>
              <a:t>目的</a:t>
            </a:r>
            <a:endParaRPr lang="en-US" altLang="zh-CN" sz="2400" dirty="0" smtClean="0">
              <a:solidFill>
                <a:srgbClr val="C00000"/>
              </a:solidFill>
              <a:effectLst>
                <a:outerShdw blurRad="38100" dist="38100" dir="2700000" algn="tl">
                  <a:srgbClr val="000000">
                    <a:alpha val="43137"/>
                  </a:srgbClr>
                </a:outerShdw>
              </a:effectLst>
              <a:latin typeface="微软雅黑" panose="020B0503020204020204" pitchFamily="2" charset="-122"/>
              <a:ea typeface="微软雅黑" panose="020B0503020204020204" pitchFamily="2" charset="-122"/>
            </a:endParaRPr>
          </a:p>
          <a:p>
            <a:r>
              <a:rPr lang="zh-CN" altLang="en-US" sz="2000" dirty="0" smtClean="0">
                <a:latin typeface="微软雅黑" panose="020B0503020204020204" pitchFamily="2" charset="-122"/>
                <a:ea typeface="微软雅黑" panose="020B0503020204020204" pitchFamily="2" charset="-122"/>
              </a:rPr>
              <a:t>      主成分分析</a:t>
            </a:r>
            <a:r>
              <a:rPr lang="zh-CN" altLang="en-US" sz="2000" dirty="0">
                <a:latin typeface="微软雅黑" panose="020B0503020204020204" pitchFamily="2" charset="-122"/>
                <a:ea typeface="微软雅黑" panose="020B0503020204020204" pitchFamily="2" charset="-122"/>
              </a:rPr>
              <a:t>的主要目的是希望用较少的变量去解释原来资料中的大部分变异，亦即期望能将手中许多相关性很高的变量转化成彼此互相独立的变量，能由其中选取较原始变量个数少，能解释大部分资料之变异的几个新变量，也就是所谓的</a:t>
            </a:r>
            <a:r>
              <a:rPr lang="zh-CN" altLang="en-US" sz="2000" dirty="0" smtClean="0">
                <a:latin typeface="微软雅黑" panose="020B0503020204020204" pitchFamily="2" charset="-122"/>
                <a:ea typeface="微软雅黑" panose="020B0503020204020204" pitchFamily="2" charset="-122"/>
              </a:rPr>
              <a:t>主成分。</a:t>
            </a:r>
            <a:endParaRPr lang="en-US" altLang="zh-CN" sz="2000" dirty="0" smtClean="0">
              <a:latin typeface="微软雅黑" panose="020B0503020204020204" pitchFamily="2" charset="-122"/>
              <a:ea typeface="微软雅黑" panose="020B0503020204020204" pitchFamily="2" charset="-122"/>
            </a:endParaRPr>
          </a:p>
          <a:p>
            <a:pPr marL="342900" indent="-342900">
              <a:buFont typeface="Wingdings" panose="05000000000000000000" pitchFamily="2" charset="2"/>
              <a:buChar char="l"/>
            </a:pPr>
            <a:r>
              <a:rPr lang="zh-CN" altLang="en-US" sz="2400" dirty="0" smtClean="0">
                <a:solidFill>
                  <a:srgbClr val="C00000"/>
                </a:solidFill>
                <a:effectLst>
                  <a:outerShdw blurRad="38100" dist="38100" dir="2700000" algn="tl">
                    <a:srgbClr val="000000">
                      <a:alpha val="43137"/>
                    </a:srgbClr>
                  </a:outerShdw>
                </a:effectLst>
                <a:latin typeface="微软雅黑" panose="020B0503020204020204" pitchFamily="2" charset="-122"/>
                <a:ea typeface="微软雅黑" panose="020B0503020204020204" pitchFamily="2" charset="-122"/>
              </a:rPr>
              <a:t>数学表达</a:t>
            </a:r>
            <a:endParaRPr lang="en-US" altLang="zh-CN" sz="2400" dirty="0" smtClean="0">
              <a:solidFill>
                <a:srgbClr val="C00000"/>
              </a:solidFill>
              <a:effectLst>
                <a:outerShdw blurRad="38100" dist="38100" dir="2700000" algn="tl">
                  <a:srgbClr val="000000">
                    <a:alpha val="43137"/>
                  </a:srgbClr>
                </a:outerShdw>
              </a:effectLst>
              <a:latin typeface="微软雅黑" panose="020B0503020204020204" pitchFamily="2" charset="-122"/>
              <a:ea typeface="微软雅黑" panose="020B0503020204020204" pitchFamily="2" charset="-122"/>
            </a:endParaRPr>
          </a:p>
          <a:p>
            <a:r>
              <a:rPr lang="zh-CN" altLang="en-US" sz="2400" dirty="0" smtClean="0">
                <a:solidFill>
                  <a:srgbClr val="C00000"/>
                </a:solidFill>
                <a:effectLst>
                  <a:outerShdw blurRad="38100" dist="38100" dir="2700000" algn="tl">
                    <a:srgbClr val="000000">
                      <a:alpha val="43137"/>
                    </a:srgbClr>
                  </a:outerShdw>
                </a:effectLst>
                <a:latin typeface="微软雅黑" panose="020B0503020204020204" pitchFamily="2" charset="-122"/>
                <a:ea typeface="微软雅黑" panose="020B0503020204020204" pitchFamily="2" charset="-122"/>
              </a:rPr>
              <a:t>    </a:t>
            </a:r>
            <a:r>
              <a:rPr lang="zh-CN" altLang="en-US" sz="2000" dirty="0" smtClean="0">
                <a:latin typeface="微软雅黑" panose="020B0503020204020204" pitchFamily="2" charset="-122"/>
                <a:ea typeface="微软雅黑" panose="020B0503020204020204" pitchFamily="2" charset="-122"/>
              </a:rPr>
              <a:t>主成分分析</a:t>
            </a:r>
            <a:r>
              <a:rPr lang="zh-CN" altLang="en-US" sz="2000" dirty="0">
                <a:latin typeface="微软雅黑" panose="020B0503020204020204" pitchFamily="2" charset="-122"/>
                <a:ea typeface="微软雅黑" panose="020B0503020204020204" pitchFamily="2" charset="-122"/>
              </a:rPr>
              <a:t>的成分</a:t>
            </a:r>
            <a:r>
              <a:rPr lang="en-US" altLang="zh-CN" sz="2000" dirty="0" err="1">
                <a:latin typeface="微软雅黑" panose="020B0503020204020204" pitchFamily="2" charset="-122"/>
                <a:ea typeface="微软雅黑" panose="020B0503020204020204" pitchFamily="2" charset="-122"/>
              </a:rPr>
              <a:t>yi</a:t>
            </a:r>
            <a:r>
              <a:rPr lang="zh-CN" altLang="en-US" sz="2000" dirty="0">
                <a:latin typeface="微软雅黑" panose="020B0503020204020204" pitchFamily="2" charset="-122"/>
                <a:ea typeface="微软雅黑" panose="020B0503020204020204" pitchFamily="2" charset="-122"/>
              </a:rPr>
              <a:t>和原来变量</a:t>
            </a:r>
            <a:r>
              <a:rPr lang="en-US" altLang="zh-CN" sz="2000" dirty="0">
                <a:latin typeface="微软雅黑" panose="020B0503020204020204" pitchFamily="2" charset="-122"/>
                <a:ea typeface="微软雅黑" panose="020B0503020204020204" pitchFamily="2" charset="-122"/>
              </a:rPr>
              <a:t>xi</a:t>
            </a:r>
            <a:r>
              <a:rPr lang="zh-CN" altLang="en-US" sz="2000" dirty="0">
                <a:latin typeface="微软雅黑" panose="020B0503020204020204" pitchFamily="2" charset="-122"/>
                <a:ea typeface="微软雅黑" panose="020B0503020204020204" pitchFamily="2" charset="-122"/>
              </a:rPr>
              <a:t>之间的关系（假定原先有</a:t>
            </a:r>
            <a:r>
              <a:rPr lang="en-US" altLang="zh-CN" sz="2000" dirty="0">
                <a:latin typeface="微软雅黑" panose="020B0503020204020204" pitchFamily="2" charset="-122"/>
                <a:ea typeface="微软雅黑" panose="020B0503020204020204" pitchFamily="2" charset="-122"/>
              </a:rPr>
              <a:t>p</a:t>
            </a:r>
            <a:r>
              <a:rPr lang="zh-CN" altLang="en-US" sz="2000" dirty="0">
                <a:latin typeface="微软雅黑" panose="020B0503020204020204" pitchFamily="2" charset="-122"/>
                <a:ea typeface="微软雅黑" panose="020B0503020204020204" pitchFamily="2" charset="-122"/>
              </a:rPr>
              <a:t>个变量）</a:t>
            </a:r>
            <a:r>
              <a:rPr lang="zh-CN" altLang="en-US" sz="2000" dirty="0" smtClean="0">
                <a:latin typeface="微软雅黑" panose="020B0503020204020204" pitchFamily="2" charset="-122"/>
                <a:ea typeface="微软雅黑" panose="020B0503020204020204" pitchFamily="2" charset="-122"/>
              </a:rPr>
              <a:t>：</a:t>
            </a:r>
            <a:endParaRPr lang="en-US" altLang="zh-CN" sz="2000" dirty="0" smtClean="0">
              <a:latin typeface="微软雅黑" panose="020B0503020204020204" pitchFamily="2" charset="-122"/>
              <a:ea typeface="微软雅黑" panose="020B0503020204020204" pitchFamily="2" charset="-122"/>
            </a:endParaRPr>
          </a:p>
          <a:p>
            <a:endParaRPr lang="zh-CN" altLang="en-US" sz="2000" dirty="0">
              <a:latin typeface="微软雅黑" panose="020B0503020204020204" pitchFamily="2" charset="-122"/>
              <a:ea typeface="微软雅黑" panose="020B0503020204020204" pitchFamily="2" charset="-122"/>
            </a:endParaRPr>
          </a:p>
        </p:txBody>
      </p:sp>
      <p:sp>
        <p:nvSpPr>
          <p:cNvPr id="8" name="TextBox 7"/>
          <p:cNvSpPr txBox="1"/>
          <p:nvPr/>
        </p:nvSpPr>
        <p:spPr>
          <a:xfrm>
            <a:off x="1487680" y="5301130"/>
            <a:ext cx="10080700" cy="1015663"/>
          </a:xfrm>
          <a:prstGeom prst="rect">
            <a:avLst/>
          </a:prstGeom>
          <a:noFill/>
        </p:spPr>
        <p:txBody>
          <a:bodyPr wrap="square" rtlCol="0">
            <a:spAutoFit/>
          </a:bodyPr>
          <a:lstStyle/>
          <a:p>
            <a:r>
              <a:rPr lang="zh-CN" altLang="en-US" sz="2000" dirty="0" smtClean="0">
                <a:latin typeface="微软雅黑" panose="020B0503020204020204" pitchFamily="2" charset="-122"/>
                <a:ea typeface="微软雅黑" panose="020B0503020204020204" pitchFamily="2" charset="-122"/>
              </a:rPr>
              <a:t>     这里</a:t>
            </a:r>
            <a:r>
              <a:rPr lang="en-US" altLang="zh-CN" sz="2000" dirty="0" err="1">
                <a:latin typeface="微软雅黑" panose="020B0503020204020204" pitchFamily="2" charset="-122"/>
                <a:ea typeface="微软雅黑" panose="020B0503020204020204" pitchFamily="2" charset="-122"/>
              </a:rPr>
              <a:t>uij</a:t>
            </a:r>
            <a:r>
              <a:rPr lang="zh-CN" altLang="en-US" sz="2000" dirty="0">
                <a:latin typeface="微软雅黑" panose="020B0503020204020204" pitchFamily="2" charset="-122"/>
                <a:ea typeface="微软雅黑" panose="020B0503020204020204" pitchFamily="2" charset="-122"/>
              </a:rPr>
              <a:t>为第</a:t>
            </a:r>
            <a:r>
              <a:rPr lang="en-US" altLang="zh-CN" sz="2000" dirty="0" err="1">
                <a:latin typeface="微软雅黑" panose="020B0503020204020204" pitchFamily="2" charset="-122"/>
                <a:ea typeface="微软雅黑" panose="020B0503020204020204" pitchFamily="2" charset="-122"/>
              </a:rPr>
              <a:t>i</a:t>
            </a:r>
            <a:r>
              <a:rPr lang="zh-CN" altLang="en-US" sz="2000" dirty="0">
                <a:latin typeface="微软雅黑" panose="020B0503020204020204" pitchFamily="2" charset="-122"/>
                <a:ea typeface="微软雅黑" panose="020B0503020204020204" pitchFamily="2" charset="-122"/>
              </a:rPr>
              <a:t>个成分</a:t>
            </a:r>
            <a:r>
              <a:rPr lang="en-US" altLang="zh-CN" sz="2000" dirty="0" err="1">
                <a:latin typeface="微软雅黑" panose="020B0503020204020204" pitchFamily="2" charset="-122"/>
                <a:ea typeface="微软雅黑" panose="020B0503020204020204" pitchFamily="2" charset="-122"/>
              </a:rPr>
              <a:t>yi</a:t>
            </a:r>
            <a:r>
              <a:rPr lang="zh-CN" altLang="en-US" sz="2000" dirty="0">
                <a:latin typeface="微软雅黑" panose="020B0503020204020204" pitchFamily="2" charset="-122"/>
                <a:ea typeface="微软雅黑" panose="020B0503020204020204" pitchFamily="2" charset="-122"/>
              </a:rPr>
              <a:t>和第</a:t>
            </a:r>
            <a:r>
              <a:rPr lang="en-US" altLang="zh-CN" sz="2000" dirty="0">
                <a:latin typeface="微软雅黑" panose="020B0503020204020204" pitchFamily="2" charset="-122"/>
                <a:ea typeface="微软雅黑" panose="020B0503020204020204" pitchFamily="2" charset="-122"/>
              </a:rPr>
              <a:t>j</a:t>
            </a:r>
            <a:r>
              <a:rPr lang="zh-CN" altLang="en-US" sz="2000" dirty="0">
                <a:latin typeface="微软雅黑" panose="020B0503020204020204" pitchFamily="2" charset="-122"/>
                <a:ea typeface="微软雅黑" panose="020B0503020204020204" pitchFamily="2" charset="-122"/>
              </a:rPr>
              <a:t>个原先的变量</a:t>
            </a:r>
            <a:r>
              <a:rPr lang="en-US" altLang="zh-CN" sz="2000" dirty="0" err="1">
                <a:latin typeface="微软雅黑" panose="020B0503020204020204" pitchFamily="2" charset="-122"/>
                <a:ea typeface="微软雅黑" panose="020B0503020204020204" pitchFamily="2" charset="-122"/>
              </a:rPr>
              <a:t>xj</a:t>
            </a:r>
            <a:r>
              <a:rPr lang="zh-CN" altLang="en-US" sz="2000" dirty="0">
                <a:latin typeface="微软雅黑" panose="020B0503020204020204" pitchFamily="2" charset="-122"/>
                <a:ea typeface="微软雅黑" panose="020B0503020204020204" pitchFamily="2" charset="-122"/>
              </a:rPr>
              <a:t>之间的线性系数</a:t>
            </a:r>
            <a:r>
              <a:rPr lang="zh-CN" altLang="en-US" sz="2000" dirty="0" smtClean="0">
                <a:latin typeface="微软雅黑" panose="020B0503020204020204" pitchFamily="2" charset="-122"/>
                <a:ea typeface="微软雅黑" panose="020B0503020204020204" pitchFamily="2" charset="-122"/>
              </a:rPr>
              <a:t>。</a:t>
            </a:r>
            <a:r>
              <a:rPr lang="en-US" altLang="zh-CN" sz="2000" dirty="0" smtClean="0">
                <a:latin typeface="微软雅黑" panose="020B0503020204020204" pitchFamily="2" charset="-122"/>
                <a:ea typeface="微软雅黑" panose="020B0503020204020204" pitchFamily="2" charset="-122"/>
              </a:rPr>
              <a:t>y1</a:t>
            </a:r>
            <a:r>
              <a:rPr lang="zh-CN" altLang="en-US" sz="2000" dirty="0">
                <a:latin typeface="微软雅黑" panose="020B0503020204020204" pitchFamily="2" charset="-122"/>
                <a:ea typeface="微软雅黑" panose="020B0503020204020204" pitchFamily="2" charset="-122"/>
              </a:rPr>
              <a:t>，</a:t>
            </a:r>
            <a:r>
              <a:rPr lang="en-US" altLang="zh-CN" sz="2000" dirty="0">
                <a:latin typeface="微软雅黑" panose="020B0503020204020204" pitchFamily="2" charset="-122"/>
                <a:ea typeface="微软雅黑" panose="020B0503020204020204" pitchFamily="2" charset="-122"/>
              </a:rPr>
              <a:t>y2</a:t>
            </a:r>
            <a:r>
              <a:rPr lang="zh-CN" altLang="en-US" sz="2000" dirty="0">
                <a:latin typeface="微软雅黑" panose="020B0503020204020204" pitchFamily="2" charset="-122"/>
                <a:ea typeface="微软雅黑" panose="020B0503020204020204" pitchFamily="2" charset="-122"/>
              </a:rPr>
              <a:t>，</a:t>
            </a:r>
            <a:r>
              <a:rPr lang="en-US" altLang="zh-CN" sz="2000" dirty="0">
                <a:latin typeface="微软雅黑" panose="020B0503020204020204" pitchFamily="2" charset="-122"/>
                <a:ea typeface="微软雅黑" panose="020B0503020204020204" pitchFamily="2" charset="-122"/>
              </a:rPr>
              <a:t>…</a:t>
            </a:r>
            <a:r>
              <a:rPr lang="zh-CN" altLang="en-US" sz="2000" dirty="0">
                <a:latin typeface="微软雅黑" panose="020B0503020204020204" pitchFamily="2" charset="-122"/>
                <a:ea typeface="微软雅黑" panose="020B0503020204020204" pitchFamily="2" charset="-122"/>
              </a:rPr>
              <a:t>，</a:t>
            </a:r>
            <a:r>
              <a:rPr lang="en-US" altLang="zh-CN" sz="2000" dirty="0" err="1">
                <a:latin typeface="微软雅黑" panose="020B0503020204020204" pitchFamily="2" charset="-122"/>
                <a:ea typeface="微软雅黑" panose="020B0503020204020204" pitchFamily="2" charset="-122"/>
              </a:rPr>
              <a:t>yp</a:t>
            </a:r>
            <a:r>
              <a:rPr lang="zh-CN" altLang="en-US" sz="2000" dirty="0">
                <a:latin typeface="微软雅黑" panose="020B0503020204020204" pitchFamily="2" charset="-122"/>
                <a:ea typeface="微软雅黑" panose="020B0503020204020204" pitchFamily="2" charset="-122"/>
              </a:rPr>
              <a:t>分别叫做第</a:t>
            </a:r>
            <a:r>
              <a:rPr lang="en-US" altLang="zh-CN" sz="2000" dirty="0">
                <a:latin typeface="微软雅黑" panose="020B0503020204020204" pitchFamily="2" charset="-122"/>
                <a:ea typeface="微软雅黑" panose="020B0503020204020204" pitchFamily="2" charset="-122"/>
              </a:rPr>
              <a:t>1</a:t>
            </a:r>
            <a:r>
              <a:rPr lang="zh-CN" altLang="en-US" sz="2000" dirty="0">
                <a:latin typeface="微软雅黑" panose="020B0503020204020204" pitchFamily="2" charset="-122"/>
                <a:ea typeface="微软雅黑" panose="020B0503020204020204" pitchFamily="2" charset="-122"/>
              </a:rPr>
              <a:t>主成分，第</a:t>
            </a:r>
            <a:r>
              <a:rPr lang="en-US" altLang="zh-CN" sz="2000" dirty="0">
                <a:latin typeface="微软雅黑" panose="020B0503020204020204" pitchFamily="2" charset="-122"/>
                <a:ea typeface="微软雅黑" panose="020B0503020204020204" pitchFamily="2" charset="-122"/>
              </a:rPr>
              <a:t>2</a:t>
            </a:r>
            <a:r>
              <a:rPr lang="zh-CN" altLang="en-US" sz="2000" dirty="0">
                <a:latin typeface="微软雅黑" panose="020B0503020204020204" pitchFamily="2" charset="-122"/>
                <a:ea typeface="微软雅黑" panose="020B0503020204020204" pitchFamily="2" charset="-122"/>
              </a:rPr>
              <a:t>主成分，</a:t>
            </a:r>
            <a:r>
              <a:rPr lang="en-US" altLang="zh-CN" sz="2000" dirty="0">
                <a:latin typeface="微软雅黑" panose="020B0503020204020204" pitchFamily="2" charset="-122"/>
                <a:ea typeface="微软雅黑" panose="020B0503020204020204" pitchFamily="2" charset="-122"/>
              </a:rPr>
              <a:t>…</a:t>
            </a:r>
            <a:r>
              <a:rPr lang="zh-CN" altLang="en-US" sz="2000" dirty="0">
                <a:latin typeface="微软雅黑" panose="020B0503020204020204" pitchFamily="2" charset="-122"/>
                <a:ea typeface="微软雅黑" panose="020B0503020204020204" pitchFamily="2" charset="-122"/>
              </a:rPr>
              <a:t>，第</a:t>
            </a:r>
            <a:r>
              <a:rPr lang="en-US" altLang="zh-CN" sz="2000" dirty="0">
                <a:latin typeface="微软雅黑" panose="020B0503020204020204" pitchFamily="2" charset="-122"/>
                <a:ea typeface="微软雅黑" panose="020B0503020204020204" pitchFamily="2" charset="-122"/>
              </a:rPr>
              <a:t>p</a:t>
            </a:r>
            <a:r>
              <a:rPr lang="zh-CN" altLang="en-US" sz="2000" dirty="0">
                <a:latin typeface="微软雅黑" panose="020B0503020204020204" pitchFamily="2" charset="-122"/>
                <a:ea typeface="微软雅黑" panose="020B0503020204020204" pitchFamily="2" charset="-122"/>
              </a:rPr>
              <a:t>主成分，而总和的特性也就是用这些线性关系式的系数</a:t>
            </a:r>
            <a:r>
              <a:rPr lang="en-US" altLang="zh-CN" sz="2000" dirty="0">
                <a:latin typeface="微软雅黑" panose="020B0503020204020204" pitchFamily="2" charset="-122"/>
                <a:ea typeface="微软雅黑" panose="020B0503020204020204" pitchFamily="2" charset="-122"/>
              </a:rPr>
              <a:t>ui1</a:t>
            </a:r>
            <a:r>
              <a:rPr lang="zh-CN" altLang="en-US" sz="2000" dirty="0">
                <a:latin typeface="微软雅黑" panose="020B0503020204020204" pitchFamily="2" charset="-122"/>
                <a:ea typeface="微软雅黑" panose="020B0503020204020204" pitchFamily="2" charset="-122"/>
              </a:rPr>
              <a:t>，</a:t>
            </a:r>
            <a:r>
              <a:rPr lang="en-US" altLang="zh-CN" sz="2000" dirty="0">
                <a:latin typeface="微软雅黑" panose="020B0503020204020204" pitchFamily="2" charset="-122"/>
                <a:ea typeface="微软雅黑" panose="020B0503020204020204" pitchFamily="2" charset="-122"/>
              </a:rPr>
              <a:t>ui2</a:t>
            </a:r>
            <a:r>
              <a:rPr lang="zh-CN" altLang="en-US" sz="2000" dirty="0">
                <a:latin typeface="微软雅黑" panose="020B0503020204020204" pitchFamily="2" charset="-122"/>
                <a:ea typeface="微软雅黑" panose="020B0503020204020204" pitchFamily="2" charset="-122"/>
              </a:rPr>
              <a:t>，</a:t>
            </a:r>
            <a:r>
              <a:rPr lang="en-US" altLang="zh-CN" sz="2000" dirty="0">
                <a:latin typeface="微软雅黑" panose="020B0503020204020204" pitchFamily="2" charset="-122"/>
                <a:ea typeface="微软雅黑" panose="020B0503020204020204" pitchFamily="2" charset="-122"/>
              </a:rPr>
              <a:t>…</a:t>
            </a:r>
            <a:r>
              <a:rPr lang="zh-CN" altLang="en-US" sz="2000" dirty="0">
                <a:latin typeface="微软雅黑" panose="020B0503020204020204" pitchFamily="2" charset="-122"/>
                <a:ea typeface="微软雅黑" panose="020B0503020204020204" pitchFamily="2" charset="-122"/>
              </a:rPr>
              <a:t>，</a:t>
            </a:r>
            <a:r>
              <a:rPr lang="en-US" altLang="zh-CN" sz="2000" dirty="0" err="1">
                <a:latin typeface="微软雅黑" panose="020B0503020204020204" pitchFamily="2" charset="-122"/>
                <a:ea typeface="微软雅黑" panose="020B0503020204020204" pitchFamily="2" charset="-122"/>
              </a:rPr>
              <a:t>uip</a:t>
            </a:r>
            <a:r>
              <a:rPr lang="zh-CN" altLang="en-US" sz="2000" dirty="0">
                <a:latin typeface="微软雅黑" panose="020B0503020204020204" pitchFamily="2" charset="-122"/>
                <a:ea typeface="微软雅黑" panose="020B0503020204020204" pitchFamily="2" charset="-122"/>
              </a:rPr>
              <a:t>来表示。</a:t>
            </a:r>
            <a:endParaRPr lang="zh-CN" altLang="en-US" sz="2000" dirty="0">
              <a:latin typeface="微软雅黑" panose="020B0503020204020204" pitchFamily="2" charset="-122"/>
              <a:ea typeface="微软雅黑" panose="020B0503020204020204" pitchFamily="2" charset="-122"/>
            </a:endParaRPr>
          </a:p>
        </p:txBody>
      </p:sp>
      <p:pic>
        <p:nvPicPr>
          <p:cNvPr id="6" name="图片 5"/>
          <p:cNvPicPr>
            <a:picLocks noChangeAspect="1"/>
          </p:cNvPicPr>
          <p:nvPr/>
        </p:nvPicPr>
        <p:blipFill>
          <a:blip r:embed="rId2"/>
          <a:stretch>
            <a:fillRect/>
          </a:stretch>
        </p:blipFill>
        <p:spPr>
          <a:xfrm>
            <a:off x="2654935" y="3558540"/>
            <a:ext cx="5329555" cy="1526540"/>
          </a:xfrm>
          <a:prstGeom prst="rect">
            <a:avLst/>
          </a:prstGeom>
        </p:spPr>
      </p:pic>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27"/>
          <p:cNvSpPr/>
          <p:nvPr/>
        </p:nvSpPr>
        <p:spPr>
          <a:xfrm>
            <a:off x="4871915" y="212815"/>
            <a:ext cx="4608320" cy="523220"/>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lstStyle/>
          <a:p>
            <a:pPr lvl="0">
              <a:lnSpc>
                <a:spcPct val="100000"/>
              </a:lnSpc>
            </a:pPr>
            <a:r>
              <a:rPr lang="en-US" altLang="zh-CN" sz="2800" b="1" dirty="0" smtClean="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8.2 </a:t>
            </a:r>
            <a:r>
              <a:rPr lang="zh-CN" altLang="en-US" sz="2800" b="1" dirty="0" smtClean="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主成分分析的性质</a:t>
            </a:r>
            <a:endParaRPr lang="zh-CN" altLang="en-US" sz="2800" b="1" dirty="0">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195" name="TextBox 28"/>
          <p:cNvSpPr/>
          <p:nvPr/>
        </p:nvSpPr>
        <p:spPr>
          <a:xfrm>
            <a:off x="47625" y="168910"/>
            <a:ext cx="5571490" cy="584775"/>
          </a:xfrm>
          <a:prstGeom prst="rect">
            <a:avLst/>
          </a:prstGeom>
          <a:noFill/>
          <a:ln w="9525">
            <a:noFill/>
          </a:ln>
        </p:spPr>
        <p:txBody>
          <a:bodyPr wrap="square">
            <a:spAutoFit/>
            <a:scene3d>
              <a:camera prst="orthographicFront"/>
              <a:lightRig rig="threePt" dir="t"/>
            </a:scene3d>
          </a:bodyPr>
          <a:lstStyle/>
          <a:p>
            <a:pPr lvl="0">
              <a:lnSpc>
                <a:spcPct val="100000"/>
              </a:lnSpc>
            </a:pPr>
            <a:r>
              <a:rPr lang="en-US" altLang="zh-CN"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8 </a:t>
            </a:r>
            <a:r>
              <a:rPr lang="zh-CN" altLang="en-US"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主成分分析及</a:t>
            </a:r>
            <a:r>
              <a:rPr lang="en-US" altLang="zh-CN"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R</a:t>
            </a:r>
            <a:r>
              <a:rPr lang="zh-CN" altLang="en-US"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使用</a:t>
            </a:r>
            <a:endParaRPr lang="zh-CN" altLang="en-US" sz="3200" b="1" dirty="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endParaRPr>
          </a:p>
        </p:txBody>
      </p:sp>
      <p:grpSp>
        <p:nvGrpSpPr>
          <p:cNvPr id="8201" name="组合 5"/>
          <p:cNvGrpSpPr/>
          <p:nvPr/>
        </p:nvGrpSpPr>
        <p:grpSpPr>
          <a:xfrm>
            <a:off x="3709988" y="1989138"/>
            <a:ext cx="4662487" cy="2650363"/>
            <a:chOff x="0" y="0"/>
            <a:chExt cx="4662264" cy="2650025"/>
          </a:xfrm>
        </p:grpSpPr>
        <p:sp>
          <p:nvSpPr>
            <p:cNvPr id="8202" name="矩形 2"/>
            <p:cNvSpPr/>
            <p:nvPr/>
          </p:nvSpPr>
          <p:spPr>
            <a:xfrm>
              <a:off x="0" y="0"/>
              <a:ext cx="4572000" cy="417777"/>
            </a:xfrm>
            <a:prstGeom prst="rect">
              <a:avLst/>
            </a:prstGeom>
            <a:noFill/>
            <a:ln w="9525">
              <a:noFill/>
            </a:ln>
          </p:spPr>
          <p:txBody>
            <a:bodyPr>
              <a:spAutoFit/>
            </a:bodyPr>
            <a:lstStyle/>
            <a:p>
              <a:pPr marL="342900" lvl="0" indent="-342900">
                <a:lnSpc>
                  <a:spcPct val="100000"/>
                </a:lnSpc>
              </a:pPr>
              <a:endParaRPr sz="2000">
                <a:solidFill>
                  <a:srgbClr val="666666"/>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203" name="矩形 3"/>
            <p:cNvSpPr/>
            <p:nvPr/>
          </p:nvSpPr>
          <p:spPr>
            <a:xfrm>
              <a:off x="90264" y="978495"/>
              <a:ext cx="4572000" cy="417777"/>
            </a:xfrm>
            <a:prstGeom prst="rect">
              <a:avLst/>
            </a:prstGeom>
            <a:noFill/>
            <a:ln w="9525">
              <a:noFill/>
            </a:ln>
          </p:spPr>
          <p:txBody>
            <a:bodyPr>
              <a:spAutoFit/>
            </a:bodyPr>
            <a:lstStyle/>
            <a:p>
              <a:pPr marL="342900" lvl="0" indent="-342900" algn="just">
                <a:lnSpc>
                  <a:spcPct val="100000"/>
                </a:lnSpc>
              </a:pPr>
              <a:endParaRPr sz="2000">
                <a:solidFill>
                  <a:srgbClr val="666666"/>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204" name="矩形 4"/>
            <p:cNvSpPr/>
            <p:nvPr/>
          </p:nvSpPr>
          <p:spPr>
            <a:xfrm>
              <a:off x="72008" y="2232248"/>
              <a:ext cx="4572000" cy="417777"/>
            </a:xfrm>
            <a:prstGeom prst="rect">
              <a:avLst/>
            </a:prstGeom>
            <a:noFill/>
            <a:ln w="9525">
              <a:noFill/>
            </a:ln>
          </p:spPr>
          <p:txBody>
            <a:bodyPr>
              <a:spAutoFit/>
            </a:bodyPr>
            <a:lstStyle/>
            <a:p>
              <a:pPr lvl="0" algn="just">
                <a:lnSpc>
                  <a:spcPct val="100000"/>
                </a:lnSpc>
              </a:pPr>
              <a:endParaRPr sz="2000">
                <a:solidFill>
                  <a:srgbClr val="666666"/>
                </a:solidFill>
                <a:latin typeface="微软雅黑" panose="020B0503020204020204" pitchFamily="2" charset="-122"/>
                <a:ea typeface="微软雅黑" panose="020B0503020204020204" pitchFamily="2" charset="-122"/>
                <a:sym typeface="微软雅黑" panose="020B0503020204020204" pitchFamily="2" charset="-122"/>
              </a:endParaRPr>
            </a:p>
          </p:txBody>
        </p:sp>
      </p:grpSp>
      <p:sp>
        <p:nvSpPr>
          <p:cNvPr id="8209" name="直接连接符 10"/>
          <p:cNvSpPr/>
          <p:nvPr/>
        </p:nvSpPr>
        <p:spPr>
          <a:xfrm>
            <a:off x="1242060" y="1357630"/>
            <a:ext cx="1270" cy="4951730"/>
          </a:xfrm>
          <a:prstGeom prst="line">
            <a:avLst/>
          </a:prstGeom>
          <a:ln w="22225" cap="flat" cmpd="sng">
            <a:solidFill>
              <a:srgbClr val="0174AB"/>
            </a:solidFill>
            <a:prstDash val="sysDot"/>
            <a:miter/>
            <a:headEnd type="none" w="med" len="med"/>
            <a:tailEnd type="none" w="med" len="med"/>
          </a:ln>
        </p:spPr>
        <p:txBody>
          <a:bodyPr/>
          <a:lstStyle/>
          <a:p>
            <a:endParaRPr lang="zh-CN" altLang="en-US"/>
          </a:p>
        </p:txBody>
      </p:sp>
      <p:sp>
        <p:nvSpPr>
          <p:cNvPr id="2" name="直接连接符 29"/>
          <p:cNvSpPr/>
          <p:nvPr/>
        </p:nvSpPr>
        <p:spPr>
          <a:xfrm flipV="1">
            <a:off x="72708" y="948055"/>
            <a:ext cx="12045600" cy="9525"/>
          </a:xfrm>
          <a:prstGeom prst="line">
            <a:avLst/>
          </a:prstGeom>
          <a:ln w="136525" cap="sq" cmpd="sng">
            <a:solidFill>
              <a:srgbClr val="66CCFF"/>
            </a:solidFill>
            <a:prstDash val="solid"/>
            <a:miter/>
            <a:headEnd type="none" w="med" len="med"/>
            <a:tailEnd type="none" w="med" len="med"/>
          </a:ln>
        </p:spPr>
        <p:txBody>
          <a:bodyPr/>
          <a:lstStyle/>
          <a:p>
            <a:endParaRPr lang="zh-CN" altLang="en-US"/>
          </a:p>
        </p:txBody>
      </p:sp>
      <p:pic>
        <p:nvPicPr>
          <p:cNvPr id="3" name="图片 2" descr="校徽2"/>
          <p:cNvPicPr>
            <a:picLocks noChangeAspect="1"/>
          </p:cNvPicPr>
          <p:nvPr/>
        </p:nvPicPr>
        <p:blipFill>
          <a:blip r:embed="rId1"/>
          <a:stretch>
            <a:fillRect/>
          </a:stretch>
        </p:blipFill>
        <p:spPr>
          <a:xfrm>
            <a:off x="11322050" y="41275"/>
            <a:ext cx="838835" cy="774065"/>
          </a:xfrm>
          <a:prstGeom prst="rect">
            <a:avLst/>
          </a:prstGeom>
        </p:spPr>
      </p:pic>
      <p:sp>
        <p:nvSpPr>
          <p:cNvPr id="4" name="右箭头 3"/>
          <p:cNvSpPr/>
          <p:nvPr/>
        </p:nvSpPr>
        <p:spPr>
          <a:xfrm>
            <a:off x="4223870" y="377794"/>
            <a:ext cx="504190" cy="167005"/>
          </a:xfrm>
          <a:prstGeom prst="rightArrow">
            <a:avLst/>
          </a:prstGeom>
          <a:solidFill>
            <a:schemeClr val="accent2">
              <a:lumMod val="40000"/>
              <a:lumOff val="60000"/>
            </a:schemeClr>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scene3d>
              <a:camera prst="orthographicFront"/>
              <a:lightRig rig="threePt" dir="t"/>
            </a:scene3d>
          </a:bodyPr>
          <a:lstStyle/>
          <a:p>
            <a:pPr algn="ctr"/>
            <a:endParaRPr lang="zh-CN" altLang="en-US">
              <a:ln>
                <a:solidFill>
                  <a:sysClr val="windowText" lastClr="000000"/>
                </a:solidFill>
              </a:ln>
              <a:solidFill>
                <a:schemeClr val="accent6">
                  <a:lumMod val="60000"/>
                  <a:lumOff val="40000"/>
                </a:schemeClr>
              </a:solidFill>
              <a:effectLst/>
            </a:endParaRPr>
          </a:p>
        </p:txBody>
      </p:sp>
      <p:sp>
        <p:nvSpPr>
          <p:cNvPr id="5" name="TextBox 4"/>
          <p:cNvSpPr txBox="1"/>
          <p:nvPr/>
        </p:nvSpPr>
        <p:spPr>
          <a:xfrm>
            <a:off x="368092" y="1844890"/>
            <a:ext cx="615553" cy="3672255"/>
          </a:xfrm>
          <a:prstGeom prst="rect">
            <a:avLst/>
          </a:prstGeom>
          <a:noFill/>
        </p:spPr>
        <p:txBody>
          <a:bodyPr vert="eaVert" wrap="square" rtlCol="0">
            <a:spAutoFit/>
          </a:bodyPr>
          <a:lstStyle/>
          <a:p>
            <a:r>
              <a:rPr lang="zh-CN" altLang="en-US" sz="2800" dirty="0" smtClean="0">
                <a:solidFill>
                  <a:srgbClr val="0053EC"/>
                </a:solidFill>
                <a:effectLst>
                  <a:outerShdw blurRad="38100" dist="38100" dir="2700000" algn="tl">
                    <a:srgbClr val="000000">
                      <a:alpha val="43137"/>
                    </a:srgbClr>
                  </a:outerShdw>
                </a:effectLst>
                <a:latin typeface="微软雅黑" panose="020B0503020204020204" pitchFamily="2" charset="-122"/>
                <a:ea typeface="微软雅黑" panose="020B0503020204020204" pitchFamily="2" charset="-122"/>
              </a:rPr>
              <a:t>主成分的推导</a:t>
            </a:r>
            <a:endParaRPr lang="zh-CN" altLang="en-US" sz="2800" dirty="0">
              <a:solidFill>
                <a:srgbClr val="0053EC"/>
              </a:solidFill>
              <a:effectLst>
                <a:outerShdw blurRad="38100" dist="38100" dir="2700000" algn="tl">
                  <a:srgbClr val="000000">
                    <a:alpha val="43137"/>
                  </a:srgbClr>
                </a:outerShdw>
              </a:effectLst>
              <a:latin typeface="微软雅黑" panose="020B0503020204020204" pitchFamily="2" charset="-122"/>
              <a:ea typeface="微软雅黑" panose="020B0503020204020204" pitchFamily="2" charset="-122"/>
            </a:endParaRPr>
          </a:p>
        </p:txBody>
      </p:sp>
      <p:sp>
        <p:nvSpPr>
          <p:cNvPr id="6" name="TextBox 5"/>
          <p:cNvSpPr txBox="1"/>
          <p:nvPr/>
        </p:nvSpPr>
        <p:spPr>
          <a:xfrm>
            <a:off x="1559685" y="1556870"/>
            <a:ext cx="10181782" cy="3323987"/>
          </a:xfrm>
          <a:prstGeom prst="rect">
            <a:avLst/>
          </a:prstGeom>
          <a:noFill/>
        </p:spPr>
        <p:txBody>
          <a:bodyPr wrap="square" rtlCol="0">
            <a:spAutoFit/>
          </a:bodyPr>
          <a:lstStyle/>
          <a:p>
            <a:pPr>
              <a:lnSpc>
                <a:spcPct val="150000"/>
              </a:lnSpc>
            </a:pPr>
            <a:r>
              <a:rPr lang="zh-CN" altLang="en-US" sz="2000" dirty="0" smtClean="0">
                <a:latin typeface="微软雅黑" panose="020B0503020204020204" pitchFamily="2" charset="-122"/>
                <a:ea typeface="微软雅黑" panose="020B0503020204020204" pitchFamily="2" charset="-122"/>
              </a:rPr>
              <a:t>     设 </a:t>
            </a:r>
            <a:endParaRPr lang="zh-CN" altLang="en-US" sz="2000" dirty="0">
              <a:latin typeface="微软雅黑" panose="020B0503020204020204" pitchFamily="2" charset="-122"/>
              <a:ea typeface="微软雅黑" panose="020B0503020204020204" pitchFamily="2" charset="-122"/>
            </a:endParaRPr>
          </a:p>
          <a:p>
            <a:pPr>
              <a:lnSpc>
                <a:spcPct val="150000"/>
              </a:lnSpc>
            </a:pPr>
            <a:r>
              <a:rPr lang="zh-CN" altLang="en-US" sz="2000" dirty="0">
                <a:latin typeface="微软雅黑" panose="020B0503020204020204" pitchFamily="2" charset="-122"/>
                <a:ea typeface="微软雅黑" panose="020B0503020204020204" pitchFamily="2" charset="-122"/>
              </a:rPr>
              <a:t>其中 </a:t>
            </a:r>
            <a:r>
              <a:rPr lang="zh-CN" altLang="en-US" sz="2000" dirty="0" smtClean="0">
                <a:latin typeface="微软雅黑" panose="020B0503020204020204" pitchFamily="2" charset="-122"/>
                <a:ea typeface="微软雅黑" panose="020B0503020204020204" pitchFamily="2" charset="-122"/>
              </a:rPr>
              <a:t>，                                                        求</a:t>
            </a:r>
            <a:r>
              <a:rPr lang="zh-CN" altLang="en-US" sz="2000" dirty="0">
                <a:latin typeface="微软雅黑" panose="020B0503020204020204" pitchFamily="2" charset="-122"/>
                <a:ea typeface="微软雅黑" panose="020B0503020204020204" pitchFamily="2" charset="-122"/>
              </a:rPr>
              <a:t>主成分就是寻找的线性函数，使相应的方差达到最大，</a:t>
            </a:r>
            <a:r>
              <a:rPr lang="zh-CN" altLang="en-US" sz="2000" dirty="0" smtClean="0">
                <a:latin typeface="微软雅黑" panose="020B0503020204020204" pitchFamily="2" charset="-122"/>
                <a:ea typeface="微软雅黑" panose="020B0503020204020204" pitchFamily="2" charset="-122"/>
              </a:rPr>
              <a:t>即                           达到</a:t>
            </a:r>
            <a:r>
              <a:rPr lang="zh-CN" altLang="en-US" sz="2000" dirty="0">
                <a:latin typeface="微软雅黑" panose="020B0503020204020204" pitchFamily="2" charset="-122"/>
                <a:ea typeface="微软雅黑" panose="020B0503020204020204" pitchFamily="2" charset="-122"/>
              </a:rPr>
              <a:t>最大，</a:t>
            </a:r>
            <a:r>
              <a:rPr lang="zh-CN" altLang="en-US" sz="2000" dirty="0" smtClean="0">
                <a:latin typeface="微软雅黑" panose="020B0503020204020204" pitchFamily="2" charset="-122"/>
                <a:ea typeface="微软雅黑" panose="020B0503020204020204" pitchFamily="2" charset="-122"/>
              </a:rPr>
              <a:t>且                 （</a:t>
            </a:r>
            <a:r>
              <a:rPr lang="zh-CN" altLang="en-US" sz="2000" dirty="0">
                <a:latin typeface="微软雅黑" panose="020B0503020204020204" pitchFamily="2" charset="-122"/>
                <a:ea typeface="微软雅黑" panose="020B0503020204020204" pitchFamily="2" charset="-122"/>
              </a:rPr>
              <a:t>目的是使</a:t>
            </a:r>
            <a:r>
              <a:rPr lang="en-US" altLang="zh-CN" sz="2000" dirty="0">
                <a:latin typeface="微软雅黑" panose="020B0503020204020204" pitchFamily="2" charset="-122"/>
                <a:ea typeface="微软雅黑" panose="020B0503020204020204" pitchFamily="2" charset="-122"/>
              </a:rPr>
              <a:t>a</a:t>
            </a:r>
            <a:r>
              <a:rPr lang="zh-CN" altLang="en-US" sz="2000" dirty="0">
                <a:latin typeface="微软雅黑" panose="020B0503020204020204" pitchFamily="2" charset="-122"/>
                <a:ea typeface="微软雅黑" panose="020B0503020204020204" pitchFamily="2" charset="-122"/>
              </a:rPr>
              <a:t>唯一）</a:t>
            </a:r>
            <a:r>
              <a:rPr lang="zh-CN" altLang="en-US" sz="2000" dirty="0" smtClean="0">
                <a:latin typeface="微软雅黑" panose="020B0503020204020204" pitchFamily="2" charset="-122"/>
                <a:ea typeface="微软雅黑" panose="020B0503020204020204" pitchFamily="2" charset="-122"/>
              </a:rPr>
              <a:t>。</a:t>
            </a:r>
            <a:endParaRPr lang="en-US" altLang="zh-CN" sz="2000" dirty="0" smtClean="0">
              <a:latin typeface="微软雅黑" panose="020B0503020204020204" pitchFamily="2" charset="-122"/>
              <a:ea typeface="微软雅黑" panose="020B0503020204020204" pitchFamily="2" charset="-122"/>
            </a:endParaRPr>
          </a:p>
          <a:p>
            <a:pPr algn="just">
              <a:lnSpc>
                <a:spcPct val="150000"/>
              </a:lnSpc>
              <a:spcBef>
                <a:spcPts val="0"/>
              </a:spcBef>
              <a:spcAft>
                <a:spcPts val="0"/>
              </a:spcAft>
            </a:pPr>
            <a:endParaRPr lang="en-US" altLang="zh-CN" sz="2000" dirty="0" smtClean="0">
              <a:latin typeface="微软雅黑" panose="020B0503020204020204" pitchFamily="2" charset="-122"/>
              <a:ea typeface="微软雅黑" panose="020B0503020204020204" pitchFamily="2" charset="-122"/>
            </a:endParaRPr>
          </a:p>
          <a:p>
            <a:pPr algn="just">
              <a:lnSpc>
                <a:spcPct val="150000"/>
              </a:lnSpc>
              <a:spcBef>
                <a:spcPts val="0"/>
              </a:spcBef>
              <a:spcAft>
                <a:spcPts val="0"/>
              </a:spcAft>
            </a:pPr>
            <a:r>
              <a:rPr lang="en-US" altLang="zh-CN" sz="2000" dirty="0">
                <a:latin typeface="微软雅黑" panose="020B0503020204020204" pitchFamily="2" charset="-122"/>
                <a:ea typeface="微软雅黑" panose="020B0503020204020204" pitchFamily="2" charset="-122"/>
              </a:rPr>
              <a:t> </a:t>
            </a:r>
            <a:r>
              <a:rPr lang="en-US" altLang="zh-CN" sz="2000" dirty="0" smtClean="0">
                <a:latin typeface="微软雅黑" panose="020B0503020204020204" pitchFamily="2" charset="-122"/>
                <a:ea typeface="微软雅黑" panose="020B0503020204020204" pitchFamily="2" charset="-122"/>
              </a:rPr>
              <a:t>      </a:t>
            </a:r>
            <a:r>
              <a:rPr lang="zh-CN" altLang="en-US" sz="2000" b="1" dirty="0" smtClean="0">
                <a:latin typeface="微软雅黑" panose="020B0503020204020204" pitchFamily="2" charset="-122"/>
                <a:ea typeface="微软雅黑" panose="020B0503020204020204" pitchFamily="2" charset="-122"/>
              </a:rPr>
              <a:t>定理</a:t>
            </a:r>
            <a:r>
              <a:rPr lang="en-US" altLang="zh-CN" sz="2000" b="1" dirty="0" smtClean="0">
                <a:latin typeface="微软雅黑" panose="020B0503020204020204" pitchFamily="2" charset="-122"/>
                <a:ea typeface="微软雅黑" panose="020B0503020204020204" pitchFamily="2" charset="-122"/>
              </a:rPr>
              <a:t>8.1: </a:t>
            </a:r>
            <a:r>
              <a:rPr lang="zh-CN" altLang="en-US" sz="2000" dirty="0" smtClean="0">
                <a:latin typeface="微软雅黑" panose="020B0503020204020204" pitchFamily="2" charset="-122"/>
                <a:ea typeface="微软雅黑" panose="020B0503020204020204" pitchFamily="2" charset="-122"/>
              </a:rPr>
              <a:t>设</a:t>
            </a:r>
            <a:r>
              <a:rPr lang="en-US" altLang="zh-CN" sz="2000" i="1" dirty="0" smtClean="0"/>
              <a:t>A</a:t>
            </a:r>
            <a:r>
              <a:rPr lang="en-US" altLang="zh-CN" sz="2000" dirty="0">
                <a:latin typeface="宋体" panose="02010600030101010101" pitchFamily="2" charset="-122"/>
                <a:ea typeface="宋体" panose="02010600030101010101" pitchFamily="2" charset="-122"/>
              </a:rPr>
              <a:t>≥</a:t>
            </a:r>
            <a:r>
              <a:rPr lang="en-US" altLang="zh-CN" sz="2000" dirty="0" smtClean="0"/>
              <a:t>0</a:t>
            </a:r>
            <a:r>
              <a:rPr lang="zh-CN" altLang="en-US" sz="2000" dirty="0" smtClean="0">
                <a:latin typeface="微软雅黑" panose="020B0503020204020204" pitchFamily="2" charset="-122"/>
                <a:ea typeface="微软雅黑" panose="020B0503020204020204" pitchFamily="2" charset="-122"/>
              </a:rPr>
              <a:t>为</a:t>
            </a:r>
            <a:r>
              <a:rPr lang="zh-CN" altLang="en-US" sz="2000" dirty="0">
                <a:latin typeface="微软雅黑" panose="020B0503020204020204" pitchFamily="2" charset="-122"/>
                <a:ea typeface="微软雅黑" panose="020B0503020204020204" pitchFamily="2" charset="-122"/>
              </a:rPr>
              <a:t>对称</a:t>
            </a:r>
            <a:r>
              <a:rPr lang="zh-CN" altLang="en-US" sz="2000" dirty="0" smtClean="0">
                <a:latin typeface="微软雅黑" panose="020B0503020204020204" pitchFamily="2" charset="-122"/>
                <a:ea typeface="微软雅黑" panose="020B0503020204020204" pitchFamily="2" charset="-122"/>
              </a:rPr>
              <a:t>阵，</a:t>
            </a:r>
            <a:r>
              <a:rPr lang="en-US" altLang="zh-CN" sz="2000" i="1" kern="100" dirty="0" smtClean="0">
                <a:solidFill>
                  <a:srgbClr val="000000"/>
                </a:solidFill>
                <a:latin typeface="Symbol" panose="05050102010706020507"/>
                <a:ea typeface="宋体" panose="02010600030101010101" pitchFamily="2" charset="-122"/>
                <a:cs typeface="Times New Roman" panose="02020603050405020304"/>
              </a:rPr>
              <a:t>l</a:t>
            </a:r>
            <a:r>
              <a:rPr lang="en-US" altLang="zh-CN" sz="2000" kern="100" baseline="-25000" dirty="0" smtClean="0">
                <a:solidFill>
                  <a:srgbClr val="000000"/>
                </a:solidFill>
                <a:latin typeface="宋体" panose="02010600030101010101" pitchFamily="2" charset="-122"/>
                <a:ea typeface="宋体" panose="02010600030101010101" pitchFamily="2" charset="-122"/>
                <a:cs typeface="Times New Roman" panose="02020603050405020304"/>
              </a:rPr>
              <a:t>i</a:t>
            </a:r>
            <a:r>
              <a:rPr lang="zh-CN" altLang="en-US" sz="2000" kern="100" baseline="-25000" dirty="0" smtClean="0">
                <a:solidFill>
                  <a:srgbClr val="000000"/>
                </a:solidFill>
                <a:latin typeface="宋体" panose="02010600030101010101" pitchFamily="2" charset="-122"/>
                <a:ea typeface="宋体" panose="02010600030101010101" pitchFamily="2" charset="-122"/>
                <a:cs typeface="Times New Roman" panose="02020603050405020304"/>
              </a:rPr>
              <a:t>，</a:t>
            </a:r>
            <a:r>
              <a:rPr lang="en-US" altLang="zh-CN" sz="2000" i="1" kern="100" dirty="0" err="1" smtClean="0">
                <a:solidFill>
                  <a:srgbClr val="000000"/>
                </a:solidFill>
                <a:latin typeface="Symbol" panose="05050102010706020507"/>
                <a:ea typeface="宋体" panose="02010600030101010101" pitchFamily="2" charset="-122"/>
                <a:cs typeface="Times New Roman" panose="02020603050405020304"/>
              </a:rPr>
              <a:t>l</a:t>
            </a:r>
            <a:r>
              <a:rPr lang="en-US" altLang="zh-CN" sz="2000" i="1" kern="100" baseline="-25000" dirty="0" err="1" smtClean="0">
                <a:solidFill>
                  <a:srgbClr val="000000"/>
                </a:solidFill>
                <a:latin typeface="宋体" panose="02010600030101010101" pitchFamily="2" charset="-122"/>
                <a:ea typeface="宋体" panose="02010600030101010101" pitchFamily="2" charset="-122"/>
                <a:cs typeface="Times New Roman" panose="02020603050405020304"/>
              </a:rPr>
              <a:t>j</a:t>
            </a:r>
            <a:r>
              <a:rPr lang="en-US" altLang="zh-CN" sz="2000" kern="100" dirty="0" smtClean="0">
                <a:latin typeface="Calibri" panose="020F0502020204030204"/>
                <a:ea typeface="宋体" panose="02010600030101010101" pitchFamily="2" charset="-122"/>
                <a:cs typeface="Times New Roman" panose="02020603050405020304"/>
              </a:rPr>
              <a:t> </a:t>
            </a:r>
            <a:r>
              <a:rPr lang="zh-CN" altLang="en-US" sz="2000" dirty="0" smtClean="0">
                <a:latin typeface="微软雅黑" panose="020B0503020204020204" pitchFamily="2" charset="-122"/>
                <a:ea typeface="微软雅黑" panose="020B0503020204020204" pitchFamily="2" charset="-122"/>
              </a:rPr>
              <a:t>是</a:t>
            </a:r>
            <a:r>
              <a:rPr lang="zh-CN" altLang="en-US" sz="2000" dirty="0">
                <a:latin typeface="微软雅黑" panose="020B0503020204020204" pitchFamily="2" charset="-122"/>
                <a:ea typeface="微软雅黑" panose="020B0503020204020204" pitchFamily="2" charset="-122"/>
              </a:rPr>
              <a:t>它的两个不相同的特征根，则相应的</a:t>
            </a:r>
            <a:r>
              <a:rPr lang="zh-CN" altLang="en-US" sz="2000" dirty="0" smtClean="0">
                <a:latin typeface="微软雅黑" panose="020B0503020204020204" pitchFamily="2" charset="-122"/>
                <a:ea typeface="微软雅黑" panose="020B0503020204020204" pitchFamily="2" charset="-122"/>
              </a:rPr>
              <a:t>特征向量</a:t>
            </a:r>
            <a:r>
              <a:rPr lang="en-US" altLang="zh-CN" sz="2000" i="1" kern="100" dirty="0" smtClean="0">
                <a:solidFill>
                  <a:srgbClr val="000000"/>
                </a:solidFill>
                <a:latin typeface="宋体" panose="02010600030101010101" pitchFamily="2" charset="-122"/>
                <a:ea typeface="宋体" panose="02010600030101010101" pitchFamily="2" charset="-122"/>
                <a:cs typeface="Times New Roman" panose="02020603050405020304"/>
              </a:rPr>
              <a:t>l</a:t>
            </a:r>
            <a:r>
              <a:rPr lang="en-US" altLang="zh-CN" sz="2000" i="1" kern="100" baseline="-25000" dirty="0" smtClean="0">
                <a:solidFill>
                  <a:srgbClr val="000000"/>
                </a:solidFill>
                <a:latin typeface="宋体" panose="02010600030101010101" pitchFamily="2" charset="-122"/>
                <a:ea typeface="宋体" panose="02010600030101010101" pitchFamily="2" charset="-122"/>
                <a:cs typeface="Times New Roman" panose="02020603050405020304"/>
              </a:rPr>
              <a:t>i</a:t>
            </a:r>
            <a:r>
              <a:rPr lang="en-US" altLang="zh-CN" sz="2000" dirty="0" smtClean="0">
                <a:latin typeface="微软雅黑" panose="020B0503020204020204" pitchFamily="2" charset="-122"/>
                <a:ea typeface="微软雅黑" panose="020B0503020204020204" pitchFamily="2" charset="-122"/>
              </a:rPr>
              <a:t> </a:t>
            </a:r>
            <a:r>
              <a:rPr lang="zh-CN" altLang="en-US" sz="2000" dirty="0" smtClean="0">
                <a:latin typeface="微软雅黑" panose="020B0503020204020204" pitchFamily="2" charset="-122"/>
                <a:ea typeface="微软雅黑" panose="020B0503020204020204" pitchFamily="2" charset="-122"/>
              </a:rPr>
              <a:t>和</a:t>
            </a:r>
            <a:r>
              <a:rPr lang="en-US" altLang="zh-CN" sz="2000" dirty="0" smtClean="0">
                <a:latin typeface="微软雅黑" panose="020B0503020204020204" pitchFamily="2" charset="-122"/>
                <a:ea typeface="微软雅黑" panose="020B0503020204020204" pitchFamily="2" charset="-122"/>
              </a:rPr>
              <a:t> </a:t>
            </a:r>
            <a:r>
              <a:rPr lang="en-US" altLang="zh-CN" sz="2000" i="1" kern="100" dirty="0" err="1" smtClean="0">
                <a:solidFill>
                  <a:srgbClr val="000000"/>
                </a:solidFill>
                <a:latin typeface="宋体" panose="02010600030101010101" pitchFamily="2" charset="-122"/>
                <a:ea typeface="宋体" panose="02010600030101010101" pitchFamily="2" charset="-122"/>
                <a:cs typeface="Times New Roman" panose="02020603050405020304"/>
              </a:rPr>
              <a:t>l</a:t>
            </a:r>
            <a:r>
              <a:rPr lang="en-US" altLang="zh-CN" sz="2000" i="1" kern="100" baseline="-25000" dirty="0" err="1" smtClean="0">
                <a:solidFill>
                  <a:srgbClr val="000000"/>
                </a:solidFill>
                <a:latin typeface="宋体" panose="02010600030101010101" pitchFamily="2" charset="-122"/>
                <a:ea typeface="宋体" panose="02010600030101010101" pitchFamily="2" charset="-122"/>
                <a:cs typeface="Times New Roman" panose="02020603050405020304"/>
              </a:rPr>
              <a:t>j</a:t>
            </a:r>
            <a:r>
              <a:rPr lang="en-US" altLang="zh-CN" sz="2000" dirty="0" smtClean="0">
                <a:latin typeface="微软雅黑" panose="020B0503020204020204" pitchFamily="2" charset="-122"/>
                <a:ea typeface="微软雅黑" panose="020B0503020204020204" pitchFamily="2" charset="-122"/>
              </a:rPr>
              <a:t> </a:t>
            </a:r>
            <a:r>
              <a:rPr lang="zh-CN" altLang="en-US" sz="2000" dirty="0" smtClean="0">
                <a:latin typeface="微软雅黑" panose="020B0503020204020204" pitchFamily="2" charset="-122"/>
                <a:ea typeface="微软雅黑" panose="020B0503020204020204" pitchFamily="2" charset="-122"/>
              </a:rPr>
              <a:t>互相</a:t>
            </a:r>
            <a:r>
              <a:rPr lang="zh-CN" altLang="en-US" sz="2000" dirty="0">
                <a:latin typeface="微软雅黑" panose="020B0503020204020204" pitchFamily="2" charset="-122"/>
                <a:ea typeface="微软雅黑" panose="020B0503020204020204" pitchFamily="2" charset="-122"/>
              </a:rPr>
              <a:t>正交，</a:t>
            </a:r>
            <a:r>
              <a:rPr lang="zh-CN" altLang="en-US" sz="2000" dirty="0" smtClean="0">
                <a:latin typeface="微软雅黑" panose="020B0503020204020204" pitchFamily="2" charset="-122"/>
                <a:ea typeface="微软雅黑" panose="020B0503020204020204" pitchFamily="2" charset="-122"/>
              </a:rPr>
              <a:t>则</a:t>
            </a:r>
            <a:r>
              <a:rPr lang="en-US" altLang="zh-CN" sz="2000" dirty="0" smtClean="0">
                <a:latin typeface="微软雅黑" panose="020B0503020204020204" pitchFamily="2" charset="-122"/>
                <a:ea typeface="微软雅黑" panose="020B0503020204020204" pitchFamily="2" charset="-122"/>
              </a:rPr>
              <a:t> </a:t>
            </a:r>
            <a:r>
              <a:rPr lang="en-US" altLang="zh-CN" sz="2000" i="1" kern="100" dirty="0" smtClean="0">
                <a:solidFill>
                  <a:srgbClr val="000000"/>
                </a:solidFill>
                <a:latin typeface="宋体" panose="02010600030101010101" pitchFamily="2" charset="-122"/>
                <a:ea typeface="宋体" panose="02010600030101010101" pitchFamily="2" charset="-122"/>
                <a:cs typeface="Times New Roman" panose="02020603050405020304"/>
              </a:rPr>
              <a:t>A</a:t>
            </a:r>
            <a:r>
              <a:rPr lang="en-US" altLang="zh-CN" sz="2000" dirty="0" smtClean="0">
                <a:latin typeface="微软雅黑" panose="020B0503020204020204" pitchFamily="2" charset="-122"/>
                <a:ea typeface="微软雅黑" panose="020B0503020204020204" pitchFamily="2" charset="-122"/>
              </a:rPr>
              <a:t> </a:t>
            </a:r>
            <a:r>
              <a:rPr lang="zh-CN" altLang="en-US" sz="2000" dirty="0" smtClean="0">
                <a:latin typeface="微软雅黑" panose="020B0503020204020204" pitchFamily="2" charset="-122"/>
                <a:ea typeface="微软雅黑" panose="020B0503020204020204" pitchFamily="2" charset="-122"/>
              </a:rPr>
              <a:t>可</a:t>
            </a:r>
            <a:r>
              <a:rPr lang="zh-CN" altLang="en-US" sz="2000" dirty="0">
                <a:latin typeface="微软雅黑" panose="020B0503020204020204" pitchFamily="2" charset="-122"/>
                <a:ea typeface="微软雅黑" panose="020B0503020204020204" pitchFamily="2" charset="-122"/>
              </a:rPr>
              <a:t>表示</a:t>
            </a:r>
            <a:r>
              <a:rPr lang="zh-CN" altLang="en-US" sz="2000" dirty="0" smtClean="0">
                <a:latin typeface="微软雅黑" panose="020B0503020204020204" pitchFamily="2" charset="-122"/>
                <a:ea typeface="微软雅黑" panose="020B0503020204020204" pitchFamily="2" charset="-122"/>
              </a:rPr>
              <a:t>为                               ， 称为</a:t>
            </a:r>
            <a:r>
              <a:rPr lang="en-US" altLang="zh-CN" sz="2000" dirty="0" smtClean="0">
                <a:latin typeface="微软雅黑" panose="020B0503020204020204" pitchFamily="2" charset="-122"/>
                <a:ea typeface="微软雅黑" panose="020B0503020204020204" pitchFamily="2" charset="-122"/>
              </a:rPr>
              <a:t> </a:t>
            </a:r>
            <a:r>
              <a:rPr lang="en-US" altLang="zh-CN" sz="2000" i="1" dirty="0" smtClean="0">
                <a:latin typeface="微软雅黑" panose="020B0503020204020204" pitchFamily="2" charset="-122"/>
                <a:ea typeface="微软雅黑" panose="020B0503020204020204" pitchFamily="2" charset="-122"/>
              </a:rPr>
              <a:t>A</a:t>
            </a:r>
            <a:r>
              <a:rPr lang="en-US" altLang="zh-CN" sz="2000" dirty="0" smtClean="0">
                <a:latin typeface="微软雅黑" panose="020B0503020204020204" pitchFamily="2" charset="-122"/>
                <a:ea typeface="微软雅黑" panose="020B0503020204020204" pitchFamily="2" charset="-122"/>
              </a:rPr>
              <a:t> </a:t>
            </a:r>
            <a:r>
              <a:rPr lang="zh-CN" altLang="en-US" sz="2000" dirty="0" smtClean="0">
                <a:latin typeface="微软雅黑" panose="020B0503020204020204" pitchFamily="2" charset="-122"/>
                <a:ea typeface="微软雅黑" panose="020B0503020204020204" pitchFamily="2" charset="-122"/>
              </a:rPr>
              <a:t>的</a:t>
            </a:r>
            <a:r>
              <a:rPr lang="zh-CN" altLang="en-US" sz="2000" dirty="0">
                <a:latin typeface="微软雅黑" panose="020B0503020204020204" pitchFamily="2" charset="-122"/>
                <a:ea typeface="微软雅黑" panose="020B0503020204020204" pitchFamily="2" charset="-122"/>
              </a:rPr>
              <a:t>谱分解。</a:t>
            </a:r>
            <a:endParaRPr lang="zh-CN" altLang="en-US" sz="2000" dirty="0">
              <a:latin typeface="微软雅黑" panose="020B0503020204020204" pitchFamily="2" charset="-122"/>
              <a:ea typeface="微软雅黑" panose="020B0503020204020204" pitchFamily="2" charset="-122"/>
            </a:endParaRPr>
          </a:p>
          <a:p>
            <a:pPr>
              <a:lnSpc>
                <a:spcPct val="150000"/>
              </a:lnSpc>
            </a:pPr>
            <a:endParaRPr lang="zh-CN" altLang="en-US" sz="2000" dirty="0">
              <a:latin typeface="微软雅黑" panose="020B0503020204020204" pitchFamily="2" charset="-122"/>
              <a:ea typeface="微软雅黑" panose="020B0503020204020204" pitchFamily="2" charset="-122"/>
            </a:endParaRPr>
          </a:p>
        </p:txBody>
      </p:sp>
      <p:pic>
        <p:nvPicPr>
          <p:cNvPr id="14" name="图片 1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2362639" y="1661351"/>
            <a:ext cx="4926793" cy="367077"/>
          </a:xfrm>
          <a:prstGeom prst="rect">
            <a:avLst/>
          </a:prstGeom>
          <a:noFill/>
          <a:ln>
            <a:noFill/>
          </a:ln>
        </p:spPr>
      </p:pic>
      <p:pic>
        <p:nvPicPr>
          <p:cNvPr id="18" name="图片 1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a:xfrm>
            <a:off x="2284934" y="2198052"/>
            <a:ext cx="4197624" cy="301127"/>
          </a:xfrm>
          <a:prstGeom prst="rect">
            <a:avLst/>
          </a:prstGeom>
          <a:noFill/>
          <a:ln>
            <a:noFill/>
          </a:ln>
        </p:spPr>
      </p:pic>
      <p:pic>
        <p:nvPicPr>
          <p:cNvPr id="19" name="图片 1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a:xfrm>
            <a:off x="3762491" y="2636945"/>
            <a:ext cx="1514963" cy="330813"/>
          </a:xfrm>
          <a:prstGeom prst="rect">
            <a:avLst/>
          </a:prstGeom>
          <a:noFill/>
          <a:ln>
            <a:noFill/>
          </a:ln>
        </p:spPr>
      </p:pic>
      <p:pic>
        <p:nvPicPr>
          <p:cNvPr id="20" name="图片 1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a:xfrm>
            <a:off x="7176075" y="2610848"/>
            <a:ext cx="936064" cy="305852"/>
          </a:xfrm>
          <a:prstGeom prst="rect">
            <a:avLst/>
          </a:prstGeom>
          <a:noFill/>
          <a:ln>
            <a:noFill/>
          </a:ln>
        </p:spPr>
      </p:pic>
      <p:pic>
        <p:nvPicPr>
          <p:cNvPr id="21" name="图片 20"/>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a:xfrm>
            <a:off x="5158828" y="3926415"/>
            <a:ext cx="2130604" cy="504171"/>
          </a:xfrm>
          <a:prstGeom prst="rect">
            <a:avLst/>
          </a:prstGeom>
          <a:noFill/>
          <a:ln>
            <a:noFill/>
          </a:ln>
        </p:spPr>
      </p:pic>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27"/>
          <p:cNvSpPr/>
          <p:nvPr/>
        </p:nvSpPr>
        <p:spPr>
          <a:xfrm>
            <a:off x="4871915" y="212815"/>
            <a:ext cx="4608320" cy="523220"/>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lstStyle/>
          <a:p>
            <a:pPr lvl="0">
              <a:lnSpc>
                <a:spcPct val="100000"/>
              </a:lnSpc>
            </a:pPr>
            <a:r>
              <a:rPr lang="en-US" altLang="zh-CN" sz="2800" b="1" dirty="0" smtClean="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8.2 </a:t>
            </a:r>
            <a:r>
              <a:rPr lang="zh-CN" altLang="en-US" sz="2800" b="1" dirty="0" smtClean="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主成分分析的性质</a:t>
            </a:r>
            <a:endParaRPr lang="zh-CN" altLang="en-US" sz="2800" b="1" dirty="0">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195" name="TextBox 28"/>
          <p:cNvSpPr/>
          <p:nvPr/>
        </p:nvSpPr>
        <p:spPr>
          <a:xfrm>
            <a:off x="47625" y="168910"/>
            <a:ext cx="5571490" cy="584775"/>
          </a:xfrm>
          <a:prstGeom prst="rect">
            <a:avLst/>
          </a:prstGeom>
          <a:noFill/>
          <a:ln w="9525">
            <a:noFill/>
          </a:ln>
        </p:spPr>
        <p:txBody>
          <a:bodyPr wrap="square">
            <a:spAutoFit/>
            <a:scene3d>
              <a:camera prst="orthographicFront"/>
              <a:lightRig rig="threePt" dir="t"/>
            </a:scene3d>
          </a:bodyPr>
          <a:lstStyle/>
          <a:p>
            <a:pPr lvl="0">
              <a:lnSpc>
                <a:spcPct val="100000"/>
              </a:lnSpc>
            </a:pPr>
            <a:r>
              <a:rPr lang="en-US" altLang="zh-CN"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8 </a:t>
            </a:r>
            <a:r>
              <a:rPr lang="zh-CN" altLang="en-US"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主成分分析及</a:t>
            </a:r>
            <a:r>
              <a:rPr lang="en-US" altLang="zh-CN"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R</a:t>
            </a:r>
            <a:r>
              <a:rPr lang="zh-CN" altLang="en-US"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使用</a:t>
            </a:r>
            <a:endParaRPr lang="zh-CN" altLang="en-US" sz="3200" b="1" dirty="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endParaRPr>
          </a:p>
        </p:txBody>
      </p:sp>
      <p:grpSp>
        <p:nvGrpSpPr>
          <p:cNvPr id="8201" name="组合 5"/>
          <p:cNvGrpSpPr/>
          <p:nvPr/>
        </p:nvGrpSpPr>
        <p:grpSpPr>
          <a:xfrm>
            <a:off x="3709988" y="1989138"/>
            <a:ext cx="4662487" cy="2650363"/>
            <a:chOff x="0" y="0"/>
            <a:chExt cx="4662264" cy="2650025"/>
          </a:xfrm>
        </p:grpSpPr>
        <p:sp>
          <p:nvSpPr>
            <p:cNvPr id="8202" name="矩形 2"/>
            <p:cNvSpPr/>
            <p:nvPr/>
          </p:nvSpPr>
          <p:spPr>
            <a:xfrm>
              <a:off x="0" y="0"/>
              <a:ext cx="4572000" cy="417777"/>
            </a:xfrm>
            <a:prstGeom prst="rect">
              <a:avLst/>
            </a:prstGeom>
            <a:noFill/>
            <a:ln w="9525">
              <a:noFill/>
            </a:ln>
          </p:spPr>
          <p:txBody>
            <a:bodyPr>
              <a:spAutoFit/>
            </a:bodyPr>
            <a:lstStyle/>
            <a:p>
              <a:pPr marL="342900" lvl="0" indent="-342900">
                <a:lnSpc>
                  <a:spcPct val="100000"/>
                </a:lnSpc>
              </a:pPr>
              <a:endParaRPr sz="2000">
                <a:solidFill>
                  <a:srgbClr val="666666"/>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203" name="矩形 3"/>
            <p:cNvSpPr/>
            <p:nvPr/>
          </p:nvSpPr>
          <p:spPr>
            <a:xfrm>
              <a:off x="90264" y="978495"/>
              <a:ext cx="4572000" cy="417777"/>
            </a:xfrm>
            <a:prstGeom prst="rect">
              <a:avLst/>
            </a:prstGeom>
            <a:noFill/>
            <a:ln w="9525">
              <a:noFill/>
            </a:ln>
          </p:spPr>
          <p:txBody>
            <a:bodyPr>
              <a:spAutoFit/>
            </a:bodyPr>
            <a:lstStyle/>
            <a:p>
              <a:pPr marL="342900" lvl="0" indent="-342900" algn="just">
                <a:lnSpc>
                  <a:spcPct val="100000"/>
                </a:lnSpc>
              </a:pPr>
              <a:endParaRPr sz="2000">
                <a:solidFill>
                  <a:srgbClr val="666666"/>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204" name="矩形 4"/>
            <p:cNvSpPr/>
            <p:nvPr/>
          </p:nvSpPr>
          <p:spPr>
            <a:xfrm>
              <a:off x="72008" y="2232248"/>
              <a:ext cx="4572000" cy="417777"/>
            </a:xfrm>
            <a:prstGeom prst="rect">
              <a:avLst/>
            </a:prstGeom>
            <a:noFill/>
            <a:ln w="9525">
              <a:noFill/>
            </a:ln>
          </p:spPr>
          <p:txBody>
            <a:bodyPr>
              <a:spAutoFit/>
            </a:bodyPr>
            <a:lstStyle/>
            <a:p>
              <a:pPr lvl="0" algn="just">
                <a:lnSpc>
                  <a:spcPct val="100000"/>
                </a:lnSpc>
              </a:pPr>
              <a:endParaRPr sz="2000">
                <a:solidFill>
                  <a:srgbClr val="666666"/>
                </a:solidFill>
                <a:latin typeface="微软雅黑" panose="020B0503020204020204" pitchFamily="2" charset="-122"/>
                <a:ea typeface="微软雅黑" panose="020B0503020204020204" pitchFamily="2" charset="-122"/>
                <a:sym typeface="微软雅黑" panose="020B0503020204020204" pitchFamily="2" charset="-122"/>
              </a:endParaRPr>
            </a:p>
          </p:txBody>
        </p:sp>
      </p:grpSp>
      <p:sp>
        <p:nvSpPr>
          <p:cNvPr id="8209" name="直接连接符 10"/>
          <p:cNvSpPr/>
          <p:nvPr/>
        </p:nvSpPr>
        <p:spPr>
          <a:xfrm>
            <a:off x="1242060" y="1357630"/>
            <a:ext cx="1270" cy="4951730"/>
          </a:xfrm>
          <a:prstGeom prst="line">
            <a:avLst/>
          </a:prstGeom>
          <a:ln w="22225" cap="flat" cmpd="sng">
            <a:solidFill>
              <a:srgbClr val="0174AB"/>
            </a:solidFill>
            <a:prstDash val="sysDot"/>
            <a:miter/>
            <a:headEnd type="none" w="med" len="med"/>
            <a:tailEnd type="none" w="med" len="med"/>
          </a:ln>
        </p:spPr>
        <p:txBody>
          <a:bodyPr/>
          <a:lstStyle/>
          <a:p>
            <a:endParaRPr lang="zh-CN" altLang="en-US"/>
          </a:p>
        </p:txBody>
      </p:sp>
      <p:sp>
        <p:nvSpPr>
          <p:cNvPr id="2" name="直接连接符 29"/>
          <p:cNvSpPr/>
          <p:nvPr/>
        </p:nvSpPr>
        <p:spPr>
          <a:xfrm flipV="1">
            <a:off x="72708" y="948055"/>
            <a:ext cx="12045600" cy="9525"/>
          </a:xfrm>
          <a:prstGeom prst="line">
            <a:avLst/>
          </a:prstGeom>
          <a:ln w="136525" cap="sq" cmpd="sng">
            <a:solidFill>
              <a:srgbClr val="66CCFF"/>
            </a:solidFill>
            <a:prstDash val="solid"/>
            <a:miter/>
            <a:headEnd type="none" w="med" len="med"/>
            <a:tailEnd type="none" w="med" len="med"/>
          </a:ln>
        </p:spPr>
        <p:txBody>
          <a:bodyPr/>
          <a:lstStyle/>
          <a:p>
            <a:endParaRPr lang="zh-CN" altLang="en-US"/>
          </a:p>
        </p:txBody>
      </p:sp>
      <p:pic>
        <p:nvPicPr>
          <p:cNvPr id="3" name="图片 2" descr="校徽2"/>
          <p:cNvPicPr>
            <a:picLocks noChangeAspect="1"/>
          </p:cNvPicPr>
          <p:nvPr/>
        </p:nvPicPr>
        <p:blipFill>
          <a:blip r:embed="rId1"/>
          <a:stretch>
            <a:fillRect/>
          </a:stretch>
        </p:blipFill>
        <p:spPr>
          <a:xfrm>
            <a:off x="11322050" y="41275"/>
            <a:ext cx="838835" cy="774065"/>
          </a:xfrm>
          <a:prstGeom prst="rect">
            <a:avLst/>
          </a:prstGeom>
        </p:spPr>
      </p:pic>
      <p:sp>
        <p:nvSpPr>
          <p:cNvPr id="4" name="右箭头 3"/>
          <p:cNvSpPr/>
          <p:nvPr/>
        </p:nvSpPr>
        <p:spPr>
          <a:xfrm>
            <a:off x="4223870" y="377794"/>
            <a:ext cx="504190" cy="167005"/>
          </a:xfrm>
          <a:prstGeom prst="rightArrow">
            <a:avLst/>
          </a:prstGeom>
          <a:solidFill>
            <a:schemeClr val="accent2">
              <a:lumMod val="40000"/>
              <a:lumOff val="60000"/>
            </a:schemeClr>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scene3d>
              <a:camera prst="orthographicFront"/>
              <a:lightRig rig="threePt" dir="t"/>
            </a:scene3d>
          </a:bodyPr>
          <a:lstStyle/>
          <a:p>
            <a:pPr algn="ctr"/>
            <a:endParaRPr lang="zh-CN" altLang="en-US">
              <a:ln>
                <a:solidFill>
                  <a:sysClr val="windowText" lastClr="000000"/>
                </a:solidFill>
              </a:ln>
              <a:solidFill>
                <a:schemeClr val="accent6">
                  <a:lumMod val="60000"/>
                  <a:lumOff val="40000"/>
                </a:schemeClr>
              </a:solidFill>
              <a:effectLst/>
            </a:endParaRPr>
          </a:p>
        </p:txBody>
      </p:sp>
      <p:sp>
        <p:nvSpPr>
          <p:cNvPr id="5" name="TextBox 4"/>
          <p:cNvSpPr txBox="1"/>
          <p:nvPr/>
        </p:nvSpPr>
        <p:spPr>
          <a:xfrm>
            <a:off x="335600" y="2249385"/>
            <a:ext cx="615553" cy="3168220"/>
          </a:xfrm>
          <a:prstGeom prst="rect">
            <a:avLst/>
          </a:prstGeom>
          <a:noFill/>
        </p:spPr>
        <p:txBody>
          <a:bodyPr vert="eaVert" wrap="square" rtlCol="0">
            <a:spAutoFit/>
          </a:bodyPr>
          <a:lstStyle/>
          <a:p>
            <a:r>
              <a:rPr lang="zh-CN" altLang="en-US" sz="2800" dirty="0" smtClean="0">
                <a:solidFill>
                  <a:srgbClr val="0053EC"/>
                </a:solidFill>
                <a:effectLst>
                  <a:outerShdw blurRad="38100" dist="38100" dir="2700000" algn="tl">
                    <a:srgbClr val="000000">
                      <a:alpha val="43137"/>
                    </a:srgbClr>
                  </a:outerShdw>
                </a:effectLst>
                <a:latin typeface="微软雅黑" panose="020B0503020204020204" pitchFamily="2" charset="-122"/>
                <a:ea typeface="微软雅黑" panose="020B0503020204020204" pitchFamily="2" charset="-122"/>
              </a:rPr>
              <a:t>主成分的性质</a:t>
            </a:r>
            <a:endParaRPr lang="zh-CN" altLang="en-US" sz="2800" dirty="0">
              <a:solidFill>
                <a:srgbClr val="0053EC"/>
              </a:solidFill>
              <a:effectLst>
                <a:outerShdw blurRad="38100" dist="38100" dir="2700000" algn="tl">
                  <a:srgbClr val="000000">
                    <a:alpha val="43137"/>
                  </a:srgbClr>
                </a:outerShdw>
              </a:effectLst>
              <a:latin typeface="微软雅黑" panose="020B0503020204020204" pitchFamily="2" charset="-122"/>
              <a:ea typeface="微软雅黑" panose="020B0503020204020204" pitchFamily="2" charset="-122"/>
            </a:endParaRPr>
          </a:p>
        </p:txBody>
      </p:sp>
      <mc:AlternateContent xmlns:mc="http://schemas.openxmlformats.org/markup-compatibility/2006">
        <mc:Choice xmlns:a14="http://schemas.microsoft.com/office/drawing/2010/main" Requires="a14">
          <p:sp>
            <p:nvSpPr>
              <p:cNvPr id="6" name="TextBox 5"/>
              <p:cNvSpPr txBox="1"/>
              <p:nvPr/>
            </p:nvSpPr>
            <p:spPr>
              <a:xfrm>
                <a:off x="1703695" y="1556870"/>
                <a:ext cx="9618355" cy="3785652"/>
              </a:xfrm>
              <a:prstGeom prst="rect">
                <a:avLst/>
              </a:prstGeom>
              <a:noFill/>
            </p:spPr>
            <p:txBody>
              <a:bodyPr wrap="square" rtlCol="0">
                <a:spAutoFit/>
              </a:bodyPr>
              <a:lstStyle/>
              <a:p>
                <a:pPr marL="285750" indent="-285750">
                  <a:lnSpc>
                    <a:spcPct val="200000"/>
                  </a:lnSpc>
                  <a:buFont typeface="Wingdings" pitchFamily="2" charset="2"/>
                  <a:buChar char="l"/>
                </a:pPr>
                <a:r>
                  <a:rPr lang="zh-CN" altLang="en-US" dirty="0" smtClean="0"/>
                  <a:t>                                    ，</a:t>
                </a:r>
                <a:r>
                  <a:rPr lang="zh-CN" altLang="en-US" sz="2000" dirty="0" smtClean="0">
                    <a:latin typeface="微软雅黑" pitchFamily="34" charset="-122"/>
                    <a:ea typeface="微软雅黑" pitchFamily="34" charset="-122"/>
                  </a:rPr>
                  <a:t>这 里</a:t>
                </a:r>
                <a:r>
                  <a:rPr lang="en-US" altLang="zh-CN" sz="2000" i="1" dirty="0" smtClean="0">
                    <a:latin typeface="微软雅黑" pitchFamily="34" charset="-122"/>
                    <a:ea typeface="微软雅黑" pitchFamily="34" charset="-122"/>
                  </a:rPr>
                  <a:t>U </a:t>
                </a:r>
                <a:r>
                  <a:rPr lang="zh-CN" altLang="en-US" sz="2000" dirty="0" smtClean="0">
                    <a:latin typeface="微软雅黑" pitchFamily="34" charset="-122"/>
                    <a:ea typeface="微软雅黑" pitchFamily="34" charset="-122"/>
                  </a:rPr>
                  <a:t>为</a:t>
                </a:r>
                <a:r>
                  <a:rPr lang="zh-CN" altLang="en-US" sz="2000" dirty="0">
                    <a:latin typeface="微软雅黑" pitchFamily="34" charset="-122"/>
                    <a:ea typeface="微软雅黑" pitchFamily="34" charset="-122"/>
                  </a:rPr>
                  <a:t>的协方差阵的特征向量组成的正交阵</a:t>
                </a:r>
                <a:r>
                  <a:rPr lang="zh-CN" altLang="en-US" sz="2000" dirty="0" smtClean="0">
                    <a:latin typeface="微软雅黑" pitchFamily="34" charset="-122"/>
                    <a:ea typeface="微软雅黑" pitchFamily="34" charset="-122"/>
                  </a:rPr>
                  <a:t>。</a:t>
                </a:r>
                <a:endParaRPr lang="en-US" altLang="zh-CN" sz="2000" dirty="0" smtClean="0">
                  <a:latin typeface="微软雅黑" pitchFamily="34" charset="-122"/>
                  <a:ea typeface="微软雅黑" pitchFamily="34" charset="-122"/>
                </a:endParaRPr>
              </a:p>
              <a:p>
                <a:pPr marL="285750" indent="-285750">
                  <a:lnSpc>
                    <a:spcPct val="200000"/>
                  </a:lnSpc>
                  <a:buFont typeface="Wingdings" pitchFamily="2" charset="2"/>
                  <a:buChar char="l"/>
                </a:pPr>
                <a:r>
                  <a:rPr lang="zh-CN" altLang="en-US" sz="2000" dirty="0" smtClean="0">
                    <a:latin typeface="微软雅黑" pitchFamily="34" charset="-122"/>
                    <a:ea typeface="微软雅黑" pitchFamily="34" charset="-122"/>
                  </a:rPr>
                  <a:t>  </a:t>
                </a:r>
                <a14:m>
                  <m:oMath xmlns:m="http://schemas.openxmlformats.org/officeDocument/2006/math">
                    <m:r>
                      <a:rPr lang="en-US" altLang="zh-CN" sz="2000" b="0" i="1" smtClean="0">
                        <a:latin typeface="Cambria Math"/>
                        <a:ea typeface="微软雅黑" pitchFamily="34" charset="-122"/>
                      </a:rPr>
                      <m:t>𝑦</m:t>
                    </m:r>
                  </m:oMath>
                </a14:m>
                <a:r>
                  <a:rPr lang="en-US" altLang="zh-CN" sz="2000" i="1"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的</a:t>
                </a:r>
                <a:r>
                  <a:rPr lang="zh-CN" altLang="en-US" sz="2000" dirty="0">
                    <a:latin typeface="微软雅黑" pitchFamily="34" charset="-122"/>
                    <a:ea typeface="微软雅黑" pitchFamily="34" charset="-122"/>
                  </a:rPr>
                  <a:t>各分量之间是互不相关的</a:t>
                </a:r>
                <a:r>
                  <a:rPr lang="zh-CN" altLang="en-US" sz="2000" dirty="0" smtClean="0">
                    <a:latin typeface="微软雅黑" pitchFamily="34" charset="-122"/>
                    <a:ea typeface="微软雅黑" pitchFamily="34" charset="-122"/>
                  </a:rPr>
                  <a:t>。</a:t>
                </a:r>
                <a:endParaRPr lang="en-US" altLang="zh-CN" sz="2000" dirty="0" smtClean="0">
                  <a:latin typeface="微软雅黑" pitchFamily="34" charset="-122"/>
                  <a:ea typeface="微软雅黑" pitchFamily="34" charset="-122"/>
                </a:endParaRPr>
              </a:p>
              <a:p>
                <a:pPr marL="285750" indent="-285750">
                  <a:lnSpc>
                    <a:spcPct val="200000"/>
                  </a:lnSpc>
                  <a:buFont typeface="Wingdings" pitchFamily="2" charset="2"/>
                  <a:buChar char="l"/>
                </a:pPr>
                <a:r>
                  <a:rPr lang="zh-CN" altLang="en-US" sz="2000" dirty="0" smtClean="0">
                    <a:latin typeface="微软雅黑" pitchFamily="34" charset="-122"/>
                    <a:ea typeface="微软雅黑" pitchFamily="34" charset="-122"/>
                  </a:rPr>
                  <a:t>  </a:t>
                </a:r>
                <a14:m>
                  <m:oMath xmlns:m="http://schemas.openxmlformats.org/officeDocument/2006/math">
                    <m:r>
                      <a:rPr lang="en-US" altLang="zh-CN" sz="2000" b="0" i="1" smtClean="0">
                        <a:latin typeface="Cambria Math"/>
                        <a:ea typeface="微软雅黑" pitchFamily="34" charset="-122"/>
                      </a:rPr>
                      <m:t>𝑦</m:t>
                    </m:r>
                  </m:oMath>
                </a14:m>
                <a:r>
                  <a:rPr lang="zh-CN" altLang="en-US" sz="2000" dirty="0" smtClean="0">
                    <a:latin typeface="微软雅黑" pitchFamily="34" charset="-122"/>
                    <a:ea typeface="微软雅黑" pitchFamily="34" charset="-122"/>
                  </a:rPr>
                  <a:t>的</a:t>
                </a:r>
                <a:r>
                  <a:rPr lang="en-US" altLang="zh-CN" sz="2000" dirty="0">
                    <a:latin typeface="微软雅黑" pitchFamily="34" charset="-122"/>
                    <a:ea typeface="微软雅黑" pitchFamily="34" charset="-122"/>
                  </a:rPr>
                  <a:t>p</a:t>
                </a:r>
                <a:r>
                  <a:rPr lang="zh-CN" altLang="en-US" sz="2000" dirty="0">
                    <a:latin typeface="微软雅黑" pitchFamily="34" charset="-122"/>
                    <a:ea typeface="微软雅黑" pitchFamily="34" charset="-122"/>
                  </a:rPr>
                  <a:t>个分量是按方差大小、由大到小排列的</a:t>
                </a:r>
                <a:r>
                  <a:rPr lang="zh-CN" altLang="en-US" sz="2000" dirty="0" smtClean="0">
                    <a:latin typeface="微软雅黑" pitchFamily="34" charset="-122"/>
                    <a:ea typeface="微软雅黑" pitchFamily="34" charset="-122"/>
                  </a:rPr>
                  <a:t>。</a:t>
                </a:r>
                <a:endParaRPr lang="en-US" altLang="zh-CN" sz="2000" dirty="0" smtClean="0">
                  <a:latin typeface="微软雅黑" pitchFamily="34" charset="-122"/>
                  <a:ea typeface="微软雅黑" pitchFamily="34" charset="-122"/>
                </a:endParaRPr>
              </a:p>
              <a:p>
                <a:pPr marL="285750" indent="-285750">
                  <a:lnSpc>
                    <a:spcPct val="200000"/>
                  </a:lnSpc>
                  <a:buFont typeface="Wingdings" pitchFamily="2" charset="2"/>
                  <a:buChar char="l"/>
                </a:pPr>
                <a:r>
                  <a:rPr lang="zh-CN" altLang="en-US" sz="2000" dirty="0" smtClean="0">
                    <a:latin typeface="微软雅黑" pitchFamily="34" charset="-122"/>
                    <a:ea typeface="微软雅黑" pitchFamily="34" charset="-122"/>
                  </a:rPr>
                  <a:t> </a:t>
                </a:r>
                <a14:m>
                  <m:oMath xmlns:m="http://schemas.openxmlformats.org/officeDocument/2006/math">
                    <m:r>
                      <a:rPr lang="en-US" altLang="zh-CN" sz="2000" b="0" i="1" smtClean="0">
                        <a:latin typeface="Cambria Math"/>
                        <a:ea typeface="微软雅黑" pitchFamily="34" charset="-122"/>
                      </a:rPr>
                      <m:t>𝑦</m:t>
                    </m:r>
                  </m:oMath>
                </a14:m>
                <a:r>
                  <a:rPr lang="zh-CN" altLang="en-US" sz="2000" dirty="0" smtClean="0">
                    <a:latin typeface="微软雅黑" pitchFamily="34" charset="-122"/>
                    <a:ea typeface="微软雅黑" pitchFamily="34" charset="-122"/>
                  </a:rPr>
                  <a:t> 的</a:t>
                </a:r>
                <a:r>
                  <a:rPr lang="zh-CN" altLang="en-US" sz="2000" dirty="0">
                    <a:latin typeface="微软雅黑" pitchFamily="34" charset="-122"/>
                    <a:ea typeface="微软雅黑" pitchFamily="34" charset="-122"/>
                  </a:rPr>
                  <a:t>协方差阵为对角阵</a:t>
                </a:r>
                <a:r>
                  <a:rPr lang="zh-CN" altLang="en-US" sz="2000" dirty="0" smtClean="0">
                    <a:latin typeface="微软雅黑" pitchFamily="34" charset="-122"/>
                    <a:ea typeface="微软雅黑" pitchFamily="34" charset="-122"/>
                  </a:rPr>
                  <a:t>。</a:t>
                </a:r>
                <a:endParaRPr lang="en-US" altLang="zh-CN" sz="2000" dirty="0" smtClean="0">
                  <a:latin typeface="微软雅黑" pitchFamily="34" charset="-122"/>
                  <a:ea typeface="微软雅黑" pitchFamily="34" charset="-122"/>
                </a:endParaRPr>
              </a:p>
              <a:p>
                <a:pPr marL="285750" indent="-285750">
                  <a:lnSpc>
                    <a:spcPct val="200000"/>
                  </a:lnSpc>
                  <a:buFont typeface="Wingdings" pitchFamily="2" charset="2"/>
                  <a:buChar char="l"/>
                </a:pPr>
                <a:r>
                  <a:rPr lang="zh-CN" altLang="en-US" sz="2000" dirty="0" smtClean="0">
                    <a:latin typeface="微软雅黑" pitchFamily="34" charset="-122"/>
                    <a:ea typeface="微软雅黑" pitchFamily="34" charset="-122"/>
                  </a:rPr>
                  <a:t>                          </a:t>
                </a:r>
                <a:r>
                  <a:rPr lang="en-US" altLang="zh-CN"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 这里                       </a:t>
                </a:r>
                <a:r>
                  <a:rPr lang="zh-CN" altLang="en-US" sz="2000" dirty="0">
                    <a:latin typeface="微软雅黑" pitchFamily="34" charset="-122"/>
                    <a:ea typeface="微软雅黑" pitchFamily="34" charset="-122"/>
                  </a:rPr>
                  <a:t>。</a:t>
                </a:r>
                <a:endParaRPr lang="en-US" altLang="zh-CN" sz="2000" dirty="0" smtClean="0">
                  <a:latin typeface="微软雅黑" pitchFamily="34" charset="-122"/>
                  <a:ea typeface="微软雅黑" pitchFamily="34" charset="-122"/>
                </a:endParaRPr>
              </a:p>
              <a:p>
                <a:pPr marL="285750" indent="-285750">
                  <a:lnSpc>
                    <a:spcPct val="200000"/>
                  </a:lnSpc>
                  <a:buFont typeface="Wingdings" pitchFamily="2" charset="2"/>
                  <a:buChar char="l"/>
                </a:pP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a:t>
                </a:r>
                <a:endParaRPr lang="zh-CN" altLang="en-US" sz="2000" dirty="0">
                  <a:latin typeface="微软雅黑" pitchFamily="34" charset="-122"/>
                  <a:ea typeface="微软雅黑" pitchFamily="34" charset="-122"/>
                </a:endParaRPr>
              </a:p>
            </p:txBody>
          </p:sp>
        </mc:Choice>
        <mc:Fallback>
          <p:sp>
            <p:nvSpPr>
              <p:cNvPr id="6" name="TextBox 5"/>
              <p:cNvSpPr txBox="1">
                <a:spLocks noRot="1" noChangeAspect="1" noMove="1" noResize="1" noEditPoints="1" noAdjustHandles="1" noChangeArrowheads="1" noChangeShapeType="1" noTextEdit="1"/>
              </p:cNvSpPr>
              <p:nvPr/>
            </p:nvSpPr>
            <p:spPr>
              <a:xfrm>
                <a:off x="1703695" y="1556870"/>
                <a:ext cx="9618355" cy="3785652"/>
              </a:xfrm>
              <a:prstGeom prst="rect">
                <a:avLst/>
              </a:prstGeom>
              <a:blipFill rotWithShape="1">
                <a:blip r:embed="rId2"/>
                <a:stretch>
                  <a:fillRect l="-507"/>
                </a:stretch>
              </a:blipFill>
            </p:spPr>
            <p:txBody>
              <a:bodyPr/>
              <a:lstStyle/>
              <a:p>
                <a:r>
                  <a:rPr lang="zh-CN" altLang="en-US">
                    <a:noFill/>
                  </a:rPr>
                  <a:t> </a:t>
                </a:r>
                <a:endParaRPr lang="zh-CN" altLang="en-US">
                  <a:noFill/>
                </a:endParaRPr>
              </a:p>
            </p:txBody>
          </p:sp>
        </mc:Fallback>
      </mc:AlternateContent>
      <p:pic>
        <p:nvPicPr>
          <p:cNvPr id="14" name="图片 1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a:xfrm>
            <a:off x="2135725" y="1830244"/>
            <a:ext cx="2196995" cy="317787"/>
          </a:xfrm>
          <a:prstGeom prst="rect">
            <a:avLst/>
          </a:prstGeom>
          <a:noFill/>
          <a:ln>
            <a:noFill/>
          </a:ln>
        </p:spPr>
      </p:pic>
      <p:pic>
        <p:nvPicPr>
          <p:cNvPr id="15" name="图片 1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a:xfrm>
            <a:off x="2240500" y="4156084"/>
            <a:ext cx="1652905" cy="549004"/>
          </a:xfrm>
          <a:prstGeom prst="rect">
            <a:avLst/>
          </a:prstGeom>
          <a:noFill/>
          <a:ln>
            <a:noFill/>
          </a:ln>
        </p:spPr>
      </p:pic>
      <p:pic>
        <p:nvPicPr>
          <p:cNvPr id="16" name="图片 1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a:xfrm>
            <a:off x="4871915" y="4225462"/>
            <a:ext cx="1395541" cy="417830"/>
          </a:xfrm>
          <a:prstGeom prst="rect">
            <a:avLst/>
          </a:prstGeom>
          <a:noFill/>
          <a:ln>
            <a:noFill/>
          </a:ln>
        </p:spPr>
      </p:pic>
      <p:pic>
        <p:nvPicPr>
          <p:cNvPr id="17" name="图片 1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a:xfrm>
            <a:off x="2281579" y="4860602"/>
            <a:ext cx="4914596" cy="390352"/>
          </a:xfrm>
          <a:prstGeom prst="rect">
            <a:avLst/>
          </a:prstGeom>
          <a:noFill/>
          <a:ln>
            <a:noFill/>
          </a:ln>
        </p:spPr>
      </p:pic>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27"/>
          <p:cNvSpPr/>
          <p:nvPr/>
        </p:nvSpPr>
        <p:spPr>
          <a:xfrm>
            <a:off x="4871915" y="212815"/>
            <a:ext cx="4608320" cy="523220"/>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lstStyle/>
          <a:p>
            <a:pPr lvl="0">
              <a:lnSpc>
                <a:spcPct val="100000"/>
              </a:lnSpc>
            </a:pPr>
            <a:r>
              <a:rPr lang="en-US" altLang="zh-CN" sz="2800" b="1" dirty="0" smtClean="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8.3 </a:t>
            </a:r>
            <a:r>
              <a:rPr lang="zh-CN" altLang="en-US" sz="2800" b="1" dirty="0" smtClean="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主成分分析的步骤</a:t>
            </a:r>
            <a:endParaRPr lang="zh-CN" altLang="en-US" sz="2800" b="1" dirty="0">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195" name="TextBox 28"/>
          <p:cNvSpPr/>
          <p:nvPr/>
        </p:nvSpPr>
        <p:spPr>
          <a:xfrm>
            <a:off x="47625" y="168910"/>
            <a:ext cx="5571490" cy="584775"/>
          </a:xfrm>
          <a:prstGeom prst="rect">
            <a:avLst/>
          </a:prstGeom>
          <a:noFill/>
          <a:ln w="9525">
            <a:noFill/>
          </a:ln>
        </p:spPr>
        <p:txBody>
          <a:bodyPr wrap="square">
            <a:spAutoFit/>
            <a:scene3d>
              <a:camera prst="orthographicFront"/>
              <a:lightRig rig="threePt" dir="t"/>
            </a:scene3d>
          </a:bodyPr>
          <a:lstStyle/>
          <a:p>
            <a:pPr lvl="0">
              <a:lnSpc>
                <a:spcPct val="100000"/>
              </a:lnSpc>
            </a:pPr>
            <a:r>
              <a:rPr lang="en-US" altLang="zh-CN"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8 </a:t>
            </a:r>
            <a:r>
              <a:rPr lang="zh-CN" altLang="en-US"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主成分分析及</a:t>
            </a:r>
            <a:r>
              <a:rPr lang="en-US" altLang="zh-CN"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R</a:t>
            </a:r>
            <a:r>
              <a:rPr lang="zh-CN" altLang="en-US"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使用</a:t>
            </a:r>
            <a:endParaRPr lang="zh-CN" altLang="en-US" sz="3200" b="1" dirty="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endParaRPr>
          </a:p>
        </p:txBody>
      </p:sp>
      <p:grpSp>
        <p:nvGrpSpPr>
          <p:cNvPr id="8201" name="组合 5"/>
          <p:cNvGrpSpPr/>
          <p:nvPr/>
        </p:nvGrpSpPr>
        <p:grpSpPr>
          <a:xfrm>
            <a:off x="3709988" y="1989138"/>
            <a:ext cx="4662487" cy="2650363"/>
            <a:chOff x="0" y="0"/>
            <a:chExt cx="4662264" cy="2650025"/>
          </a:xfrm>
        </p:grpSpPr>
        <p:sp>
          <p:nvSpPr>
            <p:cNvPr id="8202" name="矩形 2"/>
            <p:cNvSpPr/>
            <p:nvPr/>
          </p:nvSpPr>
          <p:spPr>
            <a:xfrm>
              <a:off x="0" y="0"/>
              <a:ext cx="4572000" cy="417777"/>
            </a:xfrm>
            <a:prstGeom prst="rect">
              <a:avLst/>
            </a:prstGeom>
            <a:noFill/>
            <a:ln w="9525">
              <a:noFill/>
            </a:ln>
          </p:spPr>
          <p:txBody>
            <a:bodyPr>
              <a:spAutoFit/>
            </a:bodyPr>
            <a:lstStyle/>
            <a:p>
              <a:pPr marL="342900" lvl="0" indent="-342900">
                <a:lnSpc>
                  <a:spcPct val="100000"/>
                </a:lnSpc>
              </a:pPr>
              <a:endParaRPr sz="2000">
                <a:solidFill>
                  <a:srgbClr val="666666"/>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203" name="矩形 3"/>
            <p:cNvSpPr/>
            <p:nvPr/>
          </p:nvSpPr>
          <p:spPr>
            <a:xfrm>
              <a:off x="90264" y="978495"/>
              <a:ext cx="4572000" cy="417777"/>
            </a:xfrm>
            <a:prstGeom prst="rect">
              <a:avLst/>
            </a:prstGeom>
            <a:noFill/>
            <a:ln w="9525">
              <a:noFill/>
            </a:ln>
          </p:spPr>
          <p:txBody>
            <a:bodyPr>
              <a:spAutoFit/>
            </a:bodyPr>
            <a:lstStyle/>
            <a:p>
              <a:pPr marL="342900" lvl="0" indent="-342900" algn="just">
                <a:lnSpc>
                  <a:spcPct val="100000"/>
                </a:lnSpc>
              </a:pPr>
              <a:endParaRPr sz="2000">
                <a:solidFill>
                  <a:srgbClr val="666666"/>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204" name="矩形 4"/>
            <p:cNvSpPr/>
            <p:nvPr/>
          </p:nvSpPr>
          <p:spPr>
            <a:xfrm>
              <a:off x="72008" y="2232248"/>
              <a:ext cx="4572000" cy="417777"/>
            </a:xfrm>
            <a:prstGeom prst="rect">
              <a:avLst/>
            </a:prstGeom>
            <a:noFill/>
            <a:ln w="9525">
              <a:noFill/>
            </a:ln>
          </p:spPr>
          <p:txBody>
            <a:bodyPr>
              <a:spAutoFit/>
            </a:bodyPr>
            <a:lstStyle/>
            <a:p>
              <a:pPr lvl="0" algn="just">
                <a:lnSpc>
                  <a:spcPct val="100000"/>
                </a:lnSpc>
              </a:pPr>
              <a:endParaRPr sz="2000">
                <a:solidFill>
                  <a:srgbClr val="666666"/>
                </a:solidFill>
                <a:latin typeface="微软雅黑" panose="020B0503020204020204" pitchFamily="2" charset="-122"/>
                <a:ea typeface="微软雅黑" panose="020B0503020204020204" pitchFamily="2" charset="-122"/>
                <a:sym typeface="微软雅黑" panose="020B0503020204020204" pitchFamily="2" charset="-122"/>
              </a:endParaRPr>
            </a:p>
          </p:txBody>
        </p:sp>
      </p:grpSp>
      <p:sp>
        <p:nvSpPr>
          <p:cNvPr id="2" name="直接连接符 29"/>
          <p:cNvSpPr/>
          <p:nvPr/>
        </p:nvSpPr>
        <p:spPr>
          <a:xfrm flipV="1">
            <a:off x="72708" y="948055"/>
            <a:ext cx="12045600" cy="9525"/>
          </a:xfrm>
          <a:prstGeom prst="line">
            <a:avLst/>
          </a:prstGeom>
          <a:ln w="136525" cap="sq" cmpd="sng">
            <a:solidFill>
              <a:srgbClr val="66CCFF"/>
            </a:solidFill>
            <a:prstDash val="solid"/>
            <a:miter/>
            <a:headEnd type="none" w="med" len="med"/>
            <a:tailEnd type="none" w="med" len="med"/>
          </a:ln>
        </p:spPr>
        <p:txBody>
          <a:bodyPr/>
          <a:lstStyle/>
          <a:p>
            <a:endParaRPr lang="zh-CN" altLang="en-US"/>
          </a:p>
        </p:txBody>
      </p:sp>
      <p:pic>
        <p:nvPicPr>
          <p:cNvPr id="3" name="图片 2" descr="校徽2"/>
          <p:cNvPicPr>
            <a:picLocks noChangeAspect="1"/>
          </p:cNvPicPr>
          <p:nvPr/>
        </p:nvPicPr>
        <p:blipFill>
          <a:blip r:embed="rId1"/>
          <a:stretch>
            <a:fillRect/>
          </a:stretch>
        </p:blipFill>
        <p:spPr>
          <a:xfrm>
            <a:off x="11322050" y="41275"/>
            <a:ext cx="838835" cy="774065"/>
          </a:xfrm>
          <a:prstGeom prst="rect">
            <a:avLst/>
          </a:prstGeom>
        </p:spPr>
      </p:pic>
      <p:sp>
        <p:nvSpPr>
          <p:cNvPr id="4" name="右箭头 3"/>
          <p:cNvSpPr/>
          <p:nvPr/>
        </p:nvSpPr>
        <p:spPr>
          <a:xfrm>
            <a:off x="4223870" y="377794"/>
            <a:ext cx="504190" cy="167005"/>
          </a:xfrm>
          <a:prstGeom prst="rightArrow">
            <a:avLst/>
          </a:prstGeom>
          <a:solidFill>
            <a:schemeClr val="accent2">
              <a:lumMod val="40000"/>
              <a:lumOff val="60000"/>
            </a:schemeClr>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scene3d>
              <a:camera prst="orthographicFront"/>
              <a:lightRig rig="threePt" dir="t"/>
            </a:scene3d>
          </a:bodyPr>
          <a:lstStyle/>
          <a:p>
            <a:pPr algn="ctr"/>
            <a:endParaRPr lang="zh-CN" altLang="en-US">
              <a:ln>
                <a:solidFill>
                  <a:sysClr val="windowText" lastClr="000000"/>
                </a:solidFill>
              </a:ln>
              <a:solidFill>
                <a:schemeClr val="accent6">
                  <a:lumMod val="60000"/>
                  <a:lumOff val="40000"/>
                </a:schemeClr>
              </a:solidFill>
              <a:effectLst/>
            </a:endParaRPr>
          </a:p>
        </p:txBody>
      </p:sp>
      <p:graphicFrame>
        <p:nvGraphicFramePr>
          <p:cNvPr id="6" name="图示 5"/>
          <p:cNvGraphicFramePr/>
          <p:nvPr/>
        </p:nvGraphicFramePr>
        <p:xfrm>
          <a:off x="1932097" y="753685"/>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自定义设计方案">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Calibri"/>
        <a:ea typeface="宋体"/>
        <a:cs typeface=""/>
      </a:majorFont>
      <a:minorFont>
        <a:latin typeface="Calibri"/>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自定义设计方案">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Calibri"/>
        <a:ea typeface="宋体"/>
        <a:cs typeface=""/>
      </a:majorFont>
      <a:minorFont>
        <a:latin typeface="Calibri"/>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自定义设计方案">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Calibri"/>
        <a:ea typeface="宋体"/>
        <a:cs typeface=""/>
      </a:majorFont>
      <a:minorFont>
        <a:latin typeface="Calibri"/>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2604</Words>
  <Application>WPS 演示</Application>
  <PresentationFormat>自定义</PresentationFormat>
  <Paragraphs>172</Paragraphs>
  <Slides>16</Slides>
  <Notes>17</Notes>
  <HiddenSlides>0</HiddenSlides>
  <MMClips>0</MMClips>
  <ScaleCrop>false</ScaleCrop>
  <HeadingPairs>
    <vt:vector size="6" baseType="variant">
      <vt:variant>
        <vt:lpstr>已用的字体</vt:lpstr>
      </vt:variant>
      <vt:variant>
        <vt:i4>10</vt:i4>
      </vt:variant>
      <vt:variant>
        <vt:lpstr>主题</vt:lpstr>
      </vt:variant>
      <vt:variant>
        <vt:i4>4</vt:i4>
      </vt:variant>
      <vt:variant>
        <vt:lpstr>幻灯片标题</vt:lpstr>
      </vt:variant>
      <vt:variant>
        <vt:i4>16</vt:i4>
      </vt:variant>
    </vt:vector>
  </HeadingPairs>
  <TitlesOfParts>
    <vt:vector size="30" baseType="lpstr">
      <vt:lpstr>Arial</vt:lpstr>
      <vt:lpstr>宋体</vt:lpstr>
      <vt:lpstr>Wingdings</vt:lpstr>
      <vt:lpstr>Calibri</vt:lpstr>
      <vt:lpstr>微软雅黑</vt:lpstr>
      <vt:lpstr>Symbol</vt:lpstr>
      <vt:lpstr>Times New Roman</vt:lpstr>
      <vt:lpstr>Calibri</vt:lpstr>
      <vt:lpstr>Arial Unicode MS</vt:lpstr>
      <vt:lpstr>楷体</vt:lpstr>
      <vt:lpstr>自定义设计方案</vt:lpstr>
      <vt:lpstr>3_自定义设计方案</vt:lpstr>
      <vt:lpstr>2_自定义设计方案</vt:lpstr>
      <vt:lpstr>1_自定义设计方案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你随便坐  我学学 做</dc:title>
  <dc:creator>David</dc:creator>
  <cp:lastModifiedBy>a</cp:lastModifiedBy>
  <cp:revision>158</cp:revision>
  <dcterms:created xsi:type="dcterms:W3CDTF">2015-05-24T15:13:00Z</dcterms:created>
  <dcterms:modified xsi:type="dcterms:W3CDTF">2017-08-29T10:16:21Z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2052-10.1.0.6748</vt:lpwstr>
  </property>
</Properties>
</file>