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1" r:id="rId4"/>
    <p:sldMasterId id="2147483683" r:id="rId5"/>
  </p:sldMasterIdLst>
  <p:notesMasterIdLst>
    <p:notesMasterId r:id="rId7"/>
  </p:notesMasterIdLst>
  <p:sldIdLst>
    <p:sldId id="443" r:id="rId6"/>
    <p:sldId id="444" r:id="rId8"/>
    <p:sldId id="331" r:id="rId9"/>
    <p:sldId id="369" r:id="rId10"/>
    <p:sldId id="382" r:id="rId11"/>
    <p:sldId id="384" r:id="rId12"/>
    <p:sldId id="383" r:id="rId13"/>
    <p:sldId id="385" r:id="rId14"/>
    <p:sldId id="417" r:id="rId15"/>
    <p:sldId id="390" r:id="rId16"/>
    <p:sldId id="392" r:id="rId17"/>
    <p:sldId id="393" r:id="rId18"/>
    <p:sldId id="394" r:id="rId19"/>
    <p:sldId id="395" r:id="rId20"/>
    <p:sldId id="396" r:id="rId21"/>
    <p:sldId id="397" r:id="rId22"/>
    <p:sldId id="398" r:id="rId23"/>
    <p:sldId id="399" r:id="rId24"/>
    <p:sldId id="400" r:id="rId25"/>
    <p:sldId id="401" r:id="rId26"/>
    <p:sldId id="402" r:id="rId27"/>
    <p:sldId id="403" r:id="rId28"/>
    <p:sldId id="404" r:id="rId29"/>
    <p:sldId id="406" r:id="rId30"/>
    <p:sldId id="407" r:id="rId31"/>
    <p:sldId id="408" r:id="rId32"/>
    <p:sldId id="409" r:id="rId33"/>
    <p:sldId id="410" r:id="rId34"/>
    <p:sldId id="411" r:id="rId35"/>
    <p:sldId id="412" r:id="rId36"/>
    <p:sldId id="413" r:id="rId37"/>
    <p:sldId id="414" r:id="rId38"/>
    <p:sldId id="415" r:id="rId39"/>
    <p:sldId id="416" r:id="rId40"/>
  </p:sldIdLst>
  <p:sldSz cx="12192000" cy="6858000"/>
  <p:notesSz cx="9777095" cy="6646545"/>
  <p:defaultTextStyle>
    <a:defPPr>
      <a:defRPr lang="zh-CN"/>
    </a:defPPr>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defRPr>
    </a:lvl9pPr>
  </p:defaultTextStyle>
  <p:extLst>
    <p:ext uri="{521415D9-36F7-43E2-AB2F-B90AF26B5E84}">
      <p14:sectionLst xmlns:p14="http://schemas.microsoft.com/office/powerpoint/2010/main">
        <p14:section name="默认节" id="{33DF3B17-A065-47B3-A172-DC5982F3E9F4}">
          <p14:sldIdLst>
            <p14:sldId id="443"/>
            <p14:sldId id="444"/>
            <p14:sldId id="331"/>
            <p14:sldId id="369"/>
            <p14:sldId id="382"/>
            <p14:sldId id="384"/>
            <p14:sldId id="383"/>
            <p14:sldId id="385"/>
            <p14:sldId id="417"/>
            <p14:sldId id="390"/>
            <p14:sldId id="392"/>
            <p14:sldId id="393"/>
            <p14:sldId id="394"/>
            <p14:sldId id="395"/>
            <p14:sldId id="396"/>
            <p14:sldId id="397"/>
            <p14:sldId id="398"/>
            <p14:sldId id="399"/>
            <p14:sldId id="400"/>
            <p14:sldId id="401"/>
            <p14:sldId id="402"/>
            <p14:sldId id="403"/>
            <p14:sldId id="404"/>
            <p14:sldId id="406"/>
            <p14:sldId id="407"/>
            <p14:sldId id="408"/>
            <p14:sldId id="409"/>
            <p14:sldId id="410"/>
            <p14:sldId id="411"/>
            <p14:sldId id="412"/>
            <p14:sldId id="413"/>
            <p14:sldId id="414"/>
            <p14:sldId id="415"/>
            <p14:sldId id="416"/>
          </p14:sldIdLst>
        </p14:section>
        <p14:section name="无标题节" id="{33F6ABA1-F5C6-4F78-97CC-498E8A87B3A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53EC"/>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40" d="100"/>
          <a:sy n="40" d="100"/>
        </p:scale>
        <p:origin x="-1878" y="-666"/>
      </p:cViewPr>
      <p:guideLst>
        <p:guide orient="horz" pos="2158"/>
        <p:guide pos="3839"/>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9-13T11:31:55.013" idx="1">
    <p:pos x="8236" y="324"/>
    <p:text>vcbvc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37038" cy="331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38788" y="0"/>
            <a:ext cx="4237037" cy="331788"/>
          </a:xfrm>
          <a:prstGeom prst="rect">
            <a:avLst/>
          </a:prstGeom>
        </p:spPr>
        <p:txBody>
          <a:bodyPr vert="horz" lIns="91440" tIns="45720" rIns="91440" bIns="45720" rtlCol="0"/>
          <a:lstStyle>
            <a:lvl1pPr algn="r">
              <a:defRPr sz="1200"/>
            </a:lvl1pPr>
          </a:lstStyle>
          <a:p>
            <a:fld id="{2DFA6F9E-B85E-4D17-B612-CE7DED70D2F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673350" y="498475"/>
            <a:ext cx="4432300" cy="24923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77900" y="3157538"/>
            <a:ext cx="7821613" cy="29908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6313488"/>
            <a:ext cx="4237038" cy="331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38788" y="6313488"/>
            <a:ext cx="4237037" cy="331787"/>
          </a:xfrm>
          <a:prstGeom prst="rect">
            <a:avLst/>
          </a:prstGeom>
        </p:spPr>
        <p:txBody>
          <a:bodyPr vert="horz" lIns="91440" tIns="45720" rIns="91440" bIns="45720" rtlCol="0" anchor="b"/>
          <a:lstStyle>
            <a:lvl1pPr algn="r">
              <a:defRPr sz="1200"/>
            </a:lvl1pPr>
          </a:lstStyle>
          <a:p>
            <a:fld id="{4BD86AF3-8256-4548-83F4-F43F0214449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43864" y="2857982"/>
            <a:ext cx="7550911" cy="2338349"/>
          </a:xfrm>
          <a:prstGeom prst="rect">
            <a:avLst/>
          </a:prstGeom>
        </p:spPr>
        <p:txBody>
          <a:bodyPr/>
          <a:lstStyle/>
          <a:p>
            <a:r>
              <a:rPr lang="en-US" altLang="zh-CN" sz="4000">
                <a:solidFill>
                  <a:srgbClr val="FF0000"/>
                </a:solidFill>
              </a:rPr>
              <a:t>plot(1:100)</a:t>
            </a:r>
            <a:endParaRPr lang="en-US" altLang="zh-CN" sz="4000">
              <a:solidFill>
                <a:srgbClr val="FF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977773" y="3198955"/>
            <a:ext cx="7822184" cy="2617327"/>
          </a:xfrm>
          <a:prstGeom prst="rect">
            <a:avLst/>
          </a:prstGeom>
        </p:spPr>
        <p:txBody>
          <a:bodyPr/>
          <a:lstStyle/>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1" Type="http://schemas.openxmlformats.org/officeDocument/2006/relationships/theme" Target="../theme/theme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2" Type="http://schemas.openxmlformats.org/officeDocument/2006/relationships/theme" Target="../theme/theme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1.xml"/><Relationship Id="rId8" Type="http://schemas.openxmlformats.org/officeDocument/2006/relationships/slideLayout" Target="../slideLayouts/slideLayout40.xml"/><Relationship Id="rId7" Type="http://schemas.openxmlformats.org/officeDocument/2006/relationships/slideLayout" Target="../slideLayouts/slideLayout39.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3" Type="http://schemas.openxmlformats.org/officeDocument/2006/relationships/slideLayout" Target="../slideLayouts/slideLayout35.xml"/><Relationship Id="rId2" Type="http://schemas.openxmlformats.org/officeDocument/2006/relationships/slideLayout" Target="../slideLayouts/slideLayout34.xml"/><Relationship Id="rId12" Type="http://schemas.openxmlformats.org/officeDocument/2006/relationships/theme" Target="../theme/theme4.xml"/><Relationship Id="rId11" Type="http://schemas.openxmlformats.org/officeDocument/2006/relationships/slideLayout" Target="../slideLayouts/slideLayout43.xml"/><Relationship Id="rId10" Type="http://schemas.openxmlformats.org/officeDocument/2006/relationships/slideLayout" Target="../slideLayouts/slideLayout42.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609600" y="274638"/>
            <a:ext cx="10972800" cy="1143000"/>
          </a:xfrm>
          <a:prstGeom prst="rect">
            <a:avLst/>
          </a:prstGeom>
          <a:noFill/>
          <a:ln w="9525">
            <a:noFill/>
          </a:ln>
        </p:spPr>
        <p:txBody>
          <a:bodyPr vert="horz" anchor="ctr">
            <a:normAutofit/>
          </a:bodyPr>
          <a:lstStyle/>
          <a:p>
            <a:pPr lvl="0"/>
            <a:r>
              <a:rPr lang="zh-CN" altLang="en-US"/>
              <a:t>单击此处编辑母版标题样式</a:t>
            </a:r>
            <a:endParaRPr lang="zh-CN" altLang="en-US"/>
          </a:p>
        </p:txBody>
      </p:sp>
      <p:sp>
        <p:nvSpPr>
          <p:cNvPr id="1027" name="文本占位符 2"/>
          <p:cNvSpPr>
            <a:spLocks noGrp="1"/>
          </p:cNvSpPr>
          <p:nvPr>
            <p:ph type="body" idx="1"/>
          </p:nvPr>
        </p:nvSpPr>
        <p:spPr>
          <a:xfrm>
            <a:off x="609600" y="1600200"/>
            <a:ext cx="10972800" cy="4525963"/>
          </a:xfrm>
          <a:prstGeom prst="rect">
            <a:avLst/>
          </a:prstGeom>
          <a:noFill/>
          <a:ln w="9525">
            <a:noFill/>
          </a:ln>
        </p:spPr>
        <p:txBody>
          <a:bodyPr vert="horz">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609600" y="6356350"/>
            <a:ext cx="28448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fld>
            <a:endParaRPr lang="zh-CN" altLang="en-US" dirty="0"/>
          </a:p>
        </p:txBody>
      </p:sp>
      <p:sp>
        <p:nvSpPr>
          <p:cNvPr id="1029" name="页脚占位符 4"/>
          <p:cNvSpPr>
            <a:spLocks noGrp="1"/>
          </p:cNvSpPr>
          <p:nvPr>
            <p:ph type="ftr" sz="quarter" idx="3"/>
          </p:nvPr>
        </p:nvSpPr>
        <p:spPr>
          <a:xfrm>
            <a:off x="4165600" y="6356350"/>
            <a:ext cx="3860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p>
        </p:txBody>
      </p:sp>
      <p:sp>
        <p:nvSpPr>
          <p:cNvPr id="1030" name="灯片编号占位符 5"/>
          <p:cNvSpPr>
            <a:spLocks noGrp="1"/>
          </p:cNvSpPr>
          <p:nvPr>
            <p:ph type="sldNum" sz="quarter" idx="4"/>
          </p:nvPr>
        </p:nvSpPr>
        <p:spPr>
          <a:xfrm>
            <a:off x="8737600" y="6356350"/>
            <a:ext cx="28448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lvl="0" algn="ctr" defTabSz="914400" eaLnBrk="1" fontAlgn="base" latinLnBrk="0" hangingPunct="1">
        <a:lnSpc>
          <a:spcPct val="100000"/>
        </a:lnSpc>
        <a:spcBef>
          <a:spcPct val="0"/>
        </a:spcBef>
        <a:buClr>
          <a:srgbClr val="000000"/>
        </a:buClr>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0815"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0815"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0815"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609600" y="274638"/>
            <a:ext cx="10972800" cy="1143000"/>
          </a:xfrm>
          <a:prstGeom prst="rect">
            <a:avLst/>
          </a:prstGeom>
          <a:noFill/>
          <a:ln w="9525">
            <a:noFill/>
          </a:ln>
        </p:spPr>
        <p:txBody>
          <a:bodyPr vert="horz" anchor="ctr">
            <a:normAutofit/>
          </a:bodyPr>
          <a:lstStyle/>
          <a:p>
            <a:pPr lvl="0"/>
            <a:r>
              <a:rPr lang="zh-CN" altLang="en-US"/>
              <a:t>单击此处编辑母版标题样式</a:t>
            </a:r>
            <a:endParaRPr lang="zh-CN" altLang="en-US"/>
          </a:p>
        </p:txBody>
      </p:sp>
      <p:sp>
        <p:nvSpPr>
          <p:cNvPr id="2051" name="文本占位符 2"/>
          <p:cNvSpPr>
            <a:spLocks noGrp="1"/>
          </p:cNvSpPr>
          <p:nvPr>
            <p:ph type="body" idx="1"/>
          </p:nvPr>
        </p:nvSpPr>
        <p:spPr>
          <a:xfrm>
            <a:off x="609600" y="1600200"/>
            <a:ext cx="10972800" cy="4525963"/>
          </a:xfrm>
          <a:prstGeom prst="rect">
            <a:avLst/>
          </a:prstGeom>
          <a:noFill/>
          <a:ln w="9525">
            <a:noFill/>
          </a:ln>
        </p:spPr>
        <p:txBody>
          <a:bodyPr vert="horz">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日期占位符 3"/>
          <p:cNvSpPr>
            <a:spLocks noGrp="1"/>
          </p:cNvSpPr>
          <p:nvPr>
            <p:ph type="dt" sz="half" idx="2"/>
          </p:nvPr>
        </p:nvSpPr>
        <p:spPr>
          <a:xfrm>
            <a:off x="609600" y="6356350"/>
            <a:ext cx="28448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fld>
            <a:endParaRPr lang="zh-CN" altLang="en-US" dirty="0"/>
          </a:p>
        </p:txBody>
      </p:sp>
      <p:sp>
        <p:nvSpPr>
          <p:cNvPr id="2053" name="页脚占位符 4"/>
          <p:cNvSpPr>
            <a:spLocks noGrp="1"/>
          </p:cNvSpPr>
          <p:nvPr>
            <p:ph type="ftr" sz="quarter" idx="3"/>
          </p:nvPr>
        </p:nvSpPr>
        <p:spPr>
          <a:xfrm>
            <a:off x="4165600" y="6356350"/>
            <a:ext cx="3860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p>
        </p:txBody>
      </p:sp>
      <p:sp>
        <p:nvSpPr>
          <p:cNvPr id="2054" name="灯片编号占位符 5"/>
          <p:cNvSpPr>
            <a:spLocks noGrp="1"/>
          </p:cNvSpPr>
          <p:nvPr>
            <p:ph type="sldNum" sz="quarter" idx="4"/>
          </p:nvPr>
        </p:nvSpPr>
        <p:spPr>
          <a:xfrm>
            <a:off x="8737600" y="6356350"/>
            <a:ext cx="28448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lvl="0" algn="ctr" defTabSz="914400" eaLnBrk="1" fontAlgn="base" latinLnBrk="0" hangingPunct="1">
        <a:lnSpc>
          <a:spcPct val="100000"/>
        </a:lnSpc>
        <a:spcBef>
          <a:spcPct val="0"/>
        </a:spcBef>
        <a:buClr>
          <a:srgbClr val="000000"/>
        </a:buClr>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a:xfrm>
            <a:off x="609600" y="274638"/>
            <a:ext cx="10972800" cy="1143000"/>
          </a:xfrm>
          <a:prstGeom prst="rect">
            <a:avLst/>
          </a:prstGeom>
          <a:noFill/>
          <a:ln w="9525">
            <a:noFill/>
          </a:ln>
        </p:spPr>
        <p:txBody>
          <a:bodyPr vert="horz" anchor="ctr">
            <a:normAutofit/>
          </a:bodyPr>
          <a:lstStyle/>
          <a:p>
            <a:pPr lvl="0"/>
            <a:r>
              <a:rPr lang="zh-CN" altLang="en-US"/>
              <a:t>单击此处编辑母版标题样式</a:t>
            </a:r>
            <a:endParaRPr lang="zh-CN" altLang="en-US"/>
          </a:p>
        </p:txBody>
      </p:sp>
      <p:sp>
        <p:nvSpPr>
          <p:cNvPr id="3075" name="文本占位符 2"/>
          <p:cNvSpPr>
            <a:spLocks noGrp="1"/>
          </p:cNvSpPr>
          <p:nvPr>
            <p:ph type="body" idx="1"/>
          </p:nvPr>
        </p:nvSpPr>
        <p:spPr>
          <a:xfrm>
            <a:off x="609600" y="1600200"/>
            <a:ext cx="10972800" cy="4525963"/>
          </a:xfrm>
          <a:prstGeom prst="rect">
            <a:avLst/>
          </a:prstGeom>
          <a:noFill/>
          <a:ln w="9525">
            <a:noFill/>
          </a:ln>
        </p:spPr>
        <p:txBody>
          <a:bodyPr vert="horz">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6" name="日期占位符 3"/>
          <p:cNvSpPr>
            <a:spLocks noGrp="1"/>
          </p:cNvSpPr>
          <p:nvPr>
            <p:ph type="dt" sz="half" idx="2"/>
          </p:nvPr>
        </p:nvSpPr>
        <p:spPr>
          <a:xfrm>
            <a:off x="609600" y="6356350"/>
            <a:ext cx="28448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dirty="0"/>
            </a:fld>
            <a:endParaRPr lang="zh-CN" altLang="en-US" dirty="0"/>
          </a:p>
        </p:txBody>
      </p:sp>
      <p:sp>
        <p:nvSpPr>
          <p:cNvPr id="3077" name="页脚占位符 4"/>
          <p:cNvSpPr>
            <a:spLocks noGrp="1"/>
          </p:cNvSpPr>
          <p:nvPr>
            <p:ph type="ftr" sz="quarter" idx="3"/>
          </p:nvPr>
        </p:nvSpPr>
        <p:spPr>
          <a:xfrm>
            <a:off x="4165600" y="6356350"/>
            <a:ext cx="38608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p>
        </p:txBody>
      </p:sp>
      <p:sp>
        <p:nvSpPr>
          <p:cNvPr id="3078" name="灯片编号占位符 5"/>
          <p:cNvSpPr>
            <a:spLocks noGrp="1"/>
          </p:cNvSpPr>
          <p:nvPr>
            <p:ph type="sldNum" sz="quarter" idx="4"/>
          </p:nvPr>
        </p:nvSpPr>
        <p:spPr>
          <a:xfrm>
            <a:off x="8737600" y="6356350"/>
            <a:ext cx="28448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lvl="0" algn="ctr" defTabSz="914400" eaLnBrk="1" fontAlgn="base" latinLnBrk="0" hangingPunct="1">
        <a:lnSpc>
          <a:spcPct val="100000"/>
        </a:lnSpc>
        <a:spcBef>
          <a:spcPct val="0"/>
        </a:spcBef>
        <a:buClr>
          <a:srgbClr val="000000"/>
        </a:buClr>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panose="020B0604020202020204" pitchFamily="34" charset="0"/>
        <a:defRPr sz="18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1.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2.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1.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jpe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xml"/><Relationship Id="rId2" Type="http://schemas.openxmlformats.org/officeDocument/2006/relationships/image" Target="../media/image31.png"/><Relationship Id="rId1" Type="http://schemas.openxmlformats.org/officeDocument/2006/relationships/image" Target="../media/image2.jpeg"/></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32.xml"/><Relationship Id="rId7"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2.jpe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1.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ECF40">
                <a:alpha val="44000"/>
              </a:srgbClr>
            </a:gs>
            <a:gs pos="100000">
              <a:srgbClr val="846C21"/>
            </a:gs>
          </a:gsLst>
          <a:lin ang="5400000" scaled="0"/>
        </a:gradFill>
        <a:effectLst/>
      </p:bgPr>
    </p:bg>
    <p:spTree>
      <p:nvGrpSpPr>
        <p:cNvPr id="1" name=""/>
        <p:cNvGrpSpPr/>
        <p:nvPr/>
      </p:nvGrpSpPr>
      <p:grpSpPr>
        <a:xfrm>
          <a:off x="0" y="0"/>
          <a:ext cx="0" cy="0"/>
          <a:chOff x="0" y="0"/>
          <a:chExt cx="0" cy="0"/>
        </a:xfrm>
      </p:grpSpPr>
      <p:sp>
        <p:nvSpPr>
          <p:cNvPr id="5122" name="Rectangle 9"/>
          <p:cNvSpPr>
            <a:spLocks noGrp="1"/>
          </p:cNvSpPr>
          <p:nvPr>
            <p:ph type="subTitle"/>
          </p:nvPr>
        </p:nvSpPr>
        <p:spPr>
          <a:xfrm>
            <a:off x="3431815" y="4509075"/>
            <a:ext cx="5584825" cy="630555"/>
          </a:xfrm>
        </p:spPr>
        <p:txBody>
          <a:bodyPr wrap="square" anchor="t">
            <a:normAutofit fontScale="95000"/>
          </a:bodyPr>
          <a:lstStyle>
            <a:lvl1pPr lvl="0">
              <a:defRPr kern="1200"/>
            </a:lvl1pPr>
            <a:lvl2pPr lvl="1">
              <a:defRPr kern="1200"/>
            </a:lvl2pPr>
            <a:lvl3pPr lvl="2">
              <a:defRPr kern="1200"/>
            </a:lvl3pPr>
            <a:lvl4pPr lvl="3">
              <a:defRPr kern="1200"/>
            </a:lvl4pPr>
            <a:lvl5pPr lvl="4">
              <a:defRPr kern="1200"/>
            </a:lvl5pPr>
          </a:lstStyle>
          <a:p>
            <a:pPr marL="1905" lvl="0" indent="-344805">
              <a:lnSpc>
                <a:spcPct val="90000"/>
              </a:lnSpc>
              <a:spcBef>
                <a:spcPct val="50000"/>
              </a:spcBef>
              <a:buNone/>
            </a:pPr>
            <a:r>
              <a:rPr lang="zh-CN" altLang="en-US" sz="3600" b="1" dirty="0">
                <a:solidFill>
                  <a:srgbClr val="3399FF"/>
                </a:solidFill>
                <a:latin typeface="微软雅黑" panose="020B0503020204020204" pitchFamily="2" charset="-122"/>
                <a:ea typeface="微软雅黑" panose="020B0503020204020204" pitchFamily="2" charset="-122"/>
                <a:sym typeface="微软雅黑" panose="020B0503020204020204" pitchFamily="2" charset="-122"/>
              </a:rPr>
              <a:t>第</a:t>
            </a:r>
            <a:r>
              <a:rPr lang="en-US" altLang="zh-CN" sz="3600" b="1" dirty="0">
                <a:solidFill>
                  <a:srgbClr val="3399FF"/>
                </a:solidFill>
                <a:latin typeface="微软雅黑" panose="020B0503020204020204" pitchFamily="2" charset="-122"/>
                <a:ea typeface="微软雅黑" panose="020B0503020204020204" pitchFamily="2" charset="-122"/>
                <a:sym typeface="微软雅黑" panose="020B0503020204020204" pitchFamily="2" charset="-122"/>
              </a:rPr>
              <a:t>9</a:t>
            </a:r>
            <a:r>
              <a:rPr lang="zh-CN" altLang="en-US" sz="3600" b="1" dirty="0">
                <a:solidFill>
                  <a:srgbClr val="3399FF"/>
                </a:solidFill>
                <a:latin typeface="微软雅黑" panose="020B0503020204020204" pitchFamily="2" charset="-122"/>
                <a:ea typeface="微软雅黑" panose="020B0503020204020204" pitchFamily="2" charset="-122"/>
                <a:sym typeface="微软雅黑" panose="020B0503020204020204" pitchFamily="2" charset="-122"/>
              </a:rPr>
              <a:t>章 因子分析及</a:t>
            </a:r>
            <a:r>
              <a:rPr lang="en-US" altLang="zh-CN" sz="3600" b="1" dirty="0">
                <a:solidFill>
                  <a:srgbClr val="3399FF"/>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600" b="1" dirty="0">
                <a:solidFill>
                  <a:srgbClr val="3399FF"/>
                </a:solidFill>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600" b="1" dirty="0">
              <a:solidFill>
                <a:srgbClr val="3399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WordArt 10"/>
          <p:cNvSpPr>
            <a:spLocks noTextEdit="1"/>
          </p:cNvSpPr>
          <p:nvPr/>
        </p:nvSpPr>
        <p:spPr>
          <a:xfrm>
            <a:off x="2797810" y="4220845"/>
            <a:ext cx="7213600" cy="737870"/>
          </a:xfrm>
          <a:prstGeom prst="rect">
            <a:avLst/>
          </a:prstGeom>
        </p:spPr>
        <p:txBody>
          <a:bodyPr wrap="none" fromWordArt="1">
            <a:prstTxWarp prst="textPlain">
              <a:avLst>
                <a:gd name="adj" fmla="val 50000"/>
              </a:avLst>
            </a:prstTxWarp>
            <a:normAutofit/>
          </a:bodyPr>
          <a:lstStyle/>
          <a:p>
            <a:pPr algn="ctr"/>
            <a:endParaRPr lang="zh-CN" altLang="en-US" sz="3600" i="1">
              <a:noFill/>
              <a:latin typeface="宋体" panose="02010600030101010101" pitchFamily="2" charset="-122"/>
              <a:ea typeface="宋体" panose="02010600030101010101" pitchFamily="2" charset="-122"/>
            </a:endParaRPr>
          </a:p>
        </p:txBody>
      </p:sp>
      <p:sp>
        <p:nvSpPr>
          <p:cNvPr id="5124" name="矩形 7"/>
          <p:cNvSpPr/>
          <p:nvPr/>
        </p:nvSpPr>
        <p:spPr>
          <a:xfrm>
            <a:off x="2676842" y="2980035"/>
            <a:ext cx="6824345" cy="808990"/>
          </a:xfrm>
          <a:prstGeom prst="rect">
            <a:avLst/>
          </a:prstGeom>
          <a:noFill/>
          <a:ln w="9525">
            <a:noFill/>
          </a:ln>
        </p:spPr>
        <p:txBody>
          <a:bodyPr wrap="square">
            <a:spAutoFit/>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5pPr>
          </a:lstStyle>
          <a:p>
            <a:pPr marL="0" lvl="0" indent="0" defTabSz="914400">
              <a:spcBef>
                <a:spcPct val="0"/>
              </a:spcBef>
              <a:buFont typeface="Arial" panose="020B0604020202020204" pitchFamily="34" charset="0"/>
              <a:buNone/>
            </a:pPr>
            <a:r>
              <a:rPr lang="zh-CN" altLang="en-US" sz="4400"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rPr>
              <a:t>多元统计分析及</a:t>
            </a:r>
            <a:r>
              <a:rPr lang="en-US" altLang="zh-CN" sz="4400" b="1" dirty="0">
                <a:solidFill>
                  <a:srgbClr val="FF0000"/>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4400" b="1" dirty="0">
                <a:solidFill>
                  <a:srgbClr val="FF0000"/>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语言</a:t>
            </a:r>
            <a:r>
              <a:rPr lang="zh-CN" altLang="en-US" sz="4400"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rPr>
              <a:t>建模 </a:t>
            </a:r>
            <a:endParaRPr lang="zh-CN" altLang="en-US" sz="4400" b="1" dirty="0">
              <a:solidFill>
                <a:srgbClr val="1115C3"/>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5125" name="Picture 6" descr="jndx"/>
          <p:cNvPicPr>
            <a:picLocks noChangeAspect="1"/>
          </p:cNvPicPr>
          <p:nvPr/>
        </p:nvPicPr>
        <p:blipFill>
          <a:blip r:embed="rId1"/>
          <a:stretch>
            <a:fillRect/>
          </a:stretch>
        </p:blipFill>
        <p:spPr>
          <a:xfrm>
            <a:off x="14487" y="0"/>
            <a:ext cx="12164060" cy="2369185"/>
          </a:xfrm>
          <a:prstGeom prst="rect">
            <a:avLst/>
          </a:prstGeom>
          <a:noFill/>
          <a:ln w="9525">
            <a:noFill/>
          </a:ln>
        </p:spPr>
      </p:pic>
      <p:sp>
        <p:nvSpPr>
          <p:cNvPr id="7" name="Rectangle 9"/>
          <p:cNvSpPr txBox="1"/>
          <p:nvPr/>
        </p:nvSpPr>
        <p:spPr>
          <a:xfrm>
            <a:off x="3359811" y="5661155"/>
            <a:ext cx="4824334" cy="630555"/>
          </a:xfrm>
        </p:spPr>
        <p:txBody>
          <a:bodyPr wrap="square" anchor="t">
            <a:normAutofit fontScale="95000"/>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mn-lt"/>
                <a:ea typeface="+mn-ea"/>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mn-lt"/>
                <a:ea typeface="+mn-ea"/>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mn-lt"/>
                <a:ea typeface="+mn-ea"/>
                <a:cs typeface="+mn-cs"/>
                <a:sym typeface="Calibri" panose="020F0502020204030204" charset="0"/>
              </a:defRPr>
            </a:lvl9pPr>
          </a:lstStyle>
          <a:p>
            <a:pPr marL="1905" indent="-344805" algn="ctr">
              <a:lnSpc>
                <a:spcPct val="90000"/>
              </a:lnSpc>
              <a:spcBef>
                <a:spcPct val="50000"/>
              </a:spcBef>
              <a:spcAft>
                <a:spcPts val="0"/>
              </a:spcAft>
              <a:buClrTx/>
              <a:buFont typeface="Arial" panose="020B0604020202020204" pitchFamily="34" charset="0"/>
              <a:buNone/>
            </a:pPr>
            <a:r>
              <a:rPr lang="zh-CN" altLang="en-US" sz="3600" b="1" smtClean="0">
                <a:latin typeface="华文新魏" panose="02010800040101010101" pitchFamily="2" charset="-122"/>
                <a:ea typeface="华文新魏" panose="02010800040101010101" pitchFamily="2" charset="-122"/>
                <a:sym typeface="微软雅黑" panose="020B0503020204020204" pitchFamily="2" charset="-122"/>
              </a:rPr>
              <a:t>王斌会 教授</a:t>
            </a:r>
            <a:endParaRPr lang="zh-CN" altLang="en-US" sz="3600" b="1" dirty="0">
              <a:latin typeface="华文新魏" panose="02010800040101010101" pitchFamily="2" charset="-122"/>
              <a:ea typeface="华文新魏" panose="02010800040101010101" pitchFamily="2" charset="-122"/>
              <a:sym typeface="微软雅黑" panose="020B0503020204020204"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 calcmode="lin" valueType="num">
                                      <p:cBhvr additive="base">
                                        <p:cTn id="7" dur="500" fill="hold"/>
                                        <p:tgtEl>
                                          <p:spTgt spid="51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466581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9.3 </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因子载荷的估计及解释</a:t>
            </a:r>
            <a:endPar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grpSp>
        <p:nvGrpSpPr>
          <p:cNvPr id="7" name="组合 6"/>
          <p:cNvGrpSpPr/>
          <p:nvPr/>
        </p:nvGrpSpPr>
        <p:grpSpPr>
          <a:xfrm>
            <a:off x="314834" y="1124840"/>
            <a:ext cx="11426633" cy="2862322"/>
            <a:chOff x="72707" y="1124840"/>
            <a:chExt cx="12045601" cy="2862322"/>
          </a:xfrm>
        </p:grpSpPr>
        <p:sp>
          <p:nvSpPr>
            <p:cNvPr id="5" name="矩形 6"/>
            <p:cNvSpPr/>
            <p:nvPr/>
          </p:nvSpPr>
          <p:spPr>
            <a:xfrm>
              <a:off x="72707" y="1124840"/>
              <a:ext cx="12045601" cy="2862322"/>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因子分析函数</a:t>
              </a:r>
              <a:r>
                <a:rPr lang="en-US" altLang="zh-CN" sz="2400" dirty="0" err="1">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factanal</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的</a:t>
              </a: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用法</a:t>
              </a:r>
              <a:endPar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algn="just">
                <a:lnSpc>
                  <a:spcPct val="150000"/>
                </a:lnSpc>
              </a:pPr>
              <a:endParaRPr lang="en-US" altLang="zh-CN" sz="2400" b="1" dirty="0" smtClean="0">
                <a:solidFill>
                  <a:srgbClr val="0053EC"/>
                </a:solidFill>
                <a:latin typeface="微软雅黑" panose="020B0503020204020204" pitchFamily="2" charset="-122"/>
                <a:ea typeface="微软雅黑" panose="020B0503020204020204" pitchFamily="2" charset="-122"/>
              </a:endParaRPr>
            </a:p>
            <a:p>
              <a:pPr algn="just">
                <a:lnSpc>
                  <a:spcPct val="150000"/>
                </a:lnSpc>
              </a:pPr>
              <a:endParaRPr lang="en-US" altLang="zh-CN" sz="2400" b="1" i="1" dirty="0">
                <a:solidFill>
                  <a:srgbClr val="0053EC"/>
                </a:solidFill>
                <a:latin typeface="微软雅黑" panose="020B0503020204020204" pitchFamily="2" charset="-122"/>
                <a:ea typeface="微软雅黑" panose="020B0503020204020204" pitchFamily="2" charset="-122"/>
              </a:endParaRPr>
            </a:p>
            <a:p>
              <a:pPr algn="just">
                <a:lnSpc>
                  <a:spcPct val="150000"/>
                </a:lnSpc>
              </a:pPr>
              <a:endParaRPr lang="en-US" altLang="zh-CN" sz="2400" i="1" dirty="0" smtClean="0">
                <a:latin typeface="微软雅黑" panose="020B0503020204020204" pitchFamily="2" charset="-122"/>
                <a:ea typeface="微软雅黑" panose="020B0503020204020204" pitchFamily="2" charset="-122"/>
              </a:endParaRPr>
            </a:p>
            <a:p>
              <a:pPr algn="just">
                <a:lnSpc>
                  <a:spcPct val="150000"/>
                </a:lnSpc>
              </a:pPr>
              <a:r>
                <a:rPr lang="zh-CN" altLang="en-US" sz="2400" i="1" dirty="0" smtClean="0">
                  <a:latin typeface="微软雅黑" panose="020B0503020204020204" pitchFamily="2" charset="-122"/>
                  <a:ea typeface="微软雅黑" panose="020B0503020204020204" pitchFamily="2" charset="-122"/>
                </a:rPr>
                <a:t>注</a:t>
              </a:r>
              <a:r>
                <a:rPr lang="zh-CN" altLang="en-US" sz="2400" i="1" dirty="0">
                  <a:latin typeface="微软雅黑" panose="020B0503020204020204" pitchFamily="2" charset="-122"/>
                  <a:ea typeface="微软雅黑" panose="020B0503020204020204" pitchFamily="2" charset="-122"/>
                </a:rPr>
                <a:t>：该函数是基于极大似然方法来求解的。</a:t>
              </a:r>
              <a:endParaRPr lang="zh-CN" sz="2400" i="1"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矩形 6"/>
            <p:cNvSpPr/>
            <p:nvPr/>
          </p:nvSpPr>
          <p:spPr>
            <a:xfrm>
              <a:off x="322878" y="1955836"/>
              <a:ext cx="9936690" cy="1200329"/>
            </a:xfrm>
            <a:prstGeom prst="rect">
              <a:avLst/>
            </a:prstGeom>
            <a:noFill/>
            <a:ln w="9525">
              <a:solidFill>
                <a:schemeClr val="accent1"/>
              </a:solidFill>
            </a:ln>
          </p:spPr>
          <p:txBody>
            <a:bodyPr wrap="square">
              <a:spAutoFit/>
            </a:bodyPr>
            <a:lstStyle/>
            <a:p>
              <a:pPr lvl="0" algn="just">
                <a:lnSpc>
                  <a:spcPct val="150000"/>
                </a:lnSpc>
              </a:pPr>
              <a:r>
                <a:rPr lang="en-US" altLang="zh-CN" sz="2400" b="1" dirty="0" err="1">
                  <a:solidFill>
                    <a:srgbClr val="0053EC"/>
                  </a:solidFill>
                  <a:latin typeface="微软雅黑" panose="020B0503020204020204" pitchFamily="2" charset="-122"/>
                  <a:ea typeface="微软雅黑" panose="020B0503020204020204" pitchFamily="2" charset="-122"/>
                </a:rPr>
                <a:t>factanal</a:t>
              </a:r>
              <a:r>
                <a:rPr lang="en-US" altLang="zh-CN" sz="2400" b="1" dirty="0">
                  <a:solidFill>
                    <a:srgbClr val="0053EC"/>
                  </a:solidFill>
                  <a:latin typeface="微软雅黑" panose="020B0503020204020204" pitchFamily="2" charset="-122"/>
                  <a:ea typeface="微软雅黑" panose="020B0503020204020204" pitchFamily="2" charset="-122"/>
                </a:rPr>
                <a:t>(</a:t>
              </a:r>
              <a:r>
                <a:rPr lang="en-US" altLang="zh-CN" sz="2400" b="1" dirty="0" err="1">
                  <a:solidFill>
                    <a:srgbClr val="0053EC"/>
                  </a:solidFill>
                  <a:latin typeface="微软雅黑" panose="020B0503020204020204" pitchFamily="2" charset="-122"/>
                  <a:ea typeface="微软雅黑" panose="020B0503020204020204" pitchFamily="2" charset="-122"/>
                </a:rPr>
                <a:t>X,factors,scores</a:t>
              </a:r>
              <a:r>
                <a:rPr lang="en-US" altLang="zh-CN" sz="2400" b="1" dirty="0">
                  <a:solidFill>
                    <a:srgbClr val="0053EC"/>
                  </a:solidFill>
                  <a:latin typeface="微软雅黑" panose="020B0503020204020204" pitchFamily="2" charset="-122"/>
                  <a:ea typeface="微软雅黑" panose="020B0503020204020204" pitchFamily="2" charset="-122"/>
                </a:rPr>
                <a:t>=c("none", </a:t>
              </a:r>
              <a:r>
                <a:rPr lang="en-US" altLang="zh-CN" sz="2400" b="1" dirty="0" smtClean="0">
                  <a:solidFill>
                    <a:srgbClr val="0053EC"/>
                  </a:solidFill>
                  <a:latin typeface="微软雅黑" panose="020B0503020204020204" pitchFamily="2" charset="-122"/>
                  <a:ea typeface="微软雅黑" panose="020B0503020204020204" pitchFamily="2" charset="-122"/>
                </a:rPr>
                <a:t>"</a:t>
              </a:r>
              <a:r>
                <a:rPr lang="en-US" altLang="zh-CN" sz="2400" b="1" dirty="0" err="1" smtClean="0">
                  <a:solidFill>
                    <a:srgbClr val="0053EC"/>
                  </a:solidFill>
                  <a:latin typeface="微软雅黑" panose="020B0503020204020204" pitchFamily="2" charset="-122"/>
                  <a:ea typeface="微软雅黑" panose="020B0503020204020204" pitchFamily="2" charset="-122"/>
                </a:rPr>
                <a:t>regression</a:t>
              </a:r>
              <a:r>
                <a:rPr lang="en-US" altLang="zh-CN" sz="2400" b="1" dirty="0" err="1">
                  <a:solidFill>
                    <a:srgbClr val="0053EC"/>
                  </a:solidFill>
                  <a:latin typeface="微软雅黑" panose="020B0503020204020204" pitchFamily="2" charset="-122"/>
                  <a:ea typeface="微软雅黑" panose="020B0503020204020204" pitchFamily="2" charset="-122"/>
                </a:rPr>
                <a:t>","Bartlett</a:t>
              </a:r>
              <a:r>
                <a:rPr lang="en-US" altLang="zh-CN" sz="2400" b="1" dirty="0" smtClean="0">
                  <a:solidFill>
                    <a:srgbClr val="0053EC"/>
                  </a:solidFill>
                  <a:latin typeface="微软雅黑" panose="020B0503020204020204" pitchFamily="2" charset="-122"/>
                  <a:ea typeface="微软雅黑" panose="020B0503020204020204" pitchFamily="2" charset="-122"/>
                </a:rPr>
                <a:t>"),</a:t>
              </a:r>
              <a:endParaRPr lang="en-US" altLang="zh-CN" sz="2400" b="1" dirty="0" smtClean="0">
                <a:solidFill>
                  <a:srgbClr val="0053EC"/>
                </a:solidFill>
                <a:latin typeface="微软雅黑" panose="020B0503020204020204" pitchFamily="2" charset="-122"/>
                <a:ea typeface="微软雅黑" panose="020B0503020204020204" pitchFamily="2" charset="-122"/>
              </a:endParaRPr>
            </a:p>
            <a:p>
              <a:pPr lvl="0" algn="just">
                <a:lnSpc>
                  <a:spcPct val="150000"/>
                </a:lnSpc>
              </a:pPr>
              <a:r>
                <a:rPr lang="en-US" altLang="zh-CN" sz="2400" b="1" dirty="0" smtClean="0">
                  <a:solidFill>
                    <a:srgbClr val="0053EC"/>
                  </a:solidFill>
                  <a:latin typeface="微软雅黑" panose="020B0503020204020204" pitchFamily="2" charset="-122"/>
                  <a:ea typeface="微软雅黑" panose="020B0503020204020204" pitchFamily="2" charset="-122"/>
                </a:rPr>
                <a:t>rotation</a:t>
              </a:r>
              <a:r>
                <a:rPr lang="en-US" altLang="zh-CN" sz="2400" b="1" dirty="0">
                  <a:solidFill>
                    <a:srgbClr val="0053EC"/>
                  </a:solidFill>
                  <a:latin typeface="微软雅黑" panose="020B0503020204020204" pitchFamily="2" charset="-122"/>
                  <a:ea typeface="微软雅黑" panose="020B0503020204020204" pitchFamily="2" charset="-122"/>
                </a:rPr>
                <a:t>="</a:t>
              </a:r>
              <a:r>
                <a:rPr lang="en-US" altLang="zh-CN" sz="2400" b="1" dirty="0" err="1">
                  <a:solidFill>
                    <a:srgbClr val="0053EC"/>
                  </a:solidFill>
                  <a:latin typeface="微软雅黑" panose="020B0503020204020204" pitchFamily="2" charset="-122"/>
                  <a:ea typeface="微软雅黑" panose="020B0503020204020204" pitchFamily="2" charset="-122"/>
                </a:rPr>
                <a:t>varimax</a:t>
              </a:r>
              <a:r>
                <a:rPr lang="en-US" altLang="zh-CN" sz="2400" b="1" dirty="0">
                  <a:solidFill>
                    <a:srgbClr val="0053EC"/>
                  </a:solidFill>
                  <a:latin typeface="微软雅黑" panose="020B0503020204020204" pitchFamily="2" charset="-122"/>
                  <a:ea typeface="微软雅黑" panose="020B0503020204020204" pitchFamily="2" charset="-122"/>
                </a:rPr>
                <a:t>", ...)</a:t>
              </a:r>
              <a:endParaRPr lang="en-US" altLang="zh-CN" sz="2400" b="1" dirty="0">
                <a:solidFill>
                  <a:srgbClr val="0053EC"/>
                </a:solidFill>
                <a:latin typeface="微软雅黑" panose="020B0503020204020204" pitchFamily="2" charset="-122"/>
                <a:ea typeface="微软雅黑" panose="020B0503020204020204" pitchFamily="2" charset="-122"/>
              </a:endParaRPr>
            </a:p>
          </p:txBody>
        </p:sp>
      </p:grpSp>
      <p:grpSp>
        <p:nvGrpSpPr>
          <p:cNvPr id="6" name="组合 5"/>
          <p:cNvGrpSpPr/>
          <p:nvPr/>
        </p:nvGrpSpPr>
        <p:grpSpPr>
          <a:xfrm>
            <a:off x="292448" y="4077045"/>
            <a:ext cx="11426633" cy="2862322"/>
            <a:chOff x="50321" y="4509075"/>
            <a:chExt cx="12045601" cy="2862322"/>
          </a:xfrm>
        </p:grpSpPr>
        <p:sp>
          <p:nvSpPr>
            <p:cNvPr id="14" name="矩形 6"/>
            <p:cNvSpPr/>
            <p:nvPr/>
          </p:nvSpPr>
          <p:spPr>
            <a:xfrm>
              <a:off x="50321" y="4509075"/>
              <a:ext cx="12045601" cy="2862322"/>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自编因子分析函数</a:t>
              </a:r>
              <a:r>
                <a:rPr lang="en-US" altLang="zh-CN" sz="2400" dirty="0" err="1">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factpc</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的</a:t>
              </a: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用法</a:t>
              </a:r>
              <a:endPar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buFont typeface="Wingdings" panose="05000000000000000000" pitchFamily="2" charset="2"/>
                <a:buChar char="l"/>
              </a:pPr>
              <a:endPar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endParaRPr lang="en-US" altLang="zh-CN" sz="2400" i="1" dirty="0" smtClean="0">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endParaRPr lang="en-US" altLang="zh-CN" sz="2400" i="1" dirty="0" smtClean="0">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r>
                <a:rPr lang="zh-CN" altLang="en-US" sz="2400" i="1" dirty="0" smtClean="0">
                  <a:latin typeface="微软雅黑" panose="020B0503020204020204" pitchFamily="2" charset="-122"/>
                  <a:ea typeface="微软雅黑" panose="020B0503020204020204" pitchFamily="2" charset="-122"/>
                  <a:sym typeface="微软雅黑" panose="020B0503020204020204" pitchFamily="2" charset="-122"/>
                </a:rPr>
                <a:t>注</a:t>
              </a:r>
              <a:r>
                <a:rPr lang="zh-CN" altLang="en-US" sz="2400" i="1" dirty="0">
                  <a:latin typeface="微软雅黑" panose="020B0503020204020204" pitchFamily="2" charset="-122"/>
                  <a:ea typeface="微软雅黑" panose="020B0503020204020204" pitchFamily="2" charset="-122"/>
                  <a:sym typeface="微软雅黑" panose="020B0503020204020204" pitchFamily="2" charset="-122"/>
                </a:rPr>
                <a:t>：该函数是基于主因子方法来求解的，该函数对数据的分布要求不高。</a:t>
              </a:r>
              <a:endParaRPr lang="zh-CN" sz="2400" i="1"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 name="矩形 6"/>
            <p:cNvSpPr/>
            <p:nvPr/>
          </p:nvSpPr>
          <p:spPr>
            <a:xfrm>
              <a:off x="322878" y="5324886"/>
              <a:ext cx="10021417" cy="1200329"/>
            </a:xfrm>
            <a:prstGeom prst="rect">
              <a:avLst/>
            </a:prstGeom>
            <a:noFill/>
            <a:ln w="9525">
              <a:solidFill>
                <a:schemeClr val="accent1"/>
              </a:solidFill>
            </a:ln>
          </p:spPr>
          <p:txBody>
            <a:bodyPr wrap="square">
              <a:spAutoFit/>
            </a:bodyPr>
            <a:lstStyle/>
            <a:p>
              <a:pPr lvl="0" algn="just">
                <a:lnSpc>
                  <a:spcPct val="150000"/>
                </a:lnSpc>
              </a:pPr>
              <a:r>
                <a:rPr lang="en-US" altLang="zh-CN" sz="2400" b="1" dirty="0" err="1">
                  <a:solidFill>
                    <a:srgbClr val="0053EC"/>
                  </a:solidFill>
                  <a:latin typeface="微软雅黑" panose="020B0503020204020204" pitchFamily="2" charset="-122"/>
                  <a:ea typeface="微软雅黑" panose="020B0503020204020204" pitchFamily="2" charset="-122"/>
                </a:rPr>
                <a:t>factpc</a:t>
              </a:r>
              <a:r>
                <a:rPr lang="en-US" altLang="zh-CN" sz="2400" b="1" dirty="0">
                  <a:solidFill>
                    <a:srgbClr val="0053EC"/>
                  </a:solidFill>
                  <a:latin typeface="微软雅黑" panose="020B0503020204020204" pitchFamily="2" charset="-122"/>
                  <a:ea typeface="微软雅黑" panose="020B0503020204020204" pitchFamily="2" charset="-122"/>
                </a:rPr>
                <a:t>&lt;-function(</a:t>
              </a:r>
              <a:r>
                <a:rPr lang="en-US" altLang="zh-CN" sz="2400" b="1" dirty="0" err="1">
                  <a:solidFill>
                    <a:srgbClr val="0053EC"/>
                  </a:solidFill>
                  <a:latin typeface="微软雅黑" panose="020B0503020204020204" pitchFamily="2" charset="-122"/>
                  <a:ea typeface="微软雅黑" panose="020B0503020204020204" pitchFamily="2" charset="-122"/>
                </a:rPr>
                <a:t>X,m</a:t>
              </a:r>
              <a:r>
                <a:rPr lang="en-US" altLang="zh-CN" sz="2400" b="1" dirty="0">
                  <a:solidFill>
                    <a:srgbClr val="0053EC"/>
                  </a:solidFill>
                  <a:latin typeface="微软雅黑" panose="020B0503020204020204" pitchFamily="2" charset="-122"/>
                  <a:ea typeface="微软雅黑" panose="020B0503020204020204" pitchFamily="2" charset="-122"/>
                </a:rPr>
                <a:t>=2,scores = c("none", "regression</a:t>
              </a:r>
              <a:r>
                <a:rPr lang="en-US" altLang="zh-CN" sz="2400" b="1" dirty="0" smtClean="0">
                  <a:solidFill>
                    <a:srgbClr val="0053EC"/>
                  </a:solidFill>
                  <a:latin typeface="微软雅黑" panose="020B0503020204020204" pitchFamily="2" charset="-122"/>
                  <a:ea typeface="微软雅黑" panose="020B0503020204020204" pitchFamily="2" charset="-122"/>
                </a:rPr>
                <a:t>"),</a:t>
              </a:r>
              <a:endParaRPr lang="en-US" altLang="zh-CN" sz="2400" b="1" dirty="0" smtClean="0">
                <a:solidFill>
                  <a:srgbClr val="0053EC"/>
                </a:solidFill>
                <a:latin typeface="微软雅黑" panose="020B0503020204020204" pitchFamily="2" charset="-122"/>
                <a:ea typeface="微软雅黑" panose="020B0503020204020204" pitchFamily="2" charset="-122"/>
              </a:endParaRPr>
            </a:p>
            <a:p>
              <a:pPr lvl="0" algn="just">
                <a:lnSpc>
                  <a:spcPct val="150000"/>
                </a:lnSpc>
              </a:pPr>
              <a:r>
                <a:rPr lang="en-US" altLang="zh-CN" sz="2400" b="1" dirty="0" smtClean="0">
                  <a:solidFill>
                    <a:srgbClr val="0053EC"/>
                  </a:solidFill>
                  <a:latin typeface="微软雅黑" panose="020B0503020204020204" pitchFamily="2" charset="-122"/>
                  <a:ea typeface="微软雅黑" panose="020B0503020204020204" pitchFamily="2" charset="-122"/>
                </a:rPr>
                <a:t>rotation</a:t>
              </a:r>
              <a:r>
                <a:rPr lang="en-US" altLang="zh-CN" sz="2400" b="1" dirty="0">
                  <a:solidFill>
                    <a:srgbClr val="0053EC"/>
                  </a:solidFill>
                  <a:latin typeface="微软雅黑" panose="020B0503020204020204" pitchFamily="2" charset="-122"/>
                  <a:ea typeface="微软雅黑" panose="020B0503020204020204" pitchFamily="2" charset="-122"/>
                </a:rPr>
                <a:t>="</a:t>
              </a:r>
              <a:r>
                <a:rPr lang="en-US" altLang="zh-CN" sz="2400" b="1" dirty="0" err="1">
                  <a:solidFill>
                    <a:srgbClr val="0053EC"/>
                  </a:solidFill>
                  <a:latin typeface="微软雅黑" panose="020B0503020204020204" pitchFamily="2" charset="-122"/>
                  <a:ea typeface="微软雅黑" panose="020B0503020204020204" pitchFamily="2" charset="-122"/>
                </a:rPr>
                <a:t>varimax</a:t>
              </a:r>
              <a:r>
                <a:rPr lang="en-US" altLang="zh-CN" sz="2400" b="1" dirty="0">
                  <a:solidFill>
                    <a:srgbClr val="0053EC"/>
                  </a:solidFill>
                  <a:latin typeface="微软雅黑" panose="020B0503020204020204" pitchFamily="2" charset="-122"/>
                  <a:ea typeface="微软雅黑" panose="020B0503020204020204" pitchFamily="2" charset="-122"/>
                </a:rPr>
                <a:t>")</a:t>
              </a:r>
              <a:endParaRPr lang="en-US" altLang="zh-CN" sz="2400" b="1" dirty="0">
                <a:solidFill>
                  <a:srgbClr val="0053EC"/>
                </a:solidFill>
                <a:latin typeface="微软雅黑" panose="020B0503020204020204" pitchFamily="2" charset="-122"/>
                <a:ea typeface="微软雅黑" panose="020B0503020204020204" pitchFamily="2" charset="-122"/>
              </a:endParaRPr>
            </a:p>
          </p:txBody>
        </p:sp>
      </p:gr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466581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9.3 </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因子载荷的估计及解释</a:t>
            </a:r>
            <a:endPar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72707" y="1340855"/>
            <a:ext cx="12045601" cy="4524315"/>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例</a:t>
            </a:r>
            <a:r>
              <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9.1】</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水泥行业上市公司经营业绩因子模型实证</a:t>
            </a: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分析</a:t>
            </a:r>
            <a:endPar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marL="914400" lvl="1" indent="-457200" algn="just">
              <a:lnSpc>
                <a:spcPct val="150000"/>
              </a:lnSpc>
              <a:buAutoNum type="arabicPeriod"/>
            </a:pPr>
            <a:endParaRPr lang="en-US" altLang="zh-CN" sz="2400" b="1" dirty="0" smtClean="0">
              <a:latin typeface="微软雅黑" panose="020B0503020204020204" pitchFamily="2" charset="-122"/>
              <a:ea typeface="微软雅黑" panose="020B0503020204020204" pitchFamily="2" charset="-122"/>
            </a:endParaRPr>
          </a:p>
          <a:p>
            <a:pPr marL="914400" lvl="1" indent="-457200" algn="just">
              <a:lnSpc>
                <a:spcPct val="150000"/>
              </a:lnSpc>
              <a:buAutoNum type="arabicPeriod"/>
            </a:pPr>
            <a:r>
              <a:rPr lang="zh-CN" altLang="en-US" sz="2400" b="1" dirty="0" smtClean="0">
                <a:latin typeface="微软雅黑" panose="020B0503020204020204" pitchFamily="2" charset="-122"/>
                <a:ea typeface="微软雅黑" panose="020B0503020204020204" pitchFamily="2" charset="-122"/>
              </a:rPr>
              <a:t>评价</a:t>
            </a:r>
            <a:r>
              <a:rPr lang="zh-CN" altLang="en-US" sz="2400" b="1" dirty="0">
                <a:latin typeface="微软雅黑" panose="020B0503020204020204" pitchFamily="2" charset="-122"/>
                <a:ea typeface="微软雅黑" panose="020B0503020204020204" pitchFamily="2" charset="-122"/>
              </a:rPr>
              <a:t>指标的选择 </a:t>
            </a:r>
            <a:endParaRPr lang="en-US" altLang="zh-CN" sz="2400" b="1" dirty="0" smtClean="0">
              <a:latin typeface="微软雅黑" panose="020B0503020204020204" pitchFamily="2" charset="-122"/>
              <a:ea typeface="微软雅黑" panose="020B0503020204020204" pitchFamily="2" charset="-122"/>
            </a:endParaRPr>
          </a:p>
          <a:p>
            <a:pPr lvl="0" algn="just">
              <a:lnSpc>
                <a:spcPct val="150000"/>
              </a:lnSpc>
            </a:pPr>
            <a:r>
              <a:rPr lang="en-US" altLang="zh-CN" sz="2400" b="1" dirty="0" smtClean="0">
                <a:solidFill>
                  <a:srgbClr val="0053EC"/>
                </a:solidFill>
                <a:latin typeface="微软雅黑" panose="020B0503020204020204" pitchFamily="2" charset="-122"/>
                <a:ea typeface="微软雅黑" panose="020B0503020204020204" pitchFamily="2" charset="-122"/>
              </a:rPr>
              <a:t>	</a:t>
            </a:r>
            <a:r>
              <a:rPr lang="zh-CN" altLang="en-US" sz="2400" b="1" dirty="0" smtClean="0">
                <a:solidFill>
                  <a:srgbClr val="0053EC"/>
                </a:solidFill>
                <a:latin typeface="微软雅黑" panose="020B0503020204020204" pitchFamily="2" charset="-122"/>
                <a:ea typeface="微软雅黑" panose="020B0503020204020204" pitchFamily="2" charset="-122"/>
              </a:rPr>
              <a:t>盈利</a:t>
            </a:r>
            <a:r>
              <a:rPr lang="zh-CN" altLang="en-US" sz="2400" b="1" dirty="0">
                <a:solidFill>
                  <a:srgbClr val="0053EC"/>
                </a:solidFill>
                <a:latin typeface="微软雅黑" panose="020B0503020204020204" pitchFamily="2" charset="-122"/>
                <a:ea typeface="微软雅黑" panose="020B0503020204020204" pitchFamily="2" charset="-122"/>
              </a:rPr>
              <a:t>能力：</a:t>
            </a:r>
            <a:r>
              <a:rPr lang="zh-CN" altLang="en-US" sz="2400" dirty="0">
                <a:latin typeface="微软雅黑" panose="020B0503020204020204" pitchFamily="2" charset="-122"/>
                <a:ea typeface="微软雅黑" panose="020B0503020204020204" pitchFamily="2" charset="-122"/>
              </a:rPr>
              <a:t>主营业务利润率、净资产收益率、销售毛利率和净值报酬率</a:t>
            </a:r>
            <a:endParaRPr lang="en-US" altLang="zh-CN" sz="2400" dirty="0" smtClean="0">
              <a:latin typeface="微软雅黑" panose="020B0503020204020204" pitchFamily="2" charset="-122"/>
              <a:ea typeface="微软雅黑" panose="020B0503020204020204" pitchFamily="2" charset="-122"/>
            </a:endParaRPr>
          </a:p>
          <a:p>
            <a:pPr lvl="0" algn="just">
              <a:lnSpc>
                <a:spcPct val="150000"/>
              </a:lnSpc>
            </a:pPr>
            <a:r>
              <a:rPr lang="en-US" altLang="zh-CN" sz="2400" b="1" dirty="0" smtClean="0">
                <a:solidFill>
                  <a:srgbClr val="0053EC"/>
                </a:solidFill>
                <a:latin typeface="微软雅黑" panose="020B0503020204020204" pitchFamily="2" charset="-122"/>
                <a:ea typeface="微软雅黑" panose="020B0503020204020204" pitchFamily="2" charset="-122"/>
              </a:rPr>
              <a:t>	</a:t>
            </a:r>
            <a:r>
              <a:rPr lang="zh-CN" altLang="en-US" sz="2400" b="1" dirty="0" smtClean="0">
                <a:solidFill>
                  <a:srgbClr val="0053EC"/>
                </a:solidFill>
                <a:latin typeface="微软雅黑" panose="020B0503020204020204" pitchFamily="2" charset="-122"/>
                <a:ea typeface="微软雅黑" panose="020B0503020204020204" pitchFamily="2" charset="-122"/>
              </a:rPr>
              <a:t>偿债</a:t>
            </a:r>
            <a:r>
              <a:rPr lang="zh-CN" altLang="en-US" sz="2400" b="1" dirty="0">
                <a:solidFill>
                  <a:srgbClr val="0053EC"/>
                </a:solidFill>
                <a:latin typeface="微软雅黑" panose="020B0503020204020204" pitchFamily="2" charset="-122"/>
                <a:ea typeface="微软雅黑" panose="020B0503020204020204" pitchFamily="2" charset="-122"/>
              </a:rPr>
              <a:t>能力：</a:t>
            </a:r>
            <a:r>
              <a:rPr lang="zh-CN" altLang="en-US" sz="2400" dirty="0">
                <a:latin typeface="微软雅黑" panose="020B0503020204020204" pitchFamily="2" charset="-122"/>
                <a:ea typeface="微软雅黑" panose="020B0503020204020204" pitchFamily="2" charset="-122"/>
              </a:rPr>
              <a:t>流动比率、速动比率、现金比率、资产负债率</a:t>
            </a:r>
            <a:endParaRPr lang="en-US" altLang="zh-CN" sz="2400" dirty="0" smtClean="0">
              <a:latin typeface="微软雅黑" panose="020B0503020204020204" pitchFamily="2" charset="-122"/>
              <a:ea typeface="微软雅黑" panose="020B0503020204020204" pitchFamily="2" charset="-122"/>
            </a:endParaRPr>
          </a:p>
          <a:p>
            <a:pPr lvl="0" algn="just">
              <a:lnSpc>
                <a:spcPct val="150000"/>
              </a:lnSpc>
            </a:pPr>
            <a:r>
              <a:rPr lang="en-US" altLang="zh-CN" sz="2400" b="1" dirty="0" smtClean="0">
                <a:solidFill>
                  <a:srgbClr val="0053EC"/>
                </a:solidFill>
                <a:latin typeface="微软雅黑" panose="020B0503020204020204" pitchFamily="2" charset="-122"/>
                <a:ea typeface="微软雅黑" panose="020B0503020204020204" pitchFamily="2" charset="-122"/>
                <a:sym typeface="微软雅黑" panose="020B0503020204020204" pitchFamily="2" charset="-122"/>
              </a:rPr>
              <a:t>	</a:t>
            </a:r>
            <a:r>
              <a:rPr lang="zh-CN" altLang="en-US" sz="2400" b="1" dirty="0" smtClean="0">
                <a:solidFill>
                  <a:srgbClr val="0053EC"/>
                </a:solidFill>
                <a:latin typeface="微软雅黑" panose="020B0503020204020204" pitchFamily="2" charset="-122"/>
                <a:ea typeface="微软雅黑" panose="020B0503020204020204" pitchFamily="2" charset="-122"/>
                <a:sym typeface="微软雅黑" panose="020B0503020204020204" pitchFamily="2" charset="-122"/>
              </a:rPr>
              <a:t>发展</a:t>
            </a:r>
            <a:r>
              <a:rPr lang="zh-CN" altLang="en-US" sz="2400" b="1" dirty="0">
                <a:solidFill>
                  <a:srgbClr val="0053EC"/>
                </a:solidFill>
                <a:latin typeface="微软雅黑" panose="020B0503020204020204" pitchFamily="2" charset="-122"/>
                <a:ea typeface="微软雅黑" panose="020B0503020204020204" pitchFamily="2" charset="-122"/>
                <a:sym typeface="微软雅黑" panose="020B0503020204020204" pitchFamily="2" charset="-122"/>
              </a:rPr>
              <a:t>能力：</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主营业务收入增长率、营业利润增长率、净利</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增长率</a:t>
            </a:r>
            <a:endParaRPr lang="en-US" altLang="zh-CN" sz="2400" dirty="0" smtClean="0">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endParaRPr lang="en-US" altLang="zh-CN" sz="2400" dirty="0" smtClean="0">
              <a:latin typeface="微软雅黑" panose="020B0503020204020204" pitchFamily="2" charset="-122"/>
              <a:ea typeface="微软雅黑" panose="020B0503020204020204" pitchFamily="2" charset="-122"/>
              <a:sym typeface="微软雅黑" panose="020B0503020204020204" pitchFamily="2" charset="-122"/>
            </a:endParaRPr>
          </a:p>
          <a:p>
            <a:pPr lvl="1" algn="just">
              <a:lnSpc>
                <a:spcPct val="150000"/>
              </a:lnSpc>
            </a:pPr>
            <a:r>
              <a:rPr lang="en-US" altLang="zh-CN" sz="2400" b="1" dirty="0">
                <a:latin typeface="微软雅黑" panose="020B0503020204020204" pitchFamily="2" charset="-122"/>
                <a:ea typeface="微软雅黑" panose="020B0503020204020204" pitchFamily="2" charset="-122"/>
                <a:sym typeface="微软雅黑" panose="020B0503020204020204" pitchFamily="2" charset="-122"/>
              </a:rPr>
              <a:t>2. </a:t>
            </a:r>
            <a:r>
              <a:rPr lang="en-US" altLang="zh-CN" sz="2400" b="1" dirty="0" smtClean="0">
                <a:latin typeface="微软雅黑" panose="020B0503020204020204" pitchFamily="2" charset="-122"/>
                <a:ea typeface="微软雅黑" panose="020B0503020204020204" pitchFamily="2" charset="-122"/>
                <a:sym typeface="微软雅黑" panose="020B0503020204020204" pitchFamily="2" charset="-122"/>
              </a:rPr>
              <a:t> </a:t>
            </a:r>
            <a:r>
              <a:rPr lang="zh-CN" altLang="en-US" sz="2400" b="1" dirty="0" smtClean="0">
                <a:latin typeface="微软雅黑" panose="020B0503020204020204" pitchFamily="2" charset="-122"/>
                <a:ea typeface="微软雅黑" panose="020B0503020204020204" pitchFamily="2" charset="-122"/>
                <a:sym typeface="微软雅黑" panose="020B0503020204020204" pitchFamily="2" charset="-122"/>
              </a:rPr>
              <a:t>数据</a:t>
            </a:r>
            <a:r>
              <a:rPr lang="zh-CN" altLang="en-US" sz="2400" b="1" dirty="0">
                <a:latin typeface="微软雅黑" panose="020B0503020204020204" pitchFamily="2" charset="-122"/>
                <a:ea typeface="微软雅黑" panose="020B0503020204020204" pitchFamily="2" charset="-122"/>
                <a:sym typeface="微软雅黑" panose="020B0503020204020204" pitchFamily="2" charset="-122"/>
              </a:rPr>
              <a:t>整理和标准化</a:t>
            </a:r>
            <a:endParaRPr lang="zh-CN" sz="2400" b="1" dirty="0">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466581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9.3 </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因子载荷的估计及解释</a:t>
            </a:r>
            <a:endPar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72707" y="1196845"/>
            <a:ext cx="12045601" cy="2862322"/>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例</a:t>
            </a:r>
            <a:r>
              <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9.1】</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水泥行业上市公司经营业绩因子模型实证</a:t>
            </a: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分析</a:t>
            </a:r>
            <a:endParaRPr lang="en-US" altLang="zh-CN" sz="2400" b="1" dirty="0" smtClean="0">
              <a:latin typeface="微软雅黑" panose="020B0503020204020204" pitchFamily="2" charset="-122"/>
              <a:ea typeface="微软雅黑" panose="020B0503020204020204" pitchFamily="2" charset="-122"/>
            </a:endParaRPr>
          </a:p>
          <a:p>
            <a:pPr lvl="1" algn="just">
              <a:lnSpc>
                <a:spcPct val="150000"/>
              </a:lnSpc>
            </a:pPr>
            <a:r>
              <a:rPr lang="en-US" altLang="zh-CN" sz="2400" b="1" dirty="0" smtClean="0">
                <a:latin typeface="微软雅黑" panose="020B0503020204020204" pitchFamily="2" charset="-122"/>
                <a:ea typeface="微软雅黑" panose="020B0503020204020204" pitchFamily="2" charset="-122"/>
              </a:rPr>
              <a:t>3.  </a:t>
            </a:r>
            <a:r>
              <a:rPr lang="zh-CN" altLang="en-US" sz="2400" b="1" dirty="0" smtClean="0">
                <a:latin typeface="微软雅黑" panose="020B0503020204020204" pitchFamily="2" charset="-122"/>
                <a:ea typeface="微软雅黑" panose="020B0503020204020204" pitchFamily="2" charset="-122"/>
              </a:rPr>
              <a:t>计算</a:t>
            </a:r>
            <a:r>
              <a:rPr lang="zh-CN" altLang="en-US" sz="2400" b="1" dirty="0">
                <a:latin typeface="微软雅黑" panose="020B0503020204020204" pitchFamily="2" charset="-122"/>
                <a:ea typeface="微软雅黑" panose="020B0503020204020204" pitchFamily="2" charset="-122"/>
              </a:rPr>
              <a:t>相关系数矩阵</a:t>
            </a:r>
            <a:endParaRPr lang="en-US" altLang="zh-CN" sz="2400" b="1" dirty="0">
              <a:latin typeface="微软雅黑" panose="020B0503020204020204" pitchFamily="2" charset="-122"/>
              <a:ea typeface="微软雅黑" panose="020B0503020204020204" pitchFamily="2" charset="-122"/>
            </a:endParaRPr>
          </a:p>
          <a:p>
            <a:pPr algn="just">
              <a:lnSpc>
                <a:spcPct val="150000"/>
              </a:lnSpc>
            </a:pPr>
            <a:r>
              <a:rPr lang="zh-CN" altLang="en-US" sz="2400" dirty="0" smtClean="0">
                <a:latin typeface="微软雅黑" panose="020B0503020204020204" pitchFamily="2" charset="-122"/>
                <a:ea typeface="微软雅黑" panose="020B0503020204020204" pitchFamily="2" charset="-122"/>
              </a:rPr>
              <a:t>＃</a:t>
            </a:r>
            <a:r>
              <a:rPr lang="zh-CN" altLang="en-US" sz="2400" dirty="0">
                <a:latin typeface="微软雅黑" panose="020B0503020204020204" pitchFamily="2" charset="-122"/>
                <a:ea typeface="微软雅黑" panose="020B0503020204020204" pitchFamily="2" charset="-122"/>
              </a:rPr>
              <a:t>在</a:t>
            </a:r>
            <a:r>
              <a:rPr lang="en-US" altLang="zh-CN" sz="2400" dirty="0">
                <a:latin typeface="微软雅黑" panose="020B0503020204020204" pitchFamily="2" charset="-122"/>
                <a:ea typeface="微软雅黑" panose="020B0503020204020204" pitchFamily="2" charset="-122"/>
              </a:rPr>
              <a:t>mvstats4.xls: d9.1</a:t>
            </a:r>
            <a:r>
              <a:rPr lang="zh-CN" altLang="en-US" sz="2400" dirty="0">
                <a:latin typeface="微软雅黑" panose="020B0503020204020204" pitchFamily="2" charset="-122"/>
                <a:ea typeface="微软雅黑" panose="020B0503020204020204" pitchFamily="2" charset="-122"/>
              </a:rPr>
              <a:t>中选取</a:t>
            </a:r>
            <a:r>
              <a:rPr lang="en-US" altLang="zh-CN" sz="2400" dirty="0">
                <a:latin typeface="微软雅黑" panose="020B0503020204020204" pitchFamily="2" charset="-122"/>
                <a:ea typeface="微软雅黑" panose="020B0503020204020204" pitchFamily="2" charset="-122"/>
              </a:rPr>
              <a:t>A1:G15</a:t>
            </a:r>
            <a:r>
              <a:rPr lang="zh-CN" altLang="en-US" sz="2400" dirty="0">
                <a:latin typeface="微软雅黑" panose="020B0503020204020204" pitchFamily="2" charset="-122"/>
                <a:ea typeface="微软雅黑" panose="020B0503020204020204" pitchFamily="2" charset="-122"/>
              </a:rPr>
              <a:t>区域，然后拷贝 </a:t>
            </a:r>
            <a:endParaRPr lang="en-US" altLang="zh-CN" sz="2400" dirty="0" smtClean="0">
              <a:latin typeface="微软雅黑" panose="020B0503020204020204" pitchFamily="2" charset="-122"/>
              <a:ea typeface="微软雅黑" panose="020B0503020204020204" pitchFamily="2" charset="-122"/>
            </a:endParaRPr>
          </a:p>
          <a:p>
            <a:pPr algn="just">
              <a:lnSpc>
                <a:spcPct val="150000"/>
              </a:lnSpc>
            </a:pPr>
            <a:endParaRPr lang="zh-CN" altLang="en-US" sz="2400" dirty="0">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endParaRPr>
          </a:p>
          <a:p>
            <a:pPr lvl="0" algn="just">
              <a:lnSpc>
                <a:spcPct val="150000"/>
              </a:lnSpc>
            </a:pPr>
            <a:endParaRPr lang="en-US" altLang="zh-CN" sz="2400" b="1" dirty="0" smtClean="0">
              <a:solidFill>
                <a:srgbClr val="0053EC"/>
              </a:solidFill>
              <a:latin typeface="微软雅黑" panose="020B0503020204020204" pitchFamily="2" charset="-122"/>
              <a:ea typeface="微软雅黑" panose="020B0503020204020204" pitchFamily="2" charset="-122"/>
            </a:endParaRPr>
          </a:p>
        </p:txBody>
      </p:sp>
      <p:sp>
        <p:nvSpPr>
          <p:cNvPr id="9" name="矩形 6"/>
          <p:cNvSpPr/>
          <p:nvPr/>
        </p:nvSpPr>
        <p:spPr>
          <a:xfrm>
            <a:off x="405775" y="2924965"/>
            <a:ext cx="5789188" cy="1200329"/>
          </a:xfrm>
          <a:prstGeom prst="rect">
            <a:avLst/>
          </a:prstGeom>
          <a:noFill/>
          <a:ln w="9525">
            <a:solidFill>
              <a:schemeClr val="accent1"/>
            </a:solidFill>
          </a:ln>
        </p:spPr>
        <p:txBody>
          <a:bodyPr wrap="square">
            <a:spAutoFit/>
          </a:bodyPr>
          <a:lstStyle/>
          <a:p>
            <a:pPr lvl="0" algn="just">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X=</a:t>
            </a:r>
            <a:r>
              <a:rPr lang="en-US" altLang="zh-CN" sz="2400" b="1" dirty="0" err="1">
                <a:solidFill>
                  <a:srgbClr val="0053EC"/>
                </a:solidFill>
                <a:latin typeface="微软雅黑" panose="020B0503020204020204" pitchFamily="2" charset="-122"/>
                <a:ea typeface="微软雅黑" panose="020B0503020204020204" pitchFamily="2" charset="-122"/>
              </a:rPr>
              <a:t>read.table</a:t>
            </a:r>
            <a:r>
              <a:rPr lang="en-US" altLang="zh-CN" sz="2400" b="1" dirty="0">
                <a:solidFill>
                  <a:srgbClr val="0053EC"/>
                </a:solidFill>
                <a:latin typeface="微软雅黑" panose="020B0503020204020204" pitchFamily="2" charset="-122"/>
                <a:ea typeface="微软雅黑" panose="020B0503020204020204" pitchFamily="2" charset="-122"/>
              </a:rPr>
              <a:t>("</a:t>
            </a:r>
            <a:r>
              <a:rPr lang="en-US" altLang="zh-CN" sz="2400" b="1" dirty="0" err="1">
                <a:solidFill>
                  <a:srgbClr val="0053EC"/>
                </a:solidFill>
                <a:latin typeface="微软雅黑" panose="020B0503020204020204" pitchFamily="2" charset="-122"/>
                <a:ea typeface="微软雅黑" panose="020B0503020204020204" pitchFamily="2" charset="-122"/>
              </a:rPr>
              <a:t>clipboard",header</a:t>
            </a:r>
            <a:r>
              <a:rPr lang="en-US" altLang="zh-CN" sz="2400" b="1" dirty="0">
                <a:solidFill>
                  <a:srgbClr val="0053EC"/>
                </a:solidFill>
                <a:latin typeface="微软雅黑" panose="020B0503020204020204" pitchFamily="2" charset="-122"/>
                <a:ea typeface="微软雅黑" panose="020B0503020204020204" pitchFamily="2" charset="-122"/>
              </a:rPr>
              <a:t>=T</a:t>
            </a:r>
            <a:r>
              <a:rPr lang="en-US" altLang="zh-CN" sz="2400" b="1" dirty="0" smtClean="0">
                <a:solidFill>
                  <a:srgbClr val="0053EC"/>
                </a:solidFill>
                <a:latin typeface="微软雅黑" panose="020B0503020204020204" pitchFamily="2" charset="-122"/>
                <a:ea typeface="微软雅黑" panose="020B0503020204020204" pitchFamily="2" charset="-122"/>
              </a:rPr>
              <a:t>)</a:t>
            </a:r>
            <a:endParaRPr lang="en-US" altLang="zh-CN" sz="2400" b="1" dirty="0" smtClean="0">
              <a:solidFill>
                <a:srgbClr val="0053EC"/>
              </a:solidFill>
              <a:latin typeface="微软雅黑" panose="020B0503020204020204" pitchFamily="2" charset="-122"/>
              <a:ea typeface="微软雅黑" panose="020B0503020204020204" pitchFamily="2" charset="-122"/>
            </a:endParaRPr>
          </a:p>
          <a:p>
            <a:pPr lvl="0" algn="just">
              <a:lnSpc>
                <a:spcPct val="150000"/>
              </a:lnSpc>
            </a:pPr>
            <a:r>
              <a:rPr lang="en-US" altLang="zh-CN" sz="2400" b="1" dirty="0" err="1" smtClean="0">
                <a:solidFill>
                  <a:srgbClr val="0053EC"/>
                </a:solidFill>
                <a:latin typeface="微软雅黑" panose="020B0503020204020204" pitchFamily="2" charset="-122"/>
                <a:ea typeface="微软雅黑" panose="020B0503020204020204" pitchFamily="2" charset="-122"/>
              </a:rPr>
              <a:t>cor</a:t>
            </a:r>
            <a:r>
              <a:rPr lang="en-US" altLang="zh-CN" sz="2400" b="1" dirty="0" smtClean="0">
                <a:solidFill>
                  <a:srgbClr val="0053EC"/>
                </a:solidFill>
                <a:latin typeface="微软雅黑" panose="020B0503020204020204" pitchFamily="2" charset="-122"/>
                <a:ea typeface="微软雅黑" panose="020B0503020204020204" pitchFamily="2" charset="-122"/>
              </a:rPr>
              <a:t>(X</a:t>
            </a:r>
            <a:r>
              <a:rPr lang="en-US" altLang="zh-CN" sz="2400" b="1" dirty="0">
                <a:solidFill>
                  <a:srgbClr val="0053EC"/>
                </a:solidFill>
                <a:latin typeface="微软雅黑" panose="020B0503020204020204" pitchFamily="2" charset="-122"/>
                <a:ea typeface="微软雅黑" panose="020B0503020204020204" pitchFamily="2" charset="-122"/>
              </a:rPr>
              <a:t>)</a:t>
            </a:r>
            <a:endParaRPr lang="en-US" altLang="zh-CN" sz="2400" dirty="0">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8" y="4632557"/>
            <a:ext cx="6455322" cy="196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下箭头 6"/>
          <p:cNvSpPr/>
          <p:nvPr/>
        </p:nvSpPr>
        <p:spPr>
          <a:xfrm>
            <a:off x="3215800" y="4222324"/>
            <a:ext cx="504190" cy="4307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040136" y="1844890"/>
            <a:ext cx="2880200" cy="4893647"/>
          </a:xfrm>
          <a:prstGeom prst="rect">
            <a:avLst/>
          </a:prstGeom>
          <a:ln w="12700">
            <a:solidFill>
              <a:srgbClr val="0053EC"/>
            </a:solidFill>
          </a:ln>
        </p:spPr>
        <p:txBody>
          <a:bodyPr wrap="square">
            <a:spAutoFit/>
          </a:bodyPr>
          <a:lstStyle/>
          <a:p>
            <a:r>
              <a:rPr lang="zh-CN" altLang="en-US" sz="2400" dirty="0">
                <a:latin typeface="微软雅黑" panose="020B0503020204020204" pitchFamily="2" charset="-122"/>
                <a:ea typeface="微软雅黑" panose="020B0503020204020204" pitchFamily="2" charset="-122"/>
              </a:rPr>
              <a:t>主营业务利润率</a:t>
            </a:r>
            <a:r>
              <a:rPr lang="en-US" altLang="zh-CN" sz="2400" dirty="0">
                <a:latin typeface="微软雅黑" panose="020B0503020204020204" pitchFamily="2" charset="-122"/>
                <a:ea typeface="微软雅黑" panose="020B0503020204020204" pitchFamily="2" charset="-122"/>
              </a:rPr>
              <a:t>x1</a:t>
            </a:r>
            <a:r>
              <a:rPr lang="zh-CN" altLang="en-US" sz="2400" dirty="0">
                <a:latin typeface="微软雅黑" panose="020B0503020204020204" pitchFamily="2" charset="-122"/>
                <a:ea typeface="微软雅黑" panose="020B0503020204020204" pitchFamily="2" charset="-122"/>
              </a:rPr>
              <a:t>与销售毛利率</a:t>
            </a:r>
            <a:r>
              <a:rPr lang="en-US" altLang="zh-CN" sz="2400" dirty="0">
                <a:latin typeface="微软雅黑" panose="020B0503020204020204" pitchFamily="2" charset="-122"/>
                <a:ea typeface="微软雅黑" panose="020B0503020204020204" pitchFamily="2" charset="-122"/>
              </a:rPr>
              <a:t>x2</a:t>
            </a:r>
            <a:r>
              <a:rPr lang="zh-CN" altLang="en-US" sz="2400" dirty="0">
                <a:latin typeface="微软雅黑" panose="020B0503020204020204" pitchFamily="2" charset="-122"/>
                <a:ea typeface="微软雅黑" panose="020B0503020204020204" pitchFamily="2" charset="-122"/>
              </a:rPr>
              <a:t>呈高度正相关，速动比率</a:t>
            </a:r>
            <a:r>
              <a:rPr lang="en-US" altLang="zh-CN" sz="2400" dirty="0">
                <a:latin typeface="微软雅黑" panose="020B0503020204020204" pitchFamily="2" charset="-122"/>
                <a:ea typeface="微软雅黑" panose="020B0503020204020204" pitchFamily="2" charset="-122"/>
              </a:rPr>
              <a:t>x3</a:t>
            </a:r>
            <a:r>
              <a:rPr lang="zh-CN" altLang="en-US" sz="2400" dirty="0">
                <a:latin typeface="微软雅黑" panose="020B0503020204020204" pitchFamily="2" charset="-122"/>
                <a:ea typeface="微软雅黑" panose="020B0503020204020204" pitchFamily="2" charset="-122"/>
              </a:rPr>
              <a:t>与资产负债率</a:t>
            </a:r>
            <a:r>
              <a:rPr lang="en-US" altLang="zh-CN" sz="2400" dirty="0">
                <a:latin typeface="微软雅黑" panose="020B0503020204020204" pitchFamily="2" charset="-122"/>
                <a:ea typeface="微软雅黑" panose="020B0503020204020204" pitchFamily="2" charset="-122"/>
              </a:rPr>
              <a:t>x4</a:t>
            </a:r>
            <a:r>
              <a:rPr lang="zh-CN" altLang="en-US" sz="2400" dirty="0">
                <a:latin typeface="微软雅黑" panose="020B0503020204020204" pitchFamily="2" charset="-122"/>
                <a:ea typeface="微软雅黑" panose="020B0503020204020204" pitchFamily="2" charset="-122"/>
              </a:rPr>
              <a:t>呈较强的负相关。主营业务收入增长率</a:t>
            </a:r>
            <a:r>
              <a:rPr lang="en-US" altLang="zh-CN" sz="2400" dirty="0">
                <a:latin typeface="微软雅黑" panose="020B0503020204020204" pitchFamily="2" charset="-122"/>
                <a:ea typeface="微软雅黑" panose="020B0503020204020204" pitchFamily="2" charset="-122"/>
              </a:rPr>
              <a:t>x5</a:t>
            </a:r>
            <a:r>
              <a:rPr lang="zh-CN" altLang="en-US" sz="2400" dirty="0">
                <a:latin typeface="微软雅黑" panose="020B0503020204020204" pitchFamily="2" charset="-122"/>
                <a:ea typeface="微软雅黑" panose="020B0503020204020204" pitchFamily="2" charset="-122"/>
              </a:rPr>
              <a:t>和营业利润增长率</a:t>
            </a:r>
            <a:r>
              <a:rPr lang="en-US" altLang="zh-CN" sz="2400" dirty="0">
                <a:latin typeface="微软雅黑" panose="020B0503020204020204" pitchFamily="2" charset="-122"/>
                <a:ea typeface="微软雅黑" panose="020B0503020204020204" pitchFamily="2" charset="-122"/>
              </a:rPr>
              <a:t>x6</a:t>
            </a:r>
            <a:r>
              <a:rPr lang="zh-CN" altLang="en-US" sz="2400" dirty="0">
                <a:latin typeface="微软雅黑" panose="020B0503020204020204" pitchFamily="2" charset="-122"/>
                <a:ea typeface="微软雅黑" panose="020B0503020204020204" pitchFamily="2" charset="-122"/>
              </a:rPr>
              <a:t>呈中度相关关系。为了消除各财务指标之间的相关性，采用因子分析方法并提取因子。</a:t>
            </a:r>
            <a:endParaRPr lang="zh-CN" altLang="en-US" sz="2400" dirty="0">
              <a:latin typeface="微软雅黑" panose="020B0503020204020204" pitchFamily="2" charset="-122"/>
              <a:ea typeface="微软雅黑" panose="020B0503020204020204" pitchFamily="2" charset="-122"/>
            </a:endParaRPr>
          </a:p>
        </p:txBody>
      </p:sp>
      <p:sp>
        <p:nvSpPr>
          <p:cNvPr id="10" name="右箭头 9"/>
          <p:cNvSpPr/>
          <p:nvPr/>
        </p:nvSpPr>
        <p:spPr>
          <a:xfrm>
            <a:off x="6787302" y="5157120"/>
            <a:ext cx="892808" cy="576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ppt_x"/>
                                          </p:val>
                                        </p:tav>
                                        <p:tav tm="100000">
                                          <p:val>
                                            <p:strVal val="#ppt_x"/>
                                          </p:val>
                                        </p:tav>
                                      </p:tavLst>
                                    </p:anim>
                                    <p:anim calcmode="lin" valueType="num">
                                      <p:cBhvr additive="base">
                                        <p:cTn id="14" dur="1000" fill="hold"/>
                                        <p:tgtEl>
                                          <p:spTgt spid="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466581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9.3 </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因子载荷的估计及解释</a:t>
            </a:r>
            <a:endPar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24425" y="980830"/>
            <a:ext cx="12045601" cy="3970318"/>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例</a:t>
            </a:r>
            <a:r>
              <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9.1】</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水泥行业上市公司经营业绩因子模型实证</a:t>
            </a: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分析</a:t>
            </a:r>
            <a:endParaRPr lang="en-US" altLang="zh-CN" sz="2400" b="1" dirty="0" smtClean="0">
              <a:latin typeface="微软雅黑" panose="020B0503020204020204" pitchFamily="2" charset="-122"/>
              <a:ea typeface="微软雅黑" panose="020B0503020204020204" pitchFamily="2" charset="-122"/>
            </a:endParaRPr>
          </a:p>
          <a:p>
            <a:pPr lvl="1" algn="just">
              <a:lnSpc>
                <a:spcPct val="150000"/>
              </a:lnSpc>
            </a:pPr>
            <a:endParaRPr lang="en-US" altLang="zh-CN" sz="2400" b="1" dirty="0" smtClean="0">
              <a:latin typeface="微软雅黑" panose="020B0503020204020204" pitchFamily="2" charset="-122"/>
              <a:ea typeface="微软雅黑" panose="020B0503020204020204" pitchFamily="2" charset="-122"/>
            </a:endParaRPr>
          </a:p>
          <a:p>
            <a:pPr lvl="1" algn="just">
              <a:lnSpc>
                <a:spcPct val="150000"/>
              </a:lnSpc>
            </a:pPr>
            <a:r>
              <a:rPr lang="en-US" altLang="zh-CN" sz="2400" b="1" dirty="0" smtClean="0">
                <a:latin typeface="微软雅黑" panose="020B0503020204020204" pitchFamily="2" charset="-122"/>
                <a:ea typeface="微软雅黑" panose="020B0503020204020204" pitchFamily="2" charset="-122"/>
              </a:rPr>
              <a:t>4</a:t>
            </a:r>
            <a:r>
              <a:rPr lang="en-US" altLang="zh-CN" sz="2400" b="1" dirty="0">
                <a:latin typeface="微软雅黑" panose="020B0503020204020204" pitchFamily="2" charset="-122"/>
                <a:ea typeface="微软雅黑" panose="020B0503020204020204" pitchFamily="2" charset="-122"/>
              </a:rPr>
              <a:t>. </a:t>
            </a:r>
            <a:r>
              <a:rPr lang="zh-CN" altLang="en-US" sz="2400" b="1" dirty="0">
                <a:latin typeface="微软雅黑" panose="020B0503020204020204" pitchFamily="2" charset="-122"/>
                <a:ea typeface="微软雅黑" panose="020B0503020204020204" pitchFamily="2" charset="-122"/>
              </a:rPr>
              <a:t>计算特征值、因子载荷及共同度 </a:t>
            </a:r>
            <a:endParaRPr lang="en-US" altLang="zh-CN" sz="2400" b="1" dirty="0" smtClean="0">
              <a:latin typeface="微软雅黑" panose="020B0503020204020204" pitchFamily="2" charset="-122"/>
              <a:ea typeface="微软雅黑" panose="020B0503020204020204" pitchFamily="2" charset="-122"/>
            </a:endParaRPr>
          </a:p>
          <a:p>
            <a:pPr lvl="1" algn="just">
              <a:lnSpc>
                <a:spcPct val="150000"/>
              </a:lnSpc>
            </a:pPr>
            <a:endParaRPr lang="en-US" altLang="zh-CN" sz="2400" dirty="0" smtClean="0">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endParaRPr>
          </a:p>
          <a:p>
            <a:pPr lvl="1" algn="just">
              <a:lnSpc>
                <a:spcPct val="150000"/>
              </a:lnSpc>
            </a:pPr>
            <a:r>
              <a:rPr lang="en-US" altLang="zh-CN" sz="2400" dirty="0" smtClean="0">
                <a:latin typeface="微软雅黑" panose="020B0503020204020204" pitchFamily="2" charset="-122"/>
                <a:ea typeface="微软雅黑" panose="020B0503020204020204" pitchFamily="2" charset="-122"/>
              </a:rPr>
              <a:t>#</a:t>
            </a:r>
            <a:r>
              <a:rPr lang="zh-CN" altLang="en-US" sz="2400" dirty="0">
                <a:latin typeface="微软雅黑" panose="020B0503020204020204" pitchFamily="2" charset="-122"/>
                <a:ea typeface="微软雅黑" panose="020B0503020204020204" pitchFamily="2" charset="-122"/>
              </a:rPr>
              <a:t>极大似然法因子分析</a:t>
            </a:r>
            <a:endParaRPr lang="zh-CN" altLang="en-US" sz="2400" dirty="0">
              <a:latin typeface="微软雅黑" panose="020B0503020204020204" pitchFamily="2" charset="-122"/>
              <a:ea typeface="微软雅黑" panose="020B0503020204020204" pitchFamily="2" charset="-122"/>
            </a:endParaRPr>
          </a:p>
          <a:p>
            <a:pPr algn="just">
              <a:lnSpc>
                <a:spcPct val="150000"/>
              </a:lnSpc>
            </a:pPr>
            <a:endParaRPr lang="zh-CN" altLang="en-US" sz="2400" dirty="0">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endParaRPr>
          </a:p>
          <a:p>
            <a:pPr lvl="0" algn="just">
              <a:lnSpc>
                <a:spcPct val="150000"/>
              </a:lnSpc>
            </a:pPr>
            <a:endParaRPr lang="en-US" altLang="zh-CN" sz="2400" b="1" dirty="0" smtClean="0">
              <a:solidFill>
                <a:srgbClr val="0053EC"/>
              </a:solidFill>
              <a:latin typeface="微软雅黑" panose="020B0503020204020204" pitchFamily="2" charset="-122"/>
              <a:ea typeface="微软雅黑" panose="020B0503020204020204" pitchFamily="2" charset="-122"/>
            </a:endParaRPr>
          </a:p>
        </p:txBody>
      </p:sp>
      <p:sp>
        <p:nvSpPr>
          <p:cNvPr id="9" name="矩形 6"/>
          <p:cNvSpPr/>
          <p:nvPr/>
        </p:nvSpPr>
        <p:spPr>
          <a:xfrm>
            <a:off x="119585" y="3862744"/>
            <a:ext cx="5213340" cy="646331"/>
          </a:xfrm>
          <a:prstGeom prst="rect">
            <a:avLst/>
          </a:prstGeom>
          <a:noFill/>
          <a:ln w="9525">
            <a:solidFill>
              <a:schemeClr val="accent1"/>
            </a:solidFill>
          </a:ln>
        </p:spPr>
        <p:txBody>
          <a:bodyPr wrap="square">
            <a:spAutoFit/>
          </a:bodyPr>
          <a:lstStyle/>
          <a:p>
            <a:pPr lvl="0" algn="just">
              <a:lnSpc>
                <a:spcPct val="150000"/>
              </a:lnSpc>
            </a:pPr>
            <a:r>
              <a:rPr lang="it-IT" altLang="zh-CN" sz="2400" b="1" dirty="0">
                <a:solidFill>
                  <a:srgbClr val="0053EC"/>
                </a:solidFill>
                <a:latin typeface="微软雅黑" panose="020B0503020204020204" pitchFamily="2" charset="-122"/>
                <a:ea typeface="微软雅黑" panose="020B0503020204020204" pitchFamily="2" charset="-122"/>
              </a:rPr>
              <a:t>(FA0=factanal(X,3,rot="none</a:t>
            </a:r>
            <a:r>
              <a:rPr lang="it-IT" altLang="zh-CN" sz="2400" b="1" dirty="0" smtClean="0">
                <a:solidFill>
                  <a:srgbClr val="0053EC"/>
                </a:solidFill>
                <a:latin typeface="微软雅黑" panose="020B0503020204020204" pitchFamily="2" charset="-122"/>
                <a:ea typeface="微软雅黑" panose="020B0503020204020204" pitchFamily="2" charset="-122"/>
              </a:rPr>
              <a:t>"))</a:t>
            </a:r>
            <a:endParaRPr lang="en-US" altLang="zh-CN" sz="24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 name="右箭头 9"/>
          <p:cNvSpPr/>
          <p:nvPr/>
        </p:nvSpPr>
        <p:spPr>
          <a:xfrm>
            <a:off x="5491212" y="3933035"/>
            <a:ext cx="604788" cy="576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2241" y="1700880"/>
            <a:ext cx="5880174" cy="498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ppt_x"/>
                                          </p:val>
                                        </p:tav>
                                        <p:tav tm="100000">
                                          <p:val>
                                            <p:strVal val="#ppt_x"/>
                                          </p:val>
                                        </p:tav>
                                      </p:tavLst>
                                    </p:anim>
                                    <p:anim calcmode="lin" valueType="num">
                                      <p:cBhvr additive="base">
                                        <p:cTn id="14" dur="1000" fill="hold"/>
                                        <p:tgtEl>
                                          <p:spTgt spid="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466581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9.3 </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因子载荷的估计及解释</a:t>
            </a:r>
            <a:endPar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24425" y="980830"/>
            <a:ext cx="12045601" cy="3416320"/>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例</a:t>
            </a:r>
            <a:r>
              <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9.1】</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水泥行业上市公司经营业绩因子模型实证</a:t>
            </a: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分析</a:t>
            </a:r>
            <a:endParaRPr lang="en-US" altLang="zh-CN" sz="2400" b="1" dirty="0" smtClean="0">
              <a:latin typeface="微软雅黑" panose="020B0503020204020204" pitchFamily="2" charset="-122"/>
              <a:ea typeface="微软雅黑" panose="020B0503020204020204" pitchFamily="2" charset="-122"/>
            </a:endParaRPr>
          </a:p>
          <a:p>
            <a:pPr lvl="1" algn="just">
              <a:lnSpc>
                <a:spcPct val="150000"/>
              </a:lnSpc>
            </a:pPr>
            <a:r>
              <a:rPr lang="en-US" altLang="zh-CN" sz="2400" b="1" dirty="0">
                <a:latin typeface="微软雅黑" panose="020B0503020204020204" pitchFamily="2" charset="-122"/>
                <a:ea typeface="微软雅黑" panose="020B0503020204020204" pitchFamily="2" charset="-122"/>
              </a:rPr>
              <a:t>4. </a:t>
            </a:r>
            <a:r>
              <a:rPr lang="zh-CN" altLang="en-US" sz="2400" b="1" dirty="0">
                <a:latin typeface="微软雅黑" panose="020B0503020204020204" pitchFamily="2" charset="-122"/>
                <a:ea typeface="微软雅黑" panose="020B0503020204020204" pitchFamily="2" charset="-122"/>
              </a:rPr>
              <a:t>计算特征值、因子载荷及共同度 </a:t>
            </a:r>
            <a:endParaRPr lang="en-US" altLang="zh-CN" sz="2400" b="1" dirty="0" smtClean="0">
              <a:latin typeface="微软雅黑" panose="020B0503020204020204" pitchFamily="2" charset="-122"/>
              <a:ea typeface="微软雅黑" panose="020B0503020204020204" pitchFamily="2" charset="-122"/>
            </a:endParaRPr>
          </a:p>
          <a:p>
            <a:pPr lvl="1" algn="just">
              <a:lnSpc>
                <a:spcPct val="150000"/>
              </a:lnSpc>
            </a:pPr>
            <a:endParaRPr lang="en-US" altLang="zh-CN" sz="2400" dirty="0" smtClean="0">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endParaRPr>
          </a:p>
          <a:p>
            <a:pPr lvl="1" algn="just">
              <a:lnSpc>
                <a:spcPct val="150000"/>
              </a:lnSpc>
            </a:pPr>
            <a:r>
              <a:rPr lang="en-US" altLang="zh-CN" sz="2400" dirty="0" smtClean="0">
                <a:latin typeface="微软雅黑" panose="020B0503020204020204" pitchFamily="2" charset="-122"/>
                <a:ea typeface="微软雅黑" panose="020B0503020204020204" pitchFamily="2" charset="-122"/>
              </a:rPr>
              <a:t>#</a:t>
            </a:r>
            <a:r>
              <a:rPr lang="zh-CN" altLang="en-US" sz="2400" dirty="0">
                <a:latin typeface="微软雅黑" panose="020B0503020204020204" pitchFamily="2" charset="-122"/>
                <a:ea typeface="微软雅黑" panose="020B0503020204020204" pitchFamily="2" charset="-122"/>
              </a:rPr>
              <a:t>主成份法因子分析</a:t>
            </a:r>
            <a:endParaRPr lang="zh-CN" altLang="en-US" sz="2400" dirty="0">
              <a:latin typeface="微软雅黑" panose="020B0503020204020204" pitchFamily="2" charset="-122"/>
              <a:ea typeface="微软雅黑" panose="020B0503020204020204" pitchFamily="2" charset="-122"/>
            </a:endParaRPr>
          </a:p>
          <a:p>
            <a:pPr algn="just">
              <a:lnSpc>
                <a:spcPct val="150000"/>
              </a:lnSpc>
            </a:pPr>
            <a:endParaRPr lang="zh-CN" altLang="en-US" sz="2400" dirty="0">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endParaRPr>
          </a:p>
          <a:p>
            <a:pPr lvl="0" algn="just">
              <a:lnSpc>
                <a:spcPct val="150000"/>
              </a:lnSpc>
            </a:pPr>
            <a:endParaRPr lang="en-US" altLang="zh-CN" sz="2400" b="1" dirty="0" smtClean="0">
              <a:solidFill>
                <a:srgbClr val="0053EC"/>
              </a:solidFill>
              <a:latin typeface="微软雅黑" panose="020B0503020204020204" pitchFamily="2" charset="-122"/>
              <a:ea typeface="微软雅黑" panose="020B0503020204020204" pitchFamily="2" charset="-122"/>
            </a:endParaRPr>
          </a:p>
        </p:txBody>
      </p:sp>
      <p:sp>
        <p:nvSpPr>
          <p:cNvPr id="9" name="矩形 6"/>
          <p:cNvSpPr/>
          <p:nvPr/>
        </p:nvSpPr>
        <p:spPr>
          <a:xfrm>
            <a:off x="551615" y="3308746"/>
            <a:ext cx="3312230" cy="1200329"/>
          </a:xfrm>
          <a:prstGeom prst="rect">
            <a:avLst/>
          </a:prstGeom>
          <a:noFill/>
          <a:ln w="9525">
            <a:solidFill>
              <a:schemeClr val="accent1"/>
            </a:solidFill>
          </a:ln>
        </p:spPr>
        <p:txBody>
          <a:bodyPr wrap="square">
            <a:spAutoFit/>
          </a:bodyPr>
          <a:lstStyle/>
          <a:p>
            <a:pPr lvl="0" algn="just">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library(</a:t>
            </a:r>
            <a:r>
              <a:rPr lang="en-US" altLang="zh-CN" sz="2400" b="1" dirty="0" err="1">
                <a:solidFill>
                  <a:srgbClr val="0053EC"/>
                </a:solidFill>
                <a:latin typeface="微软雅黑" panose="020B0503020204020204" pitchFamily="2" charset="-122"/>
                <a:ea typeface="微软雅黑" panose="020B0503020204020204" pitchFamily="2" charset="-122"/>
              </a:rPr>
              <a:t>mvstats</a:t>
            </a:r>
            <a:r>
              <a:rPr lang="en-US" altLang="zh-CN" sz="2400" b="1" dirty="0">
                <a:solidFill>
                  <a:srgbClr val="0053EC"/>
                </a:solidFill>
                <a:latin typeface="微软雅黑" panose="020B0503020204020204" pitchFamily="2" charset="-122"/>
                <a:ea typeface="微软雅黑" panose="020B0503020204020204" pitchFamily="2" charset="-122"/>
              </a:rPr>
              <a:t>) </a:t>
            </a:r>
            <a:endParaRPr lang="en-US" altLang="zh-CN" sz="2400" b="1" dirty="0">
              <a:solidFill>
                <a:srgbClr val="0053EC"/>
              </a:solidFill>
              <a:latin typeface="微软雅黑" panose="020B0503020204020204" pitchFamily="2" charset="-122"/>
              <a:ea typeface="微软雅黑" panose="020B0503020204020204" pitchFamily="2" charset="-122"/>
            </a:endParaRPr>
          </a:p>
          <a:p>
            <a:pPr lvl="0" algn="just">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a:t>
            </a:r>
            <a:r>
              <a:rPr lang="en-US" altLang="zh-CN" sz="2400" b="1" dirty="0" err="1">
                <a:solidFill>
                  <a:srgbClr val="0053EC"/>
                </a:solidFill>
                <a:latin typeface="微软雅黑" panose="020B0503020204020204" pitchFamily="2" charset="-122"/>
                <a:ea typeface="微软雅黑" panose="020B0503020204020204" pitchFamily="2" charset="-122"/>
              </a:rPr>
              <a:t>Fac</a:t>
            </a:r>
            <a:r>
              <a:rPr lang="en-US" altLang="zh-CN" sz="2400" b="1" dirty="0">
                <a:solidFill>
                  <a:srgbClr val="0053EC"/>
                </a:solidFill>
                <a:latin typeface="微软雅黑" panose="020B0503020204020204" pitchFamily="2" charset="-122"/>
                <a:ea typeface="微软雅黑" panose="020B0503020204020204" pitchFamily="2" charset="-122"/>
              </a:rPr>
              <a:t>=</a:t>
            </a:r>
            <a:r>
              <a:rPr lang="en-US" altLang="zh-CN" sz="2400" b="1" dirty="0" err="1">
                <a:solidFill>
                  <a:srgbClr val="0053EC"/>
                </a:solidFill>
                <a:latin typeface="微软雅黑" panose="020B0503020204020204" pitchFamily="2" charset="-122"/>
                <a:ea typeface="微软雅黑" panose="020B0503020204020204" pitchFamily="2" charset="-122"/>
              </a:rPr>
              <a:t>factpc</a:t>
            </a:r>
            <a:r>
              <a:rPr lang="en-US" altLang="zh-CN" sz="2400" b="1" dirty="0">
                <a:solidFill>
                  <a:srgbClr val="0053EC"/>
                </a:solidFill>
                <a:latin typeface="微软雅黑" panose="020B0503020204020204" pitchFamily="2" charset="-122"/>
                <a:ea typeface="微软雅黑" panose="020B0503020204020204" pitchFamily="2" charset="-122"/>
              </a:rPr>
              <a:t>(X,3</a:t>
            </a:r>
            <a:r>
              <a:rPr lang="en-US" altLang="zh-CN" sz="2400" b="1" dirty="0" smtClean="0">
                <a:solidFill>
                  <a:srgbClr val="0053EC"/>
                </a:solidFill>
                <a:latin typeface="微软雅黑" panose="020B0503020204020204" pitchFamily="2" charset="-122"/>
                <a:ea typeface="微软雅黑" panose="020B0503020204020204" pitchFamily="2" charset="-122"/>
              </a:rPr>
              <a:t>))</a:t>
            </a:r>
            <a:endParaRPr lang="en-US" altLang="zh-CN" sz="24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0" name="右箭头 9"/>
          <p:cNvSpPr/>
          <p:nvPr/>
        </p:nvSpPr>
        <p:spPr>
          <a:xfrm>
            <a:off x="4511890" y="3573010"/>
            <a:ext cx="892808" cy="576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6925" y="1652270"/>
            <a:ext cx="4782820" cy="5132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ppt_x"/>
                                          </p:val>
                                        </p:tav>
                                        <p:tav tm="100000">
                                          <p:val>
                                            <p:strVal val="#ppt_x"/>
                                          </p:val>
                                        </p:tav>
                                      </p:tavLst>
                                    </p:anim>
                                    <p:anim calcmode="lin" valueType="num">
                                      <p:cBhvr additive="base">
                                        <p:cTn id="14" dur="1000" fill="hold"/>
                                        <p:tgtEl>
                                          <p:spTgt spid="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466581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9.4</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因子旋转方法</a:t>
            </a:r>
            <a:endPar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1337716" y="1700879"/>
            <a:ext cx="9515583" cy="4524315"/>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旋转目的</a:t>
            </a:r>
            <a:endPar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endParaRPr lang="en-US" altLang="zh-CN" sz="2400" b="1" dirty="0" smtClean="0">
              <a:latin typeface="微软雅黑" panose="020B0503020204020204" pitchFamily="2" charset="-122"/>
              <a:ea typeface="微软雅黑" panose="020B0503020204020204" pitchFamily="2" charset="-122"/>
            </a:endParaRPr>
          </a:p>
          <a:p>
            <a:pPr marL="800100" lvl="1" indent="-342900" algn="just">
              <a:lnSpc>
                <a:spcPct val="150000"/>
              </a:lnSpc>
              <a:buFont typeface="Wingdings" panose="05000000000000000000" pitchFamily="2" charset="2"/>
              <a:buChar char="ü"/>
            </a:pPr>
            <a:r>
              <a:rPr lang="zh-CN" altLang="en-US" sz="2400" dirty="0" smtClean="0">
                <a:latin typeface="微软雅黑" panose="020B0503020204020204" pitchFamily="2" charset="-122"/>
                <a:ea typeface="微软雅黑" panose="020B0503020204020204" pitchFamily="2" charset="-122"/>
              </a:rPr>
              <a:t>建立</a:t>
            </a:r>
            <a:r>
              <a:rPr lang="zh-CN" altLang="en-US" sz="2400" dirty="0">
                <a:latin typeface="微软雅黑" panose="020B0503020204020204" pitchFamily="2" charset="-122"/>
                <a:ea typeface="微软雅黑" panose="020B0503020204020204" pitchFamily="2" charset="-122"/>
              </a:rPr>
              <a:t>因子分析模型的目的不仅是找出主因子，更重要的是知道每个主因子的意义，以便对实际问题进行分析</a:t>
            </a:r>
            <a:r>
              <a:rPr lang="zh-CN" altLang="en-US" sz="2400" dirty="0" smtClean="0">
                <a:latin typeface="微软雅黑" panose="020B0503020204020204" pitchFamily="2" charset="-122"/>
                <a:ea typeface="微软雅黑" panose="020B0503020204020204" pitchFamily="2" charset="-122"/>
              </a:rPr>
              <a:t>。</a:t>
            </a:r>
            <a:endParaRPr lang="en-US" altLang="zh-CN" sz="2400" dirty="0" smtClean="0">
              <a:latin typeface="微软雅黑" panose="020B0503020204020204" pitchFamily="2" charset="-122"/>
              <a:ea typeface="微软雅黑" panose="020B0503020204020204" pitchFamily="2" charset="-122"/>
            </a:endParaRPr>
          </a:p>
          <a:p>
            <a:pPr marL="800100" lvl="1" indent="-342900" algn="just">
              <a:lnSpc>
                <a:spcPct val="150000"/>
              </a:lnSpc>
              <a:buFont typeface="Wingdings" panose="05000000000000000000" pitchFamily="2" charset="2"/>
              <a:buChar char="ü"/>
            </a:pPr>
            <a:r>
              <a:rPr lang="zh-CN" altLang="en-US" sz="2400" dirty="0" smtClean="0">
                <a:latin typeface="微软雅黑" panose="020B0503020204020204" pitchFamily="2" charset="-122"/>
                <a:ea typeface="微软雅黑" panose="020B0503020204020204" pitchFamily="2" charset="-122"/>
              </a:rPr>
              <a:t>如果</a:t>
            </a:r>
            <a:r>
              <a:rPr lang="zh-CN" altLang="en-US" sz="2400" dirty="0">
                <a:latin typeface="微软雅黑" panose="020B0503020204020204" pitchFamily="2" charset="-122"/>
                <a:ea typeface="微软雅黑" panose="020B0503020204020204" pitchFamily="2" charset="-122"/>
              </a:rPr>
              <a:t>求出主因子后，各个主因子的典型代表变量不很突出，还需要进行因子旋转，通过适当的旋转得到比较满意的主因子。 </a:t>
            </a:r>
            <a:endParaRPr lang="en-US" altLang="zh-CN" sz="2400" dirty="0" smtClean="0">
              <a:latin typeface="微软雅黑" panose="020B0503020204020204" pitchFamily="2" charset="-122"/>
              <a:ea typeface="微软雅黑" panose="020B0503020204020204" pitchFamily="2" charset="-122"/>
            </a:endParaRPr>
          </a:p>
          <a:p>
            <a:pPr marL="800100" lvl="1" indent="-342900" algn="just">
              <a:lnSpc>
                <a:spcPct val="150000"/>
              </a:lnSpc>
              <a:buFont typeface="Wingdings" panose="05000000000000000000" pitchFamily="2" charset="2"/>
              <a:buChar char="ü"/>
            </a:pPr>
            <a:r>
              <a:rPr lang="zh-CN" altLang="en-US" sz="2400" dirty="0">
                <a:latin typeface="微软雅黑" panose="020B0503020204020204" pitchFamily="2" charset="-122"/>
                <a:ea typeface="微软雅黑" panose="020B0503020204020204" pitchFamily="2" charset="-122"/>
              </a:rPr>
              <a:t>使因子载荷矩阵中因子载荷的绝对值向</a:t>
            </a:r>
            <a:r>
              <a:rPr lang="en-US" altLang="zh-CN" sz="2400" dirty="0">
                <a:latin typeface="微软雅黑" panose="020B0503020204020204" pitchFamily="2" charset="-122"/>
                <a:ea typeface="微软雅黑" panose="020B0503020204020204" pitchFamily="2" charset="-122"/>
              </a:rPr>
              <a:t>0</a:t>
            </a:r>
            <a:r>
              <a:rPr lang="zh-CN" altLang="en-US" sz="2400" dirty="0">
                <a:latin typeface="微软雅黑" panose="020B0503020204020204" pitchFamily="2" charset="-122"/>
                <a:ea typeface="微软雅黑" panose="020B0503020204020204" pitchFamily="2" charset="-122"/>
              </a:rPr>
              <a:t>和</a:t>
            </a:r>
            <a:r>
              <a:rPr lang="en-US" altLang="zh-CN" sz="2400" dirty="0">
                <a:latin typeface="微软雅黑" panose="020B0503020204020204" pitchFamily="2" charset="-122"/>
                <a:ea typeface="微软雅黑" panose="020B0503020204020204" pitchFamily="2" charset="-122"/>
              </a:rPr>
              <a:t>1</a:t>
            </a:r>
            <a:r>
              <a:rPr lang="zh-CN" altLang="en-US" sz="2400" dirty="0">
                <a:latin typeface="微软雅黑" panose="020B0503020204020204" pitchFamily="2" charset="-122"/>
                <a:ea typeface="微软雅黑" panose="020B0503020204020204" pitchFamily="2" charset="-122"/>
              </a:rPr>
              <a:t>两个方向分化，使大的载荷更大，小的载荷更小。</a:t>
            </a:r>
            <a:endParaRPr lang="en-US" altLang="zh-CN" sz="2400" dirty="0" smtClean="0">
              <a:latin typeface="微软雅黑" panose="020B0503020204020204" pitchFamily="2" charset="-122"/>
              <a:ea typeface="微软雅黑" panose="020B0503020204020204"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466581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9.4</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因子旋转方法</a:t>
            </a:r>
            <a:endPar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593305" y="1268850"/>
            <a:ext cx="10728745" cy="1200329"/>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旋转方法</a:t>
            </a:r>
            <a:endParaRPr lang="en-US" altLang="zh-CN" sz="2400" b="1" dirty="0" smtClean="0">
              <a:latin typeface="微软雅黑" panose="020B0503020204020204" pitchFamily="2" charset="-122"/>
              <a:ea typeface="微软雅黑" panose="020B0503020204020204" pitchFamily="2" charset="-122"/>
            </a:endParaRPr>
          </a:p>
          <a:p>
            <a:pPr lvl="1" algn="just">
              <a:lnSpc>
                <a:spcPct val="150000"/>
              </a:lnSpc>
            </a:pPr>
            <a:r>
              <a:rPr lang="zh-CN" altLang="en-US" sz="2400" dirty="0">
                <a:latin typeface="微软雅黑" panose="020B0503020204020204" pitchFamily="2" charset="-122"/>
                <a:ea typeface="微软雅黑" panose="020B0503020204020204" pitchFamily="2" charset="-122"/>
              </a:rPr>
              <a:t>因子旋转的方法有很多，最常用的方法是最大方差正交旋转法</a:t>
            </a:r>
            <a:r>
              <a:rPr lang="en-US" altLang="zh-CN" sz="2400" dirty="0">
                <a:latin typeface="微软雅黑" panose="020B0503020204020204" pitchFamily="2" charset="-122"/>
                <a:ea typeface="微软雅黑" panose="020B0503020204020204" pitchFamily="2" charset="-122"/>
              </a:rPr>
              <a:t>(</a:t>
            </a:r>
            <a:r>
              <a:rPr lang="en-US" altLang="zh-CN" sz="2400" dirty="0" err="1">
                <a:latin typeface="微软雅黑" panose="020B0503020204020204" pitchFamily="2" charset="-122"/>
                <a:ea typeface="微软雅黑" panose="020B0503020204020204" pitchFamily="2" charset="-122"/>
              </a:rPr>
              <a:t>Varimax</a:t>
            </a:r>
            <a:r>
              <a:rPr lang="en-US" altLang="zh-CN" sz="2400" dirty="0">
                <a:latin typeface="微软雅黑" panose="020B0503020204020204" pitchFamily="2" charset="-122"/>
                <a:ea typeface="微软雅黑" panose="020B0503020204020204" pitchFamily="2" charset="-122"/>
              </a:rPr>
              <a:t>)</a:t>
            </a:r>
            <a:r>
              <a:rPr lang="zh-CN" altLang="en-US" sz="2400" dirty="0">
                <a:latin typeface="微软雅黑" panose="020B0503020204020204" pitchFamily="2" charset="-122"/>
                <a:ea typeface="微软雅黑" panose="020B0503020204020204" pitchFamily="2" charset="-122"/>
              </a:rPr>
              <a:t>。</a:t>
            </a:r>
            <a:endParaRPr lang="en-US" altLang="zh-CN" sz="2400" dirty="0" smtClean="0">
              <a:latin typeface="微软雅黑" panose="020B0503020204020204" pitchFamily="2" charset="-122"/>
              <a:ea typeface="微软雅黑" panose="020B0503020204020204" pitchFamily="2" charset="-122"/>
            </a:endParaRPr>
          </a:p>
        </p:txBody>
      </p:sp>
      <p:grpSp>
        <p:nvGrpSpPr>
          <p:cNvPr id="14" name="组合 13"/>
          <p:cNvGrpSpPr/>
          <p:nvPr/>
        </p:nvGrpSpPr>
        <p:grpSpPr>
          <a:xfrm>
            <a:off x="3427570" y="3165700"/>
            <a:ext cx="6619672" cy="2240497"/>
            <a:chOff x="2041435" y="3060633"/>
            <a:chExt cx="6619672" cy="2240497"/>
          </a:xfrm>
        </p:grpSpPr>
        <p:sp>
          <p:nvSpPr>
            <p:cNvPr id="6" name="圆角矩形 5"/>
            <p:cNvSpPr/>
            <p:nvPr/>
          </p:nvSpPr>
          <p:spPr>
            <a:xfrm>
              <a:off x="2041436" y="3060633"/>
              <a:ext cx="1944135" cy="671801"/>
            </a:xfrm>
            <a:prstGeom prst="round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正交</a:t>
              </a:r>
              <a:r>
                <a:rPr lang="zh-CN" altLang="en-US" sz="2400" b="1" dirty="0" smtClean="0"/>
                <a:t>旋转</a:t>
              </a:r>
              <a:endParaRPr lang="zh-CN" altLang="en-US" sz="2400" b="1" dirty="0"/>
            </a:p>
          </p:txBody>
        </p:sp>
        <p:sp>
          <p:nvSpPr>
            <p:cNvPr id="9" name="圆角矩形 8"/>
            <p:cNvSpPr/>
            <p:nvPr/>
          </p:nvSpPr>
          <p:spPr>
            <a:xfrm>
              <a:off x="2041435" y="4629329"/>
              <a:ext cx="1944135" cy="671801"/>
            </a:xfrm>
            <a:prstGeom prst="round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斜交旋转</a:t>
              </a:r>
              <a:endParaRPr lang="zh-CN" altLang="en-US" sz="2400" b="1" dirty="0"/>
            </a:p>
          </p:txBody>
        </p:sp>
        <p:sp>
          <p:nvSpPr>
            <p:cNvPr id="7" name="矩形 6"/>
            <p:cNvSpPr/>
            <p:nvPr/>
          </p:nvSpPr>
          <p:spPr>
            <a:xfrm>
              <a:off x="4210593" y="3220820"/>
              <a:ext cx="4450514" cy="461665"/>
            </a:xfrm>
            <a:prstGeom prst="rect">
              <a:avLst/>
            </a:prstGeom>
          </p:spPr>
          <p:txBody>
            <a:bodyPr wrap="none">
              <a:spAutoFit/>
            </a:bodyPr>
            <a:lstStyle/>
            <a:p>
              <a:r>
                <a:rPr lang="zh-CN" altLang="en-US" sz="2400" b="1" dirty="0">
                  <a:solidFill>
                    <a:srgbClr val="FF0000"/>
                  </a:solidFill>
                  <a:latin typeface="微软雅黑" panose="020B0503020204020204" pitchFamily="2" charset="-122"/>
                  <a:ea typeface="微软雅黑" panose="020B0503020204020204" pitchFamily="2" charset="-122"/>
                </a:rPr>
                <a:t>最大方差正交旋转法</a:t>
              </a:r>
              <a:r>
                <a:rPr lang="en-US" altLang="zh-CN" sz="2400" b="1" dirty="0">
                  <a:solidFill>
                    <a:srgbClr val="FF0000"/>
                  </a:solidFill>
                  <a:latin typeface="微软雅黑" panose="020B0503020204020204" pitchFamily="2" charset="-122"/>
                  <a:ea typeface="微软雅黑" panose="020B0503020204020204" pitchFamily="2" charset="-122"/>
                </a:rPr>
                <a:t>(</a:t>
              </a:r>
              <a:r>
                <a:rPr lang="en-US" altLang="zh-CN" sz="2400" b="1" dirty="0" err="1">
                  <a:solidFill>
                    <a:srgbClr val="FF0000"/>
                  </a:solidFill>
                  <a:latin typeface="微软雅黑" panose="020B0503020204020204" pitchFamily="2" charset="-122"/>
                  <a:ea typeface="微软雅黑" panose="020B0503020204020204" pitchFamily="2" charset="-122"/>
                </a:rPr>
                <a:t>Varimax</a:t>
              </a:r>
              <a:r>
                <a:rPr lang="en-US" altLang="zh-CN" sz="2400" b="1" dirty="0">
                  <a:solidFill>
                    <a:srgbClr val="FF0000"/>
                  </a:solidFill>
                  <a:latin typeface="微软雅黑" panose="020B0503020204020204" pitchFamily="2" charset="-122"/>
                  <a:ea typeface="微软雅黑" panose="020B0503020204020204" pitchFamily="2" charset="-122"/>
                </a:rPr>
                <a:t>)</a:t>
              </a:r>
              <a:endParaRPr lang="zh-CN" altLang="en-US" sz="2400" b="1" dirty="0">
                <a:solidFill>
                  <a:srgbClr val="FF0000"/>
                </a:solidFill>
                <a:latin typeface="微软雅黑" panose="020B0503020204020204" pitchFamily="2" charset="-122"/>
                <a:ea typeface="微软雅黑" panose="020B0503020204020204" pitchFamily="2" charset="-122"/>
              </a:endParaRPr>
            </a:p>
          </p:txBody>
        </p:sp>
        <p:sp>
          <p:nvSpPr>
            <p:cNvPr id="8" name="矩形 7"/>
            <p:cNvSpPr/>
            <p:nvPr/>
          </p:nvSpPr>
          <p:spPr>
            <a:xfrm>
              <a:off x="4896790" y="4734398"/>
              <a:ext cx="1685205" cy="461665"/>
            </a:xfrm>
            <a:prstGeom prst="rect">
              <a:avLst/>
            </a:prstGeom>
          </p:spPr>
          <p:txBody>
            <a:bodyPr wrap="none">
              <a:spAutoFit/>
            </a:bodyPr>
            <a:lstStyle/>
            <a:p>
              <a:r>
                <a:rPr lang="en-US" altLang="zh-CN" sz="2400" b="1" dirty="0" err="1">
                  <a:latin typeface="微软雅黑" panose="020B0503020204020204" pitchFamily="2" charset="-122"/>
                  <a:ea typeface="微软雅黑" panose="020B0503020204020204" pitchFamily="2" charset="-122"/>
                </a:rPr>
                <a:t>Promax</a:t>
              </a:r>
              <a:r>
                <a:rPr lang="zh-CN" altLang="en-US" sz="2400" b="1" dirty="0">
                  <a:latin typeface="微软雅黑" panose="020B0503020204020204" pitchFamily="2" charset="-122"/>
                  <a:ea typeface="微软雅黑" panose="020B0503020204020204" pitchFamily="2" charset="-122"/>
                </a:rPr>
                <a:t>法</a:t>
              </a:r>
              <a:endParaRPr lang="zh-CN" altLang="en-US" sz="2400" b="1" dirty="0">
                <a:latin typeface="微软雅黑" panose="020B0503020204020204" pitchFamily="2" charset="-122"/>
                <a:ea typeface="微软雅黑" panose="020B0503020204020204" pitchFamily="2" charset="-122"/>
              </a:endParaRPr>
            </a:p>
          </p:txBody>
        </p:sp>
      </p:grpSp>
      <p:sp>
        <p:nvSpPr>
          <p:cNvPr id="17" name="圆角矩形 16"/>
          <p:cNvSpPr/>
          <p:nvPr/>
        </p:nvSpPr>
        <p:spPr>
          <a:xfrm>
            <a:off x="1991715" y="3128067"/>
            <a:ext cx="720050" cy="2399921"/>
          </a:xfrm>
          <a:prstGeom prst="round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b="1" dirty="0" smtClean="0"/>
              <a:t>因子旋转方法</a:t>
            </a:r>
            <a:endParaRPr lang="zh-CN" altLang="en-US" sz="2400" b="1" dirty="0"/>
          </a:p>
        </p:txBody>
      </p:sp>
      <p:sp>
        <p:nvSpPr>
          <p:cNvPr id="15" name="左大括号 14"/>
          <p:cNvSpPr/>
          <p:nvPr/>
        </p:nvSpPr>
        <p:spPr>
          <a:xfrm>
            <a:off x="2878180" y="3325887"/>
            <a:ext cx="409625" cy="183699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8" name="直接连接符 17"/>
          <p:cNvCxnSpPr/>
          <p:nvPr/>
        </p:nvCxnSpPr>
        <p:spPr>
          <a:xfrm>
            <a:off x="5303945" y="3787552"/>
            <a:ext cx="4828580" cy="4994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299700" y="5373135"/>
            <a:ext cx="4828580" cy="49949"/>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466581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9.4</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因子旋转方法</a:t>
            </a:r>
            <a:endPar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72707" y="1340855"/>
            <a:ext cx="12045601" cy="1200329"/>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9.2</a:t>
            </a:r>
            <a:r>
              <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对</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9.1</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的应用极大似然法因子进行</a:t>
            </a: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旋转</a:t>
            </a:r>
            <a:endPar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endParaRPr lang="en-US" altLang="zh-CN" sz="2400" b="1" dirty="0" smtClean="0">
              <a:latin typeface="微软雅黑" panose="020B0503020204020204" pitchFamily="2" charset="-122"/>
              <a:ea typeface="微软雅黑" panose="020B0503020204020204"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630" y="2393565"/>
            <a:ext cx="10229928" cy="39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466581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9.4</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因子旋转方法</a:t>
            </a:r>
            <a:endPar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39451" y="1050326"/>
            <a:ext cx="12045601" cy="646331"/>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9.2</a:t>
            </a:r>
            <a:r>
              <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对</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9.1</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的应用极大似然法因子进行</a:t>
            </a: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旋转</a:t>
            </a:r>
            <a:endPar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矩形 5"/>
          <p:cNvSpPr/>
          <p:nvPr/>
        </p:nvSpPr>
        <p:spPr>
          <a:xfrm>
            <a:off x="72708" y="2560961"/>
            <a:ext cx="3253684" cy="3046988"/>
          </a:xfrm>
          <a:prstGeom prst="rect">
            <a:avLst/>
          </a:prstGeom>
        </p:spPr>
        <p:txBody>
          <a:bodyPr wrap="square">
            <a:spAutoFit/>
          </a:bodyPr>
          <a:lstStyle/>
          <a:p>
            <a:pPr marL="342900" indent="-342900">
              <a:buFont typeface="Wingdings" panose="05000000000000000000" pitchFamily="2" charset="2"/>
              <a:buChar char="Ø"/>
            </a:pPr>
            <a:r>
              <a:rPr lang="zh-CN" altLang="en-US" sz="2400" b="1" dirty="0">
                <a:latin typeface="微软雅黑" panose="020B0503020204020204" pitchFamily="2" charset="-122"/>
                <a:ea typeface="微软雅黑" panose="020B0503020204020204" pitchFamily="2" charset="-122"/>
              </a:rPr>
              <a:t>旋转前</a:t>
            </a:r>
            <a:r>
              <a:rPr lang="zh-CN" altLang="en-US" sz="2400" dirty="0">
                <a:latin typeface="微软雅黑" panose="020B0503020204020204" pitchFamily="2" charset="-122"/>
                <a:ea typeface="微软雅黑" panose="020B0503020204020204" pitchFamily="2" charset="-122"/>
              </a:rPr>
              <a:t>各综合因子代表的具体经济意义不很</a:t>
            </a:r>
            <a:r>
              <a:rPr lang="zh-CN" altLang="en-US" sz="2400" dirty="0" smtClean="0">
                <a:latin typeface="微软雅黑" panose="020B0503020204020204" pitchFamily="2" charset="-122"/>
                <a:ea typeface="微软雅黑" panose="020B0503020204020204" pitchFamily="2" charset="-122"/>
              </a:rPr>
              <a:t>明显；</a:t>
            </a:r>
            <a:endParaRPr lang="en-US" altLang="zh-CN" sz="2400" dirty="0" smtClean="0">
              <a:latin typeface="微软雅黑" panose="020B0503020204020204" pitchFamily="2" charset="-122"/>
              <a:ea typeface="微软雅黑" panose="020B0503020204020204" pitchFamily="2" charset="-122"/>
            </a:endParaRPr>
          </a:p>
          <a:p>
            <a:endParaRPr lang="en-US" altLang="zh-CN" sz="2400" dirty="0" smtClean="0">
              <a:latin typeface="微软雅黑" panose="020B0503020204020204" pitchFamily="2" charset="-122"/>
              <a:ea typeface="微软雅黑" panose="020B0503020204020204" pitchFamily="2" charset="-122"/>
            </a:endParaRPr>
          </a:p>
          <a:p>
            <a:endParaRPr lang="en-US" altLang="zh-CN" sz="2400" dirty="0" smtClean="0">
              <a:latin typeface="微软雅黑" panose="020B0503020204020204" pitchFamily="2" charset="-122"/>
              <a:ea typeface="微软雅黑" panose="020B0503020204020204" pitchFamily="2" charset="-122"/>
            </a:endParaRPr>
          </a:p>
          <a:p>
            <a:pPr marL="342900" indent="-342900">
              <a:buFont typeface="Wingdings" panose="05000000000000000000" pitchFamily="2" charset="2"/>
              <a:buChar char="Ø"/>
            </a:pPr>
            <a:r>
              <a:rPr lang="zh-CN" altLang="en-US" sz="2400" b="1" dirty="0" smtClean="0">
                <a:latin typeface="微软雅黑" panose="020B0503020204020204" pitchFamily="2" charset="-122"/>
                <a:ea typeface="微软雅黑" panose="020B0503020204020204" pitchFamily="2" charset="-122"/>
              </a:rPr>
              <a:t>旋转</a:t>
            </a:r>
            <a:r>
              <a:rPr lang="zh-CN" altLang="en-US" sz="2400" b="1" dirty="0">
                <a:latin typeface="微软雅黑" panose="020B0503020204020204" pitchFamily="2" charset="-122"/>
                <a:ea typeface="微软雅黑" panose="020B0503020204020204" pitchFamily="2" charset="-122"/>
              </a:rPr>
              <a:t>后</a:t>
            </a:r>
            <a:r>
              <a:rPr lang="zh-CN" altLang="en-US" sz="2400" dirty="0">
                <a:latin typeface="微软雅黑" panose="020B0503020204020204" pitchFamily="2" charset="-122"/>
                <a:ea typeface="微软雅黑" panose="020B0503020204020204" pitchFamily="2" charset="-122"/>
              </a:rPr>
              <a:t>各因子代表的经济意义则十分明显。</a:t>
            </a:r>
            <a:endParaRPr lang="zh-CN" altLang="en-US" sz="2400" dirty="0">
              <a:latin typeface="微软雅黑" panose="020B0503020204020204" pitchFamily="2" charset="-122"/>
              <a:ea typeface="微软雅黑" panose="020B0503020204020204" pitchFamily="2" charset="-122"/>
            </a:endParaRPr>
          </a:p>
        </p:txBody>
      </p:sp>
      <p:pic>
        <p:nvPicPr>
          <p:cNvPr id="8" name="图片 7"/>
          <p:cNvPicPr>
            <a:picLocks noChangeAspect="1"/>
          </p:cNvPicPr>
          <p:nvPr/>
        </p:nvPicPr>
        <p:blipFill>
          <a:blip r:embed="rId2"/>
          <a:stretch>
            <a:fillRect/>
          </a:stretch>
        </p:blipFill>
        <p:spPr>
          <a:xfrm>
            <a:off x="3067050" y="1961515"/>
            <a:ext cx="8938895" cy="424497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466581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9.4</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因子旋转方法</a:t>
            </a:r>
            <a:endPar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24425" y="980830"/>
            <a:ext cx="12045601" cy="2862322"/>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9.2】</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对例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9.1</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的应用极大似然法因子进行</a:t>
            </a: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旋转</a:t>
            </a:r>
            <a:endPar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1" algn="just">
              <a:lnSpc>
                <a:spcPct val="150000"/>
              </a:lnSpc>
            </a:pPr>
            <a:endParaRPr lang="en-US" altLang="zh-CN" sz="2400" dirty="0" smtClean="0">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endParaRPr>
          </a:p>
          <a:p>
            <a:pPr lvl="1" algn="just">
              <a:lnSpc>
                <a:spcPct val="150000"/>
              </a:lnSpc>
            </a:pPr>
            <a:endParaRPr lang="en-US" altLang="zh-CN" sz="2400" dirty="0" smtClean="0">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endParaRPr>
          </a:p>
          <a:p>
            <a:pPr lvl="1" algn="just">
              <a:lnSpc>
                <a:spcPct val="150000"/>
              </a:lnSpc>
            </a:pPr>
            <a:r>
              <a:rPr lang="en-US" altLang="zh-CN" sz="2400" dirty="0">
                <a:latin typeface="微软雅黑" panose="020B0503020204020204" pitchFamily="2" charset="-122"/>
                <a:ea typeface="微软雅黑" panose="020B0503020204020204" pitchFamily="2" charset="-122"/>
              </a:rPr>
              <a:t>#</a:t>
            </a:r>
            <a:r>
              <a:rPr lang="en-US" altLang="zh-CN" sz="2400" dirty="0" err="1">
                <a:latin typeface="微软雅黑" panose="020B0503020204020204" pitchFamily="2" charset="-122"/>
                <a:ea typeface="微软雅黑" panose="020B0503020204020204" pitchFamily="2" charset="-122"/>
              </a:rPr>
              <a:t>varimax</a:t>
            </a:r>
            <a:r>
              <a:rPr lang="zh-CN" altLang="en-US" sz="2400" dirty="0">
                <a:latin typeface="微软雅黑" panose="020B0503020204020204" pitchFamily="2" charset="-122"/>
                <a:ea typeface="微软雅黑" panose="020B0503020204020204" pitchFamily="2" charset="-122"/>
              </a:rPr>
              <a:t>法旋转因子分析</a:t>
            </a:r>
            <a:endParaRPr lang="zh-CN" altLang="en-US" sz="2400" dirty="0">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endParaRPr>
          </a:p>
          <a:p>
            <a:pPr lvl="0" algn="just">
              <a:lnSpc>
                <a:spcPct val="150000"/>
              </a:lnSpc>
            </a:pPr>
            <a:endParaRPr lang="en-US" altLang="zh-CN" sz="2400" b="1" dirty="0" smtClean="0">
              <a:solidFill>
                <a:srgbClr val="0053EC"/>
              </a:solidFill>
              <a:latin typeface="微软雅黑" panose="020B0503020204020204" pitchFamily="2" charset="-122"/>
              <a:ea typeface="微软雅黑" panose="020B0503020204020204" pitchFamily="2" charset="-122"/>
            </a:endParaRPr>
          </a:p>
        </p:txBody>
      </p:sp>
      <p:sp>
        <p:nvSpPr>
          <p:cNvPr id="9" name="矩形 6"/>
          <p:cNvSpPr/>
          <p:nvPr/>
        </p:nvSpPr>
        <p:spPr>
          <a:xfrm>
            <a:off x="72708" y="3308746"/>
            <a:ext cx="5331990" cy="646331"/>
          </a:xfrm>
          <a:prstGeom prst="rect">
            <a:avLst/>
          </a:prstGeom>
          <a:noFill/>
          <a:ln w="9525">
            <a:solidFill>
              <a:schemeClr val="accent1"/>
            </a:solidFill>
          </a:ln>
        </p:spPr>
        <p:txBody>
          <a:bodyPr wrap="square">
            <a:spAutoFit/>
          </a:bodyPr>
          <a:lstStyle/>
          <a:p>
            <a:pPr lvl="0" algn="just">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(Fa1=</a:t>
            </a:r>
            <a:r>
              <a:rPr lang="en-US" altLang="zh-CN" sz="2400" b="1" dirty="0" err="1">
                <a:solidFill>
                  <a:srgbClr val="0053EC"/>
                </a:solidFill>
                <a:latin typeface="微软雅黑" panose="020B0503020204020204" pitchFamily="2" charset="-122"/>
                <a:ea typeface="微软雅黑" panose="020B0503020204020204" pitchFamily="2" charset="-122"/>
              </a:rPr>
              <a:t>factanal</a:t>
            </a:r>
            <a:r>
              <a:rPr lang="en-US" altLang="zh-CN" sz="2400" b="1" dirty="0">
                <a:solidFill>
                  <a:srgbClr val="0053EC"/>
                </a:solidFill>
                <a:latin typeface="微软雅黑" panose="020B0503020204020204" pitchFamily="2" charset="-122"/>
                <a:ea typeface="微软雅黑" panose="020B0503020204020204" pitchFamily="2" charset="-122"/>
              </a:rPr>
              <a:t>(X,3,rot="</a:t>
            </a:r>
            <a:r>
              <a:rPr lang="en-US" altLang="zh-CN" sz="2400" b="1" dirty="0" err="1">
                <a:solidFill>
                  <a:srgbClr val="0053EC"/>
                </a:solidFill>
                <a:latin typeface="微软雅黑" panose="020B0503020204020204" pitchFamily="2" charset="-122"/>
                <a:ea typeface="微软雅黑" panose="020B0503020204020204" pitchFamily="2" charset="-122"/>
              </a:rPr>
              <a:t>varimax</a:t>
            </a:r>
            <a:r>
              <a:rPr lang="en-US" altLang="zh-CN" sz="2400" b="1" dirty="0">
                <a:solidFill>
                  <a:srgbClr val="0053EC"/>
                </a:solidFill>
                <a:latin typeface="微软雅黑" panose="020B0503020204020204" pitchFamily="2" charset="-122"/>
                <a:ea typeface="微软雅黑" panose="020B0503020204020204" pitchFamily="2" charset="-122"/>
              </a:rPr>
              <a:t>"))</a:t>
            </a:r>
            <a:endParaRPr lang="en-US" altLang="zh-CN" sz="2400" dirty="0">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9985" y="1503331"/>
            <a:ext cx="6050434" cy="5093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直角上箭头 5"/>
          <p:cNvSpPr/>
          <p:nvPr/>
        </p:nvSpPr>
        <p:spPr>
          <a:xfrm rot="5400000">
            <a:off x="4196080" y="3709035"/>
            <a:ext cx="805815" cy="1614170"/>
          </a:xfrm>
          <a:prstGeom prst="ben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ppt_x"/>
                                          </p:val>
                                        </p:tav>
                                        <p:tav tm="100000">
                                          <p:val>
                                            <p:strVal val="#ppt_x"/>
                                          </p:val>
                                        </p:tav>
                                      </p:tavLst>
                                    </p:anim>
                                    <p:anim calcmode="lin" valueType="num">
                                      <p:cBhvr additive="base">
                                        <p:cTn id="14" dur="1000" fill="hold"/>
                                        <p:tgtEl>
                                          <p:spTgt spid="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28"/>
          <p:cNvSpPr/>
          <p:nvPr/>
        </p:nvSpPr>
        <p:spPr>
          <a:xfrm>
            <a:off x="153035" y="179070"/>
            <a:ext cx="5095240" cy="613410"/>
          </a:xfrm>
          <a:prstGeom prst="rect">
            <a:avLst/>
          </a:prstGeom>
          <a:noFill/>
          <a:ln w="9525">
            <a:noFill/>
          </a:ln>
        </p:spPr>
        <p:txBody>
          <a:bodyPr wrap="square">
            <a:spAutoFit/>
          </a:bodyPr>
          <a:lstStyle/>
          <a:p>
            <a:pPr lvl="0">
              <a:lnSpc>
                <a:spcPct val="100000"/>
              </a:lnSpc>
            </a:pPr>
            <a:r>
              <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多元统计分析及</a:t>
            </a:r>
            <a:r>
              <a:rPr lang="en-US" altLang="zh-CN" sz="3200" b="1"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语言</a:t>
            </a:r>
            <a:r>
              <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建模</a:t>
            </a:r>
            <a:endParaRPr lang="zh-CN" altLang="en-US" sz="3200" b="1" dirty="0">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3810"/>
            <a:ext cx="838835" cy="854710"/>
          </a:xfrm>
          <a:prstGeom prst="rect">
            <a:avLst/>
          </a:prstGeom>
        </p:spPr>
      </p:pic>
      <p:sp>
        <p:nvSpPr>
          <p:cNvPr id="9" name="TextBox 27"/>
          <p:cNvSpPr/>
          <p:nvPr/>
        </p:nvSpPr>
        <p:spPr>
          <a:xfrm>
            <a:off x="5635625" y="193675"/>
            <a:ext cx="545020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第</a:t>
            </a:r>
            <a:r>
              <a:rPr lang="en-US" altLang="zh-CN" sz="2800" b="1" dirty="0" smtClean="0">
                <a:latin typeface="微软雅黑" panose="020B0503020204020204" pitchFamily="2" charset="-122"/>
                <a:ea typeface="微软雅黑" panose="020B0503020204020204" pitchFamily="2" charset="-122"/>
                <a:sym typeface="微软雅黑" panose="020B0503020204020204" pitchFamily="2" charset="-122"/>
              </a:rPr>
              <a:t>9</a:t>
            </a:r>
            <a:r>
              <a:rPr lang="zh-CN" altLang="en-US" sz="2800" b="1" dirty="0" smtClean="0">
                <a:latin typeface="微软雅黑" panose="020B0503020204020204" pitchFamily="2" charset="-122"/>
                <a:ea typeface="微软雅黑" panose="020B0503020204020204" pitchFamily="2" charset="-122"/>
                <a:sym typeface="微软雅黑" panose="020B0503020204020204" pitchFamily="2" charset="-122"/>
              </a:rPr>
              <a:t>章 </a:t>
            </a:r>
            <a:r>
              <a:rPr lang="zh-CN" altLang="en-US" sz="2800" b="1" dirty="0">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2800" b="1" dirty="0">
                <a:latin typeface="微软雅黑" panose="020B0503020204020204" pitchFamily="2" charset="-122"/>
                <a:ea typeface="微软雅黑" panose="020B0503020204020204" pitchFamily="2" charset="-122"/>
                <a:sym typeface="微软雅黑" panose="020B0503020204020204" pitchFamily="2" charset="-122"/>
              </a:rPr>
              <a:t>R</a:t>
            </a:r>
            <a:r>
              <a:rPr lang="zh-CN" altLang="en-US" sz="2800" b="1" dirty="0">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5104130" y="370840"/>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stretch>
            <a:fillRect/>
          </a:stretch>
        </p:blipFill>
        <p:spPr>
          <a:xfrm>
            <a:off x="4943920" y="1080267"/>
            <a:ext cx="5689591" cy="5750676"/>
          </a:xfrm>
          <a:prstGeom prst="rect">
            <a:avLst/>
          </a:prstGeom>
        </p:spPr>
      </p:pic>
      <p:pic>
        <p:nvPicPr>
          <p:cNvPr id="7" name="图片 6"/>
          <p:cNvPicPr>
            <a:picLocks noChangeAspect="1"/>
          </p:cNvPicPr>
          <p:nvPr/>
        </p:nvPicPr>
        <p:blipFill>
          <a:blip r:embed="rId3"/>
          <a:stretch>
            <a:fillRect/>
          </a:stretch>
        </p:blipFill>
        <p:spPr>
          <a:xfrm>
            <a:off x="551615" y="1512636"/>
            <a:ext cx="3705347" cy="4885937"/>
          </a:xfrm>
          <a:prstGeom prst="rect">
            <a:avLst/>
          </a:prstGeom>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430120" y="201295"/>
            <a:ext cx="433006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9.5</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因子得分计算</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a:t>
            </a:r>
            <a:r>
              <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83957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72708" y="2176872"/>
            <a:ext cx="10498137" cy="1384995"/>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zh-CN" altLang="en-US" sz="28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因子得分</a:t>
            </a:r>
            <a:r>
              <a:rPr lang="zh-CN" altLang="en-US" sz="28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函数</a:t>
            </a:r>
            <a:endParaRPr lang="en-US" altLang="zh-CN" sz="28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endParaRPr lang="zh-CN" altLang="en-US" sz="28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739" y="3078638"/>
            <a:ext cx="7661030" cy="449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551615" y="1345875"/>
            <a:ext cx="11220781" cy="830997"/>
          </a:xfrm>
          <a:prstGeom prst="rect">
            <a:avLst/>
          </a:prstGeom>
        </p:spPr>
        <p:txBody>
          <a:bodyPr wrap="square">
            <a:spAutoFit/>
          </a:bodyPr>
          <a:lstStyle/>
          <a:p>
            <a:r>
              <a:rPr lang="zh-CN" altLang="en-US" sz="2400" dirty="0">
                <a:latin typeface="微软雅黑" panose="020B0503020204020204" pitchFamily="2" charset="-122"/>
                <a:ea typeface="微软雅黑" panose="020B0503020204020204" pitchFamily="2" charset="-122"/>
              </a:rPr>
              <a:t>因子分析模型建立后，还有一个重要的作用是应用因子分析模型去评价每个样品在整个模型中的地位，即进行综合评价。</a:t>
            </a:r>
            <a:endParaRPr lang="zh-CN" altLang="en-US" sz="2400" dirty="0">
              <a:latin typeface="微软雅黑" panose="020B0503020204020204" pitchFamily="2" charset="-122"/>
              <a:ea typeface="微软雅黑" panose="020B0503020204020204" pitchFamily="2" charset="-122"/>
            </a:endParaRPr>
          </a:p>
        </p:txBody>
      </p:sp>
      <p:grpSp>
        <p:nvGrpSpPr>
          <p:cNvPr id="8" name="组合 7"/>
          <p:cNvGrpSpPr/>
          <p:nvPr/>
        </p:nvGrpSpPr>
        <p:grpSpPr>
          <a:xfrm>
            <a:off x="3377641" y="3869919"/>
            <a:ext cx="5123552" cy="2727301"/>
            <a:chOff x="3377641" y="3869919"/>
            <a:chExt cx="5123552" cy="2727301"/>
          </a:xfrm>
        </p:grpSpPr>
        <p:sp>
          <p:nvSpPr>
            <p:cNvPr id="16" name="圆角矩形 15"/>
            <p:cNvSpPr/>
            <p:nvPr/>
          </p:nvSpPr>
          <p:spPr>
            <a:xfrm>
              <a:off x="6265979" y="3869919"/>
              <a:ext cx="2235214" cy="1121611"/>
            </a:xfrm>
            <a:prstGeom prst="round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回归估计法</a:t>
              </a:r>
              <a:endParaRPr lang="zh-CN" altLang="en-US" sz="2400" b="1" dirty="0"/>
            </a:p>
          </p:txBody>
        </p:sp>
        <p:sp>
          <p:nvSpPr>
            <p:cNvPr id="17" name="圆角矩形 16"/>
            <p:cNvSpPr/>
            <p:nvPr/>
          </p:nvSpPr>
          <p:spPr>
            <a:xfrm>
              <a:off x="6236951" y="5475609"/>
              <a:ext cx="2235214" cy="1121611"/>
            </a:xfrm>
            <a:prstGeom prst="round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Bartlett</a:t>
              </a:r>
              <a:r>
                <a:rPr lang="zh-CN" altLang="en-US" sz="2400" b="1" dirty="0"/>
                <a:t>估计法</a:t>
              </a:r>
              <a:endParaRPr lang="zh-CN" altLang="en-US" sz="2400" b="1" dirty="0"/>
            </a:p>
          </p:txBody>
        </p:sp>
        <p:sp>
          <p:nvSpPr>
            <p:cNvPr id="7" name="左大括号 6"/>
            <p:cNvSpPr/>
            <p:nvPr/>
          </p:nvSpPr>
          <p:spPr>
            <a:xfrm>
              <a:off x="5448644" y="4484950"/>
              <a:ext cx="646864" cy="1639962"/>
            </a:xfrm>
            <a:prstGeom prst="leftBrace">
              <a:avLst/>
            </a:prstGeom>
            <a:ln w="38100">
              <a:solidFill>
                <a:srgbClr val="3399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圆角矩形 19"/>
            <p:cNvSpPr/>
            <p:nvPr/>
          </p:nvSpPr>
          <p:spPr>
            <a:xfrm>
              <a:off x="3377641" y="4602491"/>
              <a:ext cx="1944135" cy="1274679"/>
            </a:xfrm>
            <a:prstGeom prst="round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因子得分估计方法</a:t>
              </a:r>
              <a:endParaRPr lang="zh-CN" altLang="en-US" sz="2400" b="1"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466581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9.5</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因子得分计算</a:t>
            </a:r>
            <a:endPar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17297" y="957580"/>
            <a:ext cx="12045601" cy="2308324"/>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9.3】</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（续例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9.1</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）对例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9.1</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的因子计算</a:t>
            </a: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因子得分</a:t>
            </a:r>
            <a:endPar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1" algn="just">
              <a:lnSpc>
                <a:spcPct val="150000"/>
              </a:lnSpc>
            </a:pPr>
            <a:endParaRPr lang="en-US" altLang="zh-CN" sz="2400" dirty="0" smtClean="0">
              <a:latin typeface="微软雅黑" panose="020B0503020204020204" pitchFamily="2" charset="-122"/>
              <a:ea typeface="微软雅黑" panose="020B0503020204020204" pitchFamily="2" charset="-122"/>
            </a:endParaRPr>
          </a:p>
          <a:p>
            <a:pPr lvl="1" algn="just">
              <a:lnSpc>
                <a:spcPct val="150000"/>
              </a:lnSpc>
            </a:pPr>
            <a:r>
              <a:rPr lang="zh-CN" altLang="en-US" sz="2400" dirty="0" smtClean="0">
                <a:latin typeface="微软雅黑" panose="020B0503020204020204" pitchFamily="2" charset="-122"/>
                <a:ea typeface="微软雅黑" panose="020B0503020204020204" pitchFamily="2" charset="-122"/>
              </a:rPr>
              <a:t>＃</a:t>
            </a:r>
            <a:r>
              <a:rPr lang="zh-CN" altLang="en-US" sz="2400" dirty="0">
                <a:latin typeface="微软雅黑" panose="020B0503020204020204" pitchFamily="2" charset="-122"/>
                <a:ea typeface="微软雅黑" panose="020B0503020204020204" pitchFamily="2" charset="-122"/>
              </a:rPr>
              <a:t>使用回归估计法的极大似然法因子分析 </a:t>
            </a:r>
            <a:endParaRPr lang="zh-CN" altLang="en-US" sz="2400" dirty="0">
              <a:latin typeface="微软雅黑" panose="020B0503020204020204" pitchFamily="2" charset="-122"/>
              <a:ea typeface="微软雅黑" panose="020B0503020204020204" pitchFamily="2" charset="-122"/>
            </a:endParaRPr>
          </a:p>
          <a:p>
            <a:pPr lvl="0" algn="just">
              <a:lnSpc>
                <a:spcPct val="150000"/>
              </a:lnSpc>
            </a:pPr>
            <a:endParaRPr lang="en-US" altLang="zh-CN" sz="2400" b="1" dirty="0" smtClean="0">
              <a:latin typeface="微软雅黑" panose="020B0503020204020204" pitchFamily="2" charset="-122"/>
              <a:ea typeface="微软雅黑" panose="020B0503020204020204" pitchFamily="2" charset="-122"/>
            </a:endParaRPr>
          </a:p>
        </p:txBody>
      </p:sp>
      <p:sp>
        <p:nvSpPr>
          <p:cNvPr id="9" name="矩形 6"/>
          <p:cNvSpPr/>
          <p:nvPr/>
        </p:nvSpPr>
        <p:spPr>
          <a:xfrm>
            <a:off x="287124" y="2852960"/>
            <a:ext cx="6096895" cy="1200329"/>
          </a:xfrm>
          <a:prstGeom prst="rect">
            <a:avLst/>
          </a:prstGeom>
          <a:noFill/>
          <a:ln w="9525">
            <a:solidFill>
              <a:schemeClr val="accent1"/>
            </a:solidFill>
          </a:ln>
        </p:spPr>
        <p:txBody>
          <a:bodyPr wrap="square">
            <a:spAutoFit/>
          </a:bodyPr>
          <a:lstStyle/>
          <a:p>
            <a:pPr lvl="0" algn="just">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Fa1=</a:t>
            </a:r>
            <a:r>
              <a:rPr lang="en-US" altLang="zh-CN" sz="2400" b="1" dirty="0" err="1">
                <a:solidFill>
                  <a:srgbClr val="0053EC"/>
                </a:solidFill>
                <a:latin typeface="微软雅黑" panose="020B0503020204020204" pitchFamily="2" charset="-122"/>
                <a:ea typeface="微软雅黑" panose="020B0503020204020204" pitchFamily="2" charset="-122"/>
              </a:rPr>
              <a:t>factanal</a:t>
            </a:r>
            <a:r>
              <a:rPr lang="en-US" altLang="zh-CN" sz="2400" b="1" dirty="0">
                <a:solidFill>
                  <a:srgbClr val="0053EC"/>
                </a:solidFill>
                <a:latin typeface="微软雅黑" panose="020B0503020204020204" pitchFamily="2" charset="-122"/>
                <a:ea typeface="微软雅黑" panose="020B0503020204020204" pitchFamily="2" charset="-122"/>
              </a:rPr>
              <a:t>(X,3,scores="regression") </a:t>
            </a:r>
            <a:endParaRPr lang="en-US" altLang="zh-CN" sz="2400" b="1" dirty="0">
              <a:solidFill>
                <a:srgbClr val="0053EC"/>
              </a:solidFill>
              <a:latin typeface="微软雅黑" panose="020B0503020204020204" pitchFamily="2" charset="-122"/>
              <a:ea typeface="微软雅黑" panose="020B0503020204020204" pitchFamily="2" charset="-122"/>
            </a:endParaRPr>
          </a:p>
          <a:p>
            <a:pPr lvl="0" algn="just">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Fa1$scores</a:t>
            </a:r>
            <a:endParaRPr lang="en-US" altLang="zh-CN" sz="2400" b="1" dirty="0">
              <a:solidFill>
                <a:srgbClr val="0053EC"/>
              </a:solidFill>
              <a:latin typeface="微软雅黑" panose="020B0503020204020204" pitchFamily="2" charset="-122"/>
              <a:ea typeface="微软雅黑" panose="020B0503020204020204" pitchFamily="2"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520" y="1198245"/>
            <a:ext cx="5052695" cy="551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直角上箭头 10"/>
          <p:cNvSpPr/>
          <p:nvPr/>
        </p:nvSpPr>
        <p:spPr>
          <a:xfrm rot="5400000">
            <a:off x="5555470" y="3883411"/>
            <a:ext cx="1080075" cy="1827276"/>
          </a:xfrm>
          <a:prstGeom prst="ben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ppt_x"/>
                                          </p:val>
                                        </p:tav>
                                        <p:tav tm="100000">
                                          <p:val>
                                            <p:strVal val="#ppt_x"/>
                                          </p:val>
                                        </p:tav>
                                      </p:tavLst>
                                    </p:anim>
                                    <p:anim calcmode="lin" valueType="num">
                                      <p:cBhvr additive="base">
                                        <p:cTn id="14" dur="1000" fill="hold"/>
                                        <p:tgtEl>
                                          <p:spTgt spid="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466581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9.5</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因子得分计算</a:t>
            </a:r>
            <a:endPar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17297" y="957580"/>
            <a:ext cx="12045601" cy="1754326"/>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9.3】</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（续例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9.1</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）对例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9.1</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的因子计算</a:t>
            </a: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因子得分</a:t>
            </a:r>
            <a:endPar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1" algn="just">
              <a:lnSpc>
                <a:spcPct val="150000"/>
              </a:lnSpc>
            </a:pPr>
            <a:endParaRPr lang="en-US" altLang="zh-CN" sz="2400" dirty="0" smtClean="0">
              <a:latin typeface="微软雅黑" panose="020B0503020204020204" pitchFamily="2" charset="-122"/>
              <a:ea typeface="微软雅黑" panose="020B0503020204020204" pitchFamily="2" charset="-122"/>
            </a:endParaRPr>
          </a:p>
          <a:p>
            <a:pPr lvl="1" algn="just">
              <a:lnSpc>
                <a:spcPct val="150000"/>
              </a:lnSpc>
            </a:pPr>
            <a:r>
              <a:rPr lang="zh-CN" altLang="en-US" sz="2400" dirty="0">
                <a:latin typeface="微软雅黑" panose="020B0503020204020204" pitchFamily="2" charset="-122"/>
                <a:ea typeface="微软雅黑" panose="020B0503020204020204" pitchFamily="2" charset="-122"/>
              </a:rPr>
              <a:t>＃使用回归估计法的主成份法因子分析 </a:t>
            </a:r>
            <a:endParaRPr lang="zh-CN" altLang="en-US" sz="2400" dirty="0">
              <a:latin typeface="微软雅黑" panose="020B0503020204020204" pitchFamily="2" charset="-122"/>
              <a:ea typeface="微软雅黑" panose="020B0503020204020204" pitchFamily="2" charset="-122"/>
            </a:endParaRPr>
          </a:p>
        </p:txBody>
      </p:sp>
      <p:sp>
        <p:nvSpPr>
          <p:cNvPr id="9" name="矩形 6"/>
          <p:cNvSpPr/>
          <p:nvPr/>
        </p:nvSpPr>
        <p:spPr>
          <a:xfrm>
            <a:off x="287124" y="2852960"/>
            <a:ext cx="6096895" cy="1135054"/>
          </a:xfrm>
          <a:prstGeom prst="rect">
            <a:avLst/>
          </a:prstGeom>
          <a:noFill/>
          <a:ln w="9525">
            <a:solidFill>
              <a:schemeClr val="accent1"/>
            </a:solidFill>
          </a:ln>
        </p:spPr>
        <p:txBody>
          <a:bodyPr wrap="square">
            <a:spAutoFit/>
          </a:bodyPr>
          <a:lstStyle/>
          <a:p>
            <a:pPr lvl="0" algn="just">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Fac1=</a:t>
            </a:r>
            <a:r>
              <a:rPr lang="en-US" altLang="zh-CN" sz="2400" b="1" dirty="0" err="1">
                <a:solidFill>
                  <a:srgbClr val="0053EC"/>
                </a:solidFill>
                <a:latin typeface="微软雅黑" panose="020B0503020204020204" pitchFamily="2" charset="-122"/>
                <a:ea typeface="微软雅黑" panose="020B0503020204020204" pitchFamily="2" charset="-122"/>
              </a:rPr>
              <a:t>factpc</a:t>
            </a:r>
            <a:r>
              <a:rPr lang="en-US" altLang="zh-CN" sz="2400" b="1" dirty="0">
                <a:solidFill>
                  <a:srgbClr val="0053EC"/>
                </a:solidFill>
                <a:latin typeface="微软雅黑" panose="020B0503020204020204" pitchFamily="2" charset="-122"/>
                <a:ea typeface="微软雅黑" panose="020B0503020204020204" pitchFamily="2" charset="-122"/>
              </a:rPr>
              <a:t>(X,3,scores="regression") </a:t>
            </a:r>
            <a:endParaRPr lang="en-US" altLang="zh-CN" sz="2400" b="1" dirty="0">
              <a:solidFill>
                <a:srgbClr val="0053EC"/>
              </a:solidFill>
              <a:latin typeface="微软雅黑" panose="020B0503020204020204" pitchFamily="2" charset="-122"/>
              <a:ea typeface="微软雅黑" panose="020B0503020204020204" pitchFamily="2" charset="-122"/>
            </a:endParaRPr>
          </a:p>
          <a:p>
            <a:pPr lvl="0" algn="just">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Fac1$scores</a:t>
            </a:r>
            <a:endParaRPr lang="en-US" altLang="zh-CN" sz="2400" b="1" dirty="0">
              <a:solidFill>
                <a:srgbClr val="0053EC"/>
              </a:solidFill>
              <a:latin typeface="微软雅黑" panose="020B0503020204020204" pitchFamily="2" charset="-122"/>
              <a:ea typeface="微软雅黑" panose="020B0503020204020204" pitchFamily="2" charset="-122"/>
            </a:endParaRPr>
          </a:p>
        </p:txBody>
      </p:sp>
      <p:sp>
        <p:nvSpPr>
          <p:cNvPr id="11" name="直角上箭头 10"/>
          <p:cNvSpPr/>
          <p:nvPr/>
        </p:nvSpPr>
        <p:spPr>
          <a:xfrm rot="5400000">
            <a:off x="5555470" y="3775450"/>
            <a:ext cx="1080075" cy="1827276"/>
          </a:xfrm>
          <a:prstGeom prst="ben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910" y="1273175"/>
            <a:ext cx="5022215" cy="527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ppt_x"/>
                                          </p:val>
                                        </p:tav>
                                        <p:tav tm="100000">
                                          <p:val>
                                            <p:strVal val="#ppt_x"/>
                                          </p:val>
                                        </p:tav>
                                      </p:tavLst>
                                    </p:anim>
                                    <p:anim calcmode="lin" valueType="num">
                                      <p:cBhvr additive="base">
                                        <p:cTn id="14" dur="1000" fill="hold"/>
                                        <p:tgtEl>
                                          <p:spTgt spid="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430120" y="201295"/>
            <a:ext cx="433006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9.6</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因子分析的步骤</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a:t>
            </a:r>
            <a:r>
              <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83957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grpSp>
        <p:nvGrpSpPr>
          <p:cNvPr id="14" name="组合 13"/>
          <p:cNvGrpSpPr/>
          <p:nvPr/>
        </p:nvGrpSpPr>
        <p:grpSpPr>
          <a:xfrm>
            <a:off x="2636393" y="2132910"/>
            <a:ext cx="6915847" cy="720050"/>
            <a:chOff x="1055650" y="4293060"/>
            <a:chExt cx="6915847" cy="720050"/>
          </a:xfrm>
        </p:grpSpPr>
        <p:sp>
          <p:nvSpPr>
            <p:cNvPr id="8" name="流程图: 联系 7"/>
            <p:cNvSpPr/>
            <p:nvPr/>
          </p:nvSpPr>
          <p:spPr>
            <a:xfrm>
              <a:off x="1055650" y="4293060"/>
              <a:ext cx="720050" cy="72005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1</a:t>
              </a:r>
              <a:endParaRPr lang="zh-CN" altLang="en-US" sz="2800" b="1" dirty="0"/>
            </a:p>
          </p:txBody>
        </p:sp>
        <p:cxnSp>
          <p:nvCxnSpPr>
            <p:cNvPr id="10" name="直接连接符 9"/>
            <p:cNvCxnSpPr/>
            <p:nvPr/>
          </p:nvCxnSpPr>
          <p:spPr>
            <a:xfrm>
              <a:off x="1415675" y="4941105"/>
              <a:ext cx="626443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847705" y="4350247"/>
              <a:ext cx="6123792" cy="461665"/>
            </a:xfrm>
            <a:prstGeom prst="rect">
              <a:avLst/>
            </a:prstGeom>
          </p:spPr>
          <p:txBody>
            <a:bodyPr wrap="none">
              <a:spAutoFit/>
            </a:bodyPr>
            <a:lstStyle/>
            <a:p>
              <a:r>
                <a:rPr lang="zh-CN" altLang="en-US" sz="2400" dirty="0">
                  <a:latin typeface="微软雅黑" panose="020B0503020204020204" pitchFamily="2" charset="-122"/>
                  <a:ea typeface="微软雅黑" panose="020B0503020204020204" pitchFamily="2" charset="-122"/>
                </a:rPr>
                <a:t>确认待分析的原变量是否适合作因子分析。 </a:t>
              </a:r>
              <a:endParaRPr lang="zh-CN" altLang="en-US" sz="2400" dirty="0">
                <a:latin typeface="微软雅黑" panose="020B0503020204020204" pitchFamily="2" charset="-122"/>
                <a:ea typeface="微软雅黑" panose="020B0503020204020204" pitchFamily="2" charset="-122"/>
              </a:endParaRPr>
            </a:p>
          </p:txBody>
        </p:sp>
      </p:grpSp>
      <p:grpSp>
        <p:nvGrpSpPr>
          <p:cNvPr id="21" name="组合 20"/>
          <p:cNvGrpSpPr/>
          <p:nvPr/>
        </p:nvGrpSpPr>
        <p:grpSpPr>
          <a:xfrm>
            <a:off x="2636393" y="3236987"/>
            <a:ext cx="6624460" cy="720050"/>
            <a:chOff x="1055650" y="4293060"/>
            <a:chExt cx="6624460" cy="720050"/>
          </a:xfrm>
        </p:grpSpPr>
        <p:sp>
          <p:nvSpPr>
            <p:cNvPr id="22" name="流程图: 联系 21"/>
            <p:cNvSpPr/>
            <p:nvPr/>
          </p:nvSpPr>
          <p:spPr>
            <a:xfrm>
              <a:off x="1055650" y="4293060"/>
              <a:ext cx="720050" cy="72005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2</a:t>
              </a:r>
              <a:endParaRPr lang="zh-CN" altLang="en-US" sz="2800" b="1" dirty="0"/>
            </a:p>
          </p:txBody>
        </p:sp>
        <p:cxnSp>
          <p:nvCxnSpPr>
            <p:cNvPr id="23" name="直接连接符 22"/>
            <p:cNvCxnSpPr/>
            <p:nvPr/>
          </p:nvCxnSpPr>
          <p:spPr>
            <a:xfrm>
              <a:off x="1415675" y="4941105"/>
              <a:ext cx="626443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189201" y="4350247"/>
              <a:ext cx="2430474" cy="461665"/>
            </a:xfrm>
            <a:prstGeom prst="rect">
              <a:avLst/>
            </a:prstGeom>
          </p:spPr>
          <p:txBody>
            <a:bodyPr wrap="none">
              <a:spAutoFit/>
            </a:bodyPr>
            <a:lstStyle/>
            <a:p>
              <a:r>
                <a:rPr lang="zh-CN" altLang="en-US" sz="2400" dirty="0">
                  <a:latin typeface="微软雅黑" panose="020B0503020204020204" pitchFamily="2" charset="-122"/>
                  <a:ea typeface="微软雅黑" panose="020B0503020204020204" pitchFamily="2" charset="-122"/>
                </a:rPr>
                <a:t>构造因子变量。 </a:t>
              </a:r>
              <a:endParaRPr lang="zh-CN" altLang="en-US" sz="2400" dirty="0">
                <a:latin typeface="微软雅黑" panose="020B0503020204020204" pitchFamily="2" charset="-122"/>
                <a:ea typeface="微软雅黑" panose="020B0503020204020204" pitchFamily="2" charset="-122"/>
              </a:endParaRPr>
            </a:p>
          </p:txBody>
        </p:sp>
      </p:grpSp>
      <p:grpSp>
        <p:nvGrpSpPr>
          <p:cNvPr id="25" name="组合 24"/>
          <p:cNvGrpSpPr/>
          <p:nvPr/>
        </p:nvGrpSpPr>
        <p:grpSpPr>
          <a:xfrm>
            <a:off x="2636393" y="4341064"/>
            <a:ext cx="6904360" cy="720050"/>
            <a:chOff x="1055650" y="4293060"/>
            <a:chExt cx="6904360" cy="720050"/>
          </a:xfrm>
        </p:grpSpPr>
        <p:sp>
          <p:nvSpPr>
            <p:cNvPr id="26" name="流程图: 联系 25"/>
            <p:cNvSpPr/>
            <p:nvPr/>
          </p:nvSpPr>
          <p:spPr>
            <a:xfrm>
              <a:off x="1055650" y="4293060"/>
              <a:ext cx="720050" cy="72005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3</a:t>
              </a:r>
              <a:endParaRPr lang="zh-CN" altLang="en-US" sz="2800" b="1" dirty="0"/>
            </a:p>
          </p:txBody>
        </p:sp>
        <p:cxnSp>
          <p:nvCxnSpPr>
            <p:cNvPr id="27" name="直接连接符 26"/>
            <p:cNvCxnSpPr/>
            <p:nvPr/>
          </p:nvCxnSpPr>
          <p:spPr>
            <a:xfrm>
              <a:off x="1415675" y="4941105"/>
              <a:ext cx="626443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836218" y="4422252"/>
              <a:ext cx="6123792" cy="461665"/>
            </a:xfrm>
            <a:prstGeom prst="rect">
              <a:avLst/>
            </a:prstGeom>
          </p:spPr>
          <p:txBody>
            <a:bodyPr wrap="none">
              <a:spAutoFit/>
            </a:bodyPr>
            <a:lstStyle/>
            <a:p>
              <a:r>
                <a:rPr lang="zh-CN" altLang="en-US" sz="2400" dirty="0">
                  <a:latin typeface="微软雅黑" panose="020B0503020204020204" pitchFamily="2" charset="-122"/>
                  <a:ea typeface="微软雅黑" panose="020B0503020204020204" pitchFamily="2" charset="-122"/>
                </a:rPr>
                <a:t>利用旋转方法使因子变量更具有可解释性。 </a:t>
              </a:r>
              <a:endParaRPr lang="zh-CN" altLang="en-US" sz="2400" dirty="0">
                <a:latin typeface="微软雅黑" panose="020B0503020204020204" pitchFamily="2" charset="-122"/>
                <a:ea typeface="微软雅黑" panose="020B0503020204020204" pitchFamily="2" charset="-122"/>
              </a:endParaRPr>
            </a:p>
          </p:txBody>
        </p:sp>
      </p:grpSp>
      <p:grpSp>
        <p:nvGrpSpPr>
          <p:cNvPr id="29" name="组合 28"/>
          <p:cNvGrpSpPr/>
          <p:nvPr/>
        </p:nvGrpSpPr>
        <p:grpSpPr>
          <a:xfrm>
            <a:off x="2636393" y="5445140"/>
            <a:ext cx="6624460" cy="720050"/>
            <a:chOff x="1055650" y="4293060"/>
            <a:chExt cx="6624460" cy="720050"/>
          </a:xfrm>
        </p:grpSpPr>
        <p:sp>
          <p:nvSpPr>
            <p:cNvPr id="30" name="流程图: 联系 29"/>
            <p:cNvSpPr/>
            <p:nvPr/>
          </p:nvSpPr>
          <p:spPr>
            <a:xfrm>
              <a:off x="1055650" y="4293060"/>
              <a:ext cx="720050" cy="72005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4</a:t>
              </a:r>
              <a:endParaRPr lang="zh-CN" altLang="en-US" sz="2800" b="1" dirty="0"/>
            </a:p>
          </p:txBody>
        </p:sp>
        <p:cxnSp>
          <p:nvCxnSpPr>
            <p:cNvPr id="31" name="直接连接符 30"/>
            <p:cNvCxnSpPr/>
            <p:nvPr/>
          </p:nvCxnSpPr>
          <p:spPr>
            <a:xfrm>
              <a:off x="1415675" y="4941105"/>
              <a:ext cx="626443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2957519" y="4422252"/>
              <a:ext cx="2646878" cy="461665"/>
            </a:xfrm>
            <a:prstGeom prst="rect">
              <a:avLst/>
            </a:prstGeom>
          </p:spPr>
          <p:txBody>
            <a:bodyPr wrap="none">
              <a:spAutoFit/>
            </a:bodyPr>
            <a:lstStyle/>
            <a:p>
              <a:r>
                <a:rPr lang="zh-CN" altLang="en-US" sz="2400" dirty="0">
                  <a:latin typeface="微软雅黑" panose="020B0503020204020204" pitchFamily="2" charset="-122"/>
                  <a:ea typeface="微软雅黑" panose="020B0503020204020204" pitchFamily="2" charset="-122"/>
                </a:rPr>
                <a:t>计算因子变量得分</a:t>
              </a:r>
              <a:endParaRPr lang="zh-CN" altLang="en-US" sz="2400" dirty="0">
                <a:latin typeface="微软雅黑" panose="020B0503020204020204" pitchFamily="2" charset="-122"/>
                <a:ea typeface="微软雅黑" panose="020B0503020204020204" pitchFamily="2" charset="-122"/>
              </a:endParaRPr>
            </a:p>
          </p:txBody>
        </p:sp>
      </p:grpSp>
      <p:sp>
        <p:nvSpPr>
          <p:cNvPr id="33" name="矩形 6"/>
          <p:cNvSpPr/>
          <p:nvPr/>
        </p:nvSpPr>
        <p:spPr>
          <a:xfrm>
            <a:off x="17297" y="957580"/>
            <a:ext cx="12045601" cy="646331"/>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 因子分析的步骤</a:t>
            </a:r>
            <a:endPar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3"/>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430120" y="201295"/>
            <a:ext cx="433006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9.6</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因子分析的步骤</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a:t>
            </a:r>
            <a:r>
              <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83957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33" name="矩形 6"/>
          <p:cNvSpPr/>
          <p:nvPr/>
        </p:nvSpPr>
        <p:spPr>
          <a:xfrm>
            <a:off x="17297" y="957580"/>
            <a:ext cx="12045601" cy="581057"/>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因子分析的计算过程</a:t>
            </a:r>
            <a:endPar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6" name="组合 5"/>
          <p:cNvGrpSpPr/>
          <p:nvPr/>
        </p:nvGrpSpPr>
        <p:grpSpPr>
          <a:xfrm>
            <a:off x="1271665" y="1556870"/>
            <a:ext cx="720050" cy="5184360"/>
            <a:chOff x="251670" y="1988900"/>
            <a:chExt cx="720050" cy="5184360"/>
          </a:xfrm>
        </p:grpSpPr>
        <p:sp>
          <p:nvSpPr>
            <p:cNvPr id="42" name="流程图: 联系 41"/>
            <p:cNvSpPr/>
            <p:nvPr/>
          </p:nvSpPr>
          <p:spPr>
            <a:xfrm>
              <a:off x="251670" y="1988900"/>
              <a:ext cx="720050" cy="720050"/>
            </a:xfrm>
            <a:prstGeom prst="flowChartConnector">
              <a:avLst/>
            </a:prstGeom>
            <a:no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1</a:t>
              </a:r>
              <a:endParaRPr lang="zh-CN" altLang="en-US" sz="2400" b="1" dirty="0">
                <a:solidFill>
                  <a:schemeClr val="tx1"/>
                </a:solidFill>
              </a:endParaRPr>
            </a:p>
          </p:txBody>
        </p:sp>
        <p:sp>
          <p:nvSpPr>
            <p:cNvPr id="5" name="矩形 4"/>
            <p:cNvSpPr/>
            <p:nvPr/>
          </p:nvSpPr>
          <p:spPr>
            <a:xfrm>
              <a:off x="251670" y="2780955"/>
              <a:ext cx="720050" cy="4392305"/>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000" b="1" dirty="0"/>
                <a:t>原始数据标准化</a:t>
              </a:r>
              <a:endParaRPr lang="zh-CN" altLang="en-US" sz="2000" b="1" dirty="0"/>
            </a:p>
          </p:txBody>
        </p:sp>
      </p:grpSp>
      <p:grpSp>
        <p:nvGrpSpPr>
          <p:cNvPr id="43" name="组合 42"/>
          <p:cNvGrpSpPr/>
          <p:nvPr/>
        </p:nvGrpSpPr>
        <p:grpSpPr>
          <a:xfrm>
            <a:off x="2333739" y="1556870"/>
            <a:ext cx="720050" cy="5184360"/>
            <a:chOff x="251670" y="1988900"/>
            <a:chExt cx="720050" cy="5184360"/>
          </a:xfrm>
        </p:grpSpPr>
        <p:sp>
          <p:nvSpPr>
            <p:cNvPr id="44" name="流程图: 联系 43"/>
            <p:cNvSpPr/>
            <p:nvPr/>
          </p:nvSpPr>
          <p:spPr>
            <a:xfrm>
              <a:off x="251670" y="1988900"/>
              <a:ext cx="720050" cy="720050"/>
            </a:xfrm>
            <a:prstGeom prst="flowChartConnector">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rPr>
                <a:t>2</a:t>
              </a:r>
              <a:endParaRPr lang="zh-CN" altLang="en-US" sz="2400" b="1" dirty="0">
                <a:solidFill>
                  <a:schemeClr val="bg1"/>
                </a:solidFill>
              </a:endParaRPr>
            </a:p>
          </p:txBody>
        </p:sp>
        <p:sp>
          <p:nvSpPr>
            <p:cNvPr id="45" name="矩形 44"/>
            <p:cNvSpPr/>
            <p:nvPr/>
          </p:nvSpPr>
          <p:spPr>
            <a:xfrm>
              <a:off x="251670" y="2780955"/>
              <a:ext cx="720050" cy="4392305"/>
            </a:xfrm>
            <a:prstGeom prst="rect">
              <a:avLst/>
            </a:prstGeom>
            <a:no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000" b="1" dirty="0">
                  <a:solidFill>
                    <a:schemeClr val="tx1"/>
                  </a:solidFill>
                </a:rPr>
                <a:t>求标准化数据的相关矩阵</a:t>
              </a:r>
              <a:endParaRPr lang="zh-CN" altLang="en-US" sz="2000" b="1" dirty="0">
                <a:solidFill>
                  <a:schemeClr val="tx1"/>
                </a:solidFill>
              </a:endParaRPr>
            </a:p>
          </p:txBody>
        </p:sp>
      </p:grpSp>
      <p:grpSp>
        <p:nvGrpSpPr>
          <p:cNvPr id="46" name="组合 45"/>
          <p:cNvGrpSpPr/>
          <p:nvPr/>
        </p:nvGrpSpPr>
        <p:grpSpPr>
          <a:xfrm>
            <a:off x="3395813" y="1556870"/>
            <a:ext cx="720050" cy="5184360"/>
            <a:chOff x="251670" y="1988900"/>
            <a:chExt cx="720050" cy="5184360"/>
          </a:xfrm>
        </p:grpSpPr>
        <p:sp>
          <p:nvSpPr>
            <p:cNvPr id="47" name="流程图: 联系 46"/>
            <p:cNvSpPr/>
            <p:nvPr/>
          </p:nvSpPr>
          <p:spPr>
            <a:xfrm>
              <a:off x="251670" y="1988900"/>
              <a:ext cx="720050" cy="720050"/>
            </a:xfrm>
            <a:prstGeom prst="flowChartConnector">
              <a:avLst/>
            </a:prstGeom>
            <a:no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3</a:t>
              </a:r>
              <a:endParaRPr lang="zh-CN" altLang="en-US" sz="2400" b="1" dirty="0">
                <a:solidFill>
                  <a:schemeClr val="tx1"/>
                </a:solidFill>
              </a:endParaRPr>
            </a:p>
          </p:txBody>
        </p:sp>
        <p:sp>
          <p:nvSpPr>
            <p:cNvPr id="48" name="矩形 47"/>
            <p:cNvSpPr/>
            <p:nvPr/>
          </p:nvSpPr>
          <p:spPr>
            <a:xfrm>
              <a:off x="251670" y="2780955"/>
              <a:ext cx="720050" cy="4392305"/>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000" b="1" dirty="0"/>
                <a:t>求相关矩阵的特征值和特征向量</a:t>
              </a:r>
              <a:endParaRPr lang="zh-CN" altLang="en-US" sz="2000" b="1" dirty="0"/>
            </a:p>
          </p:txBody>
        </p:sp>
      </p:grpSp>
      <p:grpSp>
        <p:nvGrpSpPr>
          <p:cNvPr id="49" name="组合 48"/>
          <p:cNvGrpSpPr/>
          <p:nvPr/>
        </p:nvGrpSpPr>
        <p:grpSpPr>
          <a:xfrm>
            <a:off x="4457887" y="1556870"/>
            <a:ext cx="720050" cy="5184360"/>
            <a:chOff x="251670" y="1988900"/>
            <a:chExt cx="720050" cy="5184360"/>
          </a:xfrm>
        </p:grpSpPr>
        <p:sp>
          <p:nvSpPr>
            <p:cNvPr id="50" name="流程图: 联系 49"/>
            <p:cNvSpPr/>
            <p:nvPr/>
          </p:nvSpPr>
          <p:spPr>
            <a:xfrm>
              <a:off x="251670" y="1988900"/>
              <a:ext cx="720050" cy="720050"/>
            </a:xfrm>
            <a:prstGeom prst="flowChartConnector">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rPr>
                <a:t>4</a:t>
              </a:r>
              <a:endParaRPr lang="zh-CN" altLang="en-US" sz="2400" b="1" dirty="0">
                <a:solidFill>
                  <a:schemeClr val="bg1"/>
                </a:solidFill>
              </a:endParaRPr>
            </a:p>
          </p:txBody>
        </p:sp>
        <p:sp>
          <p:nvSpPr>
            <p:cNvPr id="51" name="矩形 50"/>
            <p:cNvSpPr/>
            <p:nvPr/>
          </p:nvSpPr>
          <p:spPr>
            <a:xfrm>
              <a:off x="251670" y="2780955"/>
              <a:ext cx="720050" cy="4392305"/>
            </a:xfrm>
            <a:prstGeom prst="rect">
              <a:avLst/>
            </a:prstGeom>
            <a:no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000" b="1" dirty="0">
                  <a:solidFill>
                    <a:schemeClr val="tx1"/>
                  </a:solidFill>
                </a:rPr>
                <a:t>计算方差贡献率与累积方差贡献率</a:t>
              </a:r>
              <a:endParaRPr lang="zh-CN" altLang="en-US" sz="2000" b="1" dirty="0">
                <a:solidFill>
                  <a:schemeClr val="tx1"/>
                </a:solidFill>
              </a:endParaRPr>
            </a:p>
          </p:txBody>
        </p:sp>
      </p:grpSp>
      <p:grpSp>
        <p:nvGrpSpPr>
          <p:cNvPr id="52" name="组合 51"/>
          <p:cNvGrpSpPr/>
          <p:nvPr/>
        </p:nvGrpSpPr>
        <p:grpSpPr>
          <a:xfrm>
            <a:off x="5519961" y="1556870"/>
            <a:ext cx="720050" cy="5184360"/>
            <a:chOff x="251670" y="1988900"/>
            <a:chExt cx="720050" cy="5184360"/>
          </a:xfrm>
        </p:grpSpPr>
        <p:sp>
          <p:nvSpPr>
            <p:cNvPr id="53" name="流程图: 联系 52"/>
            <p:cNvSpPr/>
            <p:nvPr/>
          </p:nvSpPr>
          <p:spPr>
            <a:xfrm>
              <a:off x="251670" y="1988900"/>
              <a:ext cx="720050" cy="720050"/>
            </a:xfrm>
            <a:prstGeom prst="flowChartConnector">
              <a:avLst/>
            </a:prstGeom>
            <a:no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5</a:t>
              </a:r>
              <a:endParaRPr lang="zh-CN" altLang="en-US" sz="2400" b="1" dirty="0">
                <a:solidFill>
                  <a:schemeClr val="tx1"/>
                </a:solidFill>
              </a:endParaRPr>
            </a:p>
          </p:txBody>
        </p:sp>
        <p:sp>
          <p:nvSpPr>
            <p:cNvPr id="54" name="矩形 53"/>
            <p:cNvSpPr/>
            <p:nvPr/>
          </p:nvSpPr>
          <p:spPr>
            <a:xfrm>
              <a:off x="251670" y="2780955"/>
              <a:ext cx="720050" cy="4392305"/>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000" b="1" dirty="0"/>
                <a:t>确定因子</a:t>
              </a:r>
              <a:endParaRPr lang="zh-CN" altLang="en-US" sz="2000" b="1" dirty="0"/>
            </a:p>
          </p:txBody>
        </p:sp>
      </p:grpSp>
      <p:grpSp>
        <p:nvGrpSpPr>
          <p:cNvPr id="55" name="组合 54"/>
          <p:cNvGrpSpPr/>
          <p:nvPr/>
        </p:nvGrpSpPr>
        <p:grpSpPr>
          <a:xfrm>
            <a:off x="6582035" y="1556870"/>
            <a:ext cx="720050" cy="5184360"/>
            <a:chOff x="251670" y="1988900"/>
            <a:chExt cx="720050" cy="5184360"/>
          </a:xfrm>
        </p:grpSpPr>
        <p:sp>
          <p:nvSpPr>
            <p:cNvPr id="56" name="流程图: 联系 55"/>
            <p:cNvSpPr/>
            <p:nvPr/>
          </p:nvSpPr>
          <p:spPr>
            <a:xfrm>
              <a:off x="251670" y="1988900"/>
              <a:ext cx="720050" cy="720050"/>
            </a:xfrm>
            <a:prstGeom prst="flowChartConnector">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rPr>
                <a:t>6</a:t>
              </a:r>
              <a:endParaRPr lang="zh-CN" altLang="en-US" sz="2400" b="1" dirty="0">
                <a:solidFill>
                  <a:schemeClr val="bg1"/>
                </a:solidFill>
              </a:endParaRPr>
            </a:p>
          </p:txBody>
        </p:sp>
        <p:sp>
          <p:nvSpPr>
            <p:cNvPr id="57" name="矩形 56"/>
            <p:cNvSpPr/>
            <p:nvPr/>
          </p:nvSpPr>
          <p:spPr>
            <a:xfrm>
              <a:off x="251670" y="2780955"/>
              <a:ext cx="720050" cy="4392305"/>
            </a:xfrm>
            <a:prstGeom prst="rect">
              <a:avLst/>
            </a:prstGeom>
            <a:no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000" b="1" dirty="0">
                  <a:solidFill>
                    <a:schemeClr val="tx1"/>
                  </a:solidFill>
                </a:rPr>
                <a:t>因子旋转</a:t>
              </a:r>
              <a:endParaRPr lang="zh-CN" altLang="en-US" sz="2000" b="1" dirty="0">
                <a:solidFill>
                  <a:schemeClr val="tx1"/>
                </a:solidFill>
              </a:endParaRPr>
            </a:p>
          </p:txBody>
        </p:sp>
      </p:grpSp>
      <p:grpSp>
        <p:nvGrpSpPr>
          <p:cNvPr id="58" name="组合 57"/>
          <p:cNvGrpSpPr/>
          <p:nvPr/>
        </p:nvGrpSpPr>
        <p:grpSpPr>
          <a:xfrm>
            <a:off x="7644109" y="1556870"/>
            <a:ext cx="720050" cy="5184360"/>
            <a:chOff x="251670" y="1988900"/>
            <a:chExt cx="720050" cy="5184360"/>
          </a:xfrm>
        </p:grpSpPr>
        <p:sp>
          <p:nvSpPr>
            <p:cNvPr id="59" name="流程图: 联系 58"/>
            <p:cNvSpPr/>
            <p:nvPr/>
          </p:nvSpPr>
          <p:spPr>
            <a:xfrm>
              <a:off x="251670" y="1988900"/>
              <a:ext cx="720050" cy="720050"/>
            </a:xfrm>
            <a:prstGeom prst="flowChartConnector">
              <a:avLst/>
            </a:prstGeom>
            <a:no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7</a:t>
              </a:r>
              <a:endParaRPr lang="zh-CN" altLang="en-US" sz="2400" b="1" dirty="0">
                <a:solidFill>
                  <a:schemeClr val="tx1"/>
                </a:solidFill>
              </a:endParaRPr>
            </a:p>
          </p:txBody>
        </p:sp>
        <p:sp>
          <p:nvSpPr>
            <p:cNvPr id="60" name="矩形 59"/>
            <p:cNvSpPr/>
            <p:nvPr/>
          </p:nvSpPr>
          <p:spPr>
            <a:xfrm>
              <a:off x="251670" y="2780955"/>
              <a:ext cx="720050" cy="4392305"/>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000" b="1" dirty="0"/>
                <a:t>用原指标的线性组合来求各因子得分</a:t>
              </a:r>
              <a:endParaRPr lang="zh-CN" altLang="en-US" sz="2000" b="1" dirty="0"/>
            </a:p>
          </p:txBody>
        </p:sp>
      </p:grpSp>
      <p:grpSp>
        <p:nvGrpSpPr>
          <p:cNvPr id="61" name="组合 60"/>
          <p:cNvGrpSpPr/>
          <p:nvPr/>
        </p:nvGrpSpPr>
        <p:grpSpPr>
          <a:xfrm>
            <a:off x="8706183" y="1556870"/>
            <a:ext cx="720050" cy="5184360"/>
            <a:chOff x="251670" y="1988900"/>
            <a:chExt cx="720050" cy="5184360"/>
          </a:xfrm>
        </p:grpSpPr>
        <p:sp>
          <p:nvSpPr>
            <p:cNvPr id="62" name="流程图: 联系 61"/>
            <p:cNvSpPr/>
            <p:nvPr/>
          </p:nvSpPr>
          <p:spPr>
            <a:xfrm>
              <a:off x="251670" y="1988900"/>
              <a:ext cx="720050" cy="720050"/>
            </a:xfrm>
            <a:prstGeom prst="flowChartConnector">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rPr>
                <a:t>8</a:t>
              </a:r>
              <a:endParaRPr lang="zh-CN" altLang="en-US" sz="2400" b="1" dirty="0">
                <a:solidFill>
                  <a:schemeClr val="bg1"/>
                </a:solidFill>
              </a:endParaRPr>
            </a:p>
          </p:txBody>
        </p:sp>
        <p:sp>
          <p:nvSpPr>
            <p:cNvPr id="63" name="矩形 62"/>
            <p:cNvSpPr/>
            <p:nvPr/>
          </p:nvSpPr>
          <p:spPr>
            <a:xfrm>
              <a:off x="251670" y="2780955"/>
              <a:ext cx="720050" cy="4392305"/>
            </a:xfrm>
            <a:prstGeom prst="rect">
              <a:avLst/>
            </a:prstGeom>
            <a:no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000" b="1" dirty="0">
                  <a:solidFill>
                    <a:schemeClr val="tx1"/>
                  </a:solidFill>
                </a:rPr>
                <a:t>综合得分</a:t>
              </a:r>
              <a:endParaRPr lang="zh-CN" altLang="en-US" sz="2000" b="1" dirty="0">
                <a:solidFill>
                  <a:schemeClr val="tx1"/>
                </a:solidFill>
              </a:endParaRPr>
            </a:p>
          </p:txBody>
        </p:sp>
      </p:grpSp>
      <p:grpSp>
        <p:nvGrpSpPr>
          <p:cNvPr id="64" name="组合 63"/>
          <p:cNvGrpSpPr/>
          <p:nvPr/>
        </p:nvGrpSpPr>
        <p:grpSpPr>
          <a:xfrm>
            <a:off x="9768255" y="1556870"/>
            <a:ext cx="720050" cy="5184360"/>
            <a:chOff x="251670" y="1988900"/>
            <a:chExt cx="720050" cy="5184360"/>
          </a:xfrm>
        </p:grpSpPr>
        <p:sp>
          <p:nvSpPr>
            <p:cNvPr id="65" name="流程图: 联系 64"/>
            <p:cNvSpPr/>
            <p:nvPr/>
          </p:nvSpPr>
          <p:spPr>
            <a:xfrm>
              <a:off x="251670" y="1988900"/>
              <a:ext cx="720050" cy="720050"/>
            </a:xfrm>
            <a:prstGeom prst="flowChartConnector">
              <a:avLst/>
            </a:prstGeom>
            <a:no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9</a:t>
              </a:r>
              <a:endParaRPr lang="zh-CN" altLang="en-US" sz="2400" b="1" dirty="0">
                <a:solidFill>
                  <a:schemeClr val="tx1"/>
                </a:solidFill>
              </a:endParaRPr>
            </a:p>
          </p:txBody>
        </p:sp>
        <p:sp>
          <p:nvSpPr>
            <p:cNvPr id="66" name="矩形 65"/>
            <p:cNvSpPr/>
            <p:nvPr/>
          </p:nvSpPr>
          <p:spPr>
            <a:xfrm>
              <a:off x="251670" y="2780955"/>
              <a:ext cx="720050" cy="4392305"/>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000" b="1" dirty="0"/>
                <a:t>得分排序</a:t>
              </a:r>
              <a:endParaRPr lang="zh-CN" altLang="en-US" sz="2000" b="1"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3"/>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466581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9.6</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因子分析的步骤</a:t>
            </a:r>
            <a:endPar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17297" y="957580"/>
            <a:ext cx="12045601" cy="1200329"/>
          </a:xfrm>
          <a:prstGeom prst="rect">
            <a:avLst/>
          </a:prstGeom>
          <a:noFill/>
          <a:ln w="9525">
            <a:noFill/>
          </a:ln>
        </p:spPr>
        <p:txBody>
          <a:bodyPr wrap="square">
            <a:spAutoFit/>
          </a:bodyPr>
          <a:lstStyle/>
          <a:p>
            <a:pPr lvl="2" algn="just">
              <a:lnSpc>
                <a:spcPct val="150000"/>
              </a:lnSpc>
              <a:buFont typeface="Wingdings" panose="05000000000000000000" pitchFamily="2" charset="2"/>
              <a:buChar char="l"/>
            </a:pP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9.4</a:t>
            </a:r>
            <a:r>
              <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对</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9.1</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数据计算综合因子得分，对水泥行业进行综合</a:t>
            </a: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评价</a:t>
            </a:r>
            <a:endPar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1" algn="just">
              <a:lnSpc>
                <a:spcPct val="150000"/>
              </a:lnSpc>
            </a:pPr>
            <a:r>
              <a:rPr lang="en-US" altLang="zh-CN" sz="2400" dirty="0" smtClean="0">
                <a:latin typeface="微软雅黑" panose="020B0503020204020204" pitchFamily="2" charset="-122"/>
                <a:ea typeface="微软雅黑" panose="020B0503020204020204" pitchFamily="2" charset="-122"/>
              </a:rPr>
              <a:t>                                                #</a:t>
            </a:r>
            <a:r>
              <a:rPr lang="zh-CN" altLang="en-US" sz="2400" dirty="0">
                <a:latin typeface="微软雅黑" panose="020B0503020204020204" pitchFamily="2" charset="-122"/>
                <a:ea typeface="微软雅黑" panose="020B0503020204020204" pitchFamily="2" charset="-122"/>
              </a:rPr>
              <a:t>因子得分作图与排名</a:t>
            </a:r>
            <a:endParaRPr lang="zh-CN" altLang="en-US" sz="2400" dirty="0">
              <a:latin typeface="微软雅黑" panose="020B0503020204020204" pitchFamily="2" charset="-122"/>
              <a:ea typeface="微软雅黑" panose="020B0503020204020204" pitchFamily="2" charset="-122"/>
            </a:endParaRPr>
          </a:p>
        </p:txBody>
      </p:sp>
      <p:sp>
        <p:nvSpPr>
          <p:cNvPr id="9" name="矩形 6"/>
          <p:cNvSpPr/>
          <p:nvPr/>
        </p:nvSpPr>
        <p:spPr>
          <a:xfrm>
            <a:off x="4448904" y="2060905"/>
            <a:ext cx="4095266" cy="646331"/>
          </a:xfrm>
          <a:prstGeom prst="rect">
            <a:avLst/>
          </a:prstGeom>
          <a:noFill/>
          <a:ln w="9525">
            <a:solidFill>
              <a:schemeClr val="accent1"/>
            </a:solidFill>
          </a:ln>
        </p:spPr>
        <p:txBody>
          <a:bodyPr wrap="square">
            <a:spAutoFit/>
          </a:bodyPr>
          <a:lstStyle/>
          <a:p>
            <a:pPr lvl="0" algn="just">
              <a:lnSpc>
                <a:spcPct val="150000"/>
              </a:lnSpc>
            </a:pPr>
            <a:r>
              <a:rPr lang="en-US" altLang="zh-CN" sz="2400" b="1" dirty="0" err="1">
                <a:solidFill>
                  <a:srgbClr val="0053EC"/>
                </a:solidFill>
                <a:latin typeface="微软雅黑" panose="020B0503020204020204" pitchFamily="2" charset="-122"/>
                <a:ea typeface="微软雅黑" panose="020B0503020204020204" pitchFamily="2" charset="-122"/>
              </a:rPr>
              <a:t>factanal.rank</a:t>
            </a:r>
            <a:r>
              <a:rPr lang="en-US" altLang="zh-CN" sz="2400" b="1" dirty="0">
                <a:solidFill>
                  <a:srgbClr val="0053EC"/>
                </a:solidFill>
                <a:latin typeface="微软雅黑" panose="020B0503020204020204" pitchFamily="2" charset="-122"/>
                <a:ea typeface="微软雅黑" panose="020B0503020204020204" pitchFamily="2" charset="-122"/>
              </a:rPr>
              <a:t>(Fa1,plot=T)</a:t>
            </a:r>
            <a:endParaRPr lang="en-US" altLang="zh-CN" sz="2400" b="1" dirty="0">
              <a:solidFill>
                <a:srgbClr val="0053EC"/>
              </a:solidFill>
              <a:latin typeface="微软雅黑" panose="020B0503020204020204" pitchFamily="2" charset="-122"/>
              <a:ea typeface="微软雅黑" panose="020B0503020204020204" pitchFamily="2"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44" y="1772885"/>
            <a:ext cx="4182886" cy="498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4195" y="1844890"/>
            <a:ext cx="2693262" cy="4916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0645" y="3501005"/>
            <a:ext cx="4305530" cy="3347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丁字箭头 5"/>
          <p:cNvSpPr/>
          <p:nvPr/>
        </p:nvSpPr>
        <p:spPr>
          <a:xfrm rot="10800000">
            <a:off x="4448903" y="2826911"/>
            <a:ext cx="4167271" cy="674094"/>
          </a:xfrm>
          <a:prstGeom prst="leftRigh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ppt_x"/>
                                          </p:val>
                                        </p:tav>
                                        <p:tav tm="100000">
                                          <p:val>
                                            <p:strVal val="#ppt_x"/>
                                          </p:val>
                                        </p:tav>
                                      </p:tavLst>
                                    </p:anim>
                                    <p:anim calcmode="lin" valueType="num">
                                      <p:cBhvr additive="base">
                                        <p:cTn id="14" dur="1000" fill="hold"/>
                                        <p:tgtEl>
                                          <p:spTgt spid="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466581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9.6</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因子分析的步骤</a:t>
            </a:r>
            <a:endPar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72709" y="1106507"/>
            <a:ext cx="6022800" cy="5078313"/>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信息重叠图</a:t>
            </a: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函数</a:t>
            </a:r>
            <a:endPar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r>
              <a:rPr lang="en-US" altLang="zh-CN" sz="2400" b="1" dirty="0" err="1" smtClean="0">
                <a:solidFill>
                  <a:srgbClr val="0053EC"/>
                </a:solidFill>
                <a:latin typeface="微软雅黑" panose="020B0503020204020204" pitchFamily="2" charset="-122"/>
                <a:ea typeface="微软雅黑" panose="020B0503020204020204" pitchFamily="2" charset="-122"/>
              </a:rPr>
              <a:t>biplot</a:t>
            </a:r>
            <a:r>
              <a:rPr lang="en-US" altLang="zh-CN" sz="2400" b="1" dirty="0" smtClean="0">
                <a:solidFill>
                  <a:srgbClr val="0053EC"/>
                </a:solidFill>
                <a:latin typeface="微软雅黑" panose="020B0503020204020204" pitchFamily="2" charset="-122"/>
                <a:ea typeface="微软雅黑" panose="020B0503020204020204" pitchFamily="2" charset="-122"/>
              </a:rPr>
              <a:t>(scores</a:t>
            </a:r>
            <a:r>
              <a:rPr lang="en-US" altLang="zh-CN" sz="2400" b="1" dirty="0">
                <a:solidFill>
                  <a:srgbClr val="0053EC"/>
                </a:solidFill>
                <a:latin typeface="微软雅黑" panose="020B0503020204020204" pitchFamily="2" charset="-122"/>
                <a:ea typeface="微软雅黑" panose="020B0503020204020204" pitchFamily="2" charset="-122"/>
              </a:rPr>
              <a:t>, loadings</a:t>
            </a:r>
            <a:r>
              <a:rPr lang="en-US" altLang="zh-CN" sz="2400" b="1" dirty="0" smtClean="0">
                <a:solidFill>
                  <a:srgbClr val="0053EC"/>
                </a:solidFill>
                <a:latin typeface="微软雅黑" panose="020B0503020204020204" pitchFamily="2" charset="-122"/>
                <a:ea typeface="微软雅黑" panose="020B0503020204020204" pitchFamily="2" charset="-122"/>
              </a:rPr>
              <a:t>...)</a:t>
            </a:r>
            <a:endParaRPr lang="en-US" altLang="zh-CN" sz="2400" b="1" dirty="0" smtClean="0">
              <a:solidFill>
                <a:srgbClr val="0053EC"/>
              </a:solidFill>
              <a:latin typeface="微软雅黑" panose="020B0503020204020204" pitchFamily="2" charset="-122"/>
              <a:ea typeface="微软雅黑" panose="020B0503020204020204" pitchFamily="2" charset="-122"/>
            </a:endParaRPr>
          </a:p>
          <a:p>
            <a:pPr lvl="0" algn="just">
              <a:lnSpc>
                <a:spcPct val="150000"/>
              </a:lnSpc>
            </a:pPr>
            <a:r>
              <a:rPr lang="zh-CN" altLang="en-US" sz="2400" i="1" dirty="0">
                <a:latin typeface="微软雅黑" panose="020B0503020204020204" pitchFamily="2" charset="-122"/>
                <a:ea typeface="微软雅黑" panose="020B0503020204020204" pitchFamily="2" charset="-122"/>
              </a:rPr>
              <a:t>注：</a:t>
            </a:r>
            <a:r>
              <a:rPr lang="en-US" altLang="zh-CN" sz="2400" i="1" dirty="0" err="1">
                <a:latin typeface="微软雅黑" panose="020B0503020204020204" pitchFamily="2" charset="-122"/>
                <a:ea typeface="微软雅黑" panose="020B0503020204020204" pitchFamily="2" charset="-122"/>
              </a:rPr>
              <a:t>biplot</a:t>
            </a:r>
            <a:r>
              <a:rPr lang="en-US" altLang="zh-CN" sz="2400" i="1" dirty="0">
                <a:latin typeface="微软雅黑" panose="020B0503020204020204" pitchFamily="2" charset="-122"/>
                <a:ea typeface="微软雅黑" panose="020B0503020204020204" pitchFamily="2" charset="-122"/>
              </a:rPr>
              <a:t>( )</a:t>
            </a:r>
            <a:r>
              <a:rPr lang="zh-CN" altLang="en-US" sz="2400" i="1" dirty="0">
                <a:latin typeface="微软雅黑" panose="020B0503020204020204" pitchFamily="2" charset="-122"/>
                <a:ea typeface="微软雅黑" panose="020B0503020204020204" pitchFamily="2" charset="-122"/>
              </a:rPr>
              <a:t>是画出数据关于因子的散点图和原坐标在因子的方向，全面反映了因子和原始数据的关系</a:t>
            </a:r>
            <a:r>
              <a:rPr lang="zh-CN" altLang="en-US" sz="2400" i="1" dirty="0" smtClean="0">
                <a:latin typeface="微软雅黑" panose="020B0503020204020204" pitchFamily="2" charset="-122"/>
                <a:ea typeface="微软雅黑" panose="020B0503020204020204" pitchFamily="2" charset="-122"/>
              </a:rPr>
              <a:t>。</a:t>
            </a:r>
            <a:endParaRPr lang="en-US" altLang="zh-CN" sz="2400" i="1" dirty="0">
              <a:latin typeface="微软雅黑" panose="020B0503020204020204" pitchFamily="2" charset="-122"/>
              <a:ea typeface="微软雅黑" panose="020B0503020204020204" pitchFamily="2" charset="-122"/>
            </a:endParaRPr>
          </a:p>
          <a:p>
            <a:pPr lvl="0" algn="just">
              <a:lnSpc>
                <a:spcPct val="150000"/>
              </a:lnSpc>
            </a:pPr>
            <a:endParaRPr lang="en-US" altLang="zh-CN" sz="2400" i="1" dirty="0" smtClean="0">
              <a:latin typeface="微软雅黑" panose="020B0503020204020204" pitchFamily="2" charset="-122"/>
              <a:ea typeface="微软雅黑" panose="020B0503020204020204" pitchFamily="2" charset="-122"/>
              <a:sym typeface="微软雅黑" panose="020B0503020204020204" pitchFamily="2" charset="-122"/>
            </a:endParaRPr>
          </a:p>
          <a:p>
            <a:pPr algn="just">
              <a:lnSpc>
                <a:spcPct val="150000"/>
              </a:lnSpc>
              <a:buFont typeface="Wingdings" panose="05000000000000000000" pitchFamily="2" charset="2"/>
              <a:buChar char="l"/>
            </a:pP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例子</a:t>
            </a:r>
            <a:endPar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r>
              <a:rPr lang="en-US" altLang="zh-CN" sz="2400" dirty="0" smtClean="0">
                <a:latin typeface="微软雅黑" panose="020B0503020204020204" pitchFamily="2" charset="-122"/>
                <a:ea typeface="微软雅黑" panose="020B0503020204020204" pitchFamily="2" charset="-122"/>
                <a:sym typeface="微软雅黑" panose="020B0503020204020204" pitchFamily="2" charset="-122"/>
              </a:rPr>
              <a:t>     #</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前</a:t>
            </a:r>
            <a:r>
              <a:rPr lang="en-US" altLang="zh-CN" sz="2400" dirty="0">
                <a:latin typeface="微软雅黑" panose="020B0503020204020204" pitchFamily="2" charset="-122"/>
                <a:ea typeface="微软雅黑" panose="020B0503020204020204" pitchFamily="2" charset="-122"/>
                <a:sym typeface="微软雅黑" panose="020B0503020204020204" pitchFamily="2" charset="-122"/>
              </a:rPr>
              <a:t>2</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个因子信息重叠</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图</a:t>
            </a:r>
            <a:endParaRPr lang="en-US" altLang="zh-CN" sz="2400" dirty="0" smtClean="0">
              <a:latin typeface="微软雅黑" panose="020B0503020204020204" pitchFamily="2" charset="-122"/>
              <a:ea typeface="微软雅黑" panose="020B0503020204020204" pitchFamily="2" charset="-122"/>
              <a:sym typeface="微软雅黑" panose="020B0503020204020204" pitchFamily="2" charset="-122"/>
            </a:endParaRPr>
          </a:p>
          <a:p>
            <a:pPr lvl="1" algn="just">
              <a:lnSpc>
                <a:spcPct val="150000"/>
              </a:lnSpc>
            </a:pPr>
            <a:endParaRPr lang="zh-CN" sz="2400" dirty="0">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015" y="1196845"/>
            <a:ext cx="5691030" cy="5625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6"/>
          <p:cNvSpPr/>
          <p:nvPr/>
        </p:nvSpPr>
        <p:spPr>
          <a:xfrm>
            <a:off x="200608" y="5518859"/>
            <a:ext cx="5175342" cy="646331"/>
          </a:xfrm>
          <a:prstGeom prst="rect">
            <a:avLst/>
          </a:prstGeom>
          <a:noFill/>
          <a:ln w="9525">
            <a:solidFill>
              <a:schemeClr val="accent1"/>
            </a:solidFill>
          </a:ln>
        </p:spPr>
        <p:txBody>
          <a:bodyPr wrap="square">
            <a:spAutoFit/>
          </a:bodyPr>
          <a:lstStyle/>
          <a:p>
            <a:pPr lvl="0" algn="just">
              <a:lnSpc>
                <a:spcPct val="150000"/>
              </a:lnSpc>
            </a:pPr>
            <a:r>
              <a:rPr lang="en-US" altLang="zh-CN" sz="2400" b="1" dirty="0" err="1">
                <a:solidFill>
                  <a:srgbClr val="0053EC"/>
                </a:solidFill>
                <a:latin typeface="微软雅黑" panose="020B0503020204020204" pitchFamily="2" charset="-122"/>
                <a:ea typeface="微软雅黑" panose="020B0503020204020204" pitchFamily="2" charset="-122"/>
              </a:rPr>
              <a:t>biplot</a:t>
            </a:r>
            <a:r>
              <a:rPr lang="en-US" altLang="zh-CN" sz="2400" b="1" dirty="0">
                <a:solidFill>
                  <a:srgbClr val="0053EC"/>
                </a:solidFill>
                <a:latin typeface="微软雅黑" panose="020B0503020204020204" pitchFamily="2" charset="-122"/>
                <a:ea typeface="微软雅黑" panose="020B0503020204020204" pitchFamily="2" charset="-122"/>
              </a:rPr>
              <a:t>(Fa1$scores,Fa1$loadings)</a:t>
            </a:r>
            <a:endParaRPr lang="en-US" altLang="zh-CN" sz="2400" b="1" dirty="0">
              <a:solidFill>
                <a:srgbClr val="0053EC"/>
              </a:solidFill>
              <a:latin typeface="微软雅黑" panose="020B0503020204020204" pitchFamily="2" charset="-122"/>
              <a:ea typeface="微软雅黑" panose="020B0503020204020204" pitchFamily="2" charset="-122"/>
            </a:endParaRPr>
          </a:p>
        </p:txBody>
      </p:sp>
      <p:sp>
        <p:nvSpPr>
          <p:cNvPr id="6" name="右箭头 5"/>
          <p:cNvSpPr/>
          <p:nvPr/>
        </p:nvSpPr>
        <p:spPr>
          <a:xfrm>
            <a:off x="5735975" y="5538489"/>
            <a:ext cx="648045" cy="646331"/>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1000" fill="hold"/>
                                        <p:tgtEl>
                                          <p:spTgt spid="10"/>
                                        </p:tgtEl>
                                        <p:attrNameLst>
                                          <p:attrName>ppt_x</p:attrName>
                                        </p:attrNameLst>
                                      </p:cBhvr>
                                      <p:tavLst>
                                        <p:tav tm="0">
                                          <p:val>
                                            <p:strVal val="#ppt_x"/>
                                          </p:val>
                                        </p:tav>
                                        <p:tav tm="100000">
                                          <p:val>
                                            <p:strVal val="#ppt_x"/>
                                          </p:val>
                                        </p:tav>
                                      </p:tavLst>
                                    </p:anim>
                                    <p:anim calcmode="lin" valueType="num">
                                      <p:cBhvr additive="base">
                                        <p:cTn id="14" dur="1000" fill="hold"/>
                                        <p:tgtEl>
                                          <p:spTgt spid="10"/>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0"/>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466581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9.6</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因子分析的步骤</a:t>
            </a:r>
            <a:endPar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17297" y="957580"/>
            <a:ext cx="12045601" cy="2862322"/>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9.5】 (</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续例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7.2</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和例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8.2) </a:t>
            </a:r>
            <a:endPar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endPar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endPar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endPar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r>
              <a:rPr lang="zh-CN" altLang="en-US" sz="2400" dirty="0" smtClean="0">
                <a:latin typeface="微软雅黑" panose="020B0503020204020204" pitchFamily="2" charset="-122"/>
                <a:ea typeface="微软雅黑" panose="020B0503020204020204" pitchFamily="2" charset="-122"/>
              </a:rPr>
              <a:t>＃</a:t>
            </a:r>
            <a:r>
              <a:rPr lang="zh-CN" altLang="en-US" sz="2400" dirty="0">
                <a:latin typeface="微软雅黑" panose="020B0503020204020204" pitchFamily="2" charset="-122"/>
                <a:ea typeface="微软雅黑" panose="020B0503020204020204" pitchFamily="2" charset="-122"/>
              </a:rPr>
              <a:t>在</a:t>
            </a:r>
            <a:r>
              <a:rPr lang="en-US" altLang="zh-CN" sz="2400" dirty="0">
                <a:latin typeface="微软雅黑" panose="020B0503020204020204" pitchFamily="2" charset="-122"/>
                <a:ea typeface="微软雅黑" panose="020B0503020204020204" pitchFamily="2" charset="-122"/>
              </a:rPr>
              <a:t>mvstats.xls:d7.2</a:t>
            </a:r>
            <a:r>
              <a:rPr lang="zh-CN" altLang="en-US" sz="2400" dirty="0">
                <a:latin typeface="微软雅黑" panose="020B0503020204020204" pitchFamily="2" charset="-122"/>
                <a:ea typeface="微软雅黑" panose="020B0503020204020204" pitchFamily="2" charset="-122"/>
              </a:rPr>
              <a:t>中选取</a:t>
            </a:r>
            <a:r>
              <a:rPr lang="en-US" altLang="zh-CN" sz="2400" dirty="0">
                <a:latin typeface="微软雅黑" panose="020B0503020204020204" pitchFamily="2" charset="-122"/>
                <a:ea typeface="微软雅黑" panose="020B0503020204020204" pitchFamily="2" charset="-122"/>
              </a:rPr>
              <a:t>A1:I32</a:t>
            </a:r>
            <a:r>
              <a:rPr lang="zh-CN" altLang="en-US" sz="2400" dirty="0">
                <a:latin typeface="微软雅黑" panose="020B0503020204020204" pitchFamily="2" charset="-122"/>
                <a:ea typeface="微软雅黑" panose="020B0503020204020204" pitchFamily="2" charset="-122"/>
              </a:rPr>
              <a:t>区域，然后拷贝</a:t>
            </a:r>
            <a:endParaRPr lang="zh-CN" altLang="en-US" sz="2400" dirty="0">
              <a:latin typeface="微软雅黑" panose="020B0503020204020204" pitchFamily="2" charset="-122"/>
              <a:ea typeface="微软雅黑" panose="020B0503020204020204" pitchFamily="2" charset="-122"/>
            </a:endParaRPr>
          </a:p>
        </p:txBody>
      </p:sp>
      <p:sp>
        <p:nvSpPr>
          <p:cNvPr id="9" name="矩形 6"/>
          <p:cNvSpPr/>
          <p:nvPr/>
        </p:nvSpPr>
        <p:spPr>
          <a:xfrm>
            <a:off x="242545" y="3819902"/>
            <a:ext cx="5817010" cy="2862322"/>
          </a:xfrm>
          <a:prstGeom prst="rect">
            <a:avLst/>
          </a:prstGeom>
          <a:noFill/>
          <a:ln w="9525">
            <a:solidFill>
              <a:schemeClr val="accent1"/>
            </a:solidFill>
          </a:ln>
        </p:spPr>
        <p:txBody>
          <a:bodyPr wrap="square">
            <a:spAutoFit/>
          </a:bodyPr>
          <a:lstStyle/>
          <a:p>
            <a:pPr lvl="0" algn="just">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X=</a:t>
            </a:r>
            <a:r>
              <a:rPr lang="en-US" altLang="zh-CN" sz="2400" b="1" dirty="0" err="1">
                <a:solidFill>
                  <a:srgbClr val="0053EC"/>
                </a:solidFill>
                <a:latin typeface="微软雅黑" panose="020B0503020204020204" pitchFamily="2" charset="-122"/>
                <a:ea typeface="微软雅黑" panose="020B0503020204020204" pitchFamily="2" charset="-122"/>
              </a:rPr>
              <a:t>read.table</a:t>
            </a:r>
            <a:r>
              <a:rPr lang="en-US" altLang="zh-CN" sz="2400" b="1" dirty="0">
                <a:solidFill>
                  <a:srgbClr val="0053EC"/>
                </a:solidFill>
                <a:latin typeface="微软雅黑" panose="020B0503020204020204" pitchFamily="2" charset="-122"/>
                <a:ea typeface="微软雅黑" panose="020B0503020204020204" pitchFamily="2" charset="-122"/>
              </a:rPr>
              <a:t>("</a:t>
            </a:r>
            <a:r>
              <a:rPr lang="en-US" altLang="zh-CN" sz="2400" b="1" dirty="0" err="1">
                <a:solidFill>
                  <a:srgbClr val="0053EC"/>
                </a:solidFill>
                <a:latin typeface="微软雅黑" panose="020B0503020204020204" pitchFamily="2" charset="-122"/>
                <a:ea typeface="微软雅黑" panose="020B0503020204020204" pitchFamily="2" charset="-122"/>
              </a:rPr>
              <a:t>clipboard",header</a:t>
            </a:r>
            <a:r>
              <a:rPr lang="en-US" altLang="zh-CN" sz="2400" b="1" dirty="0">
                <a:solidFill>
                  <a:srgbClr val="0053EC"/>
                </a:solidFill>
                <a:latin typeface="微软雅黑" panose="020B0503020204020204" pitchFamily="2" charset="-122"/>
                <a:ea typeface="微软雅黑" panose="020B0503020204020204" pitchFamily="2" charset="-122"/>
              </a:rPr>
              <a:t>=T</a:t>
            </a:r>
            <a:r>
              <a:rPr lang="en-US" altLang="zh-CN" sz="2400" b="1" dirty="0" smtClean="0">
                <a:solidFill>
                  <a:srgbClr val="0053EC"/>
                </a:solidFill>
                <a:latin typeface="微软雅黑" panose="020B0503020204020204" pitchFamily="2" charset="-122"/>
                <a:ea typeface="微软雅黑" panose="020B0503020204020204" pitchFamily="2" charset="-122"/>
              </a:rPr>
              <a:t>)</a:t>
            </a:r>
            <a:endParaRPr lang="en-US" altLang="zh-CN" sz="2400" b="1" dirty="0" smtClean="0">
              <a:solidFill>
                <a:srgbClr val="0053EC"/>
              </a:solidFill>
              <a:latin typeface="微软雅黑" panose="020B0503020204020204" pitchFamily="2" charset="-122"/>
              <a:ea typeface="微软雅黑" panose="020B0503020204020204" pitchFamily="2" charset="-122"/>
            </a:endParaRPr>
          </a:p>
          <a:p>
            <a:pPr lvl="0" algn="just">
              <a:lnSpc>
                <a:spcPct val="150000"/>
              </a:lnSpc>
            </a:pPr>
            <a:r>
              <a:rPr lang="en-US" altLang="zh-CN" sz="2400" b="1" dirty="0" smtClean="0">
                <a:solidFill>
                  <a:srgbClr val="0053EC"/>
                </a:solidFill>
                <a:latin typeface="微软雅黑" panose="020B0503020204020204" pitchFamily="2" charset="-122"/>
                <a:ea typeface="微软雅黑" panose="020B0503020204020204" pitchFamily="2" charset="-122"/>
              </a:rPr>
              <a:t>#</a:t>
            </a:r>
            <a:r>
              <a:rPr lang="zh-CN" altLang="en-US" sz="2400" b="1" dirty="0">
                <a:solidFill>
                  <a:srgbClr val="0053EC"/>
                </a:solidFill>
                <a:latin typeface="微软雅黑" panose="020B0503020204020204" pitchFamily="2" charset="-122"/>
                <a:ea typeface="微软雅黑" panose="020B0503020204020204" pitchFamily="2" charset="-122"/>
              </a:rPr>
              <a:t>读取例</a:t>
            </a:r>
            <a:r>
              <a:rPr lang="en-US" altLang="zh-CN" sz="2400" b="1" dirty="0">
                <a:solidFill>
                  <a:srgbClr val="0053EC"/>
                </a:solidFill>
                <a:latin typeface="微软雅黑" panose="020B0503020204020204" pitchFamily="2" charset="-122"/>
                <a:ea typeface="微软雅黑" panose="020B0503020204020204" pitchFamily="2" charset="-122"/>
              </a:rPr>
              <a:t>7.2</a:t>
            </a:r>
            <a:r>
              <a:rPr lang="zh-CN" altLang="en-US" sz="2400" b="1" dirty="0">
                <a:solidFill>
                  <a:srgbClr val="0053EC"/>
                </a:solidFill>
                <a:latin typeface="微软雅黑" panose="020B0503020204020204" pitchFamily="2" charset="-122"/>
                <a:ea typeface="微软雅黑" panose="020B0503020204020204" pitchFamily="2" charset="-122"/>
              </a:rPr>
              <a:t>数据 </a:t>
            </a:r>
            <a:endParaRPr lang="zh-CN" altLang="en-US" sz="2400" b="1" dirty="0">
              <a:solidFill>
                <a:srgbClr val="0053EC"/>
              </a:solidFill>
              <a:latin typeface="微软雅黑" panose="020B0503020204020204" pitchFamily="2" charset="-122"/>
              <a:ea typeface="微软雅黑" panose="020B0503020204020204" pitchFamily="2" charset="-122"/>
            </a:endParaRPr>
          </a:p>
          <a:p>
            <a:pPr lvl="0" algn="just">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library(</a:t>
            </a:r>
            <a:r>
              <a:rPr lang="en-US" altLang="zh-CN" sz="2400" b="1" dirty="0" err="1">
                <a:solidFill>
                  <a:srgbClr val="0053EC"/>
                </a:solidFill>
                <a:latin typeface="微软雅黑" panose="020B0503020204020204" pitchFamily="2" charset="-122"/>
                <a:ea typeface="微软雅黑" panose="020B0503020204020204" pitchFamily="2" charset="-122"/>
              </a:rPr>
              <a:t>mvstats</a:t>
            </a:r>
            <a:r>
              <a:rPr lang="en-US" altLang="zh-CN" sz="2400" b="1" dirty="0">
                <a:solidFill>
                  <a:srgbClr val="0053EC"/>
                </a:solidFill>
                <a:latin typeface="微软雅黑" panose="020B0503020204020204" pitchFamily="2" charset="-122"/>
                <a:ea typeface="微软雅黑" panose="020B0503020204020204" pitchFamily="2" charset="-122"/>
              </a:rPr>
              <a:t>) </a:t>
            </a:r>
            <a:endParaRPr lang="en-US" altLang="zh-CN" sz="2400" b="1" dirty="0">
              <a:solidFill>
                <a:srgbClr val="0053EC"/>
              </a:solidFill>
              <a:latin typeface="微软雅黑" panose="020B0503020204020204" pitchFamily="2" charset="-122"/>
              <a:ea typeface="微软雅黑" panose="020B0503020204020204" pitchFamily="2" charset="-122"/>
            </a:endParaRPr>
          </a:p>
          <a:p>
            <a:pPr lvl="0" algn="just">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Fac0=</a:t>
            </a:r>
            <a:r>
              <a:rPr lang="en-US" altLang="zh-CN" sz="2400" b="1" dirty="0" err="1">
                <a:solidFill>
                  <a:srgbClr val="0053EC"/>
                </a:solidFill>
                <a:latin typeface="微软雅黑" panose="020B0503020204020204" pitchFamily="2" charset="-122"/>
                <a:ea typeface="微软雅黑" panose="020B0503020204020204" pitchFamily="2" charset="-122"/>
              </a:rPr>
              <a:t>factpc</a:t>
            </a:r>
            <a:r>
              <a:rPr lang="en-US" altLang="zh-CN" sz="2400" b="1" dirty="0">
                <a:solidFill>
                  <a:srgbClr val="0053EC"/>
                </a:solidFill>
                <a:latin typeface="微软雅黑" panose="020B0503020204020204" pitchFamily="2" charset="-122"/>
                <a:ea typeface="微软雅黑" panose="020B0503020204020204" pitchFamily="2" charset="-122"/>
              </a:rPr>
              <a:t>(X,3) #</a:t>
            </a:r>
            <a:r>
              <a:rPr lang="zh-CN" altLang="en-US" sz="2400" b="1" dirty="0">
                <a:solidFill>
                  <a:srgbClr val="0053EC"/>
                </a:solidFill>
                <a:latin typeface="微软雅黑" panose="020B0503020204020204" pitchFamily="2" charset="-122"/>
                <a:ea typeface="微软雅黑" panose="020B0503020204020204" pitchFamily="2" charset="-122"/>
              </a:rPr>
              <a:t>因子分析 </a:t>
            </a:r>
            <a:endParaRPr lang="zh-CN" altLang="en-US" sz="2400" b="1" dirty="0">
              <a:solidFill>
                <a:srgbClr val="0053EC"/>
              </a:solidFill>
              <a:latin typeface="微软雅黑" panose="020B0503020204020204" pitchFamily="2" charset="-122"/>
              <a:ea typeface="微软雅黑" panose="020B0503020204020204" pitchFamily="2" charset="-122"/>
            </a:endParaRPr>
          </a:p>
          <a:p>
            <a:pPr lvl="0" algn="just">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Fac0$Vars #</a:t>
            </a:r>
            <a:r>
              <a:rPr lang="zh-CN" altLang="en-US" sz="2400" b="1" dirty="0">
                <a:solidFill>
                  <a:srgbClr val="0053EC"/>
                </a:solidFill>
                <a:latin typeface="微软雅黑" panose="020B0503020204020204" pitchFamily="2" charset="-122"/>
                <a:ea typeface="微软雅黑" panose="020B0503020204020204" pitchFamily="2" charset="-122"/>
              </a:rPr>
              <a:t>方差及贡献率</a:t>
            </a:r>
            <a:endParaRPr lang="en-US" altLang="zh-CN" sz="2400" b="1" dirty="0">
              <a:solidFill>
                <a:srgbClr val="0053EC"/>
              </a:solidFill>
              <a:latin typeface="微软雅黑" panose="020B0503020204020204" pitchFamily="2" charset="-122"/>
              <a:ea typeface="微软雅黑" panose="020B0503020204020204" pitchFamily="2" charset="-122"/>
            </a:endParaRPr>
          </a:p>
        </p:txBody>
      </p:sp>
      <p:sp>
        <p:nvSpPr>
          <p:cNvPr id="11" name="直角上箭头 10"/>
          <p:cNvSpPr/>
          <p:nvPr/>
        </p:nvSpPr>
        <p:spPr>
          <a:xfrm>
            <a:off x="6384020" y="3212985"/>
            <a:ext cx="2952696" cy="2683056"/>
          </a:xfrm>
          <a:prstGeom prst="bentUpArrow">
            <a:avLst>
              <a:gd name="adj1" fmla="val 14357"/>
              <a:gd name="adj2" fmla="val 22135"/>
              <a:gd name="adj3" fmla="val 2336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2036" y="1183469"/>
            <a:ext cx="6288374" cy="1813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ppt_x"/>
                                          </p:val>
                                        </p:tav>
                                        <p:tav tm="100000">
                                          <p:val>
                                            <p:strVal val="#ppt_x"/>
                                          </p:val>
                                        </p:tav>
                                      </p:tavLst>
                                    </p:anim>
                                    <p:anim calcmode="lin" valueType="num">
                                      <p:cBhvr additive="base">
                                        <p:cTn id="14" dur="1000" fill="hold"/>
                                        <p:tgtEl>
                                          <p:spTgt spid="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466581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9.6</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因子分析的步骤</a:t>
            </a:r>
            <a:endPar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17297" y="957580"/>
            <a:ext cx="12045601" cy="2308324"/>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9.5】 (</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续例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7.2</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和例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8.2) </a:t>
            </a:r>
            <a:endPar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endPar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endPar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endPar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矩形 6"/>
          <p:cNvSpPr/>
          <p:nvPr/>
        </p:nvSpPr>
        <p:spPr>
          <a:xfrm>
            <a:off x="2279734" y="2111742"/>
            <a:ext cx="7920552" cy="1200329"/>
          </a:xfrm>
          <a:prstGeom prst="rect">
            <a:avLst/>
          </a:prstGeom>
          <a:noFill/>
          <a:ln w="9525">
            <a:solidFill>
              <a:schemeClr val="accent1"/>
            </a:solidFill>
          </a:ln>
        </p:spPr>
        <p:txBody>
          <a:bodyPr wrap="square">
            <a:spAutoFit/>
          </a:bodyPr>
          <a:lstStyle/>
          <a:p>
            <a:pPr lvl="0" algn="just">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Fac1=</a:t>
            </a:r>
            <a:r>
              <a:rPr lang="en-US" altLang="zh-CN" sz="2400" b="1" dirty="0" err="1">
                <a:solidFill>
                  <a:srgbClr val="0053EC"/>
                </a:solidFill>
                <a:latin typeface="微软雅黑" panose="020B0503020204020204" pitchFamily="2" charset="-122"/>
                <a:ea typeface="微软雅黑" panose="020B0503020204020204" pitchFamily="2" charset="-122"/>
              </a:rPr>
              <a:t>factpc</a:t>
            </a:r>
            <a:r>
              <a:rPr lang="en-US" altLang="zh-CN" sz="2400" b="1" dirty="0">
                <a:solidFill>
                  <a:srgbClr val="0053EC"/>
                </a:solidFill>
                <a:latin typeface="微软雅黑" panose="020B0503020204020204" pitchFamily="2" charset="-122"/>
                <a:ea typeface="微软雅黑" panose="020B0503020204020204" pitchFamily="2" charset="-122"/>
              </a:rPr>
              <a:t>(X,3,rot="</a:t>
            </a:r>
            <a:r>
              <a:rPr lang="en-US" altLang="zh-CN" sz="2400" b="1" dirty="0" err="1">
                <a:solidFill>
                  <a:srgbClr val="0053EC"/>
                </a:solidFill>
                <a:latin typeface="微软雅黑" panose="020B0503020204020204" pitchFamily="2" charset="-122"/>
                <a:ea typeface="微软雅黑" panose="020B0503020204020204" pitchFamily="2" charset="-122"/>
              </a:rPr>
              <a:t>varimax</a:t>
            </a:r>
            <a:r>
              <a:rPr lang="en-US" altLang="zh-CN" sz="2400" b="1" dirty="0">
                <a:solidFill>
                  <a:srgbClr val="0053EC"/>
                </a:solidFill>
                <a:latin typeface="微软雅黑" panose="020B0503020204020204" pitchFamily="2" charset="-122"/>
                <a:ea typeface="微软雅黑" panose="020B0503020204020204" pitchFamily="2" charset="-122"/>
              </a:rPr>
              <a:t>") #</a:t>
            </a:r>
            <a:r>
              <a:rPr lang="zh-CN" altLang="en-US" sz="2400" b="1" dirty="0">
                <a:solidFill>
                  <a:srgbClr val="0053EC"/>
                </a:solidFill>
                <a:latin typeface="微软雅黑" panose="020B0503020204020204" pitchFamily="2" charset="-122"/>
                <a:ea typeface="微软雅黑" panose="020B0503020204020204" pitchFamily="2" charset="-122"/>
              </a:rPr>
              <a:t>运用旋转因子分析 </a:t>
            </a:r>
            <a:endParaRPr lang="zh-CN" altLang="en-US" sz="2400" b="1" dirty="0">
              <a:solidFill>
                <a:srgbClr val="0053EC"/>
              </a:solidFill>
              <a:latin typeface="微软雅黑" panose="020B0503020204020204" pitchFamily="2" charset="-122"/>
              <a:ea typeface="微软雅黑" panose="020B0503020204020204" pitchFamily="2" charset="-122"/>
            </a:endParaRPr>
          </a:p>
          <a:p>
            <a:pPr lvl="0" algn="just">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Fac1$Vars #</a:t>
            </a:r>
            <a:r>
              <a:rPr lang="zh-CN" altLang="en-US" sz="2400" b="1" dirty="0">
                <a:solidFill>
                  <a:srgbClr val="0053EC"/>
                </a:solidFill>
                <a:latin typeface="微软雅黑" panose="020B0503020204020204" pitchFamily="2" charset="-122"/>
                <a:ea typeface="微软雅黑" panose="020B0503020204020204" pitchFamily="2" charset="-122"/>
              </a:rPr>
              <a:t>方差及贡献率</a:t>
            </a:r>
            <a:endParaRPr lang="en-US" altLang="zh-CN" sz="2400" b="1" dirty="0">
              <a:solidFill>
                <a:srgbClr val="0053EC"/>
              </a:solidFill>
              <a:latin typeface="微软雅黑" panose="020B0503020204020204" pitchFamily="2" charset="-122"/>
              <a:ea typeface="微软雅黑" panose="020B0503020204020204" pitchFamily="2"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370" y="4149050"/>
            <a:ext cx="6870793" cy="2016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ppt_x"/>
                                          </p:val>
                                        </p:tav>
                                        <p:tav tm="100000">
                                          <p:val>
                                            <p:strVal val="#ppt_x"/>
                                          </p:val>
                                        </p:tav>
                                      </p:tavLst>
                                    </p:anim>
                                    <p:anim calcmode="lin" valueType="num">
                                      <p:cBhvr additive="base">
                                        <p:cTn id="14" dur="1000" fill="hold"/>
                                        <p:tgtEl>
                                          <p:spTgt spid="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466581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9.6</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因子分析的步骤</a:t>
            </a:r>
            <a:endPar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17297" y="957580"/>
            <a:ext cx="12045601" cy="2308324"/>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9.5】 (</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续例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7.2</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和例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8.2) </a:t>
            </a:r>
            <a:endPar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endPar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endPar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endPar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矩形 5"/>
          <p:cNvSpPr/>
          <p:nvPr/>
        </p:nvSpPr>
        <p:spPr>
          <a:xfrm>
            <a:off x="839636" y="5251969"/>
            <a:ext cx="10482414" cy="830997"/>
          </a:xfrm>
          <a:prstGeom prst="rect">
            <a:avLst/>
          </a:prstGeom>
        </p:spPr>
        <p:txBody>
          <a:bodyPr wrap="square">
            <a:spAutoFit/>
          </a:bodyPr>
          <a:lstStyle/>
          <a:p>
            <a:r>
              <a:rPr lang="zh-CN" altLang="en-US" sz="2400" dirty="0">
                <a:latin typeface="微软雅黑" panose="020B0503020204020204" pitchFamily="2" charset="-122"/>
                <a:ea typeface="微软雅黑" panose="020B0503020204020204" pitchFamily="2" charset="-122"/>
              </a:rPr>
              <a:t>公共因子在原始变量上的载荷值不太好解释，故对其进行因子旋转（方差最大化正交旋转</a:t>
            </a:r>
            <a:r>
              <a:rPr lang="zh-CN" altLang="en-US" sz="2400" dirty="0" smtClean="0">
                <a:latin typeface="微软雅黑" panose="020B0503020204020204" pitchFamily="2" charset="-122"/>
                <a:ea typeface="微软雅黑" panose="020B0503020204020204" pitchFamily="2" charset="-122"/>
              </a:rPr>
              <a:t>）。</a:t>
            </a:r>
            <a:endParaRPr lang="zh-CN" altLang="en-US" sz="2400" dirty="0">
              <a:latin typeface="微软雅黑" panose="020B0503020204020204" pitchFamily="2" charset="-122"/>
              <a:ea typeface="微软雅黑" panose="020B0503020204020204" pitchFamily="2" charset="-122"/>
            </a:endParaRPr>
          </a:p>
        </p:txBody>
      </p:sp>
      <p:pic>
        <p:nvPicPr>
          <p:cNvPr id="7" name="图片 6"/>
          <p:cNvPicPr>
            <a:picLocks noChangeAspect="1"/>
          </p:cNvPicPr>
          <p:nvPr/>
        </p:nvPicPr>
        <p:blipFill>
          <a:blip r:embed="rId2"/>
          <a:stretch>
            <a:fillRect/>
          </a:stretch>
        </p:blipFill>
        <p:spPr>
          <a:xfrm>
            <a:off x="925195" y="1869440"/>
            <a:ext cx="10666730" cy="311912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TextBox 1"/>
          <p:cNvSpPr/>
          <p:nvPr/>
        </p:nvSpPr>
        <p:spPr>
          <a:xfrm flipH="1">
            <a:off x="314643" y="2374265"/>
            <a:ext cx="800100" cy="2564130"/>
          </a:xfrm>
          <a:prstGeom prst="rect">
            <a:avLst/>
          </a:prstGeom>
          <a:noFill/>
          <a:ln w="9525">
            <a:noFill/>
          </a:ln>
        </p:spPr>
        <p:txBody>
          <a:bodyPr wrap="square">
            <a:spAutoFit/>
          </a:bodyPr>
          <a:lstStyle/>
          <a:p>
            <a:pPr lvl="0" algn="ctr">
              <a:lnSpc>
                <a:spcPct val="100000"/>
              </a:lnSpc>
            </a:pPr>
            <a:r>
              <a:rPr lang="zh-CN" altLang="en-US" sz="3200" dirty="0">
                <a:solidFill>
                  <a:srgbClr val="00B0F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rPr>
              <a:t>内容与要求</a:t>
            </a:r>
            <a:endParaRPr lang="zh-CN" altLang="en-US" sz="3200" dirty="0">
              <a:solidFill>
                <a:srgbClr val="00B0F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lstStyle/>
            <a:p>
              <a:pPr marL="342900" lvl="0" indent="-342900">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矩形 3"/>
            <p:cNvSpPr/>
            <p:nvPr/>
          </p:nvSpPr>
          <p:spPr>
            <a:xfrm>
              <a:off x="90264" y="978495"/>
              <a:ext cx="4572000" cy="417777"/>
            </a:xfrm>
            <a:prstGeom prst="rect">
              <a:avLst/>
            </a:prstGeom>
            <a:noFill/>
            <a:ln w="9525">
              <a:noFill/>
            </a:ln>
          </p:spPr>
          <p:txBody>
            <a:bodyPr>
              <a:spAutoFit/>
            </a:bodyPr>
            <a:lstStyle/>
            <a:p>
              <a:pPr marL="342900" lvl="0" indent="-34290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4" name="矩形 4"/>
            <p:cNvSpPr/>
            <p:nvPr/>
          </p:nvSpPr>
          <p:spPr>
            <a:xfrm>
              <a:off x="72008" y="2232248"/>
              <a:ext cx="4572000" cy="417777"/>
            </a:xfrm>
            <a:prstGeom prst="rect">
              <a:avLst/>
            </a:prstGeom>
            <a:noFill/>
            <a:ln w="9525">
              <a:noFill/>
            </a:ln>
          </p:spPr>
          <p:txBody>
            <a:bodyPr>
              <a:spAutoFit/>
            </a:bodyPr>
            <a:lstStyle/>
            <a:p>
              <a:pPr lvl="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2" name="直接连接符 29"/>
          <p:cNvSpPr/>
          <p:nvPr/>
        </p:nvSpPr>
        <p:spPr>
          <a:xfrm flipV="1">
            <a:off x="68263" y="948055"/>
            <a:ext cx="12045600" cy="9525"/>
          </a:xfrm>
          <a:prstGeom prst="line">
            <a:avLst/>
          </a:prstGeom>
          <a:ln w="136525" cap="sq" cmpd="sng">
            <a:solidFill>
              <a:schemeClr val="accent1"/>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5" name="矩形 6"/>
          <p:cNvSpPr/>
          <p:nvPr/>
        </p:nvSpPr>
        <p:spPr>
          <a:xfrm>
            <a:off x="1055650" y="908825"/>
            <a:ext cx="10685817" cy="2954655"/>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zh-CN"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内容：</a:t>
            </a:r>
            <a:endParaRPr lang="zh-CN"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endParaRPr>
          </a:p>
          <a:p>
            <a:pPr marL="914400" lvl="1" indent="-457200" algn="just">
              <a:lnSpc>
                <a:spcPct val="150000"/>
              </a:lnSpc>
              <a:buFont typeface="Wingdings" panose="05000000000000000000" pitchFamily="2" charset="2"/>
              <a:buChar char="Ø"/>
            </a:pP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因子分析</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模型的基本</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思想</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，与</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主成分分析的区别。</a:t>
            </a:r>
            <a:endParaRPr lang="en-US" altLang="zh-CN" sz="2400" dirty="0" smtClean="0">
              <a:latin typeface="微软雅黑" panose="020B0503020204020204" pitchFamily="2" charset="-122"/>
              <a:ea typeface="微软雅黑" panose="020B0503020204020204" pitchFamily="2" charset="-122"/>
              <a:sym typeface="微软雅黑" panose="020B0503020204020204" pitchFamily="2" charset="-122"/>
            </a:endParaRPr>
          </a:p>
          <a:p>
            <a:pPr marL="914400" lvl="1" indent="-457200" algn="just">
              <a:lnSpc>
                <a:spcPct val="150000"/>
              </a:lnSpc>
              <a:buFont typeface="Wingdings" panose="05000000000000000000" pitchFamily="2" charset="2"/>
              <a:buChar char="Ø"/>
            </a:pP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数学模型</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，基本假定，因子载荷阵的估计方法，因子旋转，因子得分</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a:t>
            </a:r>
            <a:endParaRPr lang="en-US" altLang="zh-CN" sz="2400" dirty="0" smtClean="0">
              <a:latin typeface="微软雅黑" panose="020B0503020204020204" pitchFamily="2" charset="-122"/>
              <a:ea typeface="微软雅黑" panose="020B0503020204020204" pitchFamily="2" charset="-122"/>
              <a:sym typeface="微软雅黑" panose="020B0503020204020204" pitchFamily="2" charset="-122"/>
            </a:endParaRPr>
          </a:p>
          <a:p>
            <a:pPr marL="914400" lvl="1" indent="-457200" algn="just">
              <a:lnSpc>
                <a:spcPct val="150000"/>
              </a:lnSpc>
              <a:buFont typeface="Wingdings" panose="05000000000000000000" pitchFamily="2" charset="2"/>
              <a:buChar char="Ø"/>
            </a:pP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因子旋转和</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因子得分的实际统计意义</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和数学</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表达式</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a:t>
            </a:r>
            <a:endParaRPr lang="en-US" altLang="zh-CN" sz="2400" dirty="0" smtClean="0">
              <a:latin typeface="微软雅黑" panose="020B0503020204020204" pitchFamily="2" charset="-122"/>
              <a:ea typeface="微软雅黑" panose="020B0503020204020204" pitchFamily="2" charset="-122"/>
              <a:sym typeface="微软雅黑" panose="020B0503020204020204" pitchFamily="2" charset="-122"/>
            </a:endParaRPr>
          </a:p>
          <a:p>
            <a:pPr marL="914400" lvl="1" indent="-457200" algn="just">
              <a:lnSpc>
                <a:spcPct val="150000"/>
              </a:lnSpc>
              <a:buFont typeface="Wingdings" panose="05000000000000000000" pitchFamily="2" charset="2"/>
              <a:buChar char="Ø"/>
            </a:pP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计算</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程序中有关因子分析的算法基础。</a:t>
            </a:r>
            <a:endParaRPr lang="zh-CN" altLang="en-US" sz="24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矩形 7"/>
          <p:cNvSpPr/>
          <p:nvPr/>
        </p:nvSpPr>
        <p:spPr>
          <a:xfrm>
            <a:off x="1055650" y="3642565"/>
            <a:ext cx="11058213" cy="2954655"/>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zh-CN" altLang="en-US"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要求：</a:t>
            </a:r>
            <a:endParaRPr lang="zh-CN" altLang="en-US"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endParaRPr>
          </a:p>
          <a:p>
            <a:pPr marL="800100" lvl="1" indent="-342900" algn="just">
              <a:lnSpc>
                <a:spcPct val="150000"/>
              </a:lnSpc>
              <a:buFont typeface="Wingdings" panose="05000000000000000000" pitchFamily="2" charset="2"/>
              <a:buChar char="Ø"/>
            </a:pPr>
            <a:r>
              <a:rPr lang="zh-CN" altLang="en-US" sz="24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了解</a:t>
            </a:r>
            <a:r>
              <a:rPr lang="zh-CN" altLang="en-US" sz="2400"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因子分析的目的和实际</a:t>
            </a:r>
            <a:r>
              <a:rPr lang="zh-CN" altLang="en-US" sz="24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意义。</a:t>
            </a:r>
            <a:endParaRPr lang="en-US" altLang="zh-CN" sz="24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a:p>
            <a:pPr marL="800100" lvl="1" indent="-342900" algn="just">
              <a:lnSpc>
                <a:spcPct val="150000"/>
              </a:lnSpc>
              <a:buFont typeface="Wingdings" panose="05000000000000000000" pitchFamily="2" charset="2"/>
              <a:buChar char="Ø"/>
            </a:pPr>
            <a:r>
              <a:rPr lang="zh-CN" altLang="en-US" sz="24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熟悉</a:t>
            </a:r>
            <a:r>
              <a:rPr lang="zh-CN" altLang="en-US" sz="2400"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因子分析数学模型建模的假设条件和各个分量的实际统计意义</a:t>
            </a:r>
            <a:r>
              <a:rPr lang="zh-CN" altLang="en-US" sz="24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a:t>
            </a:r>
            <a:endParaRPr lang="en-US" altLang="zh-CN" sz="24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a:p>
            <a:pPr marL="800100" lvl="1" indent="-342900" algn="just">
              <a:lnSpc>
                <a:spcPct val="150000"/>
              </a:lnSpc>
              <a:buFont typeface="Wingdings" panose="05000000000000000000" pitchFamily="2" charset="2"/>
              <a:buChar char="Ø"/>
            </a:pPr>
            <a:r>
              <a:rPr lang="zh-CN" altLang="en-US" sz="24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掌握</a:t>
            </a:r>
            <a:r>
              <a:rPr lang="zh-CN" altLang="en-US" sz="2400"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由主成分方法估计因子载荷阵的推导步骤，以及重要的基本性质</a:t>
            </a:r>
            <a:r>
              <a:rPr lang="zh-CN" altLang="en-US" sz="24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a:t>
            </a:r>
            <a:endParaRPr lang="en-US" altLang="zh-CN" sz="24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a:p>
            <a:pPr marL="800100" lvl="1" indent="-342900" algn="just">
              <a:lnSpc>
                <a:spcPct val="150000"/>
              </a:lnSpc>
              <a:buFont typeface="Wingdings" panose="05000000000000000000" pitchFamily="2" charset="2"/>
              <a:buChar char="Ø"/>
            </a:pPr>
            <a:r>
              <a:rPr lang="zh-CN" altLang="en-US" sz="24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能够利用</a:t>
            </a:r>
            <a:r>
              <a:rPr lang="zh-CN" altLang="en-US" sz="2400"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计算</a:t>
            </a:r>
            <a:r>
              <a:rPr lang="zh-CN" altLang="en-US" sz="24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软件编程</a:t>
            </a:r>
            <a:r>
              <a:rPr lang="zh-CN" altLang="en-US" sz="2400"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解决实际问题中的因子分析问题</a:t>
            </a:r>
            <a:r>
              <a:rPr lang="zh-CN" altLang="en-US" sz="24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，给出统计分析报告。</a:t>
            </a:r>
            <a:endParaRPr lang="zh-CN" altLang="en-US" sz="2400"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7" name="TextBox 28"/>
          <p:cNvSpPr/>
          <p:nvPr/>
        </p:nvSpPr>
        <p:spPr>
          <a:xfrm>
            <a:off x="153035" y="179070"/>
            <a:ext cx="5095240" cy="613410"/>
          </a:xfrm>
          <a:prstGeom prst="rect">
            <a:avLst/>
          </a:prstGeom>
          <a:noFill/>
          <a:ln w="9525">
            <a:noFill/>
          </a:ln>
        </p:spPr>
        <p:txBody>
          <a:bodyPr wrap="square">
            <a:spAutoFit/>
          </a:bodyPr>
          <a:lstStyle/>
          <a:p>
            <a:pPr lvl="0">
              <a:lnSpc>
                <a:spcPct val="100000"/>
              </a:lnSpc>
            </a:pPr>
            <a:r>
              <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多元统计分析及</a:t>
            </a:r>
            <a:r>
              <a:rPr lang="en-US" altLang="zh-CN" sz="32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a:solidFill>
                  <a:srgbClr val="FF0000"/>
                </a:solidFill>
                <a:latin typeface="微软雅黑" panose="020B0503020204020204" pitchFamily="2" charset="-122"/>
                <a:ea typeface="微软雅黑" panose="020B0503020204020204" pitchFamily="2" charset="-122"/>
                <a:sym typeface="微软雅黑" panose="020B0503020204020204" pitchFamily="2" charset="-122"/>
              </a:rPr>
              <a:t>语言</a:t>
            </a:r>
            <a:r>
              <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rPr>
              <a:t>建模</a:t>
            </a:r>
            <a:endParaRPr lang="zh-CN" altLang="en-US" sz="3200" b="1">
              <a:solidFill>
                <a:schemeClr val="accent1"/>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TextBox 27"/>
          <p:cNvSpPr/>
          <p:nvPr/>
        </p:nvSpPr>
        <p:spPr>
          <a:xfrm>
            <a:off x="5635625" y="193675"/>
            <a:ext cx="545020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zh-CN" altLang="en-US" sz="2800" b="1" dirty="0">
                <a:latin typeface="微软雅黑" panose="020B0503020204020204" pitchFamily="2" charset="-122"/>
                <a:ea typeface="微软雅黑" panose="020B0503020204020204" pitchFamily="2" charset="-122"/>
                <a:sym typeface="微软雅黑" panose="020B0503020204020204" pitchFamily="2" charset="-122"/>
              </a:rPr>
              <a:t>第</a:t>
            </a:r>
            <a:r>
              <a:rPr lang="en-US" altLang="zh-CN" sz="2800" b="1" dirty="0">
                <a:latin typeface="微软雅黑" panose="020B0503020204020204" pitchFamily="2" charset="-122"/>
                <a:ea typeface="微软雅黑" panose="020B0503020204020204" pitchFamily="2" charset="-122"/>
                <a:sym typeface="微软雅黑" panose="020B0503020204020204" pitchFamily="2" charset="-122"/>
              </a:rPr>
              <a:t>9</a:t>
            </a:r>
            <a:r>
              <a:rPr lang="zh-CN" altLang="en-US" sz="2800" b="1" dirty="0">
                <a:latin typeface="微软雅黑" panose="020B0503020204020204" pitchFamily="2" charset="-122"/>
                <a:ea typeface="微软雅黑" panose="020B0503020204020204" pitchFamily="2" charset="-122"/>
                <a:sym typeface="微软雅黑" panose="020B0503020204020204" pitchFamily="2" charset="-122"/>
              </a:rPr>
              <a:t>章 因子分析及</a:t>
            </a:r>
            <a:r>
              <a:rPr lang="en-US" altLang="zh-CN" sz="2800" b="1" dirty="0">
                <a:latin typeface="微软雅黑" panose="020B0503020204020204" pitchFamily="2" charset="-122"/>
                <a:ea typeface="微软雅黑" panose="020B0503020204020204" pitchFamily="2" charset="-122"/>
                <a:sym typeface="微软雅黑" panose="020B0503020204020204" pitchFamily="2" charset="-122"/>
              </a:rPr>
              <a:t>R</a:t>
            </a:r>
            <a:r>
              <a:rPr lang="zh-CN" altLang="en-US" sz="2800" b="1" dirty="0">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2800" b="1"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1" name="右箭头 10"/>
          <p:cNvSpPr/>
          <p:nvPr/>
        </p:nvSpPr>
        <p:spPr>
          <a:xfrm>
            <a:off x="5104130" y="370840"/>
            <a:ext cx="504190" cy="16700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直接连接符 10"/>
          <p:cNvSpPr/>
          <p:nvPr/>
        </p:nvSpPr>
        <p:spPr>
          <a:xfrm>
            <a:off x="1055650" y="1357630"/>
            <a:ext cx="1270" cy="4951730"/>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ppt_x"/>
                                          </p:val>
                                        </p:tav>
                                        <p:tav tm="100000">
                                          <p:val>
                                            <p:strVal val="#ppt_x"/>
                                          </p:val>
                                        </p:tav>
                                      </p:tavLst>
                                    </p:anim>
                                    <p:anim calcmode="lin" valueType="num">
                                      <p:cBhvr additive="base">
                                        <p:cTn id="14" dur="1000" fill="hold"/>
                                        <p:tgtEl>
                                          <p:spTgt spid="6"/>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6"/>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466581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9.6</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因子分析的步骤</a:t>
            </a:r>
            <a:endPar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17297" y="957580"/>
            <a:ext cx="12045601" cy="581057"/>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9.5】 (</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续例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7.2</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和例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8.2) </a:t>
            </a:r>
            <a:endPar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矩形 6"/>
          <p:cNvSpPr/>
          <p:nvPr/>
        </p:nvSpPr>
        <p:spPr>
          <a:xfrm>
            <a:off x="673534" y="1707882"/>
            <a:ext cx="3960276" cy="646331"/>
          </a:xfrm>
          <a:prstGeom prst="rect">
            <a:avLst/>
          </a:prstGeom>
          <a:noFill/>
          <a:ln w="9525">
            <a:solidFill>
              <a:schemeClr val="accent1"/>
            </a:solidFill>
          </a:ln>
        </p:spPr>
        <p:txBody>
          <a:bodyPr wrap="square">
            <a:spAutoFit/>
          </a:bodyPr>
          <a:lstStyle/>
          <a:p>
            <a:pPr lvl="0" algn="just">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Fac0$loadings #</a:t>
            </a:r>
            <a:r>
              <a:rPr lang="zh-CN" altLang="en-US" sz="2400" b="1" dirty="0">
                <a:solidFill>
                  <a:srgbClr val="0053EC"/>
                </a:solidFill>
                <a:latin typeface="微软雅黑" panose="020B0503020204020204" pitchFamily="2" charset="-122"/>
                <a:ea typeface="微软雅黑" panose="020B0503020204020204" pitchFamily="2" charset="-122"/>
              </a:rPr>
              <a:t>因子载荷</a:t>
            </a:r>
            <a:endParaRPr lang="en-US" altLang="zh-CN" sz="2400" b="1" dirty="0">
              <a:solidFill>
                <a:srgbClr val="0053EC"/>
              </a:solidFill>
              <a:latin typeface="微软雅黑" panose="020B0503020204020204" pitchFamily="2" charset="-122"/>
              <a:ea typeface="微软雅黑" panose="020B0503020204020204"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2553970"/>
            <a:ext cx="4889500" cy="3720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直接连接符 10"/>
          <p:cNvSpPr/>
          <p:nvPr/>
        </p:nvSpPr>
        <p:spPr>
          <a:xfrm>
            <a:off x="5919740" y="1708150"/>
            <a:ext cx="1270" cy="4951730"/>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
        <p:nvSpPr>
          <p:cNvPr id="12" name="矩形 6"/>
          <p:cNvSpPr/>
          <p:nvPr/>
        </p:nvSpPr>
        <p:spPr>
          <a:xfrm>
            <a:off x="6812333" y="1740266"/>
            <a:ext cx="3960276" cy="581057"/>
          </a:xfrm>
          <a:prstGeom prst="rect">
            <a:avLst/>
          </a:prstGeom>
          <a:noFill/>
          <a:ln w="9525">
            <a:solidFill>
              <a:schemeClr val="accent1"/>
            </a:solidFill>
          </a:ln>
        </p:spPr>
        <p:txBody>
          <a:bodyPr wrap="square">
            <a:spAutoFit/>
          </a:bodyPr>
          <a:lstStyle/>
          <a:p>
            <a:pPr lvl="0" algn="just">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Fac1$loadings #</a:t>
            </a:r>
            <a:r>
              <a:rPr lang="zh-CN" altLang="en-US" sz="2400" b="1" dirty="0">
                <a:solidFill>
                  <a:srgbClr val="0053EC"/>
                </a:solidFill>
                <a:latin typeface="微软雅黑" panose="020B0503020204020204" pitchFamily="2" charset="-122"/>
                <a:ea typeface="微软雅黑" panose="020B0503020204020204" pitchFamily="2" charset="-122"/>
              </a:rPr>
              <a:t>因子载荷</a:t>
            </a:r>
            <a:endParaRPr lang="en-US" altLang="zh-CN" sz="2400" b="1" dirty="0">
              <a:solidFill>
                <a:srgbClr val="0053EC"/>
              </a:solidFill>
              <a:latin typeface="微软雅黑" panose="020B0503020204020204" pitchFamily="2" charset="-122"/>
              <a:ea typeface="微软雅黑" panose="020B0503020204020204" pitchFamily="2" charset="-122"/>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2280" y="2617470"/>
            <a:ext cx="4531360" cy="3592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ppt_x"/>
                                          </p:val>
                                        </p:tav>
                                        <p:tav tm="100000">
                                          <p:val>
                                            <p:strVal val="#ppt_x"/>
                                          </p:val>
                                        </p:tav>
                                      </p:tavLst>
                                    </p:anim>
                                    <p:anim calcmode="lin" valueType="num">
                                      <p:cBhvr additive="base">
                                        <p:cTn id="14" dur="1000" fill="hold"/>
                                        <p:tgtEl>
                                          <p:spTgt spid="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000" fill="hold"/>
                                        <p:tgtEl>
                                          <p:spTgt spid="12"/>
                                        </p:tgtEl>
                                        <p:attrNameLst>
                                          <p:attrName>ppt_x</p:attrName>
                                        </p:attrNameLst>
                                      </p:cBhvr>
                                      <p:tavLst>
                                        <p:tav tm="0">
                                          <p:val>
                                            <p:strVal val="#ppt_x"/>
                                          </p:val>
                                        </p:tav>
                                        <p:tav tm="100000">
                                          <p:val>
                                            <p:strVal val="#ppt_x"/>
                                          </p:val>
                                        </p:tav>
                                      </p:tavLst>
                                    </p:anim>
                                    <p:anim calcmode="lin" valueType="num">
                                      <p:cBhvr additive="base">
                                        <p:cTn id="20" dur="1000" fill="hold"/>
                                        <p:tgtEl>
                                          <p:spTgt spid="12"/>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2"/>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ldLvl="0" animBg="1"/>
      <p:bldP spid="1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466581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9.6</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因子分析的步骤</a:t>
            </a:r>
            <a:endPar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17297" y="957580"/>
            <a:ext cx="12045601" cy="1200329"/>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9.5】 (</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续例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7.2</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和例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8.2) </a:t>
            </a:r>
            <a:endPar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endPar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矩形 5"/>
          <p:cNvSpPr/>
          <p:nvPr/>
        </p:nvSpPr>
        <p:spPr>
          <a:xfrm>
            <a:off x="377907" y="6014181"/>
            <a:ext cx="11363559" cy="830997"/>
          </a:xfrm>
          <a:prstGeom prst="rect">
            <a:avLst/>
          </a:prstGeom>
        </p:spPr>
        <p:txBody>
          <a:bodyPr wrap="square">
            <a:spAutoFit/>
          </a:bodyPr>
          <a:lstStyle/>
          <a:p>
            <a:r>
              <a:rPr lang="zh-CN" altLang="en-US" sz="2400" dirty="0">
                <a:latin typeface="微软雅黑" panose="020B0503020204020204" pitchFamily="2" charset="-122"/>
                <a:ea typeface="微软雅黑" panose="020B0503020204020204" pitchFamily="2" charset="-122"/>
              </a:rPr>
              <a:t>有了各个公共因子合理的解释，结合各个省、市、区在三个公共因子上的得分和综合得分，就可以对各省、市、区的综合人均消费水平进行评价了。</a:t>
            </a:r>
            <a:endParaRPr lang="zh-CN" altLang="en-US" sz="2400" dirty="0">
              <a:latin typeface="微软雅黑" panose="020B0503020204020204" pitchFamily="2" charset="-122"/>
              <a:ea typeface="微软雅黑" panose="020B0503020204020204" pitchFamily="2" charset="-122"/>
            </a:endParaRPr>
          </a:p>
        </p:txBody>
      </p:sp>
      <p:pic>
        <p:nvPicPr>
          <p:cNvPr id="7" name="图片 6"/>
          <p:cNvPicPr>
            <a:picLocks noChangeAspect="1"/>
          </p:cNvPicPr>
          <p:nvPr/>
        </p:nvPicPr>
        <p:blipFill>
          <a:blip r:embed="rId2"/>
          <a:stretch>
            <a:fillRect/>
          </a:stretch>
        </p:blipFill>
        <p:spPr>
          <a:xfrm>
            <a:off x="1993265" y="1509395"/>
            <a:ext cx="8234680" cy="450532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466581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9.6</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因子分析的步骤</a:t>
            </a:r>
            <a:endPar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17297" y="957580"/>
            <a:ext cx="12045601" cy="1200329"/>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9.5】 (</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续例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7.2</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和例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8.2</a:t>
            </a:r>
            <a:r>
              <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a:t>
            </a:r>
            <a:endPar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回归法估计出</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因子得分     </a:t>
            </a:r>
            <a:endParaRPr lang="en-US" altLang="zh-CN" sz="2400" dirty="0">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矩形 6"/>
          <p:cNvSpPr/>
          <p:nvPr/>
        </p:nvSpPr>
        <p:spPr>
          <a:xfrm>
            <a:off x="551614" y="2323040"/>
            <a:ext cx="3960276" cy="581057"/>
          </a:xfrm>
          <a:prstGeom prst="rect">
            <a:avLst/>
          </a:prstGeom>
          <a:noFill/>
          <a:ln w="9525">
            <a:solidFill>
              <a:schemeClr val="accent1"/>
            </a:solidFill>
          </a:ln>
        </p:spPr>
        <p:txBody>
          <a:bodyPr wrap="square">
            <a:spAutoFit/>
          </a:bodyPr>
          <a:lstStyle/>
          <a:p>
            <a:pPr lvl="0" algn="just">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Fac1$scores #</a:t>
            </a:r>
            <a:r>
              <a:rPr lang="zh-CN" altLang="en-US" sz="2400" b="1" dirty="0">
                <a:solidFill>
                  <a:srgbClr val="0053EC"/>
                </a:solidFill>
                <a:latin typeface="微软雅黑" panose="020B0503020204020204" pitchFamily="2" charset="-122"/>
                <a:ea typeface="微软雅黑" panose="020B0503020204020204" pitchFamily="2" charset="-122"/>
              </a:rPr>
              <a:t>因子得分</a:t>
            </a:r>
            <a:endParaRPr lang="en-US" altLang="zh-CN" sz="2400" b="1" dirty="0">
              <a:solidFill>
                <a:srgbClr val="0053EC"/>
              </a:solidFill>
              <a:latin typeface="微软雅黑" panose="020B0503020204020204" pitchFamily="2" charset="-122"/>
              <a:ea typeface="微软雅黑" panose="020B0503020204020204" pitchFamily="2" charset="-122"/>
            </a:endParaRPr>
          </a:p>
        </p:txBody>
      </p:sp>
      <p:sp>
        <p:nvSpPr>
          <p:cNvPr id="11" name="直接连接符 10"/>
          <p:cNvSpPr/>
          <p:nvPr/>
        </p:nvSpPr>
        <p:spPr>
          <a:xfrm>
            <a:off x="5950720" y="2904095"/>
            <a:ext cx="1270" cy="3540997"/>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
        <p:nvSpPr>
          <p:cNvPr id="12" name="矩形 6"/>
          <p:cNvSpPr/>
          <p:nvPr/>
        </p:nvSpPr>
        <p:spPr>
          <a:xfrm>
            <a:off x="7135528" y="2323039"/>
            <a:ext cx="2920747" cy="646331"/>
          </a:xfrm>
          <a:prstGeom prst="rect">
            <a:avLst/>
          </a:prstGeom>
          <a:noFill/>
          <a:ln w="9525">
            <a:solidFill>
              <a:schemeClr val="accent1"/>
            </a:solidFill>
          </a:ln>
        </p:spPr>
        <p:txBody>
          <a:bodyPr wrap="square">
            <a:spAutoFit/>
          </a:bodyPr>
          <a:lstStyle/>
          <a:p>
            <a:pPr lvl="0" algn="just">
              <a:lnSpc>
                <a:spcPct val="150000"/>
              </a:lnSpc>
            </a:pPr>
            <a:r>
              <a:rPr lang="en-US" altLang="zh-CN" sz="2400" b="1" dirty="0">
                <a:solidFill>
                  <a:srgbClr val="0053EC"/>
                </a:solidFill>
                <a:latin typeface="微软雅黑" panose="020B0503020204020204" pitchFamily="2" charset="-122"/>
                <a:ea typeface="微软雅黑" panose="020B0503020204020204" pitchFamily="2" charset="-122"/>
              </a:rPr>
              <a:t>Fac1$Rank #</a:t>
            </a:r>
            <a:r>
              <a:rPr lang="zh-CN" altLang="en-US" sz="2400" b="1" dirty="0">
                <a:solidFill>
                  <a:srgbClr val="0053EC"/>
                </a:solidFill>
                <a:latin typeface="微软雅黑" panose="020B0503020204020204" pitchFamily="2" charset="-122"/>
                <a:ea typeface="微软雅黑" panose="020B0503020204020204" pitchFamily="2" charset="-122"/>
              </a:rPr>
              <a:t>排名</a:t>
            </a:r>
            <a:endParaRPr lang="en-US" altLang="zh-CN" sz="2400" b="1" dirty="0">
              <a:solidFill>
                <a:srgbClr val="0053EC"/>
              </a:solidFill>
              <a:latin typeface="微软雅黑" panose="020B0503020204020204" pitchFamily="2" charset="-122"/>
              <a:ea typeface="微软雅黑" panose="020B0503020204020204" pitchFamily="2"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811" y="1582588"/>
            <a:ext cx="7962239" cy="488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600" y="3127968"/>
            <a:ext cx="4752330" cy="1751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847704" y="4864383"/>
            <a:ext cx="864061" cy="769441"/>
          </a:xfrm>
          <a:prstGeom prst="rect">
            <a:avLst/>
          </a:prstGeom>
          <a:noFill/>
        </p:spPr>
        <p:txBody>
          <a:bodyPr wrap="square" rtlCol="0">
            <a:spAutoFit/>
          </a:bodyPr>
          <a:lstStyle/>
          <a:p>
            <a:r>
              <a:rPr lang="en-US" altLang="zh-CN" sz="4400" b="1" dirty="0" smtClean="0"/>
              <a:t>···</a:t>
            </a:r>
            <a:endParaRPr lang="zh-CN" altLang="en-US" sz="4400" b="1" dirty="0"/>
          </a:p>
        </p:txBody>
      </p:sp>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600" y="5633824"/>
            <a:ext cx="4392305" cy="922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4631" y="3017917"/>
            <a:ext cx="2377634" cy="190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8184144" y="4864383"/>
            <a:ext cx="864061" cy="769441"/>
          </a:xfrm>
          <a:prstGeom prst="rect">
            <a:avLst/>
          </a:prstGeom>
          <a:noFill/>
        </p:spPr>
        <p:txBody>
          <a:bodyPr wrap="square" rtlCol="0">
            <a:spAutoFit/>
          </a:bodyPr>
          <a:lstStyle/>
          <a:p>
            <a:r>
              <a:rPr lang="en-US" altLang="zh-CN" sz="4400" b="1" dirty="0" smtClean="0"/>
              <a:t>···</a:t>
            </a:r>
            <a:endParaRPr lang="zh-CN" altLang="en-US" sz="4400" b="1" dirty="0"/>
          </a:p>
        </p:txBody>
      </p:sp>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1065" y="5633824"/>
            <a:ext cx="2461200" cy="103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ppt_x"/>
                                          </p:val>
                                        </p:tav>
                                        <p:tav tm="100000">
                                          <p:val>
                                            <p:strVal val="#ppt_x"/>
                                          </p:val>
                                        </p:tav>
                                      </p:tavLst>
                                    </p:anim>
                                    <p:anim calcmode="lin" valueType="num">
                                      <p:cBhvr additive="base">
                                        <p:cTn id="14" dur="1000" fill="hold"/>
                                        <p:tgtEl>
                                          <p:spTgt spid="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000" fill="hold"/>
                                        <p:tgtEl>
                                          <p:spTgt spid="12"/>
                                        </p:tgtEl>
                                        <p:attrNameLst>
                                          <p:attrName>ppt_x</p:attrName>
                                        </p:attrNameLst>
                                      </p:cBhvr>
                                      <p:tavLst>
                                        <p:tav tm="0">
                                          <p:val>
                                            <p:strVal val="#ppt_x"/>
                                          </p:val>
                                        </p:tav>
                                        <p:tav tm="100000">
                                          <p:val>
                                            <p:strVal val="#ppt_x"/>
                                          </p:val>
                                        </p:tav>
                                      </p:tavLst>
                                    </p:anim>
                                    <p:anim calcmode="lin" valueType="num">
                                      <p:cBhvr additive="base">
                                        <p:cTn id="20" dur="1000" fill="hold"/>
                                        <p:tgtEl>
                                          <p:spTgt spid="12"/>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2"/>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ldLvl="0" animBg="1"/>
      <p:bldP spid="12"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466581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9.6</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因子分析的步骤</a:t>
            </a:r>
            <a:endPar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17297" y="957580"/>
            <a:ext cx="12045601" cy="581057"/>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9.5】 (</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续例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7.2</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和例</a:t>
            </a:r>
            <a:r>
              <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8.2) </a:t>
            </a:r>
            <a:endParaRPr lang="en-US" altLang="zh-CN"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9" name="矩形 6"/>
          <p:cNvSpPr/>
          <p:nvPr/>
        </p:nvSpPr>
        <p:spPr>
          <a:xfrm>
            <a:off x="1008772" y="1538637"/>
            <a:ext cx="3719133" cy="1200329"/>
          </a:xfrm>
          <a:prstGeom prst="rect">
            <a:avLst/>
          </a:prstGeom>
          <a:noFill/>
          <a:ln w="9525">
            <a:solidFill>
              <a:schemeClr val="accent1"/>
            </a:solidFill>
          </a:ln>
        </p:spPr>
        <p:txBody>
          <a:bodyPr wrap="square">
            <a:spAutoFit/>
          </a:bodyPr>
          <a:lstStyle/>
          <a:p>
            <a:pPr lvl="0" algn="just">
              <a:lnSpc>
                <a:spcPct val="150000"/>
              </a:lnSpc>
            </a:pPr>
            <a:r>
              <a:rPr lang="en-US" altLang="zh-CN" sz="2400" b="1" dirty="0" err="1">
                <a:solidFill>
                  <a:srgbClr val="0053EC"/>
                </a:solidFill>
                <a:latin typeface="微软雅黑" panose="020B0503020204020204" pitchFamily="2" charset="-122"/>
                <a:ea typeface="微软雅黑" panose="020B0503020204020204" pitchFamily="2" charset="-122"/>
              </a:rPr>
              <a:t>plot.text</a:t>
            </a:r>
            <a:r>
              <a:rPr lang="en-US" altLang="zh-CN" sz="2400" b="1" dirty="0">
                <a:solidFill>
                  <a:srgbClr val="0053EC"/>
                </a:solidFill>
                <a:latin typeface="微软雅黑" panose="020B0503020204020204" pitchFamily="2" charset="-122"/>
                <a:ea typeface="微软雅黑" panose="020B0503020204020204" pitchFamily="2" charset="-122"/>
              </a:rPr>
              <a:t>(Fac1$scores</a:t>
            </a:r>
            <a:r>
              <a:rPr lang="en-US" altLang="zh-CN" sz="2400" b="1" dirty="0" smtClean="0">
                <a:solidFill>
                  <a:srgbClr val="0053EC"/>
                </a:solidFill>
                <a:latin typeface="微软雅黑" panose="020B0503020204020204" pitchFamily="2" charset="-122"/>
                <a:ea typeface="微软雅黑" panose="020B0503020204020204" pitchFamily="2" charset="-122"/>
              </a:rPr>
              <a:t>)</a:t>
            </a:r>
            <a:endParaRPr lang="en-US" altLang="zh-CN" sz="2400" b="1" dirty="0" smtClean="0">
              <a:solidFill>
                <a:srgbClr val="0053EC"/>
              </a:solidFill>
              <a:latin typeface="微软雅黑" panose="020B0503020204020204" pitchFamily="2" charset="-122"/>
              <a:ea typeface="微软雅黑" panose="020B0503020204020204" pitchFamily="2" charset="-122"/>
            </a:endParaRPr>
          </a:p>
          <a:p>
            <a:pPr lvl="0" algn="just">
              <a:lnSpc>
                <a:spcPct val="150000"/>
              </a:lnSpc>
            </a:pPr>
            <a:r>
              <a:rPr lang="en-US" altLang="zh-CN" sz="2400" b="1" dirty="0" smtClean="0">
                <a:solidFill>
                  <a:srgbClr val="0053EC"/>
                </a:solidFill>
                <a:latin typeface="微软雅黑" panose="020B0503020204020204" pitchFamily="2" charset="-122"/>
                <a:ea typeface="微软雅黑" panose="020B0503020204020204" pitchFamily="2" charset="-122"/>
              </a:rPr>
              <a:t> </a:t>
            </a:r>
            <a:r>
              <a:rPr lang="en-US" altLang="zh-CN" sz="2400" b="1" dirty="0">
                <a:solidFill>
                  <a:srgbClr val="0053EC"/>
                </a:solidFill>
                <a:latin typeface="微软雅黑" panose="020B0503020204020204" pitchFamily="2" charset="-122"/>
                <a:ea typeface="微软雅黑" panose="020B0503020204020204" pitchFamily="2" charset="-122"/>
              </a:rPr>
              <a:t>#</a:t>
            </a:r>
            <a:r>
              <a:rPr lang="zh-CN" altLang="en-US" sz="2400" b="1" dirty="0">
                <a:solidFill>
                  <a:srgbClr val="0053EC"/>
                </a:solidFill>
                <a:latin typeface="微软雅黑" panose="020B0503020204020204" pitchFamily="2" charset="-122"/>
                <a:ea typeface="微软雅黑" panose="020B0503020204020204" pitchFamily="2" charset="-122"/>
              </a:rPr>
              <a:t>因子得分图</a:t>
            </a:r>
            <a:endParaRPr lang="en-US" altLang="zh-CN" sz="2400" b="1" dirty="0">
              <a:solidFill>
                <a:srgbClr val="0053EC"/>
              </a:solidFill>
              <a:latin typeface="微软雅黑" panose="020B0503020204020204" pitchFamily="2" charset="-122"/>
              <a:ea typeface="微软雅黑" panose="020B0503020204020204" pitchFamily="2" charset="-122"/>
            </a:endParaRPr>
          </a:p>
        </p:txBody>
      </p:sp>
      <p:sp>
        <p:nvSpPr>
          <p:cNvPr id="11" name="直接连接符 10"/>
          <p:cNvSpPr/>
          <p:nvPr/>
        </p:nvSpPr>
        <p:spPr>
          <a:xfrm>
            <a:off x="5807980" y="1282065"/>
            <a:ext cx="1270" cy="4951730"/>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
        <p:nvSpPr>
          <p:cNvPr id="12" name="矩形 6"/>
          <p:cNvSpPr/>
          <p:nvPr/>
        </p:nvSpPr>
        <p:spPr>
          <a:xfrm>
            <a:off x="6023995" y="1538637"/>
            <a:ext cx="5456278" cy="1200329"/>
          </a:xfrm>
          <a:prstGeom prst="rect">
            <a:avLst/>
          </a:prstGeom>
          <a:noFill/>
          <a:ln w="9525">
            <a:solidFill>
              <a:schemeClr val="accent1"/>
            </a:solidFill>
          </a:ln>
        </p:spPr>
        <p:txBody>
          <a:bodyPr wrap="square">
            <a:spAutoFit/>
          </a:bodyPr>
          <a:lstStyle/>
          <a:p>
            <a:pPr lvl="0" algn="just">
              <a:lnSpc>
                <a:spcPct val="150000"/>
              </a:lnSpc>
            </a:pPr>
            <a:r>
              <a:rPr lang="en-US" altLang="zh-CN" sz="2400" b="1" dirty="0" err="1">
                <a:solidFill>
                  <a:srgbClr val="0053EC"/>
                </a:solidFill>
                <a:latin typeface="微软雅黑" panose="020B0503020204020204" pitchFamily="2" charset="-122"/>
                <a:ea typeface="微软雅黑" panose="020B0503020204020204" pitchFamily="2" charset="-122"/>
              </a:rPr>
              <a:t>biplot</a:t>
            </a:r>
            <a:r>
              <a:rPr lang="en-US" altLang="zh-CN" sz="2400" b="1" dirty="0">
                <a:solidFill>
                  <a:srgbClr val="0053EC"/>
                </a:solidFill>
                <a:latin typeface="微软雅黑" panose="020B0503020204020204" pitchFamily="2" charset="-122"/>
                <a:ea typeface="微软雅黑" panose="020B0503020204020204" pitchFamily="2" charset="-122"/>
              </a:rPr>
              <a:t>(Fac1$scores,Fac1</a:t>
            </a:r>
            <a:r>
              <a:rPr lang="zh-CN" altLang="en-US" sz="2400" b="1" dirty="0">
                <a:solidFill>
                  <a:srgbClr val="0053EC"/>
                </a:solidFill>
                <a:latin typeface="微软雅黑" panose="020B0503020204020204" pitchFamily="2" charset="-122"/>
                <a:ea typeface="微软雅黑" panose="020B0503020204020204" pitchFamily="2" charset="-122"/>
              </a:rPr>
              <a:t>＄</a:t>
            </a:r>
            <a:r>
              <a:rPr lang="en-US" altLang="zh-CN" sz="2400" b="1" dirty="0">
                <a:solidFill>
                  <a:srgbClr val="0053EC"/>
                </a:solidFill>
                <a:latin typeface="微软雅黑" panose="020B0503020204020204" pitchFamily="2" charset="-122"/>
                <a:ea typeface="微软雅黑" panose="020B0503020204020204" pitchFamily="2" charset="-122"/>
              </a:rPr>
              <a:t>loading) </a:t>
            </a:r>
            <a:endParaRPr lang="en-US" altLang="zh-CN" sz="2400" b="1" dirty="0" smtClean="0">
              <a:solidFill>
                <a:srgbClr val="0053EC"/>
              </a:solidFill>
              <a:latin typeface="微软雅黑" panose="020B0503020204020204" pitchFamily="2" charset="-122"/>
              <a:ea typeface="微软雅黑" panose="020B0503020204020204" pitchFamily="2" charset="-122"/>
            </a:endParaRPr>
          </a:p>
          <a:p>
            <a:pPr lvl="0" algn="just">
              <a:lnSpc>
                <a:spcPct val="150000"/>
              </a:lnSpc>
            </a:pPr>
            <a:r>
              <a:rPr lang="en-US" altLang="zh-CN" sz="2400" b="1" dirty="0" smtClean="0">
                <a:solidFill>
                  <a:srgbClr val="0053EC"/>
                </a:solidFill>
                <a:latin typeface="微软雅黑" panose="020B0503020204020204" pitchFamily="2" charset="-122"/>
                <a:ea typeface="微软雅黑" panose="020B0503020204020204" pitchFamily="2" charset="-122"/>
              </a:rPr>
              <a:t>#</a:t>
            </a:r>
            <a:r>
              <a:rPr lang="zh-CN" altLang="en-US" sz="2400" b="1" dirty="0">
                <a:solidFill>
                  <a:srgbClr val="0053EC"/>
                </a:solidFill>
                <a:latin typeface="微软雅黑" panose="020B0503020204020204" pitchFamily="2" charset="-122"/>
                <a:ea typeface="微软雅黑" panose="020B0503020204020204" pitchFamily="2" charset="-122"/>
              </a:rPr>
              <a:t>信息重叠图</a:t>
            </a:r>
            <a:endParaRPr lang="en-US" altLang="zh-CN" sz="2400" b="1" dirty="0">
              <a:solidFill>
                <a:srgbClr val="0053EC"/>
              </a:solidFill>
              <a:latin typeface="微软雅黑" panose="020B0503020204020204" pitchFamily="2" charset="-122"/>
              <a:ea typeface="微软雅黑" panose="020B0503020204020204" pitchFamily="2" charset="-122"/>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5" y="3133090"/>
            <a:ext cx="5619115" cy="349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800" y="2864485"/>
            <a:ext cx="386842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ppt_x"/>
                                          </p:val>
                                        </p:tav>
                                        <p:tav tm="100000">
                                          <p:val>
                                            <p:strVal val="#ppt_x"/>
                                          </p:val>
                                        </p:tav>
                                      </p:tavLst>
                                    </p:anim>
                                    <p:anim calcmode="lin" valueType="num">
                                      <p:cBhvr additive="base">
                                        <p:cTn id="14" dur="1000" fill="hold"/>
                                        <p:tgtEl>
                                          <p:spTgt spid="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000" fill="hold"/>
                                        <p:tgtEl>
                                          <p:spTgt spid="12"/>
                                        </p:tgtEl>
                                        <p:attrNameLst>
                                          <p:attrName>ppt_x</p:attrName>
                                        </p:attrNameLst>
                                      </p:cBhvr>
                                      <p:tavLst>
                                        <p:tav tm="0">
                                          <p:val>
                                            <p:strVal val="#ppt_x"/>
                                          </p:val>
                                        </p:tav>
                                        <p:tav tm="100000">
                                          <p:val>
                                            <p:strVal val="#ppt_x"/>
                                          </p:val>
                                        </p:tav>
                                      </p:tavLst>
                                    </p:anim>
                                    <p:anim calcmode="lin" valueType="num">
                                      <p:cBhvr additive="base">
                                        <p:cTn id="20" dur="1000" fill="hold"/>
                                        <p:tgtEl>
                                          <p:spTgt spid="12"/>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2"/>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ldLvl="0" animBg="1"/>
      <p:bldP spid="12"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430120" y="201295"/>
            <a:ext cx="4830733"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9.7</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实际中如何进行因子分析</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a:t>
            </a:r>
            <a:r>
              <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83957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grpSp>
        <p:nvGrpSpPr>
          <p:cNvPr id="14" name="组合 13"/>
          <p:cNvGrpSpPr/>
          <p:nvPr/>
        </p:nvGrpSpPr>
        <p:grpSpPr>
          <a:xfrm>
            <a:off x="8057710" y="1268850"/>
            <a:ext cx="3264340" cy="720050"/>
            <a:chOff x="1055650" y="4293060"/>
            <a:chExt cx="3264340" cy="720050"/>
          </a:xfrm>
        </p:grpSpPr>
        <p:sp>
          <p:nvSpPr>
            <p:cNvPr id="8" name="流程图: 联系 7"/>
            <p:cNvSpPr/>
            <p:nvPr/>
          </p:nvSpPr>
          <p:spPr>
            <a:xfrm>
              <a:off x="1055650" y="4293060"/>
              <a:ext cx="720050" cy="72005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1</a:t>
              </a:r>
              <a:endParaRPr lang="zh-CN" altLang="en-US" sz="2800" b="1" dirty="0"/>
            </a:p>
          </p:txBody>
        </p:sp>
        <p:cxnSp>
          <p:nvCxnSpPr>
            <p:cNvPr id="10" name="直接连接符 9"/>
            <p:cNvCxnSpPr/>
            <p:nvPr/>
          </p:nvCxnSpPr>
          <p:spPr>
            <a:xfrm>
              <a:off x="1415675" y="4941105"/>
              <a:ext cx="290431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847705" y="4350247"/>
              <a:ext cx="1723549" cy="461665"/>
            </a:xfrm>
            <a:prstGeom prst="rect">
              <a:avLst/>
            </a:prstGeom>
          </p:spPr>
          <p:txBody>
            <a:bodyPr wrap="none">
              <a:spAutoFit/>
            </a:bodyPr>
            <a:lstStyle/>
            <a:p>
              <a:r>
                <a:rPr lang="zh-CN" altLang="en-US" sz="2400" dirty="0" smtClean="0">
                  <a:latin typeface="微软雅黑" panose="020B0503020204020204" pitchFamily="2" charset="-122"/>
                  <a:ea typeface="微软雅黑" panose="020B0503020204020204" pitchFamily="2" charset="-122"/>
                </a:rPr>
                <a:t>问题</a:t>
              </a:r>
              <a:r>
                <a:rPr lang="zh-CN" altLang="en-US" sz="2400" dirty="0">
                  <a:latin typeface="微软雅黑" panose="020B0503020204020204" pitchFamily="2" charset="-122"/>
                  <a:ea typeface="微软雅黑" panose="020B0503020204020204" pitchFamily="2" charset="-122"/>
                </a:rPr>
                <a:t>的定义</a:t>
              </a:r>
              <a:endParaRPr lang="zh-CN" altLang="en-US" sz="2400" dirty="0">
                <a:latin typeface="微软雅黑" panose="020B0503020204020204" pitchFamily="2" charset="-122"/>
                <a:ea typeface="微软雅黑" panose="020B0503020204020204" pitchFamily="2" charset="-122"/>
              </a:endParaRPr>
            </a:p>
          </p:txBody>
        </p:sp>
      </p:grpSp>
      <p:grpSp>
        <p:nvGrpSpPr>
          <p:cNvPr id="21" name="组合 20"/>
          <p:cNvGrpSpPr/>
          <p:nvPr/>
        </p:nvGrpSpPr>
        <p:grpSpPr>
          <a:xfrm>
            <a:off x="6753082" y="1988900"/>
            <a:ext cx="3735223" cy="720050"/>
            <a:chOff x="1055650" y="4293060"/>
            <a:chExt cx="3735223" cy="720050"/>
          </a:xfrm>
        </p:grpSpPr>
        <p:sp>
          <p:nvSpPr>
            <p:cNvPr id="22" name="流程图: 联系 21"/>
            <p:cNvSpPr/>
            <p:nvPr/>
          </p:nvSpPr>
          <p:spPr>
            <a:xfrm>
              <a:off x="1055650" y="4293060"/>
              <a:ext cx="720050" cy="72005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2</a:t>
              </a:r>
              <a:endParaRPr lang="zh-CN" altLang="en-US" sz="2800" b="1" dirty="0"/>
            </a:p>
          </p:txBody>
        </p:sp>
        <p:cxnSp>
          <p:nvCxnSpPr>
            <p:cNvPr id="23" name="直接连接符 22"/>
            <p:cNvCxnSpPr/>
            <p:nvPr/>
          </p:nvCxnSpPr>
          <p:spPr>
            <a:xfrm>
              <a:off x="1415675" y="4941105"/>
              <a:ext cx="337519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766663" y="4371832"/>
              <a:ext cx="2954655" cy="461665"/>
            </a:xfrm>
            <a:prstGeom prst="rect">
              <a:avLst/>
            </a:prstGeom>
          </p:spPr>
          <p:txBody>
            <a:bodyPr wrap="none">
              <a:spAutoFit/>
            </a:bodyPr>
            <a:lstStyle/>
            <a:p>
              <a:r>
                <a:rPr lang="zh-CN" altLang="en-US" sz="2400" dirty="0" smtClean="0">
                  <a:latin typeface="微软雅黑" panose="020B0503020204020204" pitchFamily="2" charset="-122"/>
                  <a:ea typeface="微软雅黑" panose="020B0503020204020204" pitchFamily="2" charset="-122"/>
                </a:rPr>
                <a:t>选择</a:t>
              </a:r>
              <a:r>
                <a:rPr lang="zh-CN" altLang="en-US" sz="2400" dirty="0">
                  <a:latin typeface="微软雅黑" panose="020B0503020204020204" pitchFamily="2" charset="-122"/>
                  <a:ea typeface="微软雅黑" panose="020B0503020204020204" pitchFamily="2" charset="-122"/>
                </a:rPr>
                <a:t>因子分析的方法</a:t>
              </a:r>
              <a:endParaRPr lang="zh-CN" altLang="en-US" sz="2400" dirty="0">
                <a:latin typeface="微软雅黑" panose="020B0503020204020204" pitchFamily="2" charset="-122"/>
                <a:ea typeface="微软雅黑" panose="020B0503020204020204" pitchFamily="2" charset="-122"/>
              </a:endParaRPr>
            </a:p>
          </p:txBody>
        </p:sp>
      </p:grpSp>
      <p:grpSp>
        <p:nvGrpSpPr>
          <p:cNvPr id="25" name="组合 24"/>
          <p:cNvGrpSpPr/>
          <p:nvPr/>
        </p:nvGrpSpPr>
        <p:grpSpPr>
          <a:xfrm>
            <a:off x="5537805" y="2708950"/>
            <a:ext cx="3222380" cy="720050"/>
            <a:chOff x="1055650" y="4293060"/>
            <a:chExt cx="3222380" cy="720050"/>
          </a:xfrm>
        </p:grpSpPr>
        <p:sp>
          <p:nvSpPr>
            <p:cNvPr id="26" name="流程图: 联系 25"/>
            <p:cNvSpPr/>
            <p:nvPr/>
          </p:nvSpPr>
          <p:spPr>
            <a:xfrm>
              <a:off x="1055650" y="4293060"/>
              <a:ext cx="720050" cy="72005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3</a:t>
              </a:r>
              <a:endParaRPr lang="zh-CN" altLang="en-US" sz="2800" b="1" dirty="0"/>
            </a:p>
          </p:txBody>
        </p:sp>
        <p:cxnSp>
          <p:nvCxnSpPr>
            <p:cNvPr id="27" name="直接连接符 26"/>
            <p:cNvCxnSpPr/>
            <p:nvPr/>
          </p:nvCxnSpPr>
          <p:spPr>
            <a:xfrm>
              <a:off x="1415675" y="4941105"/>
              <a:ext cx="286235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836218" y="4422252"/>
              <a:ext cx="2031325" cy="461665"/>
            </a:xfrm>
            <a:prstGeom prst="rect">
              <a:avLst/>
            </a:prstGeom>
          </p:spPr>
          <p:txBody>
            <a:bodyPr wrap="none">
              <a:spAutoFit/>
            </a:bodyPr>
            <a:lstStyle/>
            <a:p>
              <a:r>
                <a:rPr lang="zh-CN" altLang="en-US" sz="2400" dirty="0">
                  <a:latin typeface="微软雅黑" panose="020B0503020204020204" pitchFamily="2" charset="-122"/>
                  <a:ea typeface="微软雅黑" panose="020B0503020204020204" pitchFamily="2" charset="-122"/>
                </a:rPr>
                <a:t>确定因子数目</a:t>
              </a:r>
              <a:endParaRPr lang="zh-CN" altLang="en-US" sz="2400" dirty="0">
                <a:latin typeface="微软雅黑" panose="020B0503020204020204" pitchFamily="2" charset="-122"/>
                <a:ea typeface="微软雅黑" panose="020B0503020204020204" pitchFamily="2" charset="-122"/>
              </a:endParaRPr>
            </a:p>
          </p:txBody>
        </p:sp>
      </p:grpSp>
      <p:grpSp>
        <p:nvGrpSpPr>
          <p:cNvPr id="29" name="组合 28"/>
          <p:cNvGrpSpPr/>
          <p:nvPr/>
        </p:nvGrpSpPr>
        <p:grpSpPr>
          <a:xfrm>
            <a:off x="4350305" y="3356995"/>
            <a:ext cx="2969780" cy="720050"/>
            <a:chOff x="1055650" y="4293060"/>
            <a:chExt cx="2969780" cy="720050"/>
          </a:xfrm>
        </p:grpSpPr>
        <p:sp>
          <p:nvSpPr>
            <p:cNvPr id="30" name="流程图: 联系 29"/>
            <p:cNvSpPr/>
            <p:nvPr/>
          </p:nvSpPr>
          <p:spPr>
            <a:xfrm>
              <a:off x="1055650" y="4293060"/>
              <a:ext cx="720050" cy="72005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4</a:t>
              </a:r>
              <a:endParaRPr lang="zh-CN" altLang="en-US" sz="2800" b="1" dirty="0"/>
            </a:p>
          </p:txBody>
        </p:sp>
        <p:cxnSp>
          <p:nvCxnSpPr>
            <p:cNvPr id="31" name="直接连接符 30"/>
            <p:cNvCxnSpPr/>
            <p:nvPr/>
          </p:nvCxnSpPr>
          <p:spPr>
            <a:xfrm>
              <a:off x="1415675" y="4941105"/>
              <a:ext cx="260975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897773" y="4422252"/>
              <a:ext cx="1415772" cy="461665"/>
            </a:xfrm>
            <a:prstGeom prst="rect">
              <a:avLst/>
            </a:prstGeom>
          </p:spPr>
          <p:txBody>
            <a:bodyPr wrap="none">
              <a:spAutoFit/>
            </a:bodyPr>
            <a:lstStyle/>
            <a:p>
              <a:r>
                <a:rPr lang="zh-CN" altLang="en-US" sz="2400" dirty="0">
                  <a:latin typeface="微软雅黑" panose="020B0503020204020204" pitchFamily="2" charset="-122"/>
                  <a:ea typeface="微软雅黑" panose="020B0503020204020204" pitchFamily="2" charset="-122"/>
                </a:rPr>
                <a:t>因子旋转</a:t>
              </a:r>
              <a:endParaRPr lang="zh-CN" altLang="en-US" sz="2400" dirty="0">
                <a:latin typeface="微软雅黑" panose="020B0503020204020204" pitchFamily="2" charset="-122"/>
                <a:ea typeface="微软雅黑" panose="020B0503020204020204" pitchFamily="2" charset="-122"/>
              </a:endParaRPr>
            </a:p>
          </p:txBody>
        </p:sp>
      </p:grpSp>
      <p:sp>
        <p:nvSpPr>
          <p:cNvPr id="33" name="矩形 6"/>
          <p:cNvSpPr/>
          <p:nvPr/>
        </p:nvSpPr>
        <p:spPr>
          <a:xfrm>
            <a:off x="17297" y="957580"/>
            <a:ext cx="12045601" cy="646331"/>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 因子分析的步骤</a:t>
            </a:r>
            <a:endPar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34" name="组合 33"/>
          <p:cNvGrpSpPr/>
          <p:nvPr/>
        </p:nvGrpSpPr>
        <p:grpSpPr>
          <a:xfrm>
            <a:off x="3270230" y="4005040"/>
            <a:ext cx="2969780" cy="720050"/>
            <a:chOff x="1055650" y="4293060"/>
            <a:chExt cx="2969780" cy="720050"/>
          </a:xfrm>
        </p:grpSpPr>
        <p:sp>
          <p:nvSpPr>
            <p:cNvPr id="35" name="流程图: 联系 34"/>
            <p:cNvSpPr/>
            <p:nvPr/>
          </p:nvSpPr>
          <p:spPr>
            <a:xfrm>
              <a:off x="1055650" y="4293060"/>
              <a:ext cx="720050" cy="72005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5</a:t>
              </a:r>
              <a:endParaRPr lang="zh-CN" altLang="en-US" sz="2800" b="1" dirty="0"/>
            </a:p>
          </p:txBody>
        </p:sp>
        <p:cxnSp>
          <p:nvCxnSpPr>
            <p:cNvPr id="36" name="直接连接符 35"/>
            <p:cNvCxnSpPr/>
            <p:nvPr/>
          </p:nvCxnSpPr>
          <p:spPr>
            <a:xfrm>
              <a:off x="1415675" y="4941105"/>
              <a:ext cx="260975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897773" y="4422252"/>
              <a:ext cx="1415772" cy="461665"/>
            </a:xfrm>
            <a:prstGeom prst="rect">
              <a:avLst/>
            </a:prstGeom>
          </p:spPr>
          <p:txBody>
            <a:bodyPr wrap="none">
              <a:spAutoFit/>
            </a:bodyPr>
            <a:lstStyle/>
            <a:p>
              <a:r>
                <a:rPr lang="zh-CN" altLang="en-US" sz="2400" dirty="0">
                  <a:latin typeface="微软雅黑" panose="020B0503020204020204" pitchFamily="2" charset="-122"/>
                  <a:ea typeface="微软雅黑" panose="020B0503020204020204" pitchFamily="2" charset="-122"/>
                </a:rPr>
                <a:t>因子解释</a:t>
              </a:r>
              <a:endParaRPr lang="zh-CN" altLang="en-US" sz="2400" dirty="0">
                <a:latin typeface="微软雅黑" panose="020B0503020204020204" pitchFamily="2" charset="-122"/>
                <a:ea typeface="微软雅黑" panose="020B0503020204020204" pitchFamily="2" charset="-122"/>
              </a:endParaRPr>
            </a:p>
          </p:txBody>
        </p:sp>
      </p:grpSp>
      <p:cxnSp>
        <p:nvCxnSpPr>
          <p:cNvPr id="17" name="直接连接符 16"/>
          <p:cNvCxnSpPr/>
          <p:nvPr/>
        </p:nvCxnSpPr>
        <p:spPr>
          <a:xfrm flipH="1">
            <a:off x="0" y="957580"/>
            <a:ext cx="8796824" cy="50636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2046145" y="4725090"/>
            <a:ext cx="2969780" cy="720050"/>
            <a:chOff x="1055650" y="4293060"/>
            <a:chExt cx="2969780" cy="720050"/>
          </a:xfrm>
        </p:grpSpPr>
        <p:sp>
          <p:nvSpPr>
            <p:cNvPr id="39" name="流程图: 联系 38"/>
            <p:cNvSpPr/>
            <p:nvPr/>
          </p:nvSpPr>
          <p:spPr>
            <a:xfrm>
              <a:off x="1055650" y="4293060"/>
              <a:ext cx="720050" cy="72005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6</a:t>
              </a:r>
              <a:endParaRPr lang="zh-CN" altLang="en-US" sz="2800" b="1" dirty="0"/>
            </a:p>
          </p:txBody>
        </p:sp>
        <p:cxnSp>
          <p:nvCxnSpPr>
            <p:cNvPr id="40" name="直接连接符 39"/>
            <p:cNvCxnSpPr/>
            <p:nvPr/>
          </p:nvCxnSpPr>
          <p:spPr>
            <a:xfrm>
              <a:off x="1415675" y="4941105"/>
              <a:ext cx="260975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1897773" y="4422252"/>
              <a:ext cx="1415772" cy="461665"/>
            </a:xfrm>
            <a:prstGeom prst="rect">
              <a:avLst/>
            </a:prstGeom>
          </p:spPr>
          <p:txBody>
            <a:bodyPr wrap="none">
              <a:spAutoFit/>
            </a:bodyPr>
            <a:lstStyle/>
            <a:p>
              <a:r>
                <a:rPr lang="zh-CN" altLang="en-US" sz="2400" dirty="0">
                  <a:latin typeface="微软雅黑" panose="020B0503020204020204" pitchFamily="2" charset="-122"/>
                  <a:ea typeface="微软雅黑" panose="020B0503020204020204" pitchFamily="2" charset="-122"/>
                </a:rPr>
                <a:t>因子得分</a:t>
              </a:r>
              <a:endParaRPr lang="zh-CN" altLang="en-US" sz="2400" dirty="0">
                <a:latin typeface="微软雅黑" panose="020B0503020204020204" pitchFamily="2" charset="-122"/>
                <a:ea typeface="微软雅黑" panose="020B0503020204020204" pitchFamily="2" charset="-122"/>
              </a:endParaRPr>
            </a:p>
          </p:txBody>
        </p:sp>
      </p:grpSp>
      <p:grpSp>
        <p:nvGrpSpPr>
          <p:cNvPr id="44" name="组合 43"/>
          <p:cNvGrpSpPr/>
          <p:nvPr/>
        </p:nvGrpSpPr>
        <p:grpSpPr>
          <a:xfrm>
            <a:off x="750055" y="5445140"/>
            <a:ext cx="3240225" cy="720050"/>
            <a:chOff x="1055650" y="4293060"/>
            <a:chExt cx="3240225" cy="720050"/>
          </a:xfrm>
        </p:grpSpPr>
        <p:sp>
          <p:nvSpPr>
            <p:cNvPr id="45" name="流程图: 联系 44"/>
            <p:cNvSpPr/>
            <p:nvPr/>
          </p:nvSpPr>
          <p:spPr>
            <a:xfrm>
              <a:off x="1055650" y="4293060"/>
              <a:ext cx="720050" cy="72005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t>7</a:t>
              </a:r>
              <a:endParaRPr lang="zh-CN" altLang="en-US" sz="2800" b="1" dirty="0"/>
            </a:p>
          </p:txBody>
        </p:sp>
        <p:cxnSp>
          <p:nvCxnSpPr>
            <p:cNvPr id="46" name="直接连接符 45"/>
            <p:cNvCxnSpPr/>
            <p:nvPr/>
          </p:nvCxnSpPr>
          <p:spPr>
            <a:xfrm>
              <a:off x="1415675" y="4941105"/>
              <a:ext cx="28802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897773" y="4422252"/>
              <a:ext cx="2398102" cy="461665"/>
            </a:xfrm>
            <a:prstGeom prst="rect">
              <a:avLst/>
            </a:prstGeom>
          </p:spPr>
          <p:txBody>
            <a:bodyPr wrap="square">
              <a:spAutoFit/>
            </a:bodyPr>
            <a:lstStyle/>
            <a:p>
              <a:r>
                <a:rPr lang="zh-CN" altLang="en-US" sz="2400" dirty="0">
                  <a:latin typeface="微软雅黑" panose="020B0503020204020204" pitchFamily="2" charset="-122"/>
                  <a:ea typeface="微软雅黑" panose="020B0503020204020204" pitchFamily="2" charset="-122"/>
                </a:rPr>
                <a:t>因子分析的意义</a:t>
              </a:r>
              <a:endParaRPr lang="zh-CN" altLang="en-US" sz="2400" dirty="0">
                <a:latin typeface="微软雅黑" panose="020B0503020204020204" pitchFamily="2" charset="-122"/>
                <a:ea typeface="微软雅黑" panose="020B0503020204020204" pitchFamily="2" charset="-122"/>
              </a:endParaRPr>
            </a:p>
          </p:txBody>
        </p:sp>
      </p:grpSp>
      <p:sp>
        <p:nvSpPr>
          <p:cNvPr id="49" name="矩形 48"/>
          <p:cNvSpPr/>
          <p:nvPr/>
        </p:nvSpPr>
        <p:spPr>
          <a:xfrm>
            <a:off x="684060" y="1805948"/>
            <a:ext cx="3746060" cy="830997"/>
          </a:xfrm>
          <a:prstGeom prst="rect">
            <a:avLst/>
          </a:prstGeom>
        </p:spPr>
        <p:txBody>
          <a:bodyPr wrap="square">
            <a:spAutoFit/>
          </a:bodyPr>
          <a:lstStyle/>
          <a:p>
            <a:r>
              <a:rPr lang="zh-CN" altLang="en-US" sz="2400" b="1" dirty="0">
                <a:latin typeface="微软雅黑" panose="020B0503020204020204" pitchFamily="2" charset="-122"/>
                <a:ea typeface="微软雅黑" panose="020B0503020204020204" pitchFamily="2" charset="-122"/>
              </a:rPr>
              <a:t>一个完整的因子分析过程应当包含如下方面：</a:t>
            </a:r>
            <a:endParaRPr lang="zh-CN" altLang="en-US" sz="2400" b="1" dirty="0">
              <a:latin typeface="微软雅黑" panose="020B0503020204020204" pitchFamily="2" charset="-122"/>
              <a:ea typeface="微软雅黑" panose="020B0503020204020204"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33"/>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433006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9.1 </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因子分析的思想</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a:t>
            </a:r>
            <a:r>
              <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0" name="TextBox 1"/>
          <p:cNvSpPr/>
          <p:nvPr/>
        </p:nvSpPr>
        <p:spPr>
          <a:xfrm flipH="1">
            <a:off x="314643" y="2374265"/>
            <a:ext cx="800100" cy="2554545"/>
          </a:xfrm>
          <a:prstGeom prst="rect">
            <a:avLst/>
          </a:prstGeom>
          <a:noFill/>
          <a:ln w="9525">
            <a:noFill/>
          </a:ln>
        </p:spPr>
        <p:txBody>
          <a:bodyPr wrap="square">
            <a:spAutoFit/>
          </a:bodyPr>
          <a:lstStyle/>
          <a:p>
            <a:pPr lvl="0" algn="ctr">
              <a:lnSpc>
                <a:spcPct val="100000"/>
              </a:lnSpc>
            </a:pPr>
            <a:r>
              <a:rPr lang="zh-CN" altLang="en-US" sz="3200" dirty="0" smtClean="0">
                <a:solidFill>
                  <a:srgbClr val="7030A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rPr>
              <a:t>区别与联系</a:t>
            </a:r>
            <a:endParaRPr lang="zh-CN" altLang="en-US" sz="3200" dirty="0">
              <a:solidFill>
                <a:srgbClr val="7030A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lstStyle/>
            <a:p>
              <a:pPr marL="342900" lvl="0" indent="-342900">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矩形 3"/>
            <p:cNvSpPr/>
            <p:nvPr/>
          </p:nvSpPr>
          <p:spPr>
            <a:xfrm>
              <a:off x="90264" y="978495"/>
              <a:ext cx="4572000" cy="417777"/>
            </a:xfrm>
            <a:prstGeom prst="rect">
              <a:avLst/>
            </a:prstGeom>
            <a:noFill/>
            <a:ln w="9525">
              <a:noFill/>
            </a:ln>
          </p:spPr>
          <p:txBody>
            <a:bodyPr>
              <a:spAutoFit/>
            </a:bodyPr>
            <a:lstStyle/>
            <a:p>
              <a:pPr marL="342900" lvl="0" indent="-34290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4" name="矩形 4"/>
            <p:cNvSpPr/>
            <p:nvPr/>
          </p:nvSpPr>
          <p:spPr>
            <a:xfrm>
              <a:off x="72008" y="2232248"/>
              <a:ext cx="4572000" cy="417777"/>
            </a:xfrm>
            <a:prstGeom prst="rect">
              <a:avLst/>
            </a:prstGeom>
            <a:noFill/>
            <a:ln w="9525">
              <a:noFill/>
            </a:ln>
          </p:spPr>
          <p:txBody>
            <a:bodyPr>
              <a:spAutoFit/>
            </a:bodyPr>
            <a:lstStyle/>
            <a:p>
              <a:pPr lvl="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8209" name="直接连接符 10"/>
          <p:cNvSpPr/>
          <p:nvPr/>
        </p:nvSpPr>
        <p:spPr>
          <a:xfrm>
            <a:off x="1242060" y="1357630"/>
            <a:ext cx="1270" cy="4951730"/>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1243330" y="1261745"/>
            <a:ext cx="10874978" cy="3508653"/>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zh-CN" altLang="en-US"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区别</a:t>
            </a:r>
            <a:endParaRPr lang="en-US" altLang="zh-CN"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endParaRPr>
          </a:p>
          <a:p>
            <a:pPr marL="800100" lvl="1" indent="-342900" algn="just">
              <a:lnSpc>
                <a:spcPct val="150000"/>
              </a:lnSpc>
              <a:buFont typeface="Wingdings" panose="05000000000000000000" pitchFamily="2" charset="2"/>
              <a:buChar char="Ø"/>
            </a:pPr>
            <a:r>
              <a:rPr lang="zh-CN" altLang="en-US" sz="2400" b="1" dirty="0" smtClean="0">
                <a:latin typeface="微软雅黑" panose="020B0503020204020204" pitchFamily="2" charset="-122"/>
                <a:ea typeface="微软雅黑" panose="020B0503020204020204" pitchFamily="2" charset="-122"/>
                <a:sym typeface="微软雅黑" panose="020B0503020204020204" pitchFamily="2" charset="-122"/>
              </a:rPr>
              <a:t>主成分分析</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通过线性组合将原变量综合成几个主成分，用较少的综合指标来代替原来较多的</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指标。</a:t>
            </a:r>
            <a:r>
              <a:rPr lang="zh-CN" altLang="en-US" sz="24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因子分析</a:t>
            </a:r>
            <a:r>
              <a:rPr lang="zh-CN" altLang="en-US" sz="2400"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通过</a:t>
            </a:r>
            <a:r>
              <a:rPr lang="zh-CN" altLang="en-US" sz="24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构筑</a:t>
            </a:r>
            <a:r>
              <a:rPr lang="zh-CN" altLang="en-US" sz="2400"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若干意义较为明确的公因子</a:t>
            </a:r>
            <a:r>
              <a:rPr lang="zh-CN" altLang="en-US" sz="24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a:t>
            </a:r>
            <a:r>
              <a:rPr lang="zh-CN" altLang="en-US" sz="2400"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并</a:t>
            </a:r>
            <a:r>
              <a:rPr lang="zh-CN" altLang="en-US" sz="24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以</a:t>
            </a:r>
            <a:r>
              <a:rPr lang="zh-CN" altLang="en-US" sz="2400"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它们为框架分解原</a:t>
            </a:r>
            <a:r>
              <a:rPr lang="zh-CN" altLang="en-US" sz="24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变量考察</a:t>
            </a:r>
            <a:r>
              <a:rPr lang="zh-CN" altLang="en-US" sz="2400"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原变量间的联系与区别</a:t>
            </a:r>
            <a:r>
              <a:rPr lang="zh-CN" altLang="en-US" sz="24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a:t>
            </a:r>
            <a:endParaRPr lang="en-US" altLang="zh-CN" sz="24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a:p>
            <a:pPr marL="800100" lvl="1" indent="-342900" algn="just">
              <a:lnSpc>
                <a:spcPct val="150000"/>
              </a:lnSpc>
              <a:buFont typeface="Wingdings" panose="05000000000000000000" pitchFamily="2" charset="2"/>
              <a:buChar char="Ø"/>
            </a:pPr>
            <a:r>
              <a:rPr lang="zh-CN" altLang="en-US" sz="24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主成分分析</a:t>
            </a:r>
            <a:r>
              <a:rPr lang="zh-CN" altLang="en-US" sz="2400"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是“变异数”导向的方法，</a:t>
            </a:r>
            <a:r>
              <a:rPr lang="zh-CN" altLang="en-US" sz="24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因子分析</a:t>
            </a:r>
            <a:r>
              <a:rPr lang="zh-CN" altLang="en-US" sz="24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是</a:t>
            </a:r>
            <a:r>
              <a:rPr lang="zh-CN" altLang="en-US" sz="2400"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“共变异数”导向的方法</a:t>
            </a:r>
            <a:r>
              <a:rPr lang="zh-CN" altLang="en-US" sz="24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a:t>
            </a:r>
            <a:endParaRPr lang="zh-CN" altLang="en-US" sz="28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矩形 7"/>
          <p:cNvSpPr/>
          <p:nvPr/>
        </p:nvSpPr>
        <p:spPr>
          <a:xfrm>
            <a:off x="1243329" y="4648921"/>
            <a:ext cx="10498137" cy="2492990"/>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zh-CN" altLang="en-US"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联系</a:t>
            </a:r>
            <a:endParaRPr lang="en-US" altLang="zh-CN"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r>
              <a:rPr lang="zh-CN" altLang="en-US" sz="24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      </a:t>
            </a:r>
            <a:r>
              <a:rPr lang="zh-CN" altLang="en-US" sz="2400" b="1"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因子分析</a:t>
            </a:r>
            <a:r>
              <a:rPr lang="zh-CN" altLang="en-US" sz="24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是主成分分析的推广</a:t>
            </a:r>
            <a:r>
              <a:rPr lang="zh-CN" altLang="en-US" sz="2400"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，也是一种把多个变量化为少数几个综合变量的多变量分析</a:t>
            </a:r>
            <a:r>
              <a:rPr lang="zh-CN" altLang="en-US" sz="24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方法。</a:t>
            </a:r>
            <a:endParaRPr lang="en-US" altLang="zh-CN" sz="2400" dirty="0" smtClean="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endParaRPr lang="zh-CN" altLang="en-US" sz="2800"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ppt_x"/>
                                          </p:val>
                                        </p:tav>
                                        <p:tav tm="100000">
                                          <p:val>
                                            <p:strVal val="#ppt_x"/>
                                          </p:val>
                                        </p:tav>
                                      </p:tavLst>
                                    </p:anim>
                                    <p:anim calcmode="lin" valueType="num">
                                      <p:cBhvr additive="base">
                                        <p:cTn id="14" dur="1000" fill="hold"/>
                                        <p:tgtEl>
                                          <p:spTgt spid="6"/>
                                        </p:tgtEl>
                                        <p:attrNameLst>
                                          <p:attrName>ppt_y</p:attrName>
                                        </p:attrNameLst>
                                      </p:cBhvr>
                                      <p:tavLst>
                                        <p:tav tm="0">
                                          <p:val>
                                            <p:strVal val="1+#ppt_h/2"/>
                                          </p:val>
                                        </p:tav>
                                        <p:tav tm="100000">
                                          <p:val>
                                            <p:strVal val="#ppt_y"/>
                                          </p:val>
                                        </p:tav>
                                      </p:tavLst>
                                    </p:anim>
                                  </p:childTnLst>
                                  <p:subTnLst>
                                    <p:animClr clrSpc="rgb" dir="cw">
                                      <p:cBhvr override="childStyle">
                                        <p:cTn dur="65" fill="hold" display="1" masterRel="nextClick" afterEffect="1"/>
                                        <p:tgtEl>
                                          <p:spTgt spid="6"/>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430120" y="201295"/>
            <a:ext cx="433006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9.1 </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因子分析的思想</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a:t>
            </a:r>
            <a:r>
              <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0" name="TextBox 1"/>
          <p:cNvSpPr/>
          <p:nvPr/>
        </p:nvSpPr>
        <p:spPr>
          <a:xfrm flipH="1">
            <a:off x="314643" y="2374265"/>
            <a:ext cx="800100" cy="2554545"/>
          </a:xfrm>
          <a:prstGeom prst="rect">
            <a:avLst/>
          </a:prstGeom>
          <a:noFill/>
          <a:ln w="9525">
            <a:noFill/>
          </a:ln>
        </p:spPr>
        <p:txBody>
          <a:bodyPr wrap="square">
            <a:spAutoFit/>
          </a:bodyPr>
          <a:lstStyle/>
          <a:p>
            <a:pPr lvl="0" algn="ctr">
              <a:lnSpc>
                <a:spcPct val="100000"/>
              </a:lnSpc>
            </a:pPr>
            <a:r>
              <a:rPr lang="zh-CN" altLang="en-US" sz="3200" dirty="0" smtClean="0">
                <a:solidFill>
                  <a:srgbClr val="7030A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rPr>
              <a:t>特点与用途</a:t>
            </a:r>
            <a:endParaRPr lang="zh-CN" altLang="en-US" sz="3200" dirty="0">
              <a:solidFill>
                <a:srgbClr val="7030A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lstStyle/>
            <a:p>
              <a:pPr marL="342900" lvl="0" indent="-342900">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矩形 3"/>
            <p:cNvSpPr/>
            <p:nvPr/>
          </p:nvSpPr>
          <p:spPr>
            <a:xfrm>
              <a:off x="90264" y="978495"/>
              <a:ext cx="4572000" cy="417777"/>
            </a:xfrm>
            <a:prstGeom prst="rect">
              <a:avLst/>
            </a:prstGeom>
            <a:noFill/>
            <a:ln w="9525">
              <a:noFill/>
            </a:ln>
          </p:spPr>
          <p:txBody>
            <a:bodyPr>
              <a:spAutoFit/>
            </a:bodyPr>
            <a:lstStyle/>
            <a:p>
              <a:pPr marL="342900" lvl="0" indent="-34290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4" name="矩形 4"/>
            <p:cNvSpPr/>
            <p:nvPr/>
          </p:nvSpPr>
          <p:spPr>
            <a:xfrm>
              <a:off x="72008" y="2232248"/>
              <a:ext cx="4572000" cy="417777"/>
            </a:xfrm>
            <a:prstGeom prst="rect">
              <a:avLst/>
            </a:prstGeom>
            <a:noFill/>
            <a:ln w="9525">
              <a:noFill/>
            </a:ln>
          </p:spPr>
          <p:txBody>
            <a:bodyPr>
              <a:spAutoFit/>
            </a:bodyPr>
            <a:lstStyle/>
            <a:p>
              <a:pPr lvl="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8209" name="直接连接符 10"/>
          <p:cNvSpPr/>
          <p:nvPr/>
        </p:nvSpPr>
        <p:spPr>
          <a:xfrm>
            <a:off x="1242060" y="1357630"/>
            <a:ext cx="1270" cy="4951730"/>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83957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1243330" y="908825"/>
            <a:ext cx="10498137" cy="3508653"/>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zh-CN" altLang="en-US"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特点</a:t>
            </a:r>
            <a:endParaRPr lang="en-US" altLang="zh-CN"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因子分析把</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众多的指标综合成几个为数较少的公共指标</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，即</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因子</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。其特点</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是</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a:t>
            </a:r>
            <a:endParaRPr lang="en-US" altLang="zh-CN" sz="2400" dirty="0" smtClean="0">
              <a:latin typeface="微软雅黑" panose="020B0503020204020204" pitchFamily="2" charset="-122"/>
              <a:ea typeface="微软雅黑" panose="020B0503020204020204" pitchFamily="2" charset="-122"/>
              <a:sym typeface="微软雅黑" panose="020B0503020204020204" pitchFamily="2" charset="-122"/>
            </a:endParaRPr>
          </a:p>
          <a:p>
            <a:pPr marL="342900" lvl="0" indent="-342900" algn="just">
              <a:lnSpc>
                <a:spcPct val="150000"/>
              </a:lnSpc>
              <a:buFont typeface="Wingdings" panose="05000000000000000000" pitchFamily="2" charset="2"/>
              <a:buChar char="ü"/>
            </a:pP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因子</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变量的数量远远少于原始变量的个数</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a:t>
            </a:r>
            <a:endParaRPr lang="en-US" altLang="zh-CN" sz="2400" dirty="0" smtClean="0">
              <a:latin typeface="微软雅黑" panose="020B0503020204020204" pitchFamily="2" charset="-122"/>
              <a:ea typeface="微软雅黑" panose="020B0503020204020204" pitchFamily="2" charset="-122"/>
              <a:sym typeface="微软雅黑" panose="020B0503020204020204" pitchFamily="2" charset="-122"/>
            </a:endParaRPr>
          </a:p>
          <a:p>
            <a:pPr marL="342900" lvl="0" indent="-342900" algn="just">
              <a:lnSpc>
                <a:spcPct val="150000"/>
              </a:lnSpc>
              <a:buFont typeface="Wingdings" panose="05000000000000000000" pitchFamily="2" charset="2"/>
              <a:buChar char="ü"/>
            </a:pP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因子</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变量并非原始变量的简单取舍，而是一种新的综合</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a:t>
            </a:r>
            <a:endParaRPr lang="en-US" altLang="zh-CN" sz="2400" dirty="0" smtClean="0">
              <a:latin typeface="微软雅黑" panose="020B0503020204020204" pitchFamily="2" charset="-122"/>
              <a:ea typeface="微软雅黑" panose="020B0503020204020204" pitchFamily="2" charset="-122"/>
              <a:sym typeface="微软雅黑" panose="020B0503020204020204" pitchFamily="2" charset="-122"/>
            </a:endParaRPr>
          </a:p>
          <a:p>
            <a:pPr marL="342900" lvl="0" indent="-342900" algn="just">
              <a:lnSpc>
                <a:spcPct val="150000"/>
              </a:lnSpc>
              <a:buFont typeface="Wingdings" panose="05000000000000000000" pitchFamily="2" charset="2"/>
              <a:buChar char="ü"/>
            </a:pP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因子</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变量之间没有</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线性关系；</a:t>
            </a:r>
            <a:endParaRPr lang="en-US" altLang="zh-CN" sz="2400" dirty="0" smtClean="0">
              <a:latin typeface="微软雅黑" panose="020B0503020204020204" pitchFamily="2" charset="-122"/>
              <a:ea typeface="微软雅黑" panose="020B0503020204020204" pitchFamily="2" charset="-122"/>
              <a:sym typeface="微软雅黑" panose="020B0503020204020204" pitchFamily="2" charset="-122"/>
            </a:endParaRPr>
          </a:p>
          <a:p>
            <a:pPr marL="342900" lvl="0" indent="-342900" algn="just">
              <a:lnSpc>
                <a:spcPct val="150000"/>
              </a:lnSpc>
              <a:buFont typeface="Wingdings" panose="05000000000000000000" pitchFamily="2" charset="2"/>
              <a:buChar char="ü"/>
            </a:pP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因子</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变量具有明确的解释性，可以最大限度地发挥专业分析的作用</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a:t>
            </a:r>
            <a:endParaRPr lang="zh-CN" altLang="en-US" sz="28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 name="矩形 6"/>
          <p:cNvSpPr/>
          <p:nvPr/>
        </p:nvSpPr>
        <p:spPr>
          <a:xfrm>
            <a:off x="1271665" y="4365065"/>
            <a:ext cx="10846643" cy="2400657"/>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zh-CN" altLang="en-US"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用途</a:t>
            </a:r>
            <a:endParaRPr lang="en-US" altLang="zh-CN"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因子分析主要</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用途：</a:t>
            </a:r>
            <a:endParaRPr lang="en-US" altLang="zh-CN" sz="2400" dirty="0" smtClean="0">
              <a:latin typeface="微软雅黑" panose="020B0503020204020204" pitchFamily="2" charset="-122"/>
              <a:ea typeface="微软雅黑" panose="020B0503020204020204" pitchFamily="2" charset="-122"/>
              <a:sym typeface="微软雅黑" panose="020B0503020204020204" pitchFamily="2" charset="-122"/>
            </a:endParaRPr>
          </a:p>
          <a:p>
            <a:pPr marL="342900" lvl="0" indent="-342900" algn="just">
              <a:lnSpc>
                <a:spcPct val="150000"/>
              </a:lnSpc>
              <a:buFont typeface="Wingdings" panose="05000000000000000000" pitchFamily="2" charset="2"/>
              <a:buChar char="ü"/>
            </a:pP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减少</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分析变量个数</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a:t>
            </a:r>
            <a:endParaRPr lang="en-US" altLang="zh-CN" sz="2400" dirty="0" smtClean="0">
              <a:latin typeface="微软雅黑" panose="020B0503020204020204" pitchFamily="2" charset="-122"/>
              <a:ea typeface="微软雅黑" panose="020B0503020204020204" pitchFamily="2" charset="-122"/>
              <a:sym typeface="微软雅黑" panose="020B0503020204020204" pitchFamily="2" charset="-122"/>
            </a:endParaRPr>
          </a:p>
          <a:p>
            <a:pPr marL="342900" lvl="0" indent="-342900" algn="just">
              <a:lnSpc>
                <a:spcPct val="150000"/>
              </a:lnSpc>
              <a:buFont typeface="Wingdings" panose="05000000000000000000" pitchFamily="2" charset="2"/>
              <a:buChar char="ü"/>
            </a:pP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通过</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对变量间相关关系探测，将原始变量进行分类</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a:t>
            </a:r>
            <a:endParaRPr lang="zh-CN" altLang="en-US" sz="28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1000" fill="hold"/>
                                        <p:tgtEl>
                                          <p:spTgt spid="15"/>
                                        </p:tgtEl>
                                        <p:attrNameLst>
                                          <p:attrName>ppt_x</p:attrName>
                                        </p:attrNameLst>
                                      </p:cBhvr>
                                      <p:tavLst>
                                        <p:tav tm="0">
                                          <p:val>
                                            <p:strVal val="#ppt_x"/>
                                          </p:val>
                                        </p:tav>
                                        <p:tav tm="100000">
                                          <p:val>
                                            <p:strVal val="#ppt_x"/>
                                          </p:val>
                                        </p:tav>
                                      </p:tavLst>
                                    </p:anim>
                                    <p:anim calcmode="lin" valueType="num">
                                      <p:cBhvr additive="base">
                                        <p:cTn id="14" dur="1000" fill="hold"/>
                                        <p:tgtEl>
                                          <p:spTgt spid="1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5"/>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430120" y="201295"/>
            <a:ext cx="433006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9.2 </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因子分析模型</a:t>
            </a:r>
            <a:endPar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 </a:t>
            </a:r>
            <a:r>
              <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0" name="TextBox 1"/>
          <p:cNvSpPr/>
          <p:nvPr/>
        </p:nvSpPr>
        <p:spPr>
          <a:xfrm flipH="1">
            <a:off x="314643" y="2374265"/>
            <a:ext cx="800100" cy="2062103"/>
          </a:xfrm>
          <a:prstGeom prst="rect">
            <a:avLst/>
          </a:prstGeom>
          <a:noFill/>
          <a:ln w="9525">
            <a:noFill/>
          </a:ln>
        </p:spPr>
        <p:txBody>
          <a:bodyPr wrap="square">
            <a:spAutoFit/>
          </a:bodyPr>
          <a:lstStyle/>
          <a:p>
            <a:pPr lvl="0" algn="ctr">
              <a:lnSpc>
                <a:spcPct val="100000"/>
              </a:lnSpc>
            </a:pPr>
            <a:r>
              <a:rPr lang="zh-CN" altLang="en-US" sz="3200" dirty="0" smtClean="0">
                <a:solidFill>
                  <a:srgbClr val="7030A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rPr>
              <a:t>模型提出</a:t>
            </a:r>
            <a:endParaRPr lang="zh-CN" altLang="en-US" sz="3200" dirty="0">
              <a:solidFill>
                <a:srgbClr val="7030A0"/>
              </a:solidFill>
              <a:effectLst>
                <a:outerShdw blurRad="38100" dist="19050" dir="2700000" algn="tl" rotWithShape="0">
                  <a:schemeClr val="dk1">
                    <a:alpha val="40000"/>
                  </a:scheme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8201" name="组合 5"/>
          <p:cNvGrpSpPr/>
          <p:nvPr/>
        </p:nvGrpSpPr>
        <p:grpSpPr>
          <a:xfrm>
            <a:off x="3709988" y="1989138"/>
            <a:ext cx="4662487" cy="2650363"/>
            <a:chOff x="0" y="0"/>
            <a:chExt cx="4662264" cy="2650025"/>
          </a:xfrm>
        </p:grpSpPr>
        <p:sp>
          <p:nvSpPr>
            <p:cNvPr id="8202" name="矩形 2"/>
            <p:cNvSpPr/>
            <p:nvPr/>
          </p:nvSpPr>
          <p:spPr>
            <a:xfrm>
              <a:off x="0" y="0"/>
              <a:ext cx="4572000" cy="417777"/>
            </a:xfrm>
            <a:prstGeom prst="rect">
              <a:avLst/>
            </a:prstGeom>
            <a:noFill/>
            <a:ln w="9525">
              <a:noFill/>
            </a:ln>
          </p:spPr>
          <p:txBody>
            <a:bodyPr>
              <a:spAutoFit/>
            </a:bodyPr>
            <a:lstStyle/>
            <a:p>
              <a:pPr marL="342900" lvl="0" indent="-342900">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3" name="矩形 3"/>
            <p:cNvSpPr/>
            <p:nvPr/>
          </p:nvSpPr>
          <p:spPr>
            <a:xfrm>
              <a:off x="90264" y="978495"/>
              <a:ext cx="4572000" cy="417777"/>
            </a:xfrm>
            <a:prstGeom prst="rect">
              <a:avLst/>
            </a:prstGeom>
            <a:noFill/>
            <a:ln w="9525">
              <a:noFill/>
            </a:ln>
          </p:spPr>
          <p:txBody>
            <a:bodyPr>
              <a:spAutoFit/>
            </a:bodyPr>
            <a:lstStyle/>
            <a:p>
              <a:pPr marL="342900" lvl="0" indent="-34290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4" name="矩形 4"/>
            <p:cNvSpPr/>
            <p:nvPr/>
          </p:nvSpPr>
          <p:spPr>
            <a:xfrm>
              <a:off x="72008" y="2232248"/>
              <a:ext cx="4572000" cy="417777"/>
            </a:xfrm>
            <a:prstGeom prst="rect">
              <a:avLst/>
            </a:prstGeom>
            <a:noFill/>
            <a:ln w="9525">
              <a:noFill/>
            </a:ln>
          </p:spPr>
          <p:txBody>
            <a:bodyPr>
              <a:spAutoFit/>
            </a:bodyPr>
            <a:lstStyle/>
            <a:p>
              <a:pPr lvl="0" algn="just">
                <a:lnSpc>
                  <a:spcPct val="100000"/>
                </a:lnSpc>
              </a:pPr>
              <a:endParaRPr sz="2000">
                <a:solidFill>
                  <a:srgbClr val="666666"/>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8209" name="直接连接符 10"/>
          <p:cNvSpPr/>
          <p:nvPr/>
        </p:nvSpPr>
        <p:spPr>
          <a:xfrm>
            <a:off x="1242060" y="1357630"/>
            <a:ext cx="1270" cy="4951730"/>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83957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1243331" y="1052835"/>
            <a:ext cx="10325050" cy="2954655"/>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zh-CN" altLang="en-US"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基本思想</a:t>
            </a:r>
            <a:endParaRPr lang="en-US" altLang="zh-CN"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endParaRPr>
          </a:p>
          <a:p>
            <a:pPr marL="342900" lvl="0" indent="-342900" algn="just">
              <a:lnSpc>
                <a:spcPct val="150000"/>
              </a:lnSpc>
              <a:buFont typeface="Wingdings" panose="05000000000000000000" pitchFamily="2" charset="2"/>
              <a:buChar char="ü"/>
            </a:pP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因子分析是将</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相关性较高，即联系比较紧密的分在同一类中，而不同类变量之间的相关性则较低</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，每</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一类</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变量代表</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了一个基本结构，即公共因子</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a:t>
            </a:r>
            <a:endParaRPr lang="en-US" altLang="zh-CN" sz="2400" dirty="0" smtClean="0">
              <a:latin typeface="微软雅黑" panose="020B0503020204020204" pitchFamily="2" charset="-122"/>
              <a:ea typeface="微软雅黑" panose="020B0503020204020204" pitchFamily="2" charset="-122"/>
              <a:sym typeface="微软雅黑" panose="020B0503020204020204" pitchFamily="2" charset="-122"/>
            </a:endParaRPr>
          </a:p>
          <a:p>
            <a:pPr marL="342900" lvl="0" indent="-342900" algn="just">
              <a:lnSpc>
                <a:spcPct val="150000"/>
              </a:lnSpc>
              <a:buFont typeface="Wingdings" panose="05000000000000000000" pitchFamily="2" charset="2"/>
              <a:buChar char="ü"/>
            </a:pP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对于</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所研究的问题就是试图用最少个数的不可测的所谓公共因子的线性函数与特殊因子之和来描述原来观测的每一分量。</a:t>
            </a:r>
            <a:endParaRPr lang="zh-CN" altLang="en-US" sz="28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5" name="矩形 6"/>
          <p:cNvSpPr/>
          <p:nvPr/>
        </p:nvSpPr>
        <p:spPr>
          <a:xfrm>
            <a:off x="1345357" y="4007490"/>
            <a:ext cx="10846643" cy="2400657"/>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8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en-US" altLang="zh-CN"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Q</a:t>
            </a:r>
            <a:r>
              <a:rPr lang="zh-CN" altLang="en-US"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型与</a:t>
            </a:r>
            <a:r>
              <a:rPr lang="en-US" altLang="zh-CN"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型因子分析</a:t>
            </a:r>
            <a:endParaRPr lang="en-US" altLang="zh-CN" sz="28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endParaRPr>
          </a:p>
          <a:p>
            <a:pPr marL="342900" lvl="0" indent="-342900" algn="just">
              <a:lnSpc>
                <a:spcPct val="150000"/>
              </a:lnSpc>
              <a:buFont typeface="Wingdings" panose="05000000000000000000" pitchFamily="2" charset="2"/>
              <a:buChar char="ü"/>
            </a:pP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研究</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样品间的相互关系的因子分析称为</a:t>
            </a:r>
            <a:r>
              <a:rPr lang="en-US" altLang="zh-CN" sz="2400" b="1" dirty="0">
                <a:latin typeface="微软雅黑" panose="020B0503020204020204" pitchFamily="2" charset="-122"/>
                <a:ea typeface="微软雅黑" panose="020B0503020204020204" pitchFamily="2" charset="-122"/>
                <a:sym typeface="微软雅黑" panose="020B0503020204020204" pitchFamily="2" charset="-122"/>
              </a:rPr>
              <a:t>Q</a:t>
            </a:r>
            <a:r>
              <a:rPr lang="zh-CN" altLang="en-US" sz="2400" b="1" dirty="0">
                <a:latin typeface="微软雅黑" panose="020B0503020204020204" pitchFamily="2" charset="-122"/>
                <a:ea typeface="微软雅黑" panose="020B0503020204020204" pitchFamily="2" charset="-122"/>
                <a:sym typeface="微软雅黑" panose="020B0503020204020204" pitchFamily="2" charset="-122"/>
              </a:rPr>
              <a:t>型因子分析</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a:t>
            </a:r>
            <a:endParaRPr lang="en-US" altLang="zh-CN" sz="2400" dirty="0" smtClean="0">
              <a:latin typeface="微软雅黑" panose="020B0503020204020204" pitchFamily="2" charset="-122"/>
              <a:ea typeface="微软雅黑" panose="020B0503020204020204" pitchFamily="2" charset="-122"/>
              <a:sym typeface="微软雅黑" panose="020B0503020204020204" pitchFamily="2" charset="-122"/>
            </a:endParaRPr>
          </a:p>
          <a:p>
            <a:pPr marL="342900" lvl="0" indent="-342900" algn="just">
              <a:lnSpc>
                <a:spcPct val="150000"/>
              </a:lnSpc>
              <a:buFont typeface="Wingdings" panose="05000000000000000000" pitchFamily="2" charset="2"/>
              <a:buChar char="ü"/>
            </a:pP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研究</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变量间相互关系的因子分析称为</a:t>
            </a:r>
            <a:r>
              <a:rPr lang="en-US" altLang="zh-CN" sz="2400" b="1" dirty="0">
                <a:latin typeface="微软雅黑" panose="020B0503020204020204" pitchFamily="2" charset="-122"/>
                <a:ea typeface="微软雅黑" panose="020B0503020204020204" pitchFamily="2" charset="-122"/>
                <a:sym typeface="微软雅黑" panose="020B0503020204020204" pitchFamily="2" charset="-122"/>
              </a:rPr>
              <a:t>R</a:t>
            </a:r>
            <a:r>
              <a:rPr lang="zh-CN" altLang="en-US" sz="2400" b="1" dirty="0">
                <a:latin typeface="微软雅黑" panose="020B0503020204020204" pitchFamily="2" charset="-122"/>
                <a:ea typeface="微软雅黑" panose="020B0503020204020204" pitchFamily="2" charset="-122"/>
                <a:sym typeface="微软雅黑" panose="020B0503020204020204" pitchFamily="2" charset="-122"/>
              </a:rPr>
              <a:t>型</a:t>
            </a:r>
            <a:r>
              <a:rPr lang="zh-CN" altLang="en-US" sz="2400" b="1" dirty="0" smtClean="0">
                <a:latin typeface="微软雅黑" panose="020B0503020204020204" pitchFamily="2" charset="-122"/>
                <a:ea typeface="微软雅黑" panose="020B0503020204020204" pitchFamily="2" charset="-122"/>
                <a:sym typeface="微软雅黑" panose="020B0503020204020204" pitchFamily="2" charset="-122"/>
              </a:rPr>
              <a:t>因子分析</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a:t>
            </a:r>
            <a:endParaRPr lang="en-US" altLang="zh-CN" sz="2400" dirty="0" smtClean="0">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本章</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主要</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讨论并运用的是</a:t>
            </a:r>
            <a:r>
              <a:rPr lang="en-US" altLang="zh-CN" sz="2400" dirty="0">
                <a:latin typeface="微软雅黑" panose="020B0503020204020204" pitchFamily="2" charset="-122"/>
                <a:ea typeface="微软雅黑" panose="020B0503020204020204" pitchFamily="2" charset="-122"/>
                <a:sym typeface="微软雅黑" panose="020B0503020204020204" pitchFamily="2" charset="-122"/>
              </a:rPr>
              <a:t>R</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型因子分析。</a:t>
            </a:r>
            <a:endParaRPr lang="zh-CN" altLang="en-US" sz="2800" dirty="0">
              <a:solidFill>
                <a:srgbClr val="000000"/>
              </a:solidFill>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1000" fill="hold"/>
                                        <p:tgtEl>
                                          <p:spTgt spid="15"/>
                                        </p:tgtEl>
                                        <p:attrNameLst>
                                          <p:attrName>ppt_x</p:attrName>
                                        </p:attrNameLst>
                                      </p:cBhvr>
                                      <p:tavLst>
                                        <p:tav tm="0">
                                          <p:val>
                                            <p:strVal val="#ppt_x"/>
                                          </p:val>
                                        </p:tav>
                                        <p:tav tm="100000">
                                          <p:val>
                                            <p:strVal val="#ppt_x"/>
                                          </p:val>
                                        </p:tav>
                                      </p:tavLst>
                                    </p:anim>
                                    <p:anim calcmode="lin" valueType="num">
                                      <p:cBhvr additive="base">
                                        <p:cTn id="14" dur="1000" fill="hold"/>
                                        <p:tgtEl>
                                          <p:spTgt spid="1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5"/>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433006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9.2 </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因子分析模型</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9" name="直接连接符 10"/>
          <p:cNvSpPr/>
          <p:nvPr/>
        </p:nvSpPr>
        <p:spPr>
          <a:xfrm>
            <a:off x="6229985" y="1261745"/>
            <a:ext cx="1270" cy="4951730"/>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233680" y="1124840"/>
            <a:ext cx="5916295" cy="581057"/>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因子分析</a:t>
            </a: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模型</a:t>
            </a:r>
            <a:r>
              <a:rPr lang="zh-CN" altLang="en-US" sz="24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a:t>
            </a:r>
            <a:endParaRPr lang="zh-CN" sz="24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745"/>
          <a:stretch>
            <a:fillRect/>
          </a:stretch>
        </p:blipFill>
        <p:spPr bwMode="auto">
          <a:xfrm>
            <a:off x="29922" y="1964043"/>
            <a:ext cx="6120053" cy="456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687" y="2244332"/>
            <a:ext cx="5435779" cy="1590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4943" y="4051306"/>
            <a:ext cx="5501457" cy="1177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3015"/>
          <a:stretch>
            <a:fillRect/>
          </a:stretch>
        </p:blipFill>
        <p:spPr bwMode="auto">
          <a:xfrm>
            <a:off x="6744045" y="5373135"/>
            <a:ext cx="3696832" cy="50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4330065"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9.2 </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因子分析模型</a:t>
            </a:r>
            <a:endParaRPr lang="zh-CN" altLang="en-US" sz="2800" b="1" dirty="0">
              <a:solidFill>
                <a:schemeClr val="accent4"/>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209" name="直接连接符 10"/>
          <p:cNvSpPr/>
          <p:nvPr/>
        </p:nvSpPr>
        <p:spPr>
          <a:xfrm>
            <a:off x="6023995" y="1261745"/>
            <a:ext cx="1270" cy="4951730"/>
          </a:xfrm>
          <a:prstGeom prst="line">
            <a:avLst/>
          </a:prstGeom>
          <a:ln w="22225" cap="flat" cmpd="sng">
            <a:solidFill>
              <a:srgbClr val="0174AB"/>
            </a:solidFill>
            <a:prstDash val="sysDot"/>
            <a:miter/>
            <a:headEnd type="none" w="med" len="med"/>
            <a:tailEnd type="none" w="med" len="med"/>
          </a:ln>
        </p:spPr>
        <p:txBody>
          <a:bodyPr/>
          <a:lstStyle/>
          <a:p>
            <a:endParaRPr lang="zh-CN" altLang="en-US"/>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233680" y="1124840"/>
            <a:ext cx="5916295" cy="581057"/>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因子分析</a:t>
            </a: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模型</a:t>
            </a:r>
            <a:r>
              <a:rPr lang="zh-CN" altLang="en-US" sz="24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a:t>
            </a:r>
            <a:endParaRPr lang="zh-CN" sz="24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865" y="2060905"/>
            <a:ext cx="5369358" cy="211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10" y="4293060"/>
            <a:ext cx="3104705" cy="1665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0706" y="1297355"/>
            <a:ext cx="5807602" cy="2707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2015" y="4343207"/>
            <a:ext cx="5765759" cy="2045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7"/>
          <p:cNvSpPr/>
          <p:nvPr/>
        </p:nvSpPr>
        <p:spPr>
          <a:xfrm>
            <a:off x="4382390" y="201295"/>
            <a:ext cx="5169850" cy="523220"/>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lvl="0"/>
            <a:r>
              <a:rPr lang="en-US" altLang="zh-CN"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9.3 </a:t>
            </a:r>
            <a:r>
              <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rPr>
              <a:t>因子载荷的估计及解释</a:t>
            </a:r>
            <a:endParaRPr lang="zh-CN" altLang="en-US" sz="2800" b="1" dirty="0">
              <a:solidFill>
                <a:schemeClr val="accent4"/>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8195" name="TextBox 28"/>
          <p:cNvSpPr/>
          <p:nvPr/>
        </p:nvSpPr>
        <p:spPr>
          <a:xfrm>
            <a:off x="47625" y="168910"/>
            <a:ext cx="5571490" cy="584775"/>
          </a:xfrm>
          <a:prstGeom prst="rect">
            <a:avLst/>
          </a:prstGeom>
          <a:noFill/>
          <a:ln w="9525">
            <a:noFill/>
          </a:ln>
        </p:spPr>
        <p:txBody>
          <a:bodyPr wrap="square">
            <a:spAutoFit/>
            <a:scene3d>
              <a:camera prst="orthographicFront"/>
              <a:lightRig rig="threePt" dir="t"/>
            </a:scene3d>
          </a:bodyPr>
          <a:lstStyle/>
          <a:p>
            <a:pPr lvl="0">
              <a:lnSpc>
                <a:spcPct val="100000"/>
              </a:lnSpc>
            </a:pP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9 </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因子分析及</a:t>
            </a:r>
            <a:r>
              <a:rPr lang="en-US" altLang="zh-CN"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R</a:t>
            </a:r>
            <a:r>
              <a:rPr lang="zh-CN" altLang="en-US" sz="3200" b="1" dirty="0" smtClean="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rPr>
              <a:t>使用</a:t>
            </a:r>
            <a:endParaRPr lang="zh-CN" altLang="en-US" sz="3200" b="1" dirty="0">
              <a:solidFill>
                <a:schemeClr val="accent1"/>
              </a:solidFill>
              <a:effectLst>
                <a:outerShdw blurRad="38100" dist="25400" dir="5400000" algn="ctr" rotWithShape="0">
                  <a:srgbClr val="6E747A">
                    <a:alpha val="43000"/>
                  </a:srgbClr>
                </a:outerShdw>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直接连接符 29"/>
          <p:cNvSpPr/>
          <p:nvPr/>
        </p:nvSpPr>
        <p:spPr>
          <a:xfrm flipV="1">
            <a:off x="72708" y="948055"/>
            <a:ext cx="12045600" cy="9525"/>
          </a:xfrm>
          <a:prstGeom prst="line">
            <a:avLst/>
          </a:prstGeom>
          <a:ln w="136525" cap="sq" cmpd="sng">
            <a:solidFill>
              <a:srgbClr val="66CCFF"/>
            </a:solidFill>
            <a:prstDash val="solid"/>
            <a:miter/>
            <a:headEnd type="none" w="med" len="med"/>
            <a:tailEnd type="none" w="med" len="med"/>
          </a:ln>
        </p:spPr>
        <p:txBody>
          <a:bodyPr/>
          <a:lstStyle/>
          <a:p>
            <a:endParaRPr lang="zh-CN" altLang="en-US"/>
          </a:p>
        </p:txBody>
      </p:sp>
      <p:pic>
        <p:nvPicPr>
          <p:cNvPr id="3" name="图片 2" descr="校徽2"/>
          <p:cNvPicPr>
            <a:picLocks noChangeAspect="1"/>
          </p:cNvPicPr>
          <p:nvPr/>
        </p:nvPicPr>
        <p:blipFill>
          <a:blip r:embed="rId1"/>
          <a:stretch>
            <a:fillRect/>
          </a:stretch>
        </p:blipFill>
        <p:spPr>
          <a:xfrm>
            <a:off x="11322050" y="41275"/>
            <a:ext cx="838835" cy="774065"/>
          </a:xfrm>
          <a:prstGeom prst="rect">
            <a:avLst/>
          </a:prstGeom>
        </p:spPr>
      </p:pic>
      <p:sp>
        <p:nvSpPr>
          <p:cNvPr id="4" name="右箭头 3"/>
          <p:cNvSpPr/>
          <p:nvPr/>
        </p:nvSpPr>
        <p:spPr>
          <a:xfrm>
            <a:off x="3791840" y="392430"/>
            <a:ext cx="504190" cy="167005"/>
          </a:xfrm>
          <a:prstGeom prst="rightArrow">
            <a:avLst/>
          </a:prstGeom>
          <a:solidFill>
            <a:schemeClr val="accent2">
              <a:lumMod val="40000"/>
              <a:lumOff val="60000"/>
            </a:schemeClr>
          </a:solidFill>
          <a:ln>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scene3d>
              <a:camera prst="orthographicFront"/>
              <a:lightRig rig="threePt" dir="t"/>
            </a:scene3d>
          </a:bodyPr>
          <a:lstStyle/>
          <a:p>
            <a:pPr algn="ctr"/>
            <a:endParaRPr lang="zh-CN" altLang="en-US">
              <a:ln>
                <a:solidFill>
                  <a:sysClr val="windowText" lastClr="000000"/>
                </a:solidFill>
              </a:ln>
              <a:solidFill>
                <a:schemeClr val="accent6">
                  <a:lumMod val="60000"/>
                  <a:lumOff val="40000"/>
                </a:schemeClr>
              </a:solidFill>
              <a:effectLst/>
            </a:endParaRPr>
          </a:p>
        </p:txBody>
      </p:sp>
      <p:sp>
        <p:nvSpPr>
          <p:cNvPr id="5" name="矩形 6"/>
          <p:cNvSpPr/>
          <p:nvPr/>
        </p:nvSpPr>
        <p:spPr>
          <a:xfrm>
            <a:off x="233680" y="1124840"/>
            <a:ext cx="5916295" cy="581057"/>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zh-CN" altLang="en-US" sz="2400" dirty="0" smtClean="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因子载荷的估计</a:t>
            </a:r>
            <a:endParaRPr lang="zh-CN" sz="24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6" name="矩形 5"/>
          <p:cNvSpPr/>
          <p:nvPr/>
        </p:nvSpPr>
        <p:spPr>
          <a:xfrm>
            <a:off x="839635" y="1805948"/>
            <a:ext cx="10656740" cy="830997"/>
          </a:xfrm>
          <a:prstGeom prst="rect">
            <a:avLst/>
          </a:prstGeom>
        </p:spPr>
        <p:txBody>
          <a:bodyPr wrap="square">
            <a:spAutoFit/>
          </a:bodyPr>
          <a:lstStyle/>
          <a:p>
            <a:r>
              <a:rPr lang="zh-CN" altLang="en-US" sz="2400" dirty="0">
                <a:latin typeface="微软雅黑" panose="020B0503020204020204" pitchFamily="2" charset="-122"/>
                <a:ea typeface="微软雅黑" panose="020B0503020204020204" pitchFamily="2" charset="-122"/>
              </a:rPr>
              <a:t>要建立实际问题的因子模型，关键是要根据样本数据估计因子的载荷矩阵，其中使用最为普遍的方法是主因子法（也称主成分法）。</a:t>
            </a:r>
            <a:endParaRPr lang="zh-CN" altLang="en-US" sz="2400" dirty="0">
              <a:latin typeface="微软雅黑" panose="020B0503020204020204" pitchFamily="2" charset="-122"/>
              <a:ea typeface="微软雅黑" panose="020B0503020204020204" pitchFamily="2" charset="-122"/>
            </a:endParaRPr>
          </a:p>
        </p:txBody>
      </p:sp>
      <p:grpSp>
        <p:nvGrpSpPr>
          <p:cNvPr id="14" name="组合 13"/>
          <p:cNvGrpSpPr/>
          <p:nvPr/>
        </p:nvGrpSpPr>
        <p:grpSpPr>
          <a:xfrm>
            <a:off x="2994565" y="2667414"/>
            <a:ext cx="5249099" cy="2345696"/>
            <a:chOff x="3431815" y="4144432"/>
            <a:chExt cx="5249099" cy="2345696"/>
          </a:xfrm>
        </p:grpSpPr>
        <p:sp>
          <p:nvSpPr>
            <p:cNvPr id="15" name="圆角矩形 14"/>
            <p:cNvSpPr/>
            <p:nvPr/>
          </p:nvSpPr>
          <p:spPr>
            <a:xfrm>
              <a:off x="6157680" y="4144432"/>
              <a:ext cx="2523234" cy="905596"/>
            </a:xfrm>
            <a:prstGeom prst="round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主因子估计法</a:t>
              </a:r>
              <a:endParaRPr lang="zh-CN" altLang="en-US" sz="2400" b="1" dirty="0"/>
            </a:p>
          </p:txBody>
        </p:sp>
        <p:sp>
          <p:nvSpPr>
            <p:cNvPr id="16" name="圆角矩形 15"/>
            <p:cNvSpPr/>
            <p:nvPr/>
          </p:nvSpPr>
          <p:spPr>
            <a:xfrm>
              <a:off x="6154621" y="5584532"/>
              <a:ext cx="2523234" cy="905596"/>
            </a:xfrm>
            <a:prstGeom prst="round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极大似然估计法</a:t>
              </a:r>
              <a:endParaRPr lang="zh-CN" altLang="en-US" sz="2400" b="1" dirty="0"/>
            </a:p>
          </p:txBody>
        </p:sp>
        <p:sp>
          <p:nvSpPr>
            <p:cNvPr id="17" name="左大括号 16"/>
            <p:cNvSpPr/>
            <p:nvPr/>
          </p:nvSpPr>
          <p:spPr>
            <a:xfrm>
              <a:off x="5448644" y="4484950"/>
              <a:ext cx="646864" cy="1639962"/>
            </a:xfrm>
            <a:prstGeom prst="leftBrace">
              <a:avLst/>
            </a:prstGeom>
            <a:ln w="38100">
              <a:solidFill>
                <a:srgbClr val="3399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圆角矩形 17"/>
            <p:cNvSpPr/>
            <p:nvPr/>
          </p:nvSpPr>
          <p:spPr>
            <a:xfrm>
              <a:off x="3431815" y="4602491"/>
              <a:ext cx="1944135" cy="1274679"/>
            </a:xfrm>
            <a:prstGeom prst="round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t>因子载荷估计方法</a:t>
              </a:r>
              <a:endParaRPr lang="zh-CN" altLang="en-US" sz="2400" b="1" dirty="0"/>
            </a:p>
          </p:txBody>
        </p:sp>
      </p:grpSp>
      <p:sp>
        <p:nvSpPr>
          <p:cNvPr id="19" name="矩形 6"/>
          <p:cNvSpPr/>
          <p:nvPr/>
        </p:nvSpPr>
        <p:spPr>
          <a:xfrm>
            <a:off x="233681" y="5108871"/>
            <a:ext cx="11507786" cy="1200329"/>
          </a:xfrm>
          <a:prstGeom prst="rect">
            <a:avLst/>
          </a:prstGeom>
          <a:noFill/>
          <a:ln w="9525">
            <a:noFill/>
          </a:ln>
        </p:spPr>
        <p:txBody>
          <a:bodyPr wrap="square">
            <a:spAutoFit/>
          </a:bodyPr>
          <a:lstStyle/>
          <a:p>
            <a:pPr lvl="0" algn="just">
              <a:lnSpc>
                <a:spcPct val="150000"/>
              </a:lnSpc>
              <a:buFont typeface="Wingdings" panose="05000000000000000000" pitchFamily="2" charset="2"/>
              <a:buChar char="l"/>
            </a:pPr>
            <a:r>
              <a:rPr lang="en-US" altLang="zh-CN" sz="2400" dirty="0">
                <a:ln w="22225">
                  <a:solidFill>
                    <a:schemeClr val="accent2"/>
                  </a:solidFill>
                  <a:prstDash val="solid"/>
                </a:ln>
                <a:solidFill>
                  <a:schemeClr val="accent2">
                    <a:lumMod val="40000"/>
                    <a:lumOff val="60000"/>
                  </a:schemeClr>
                </a:solidFill>
                <a:effectLst/>
                <a:latin typeface="微软雅黑" panose="020B0503020204020204" pitchFamily="2" charset="-122"/>
                <a:ea typeface="微软雅黑" panose="020B0503020204020204" pitchFamily="2" charset="-122"/>
                <a:sym typeface="微软雅黑" panose="020B0503020204020204" pitchFamily="2" charset="-122"/>
              </a:rPr>
              <a:t> </a:t>
            </a: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因子载荷的</a:t>
            </a:r>
            <a:r>
              <a:rPr lang="zh-CN" altLang="en-US" sz="2400" dirty="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统计</a:t>
            </a:r>
            <a:r>
              <a:rPr lang="zh-CN" altLang="en-US"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rPr>
              <a:t>意义</a:t>
            </a:r>
            <a:endParaRPr lang="en-US" altLang="zh-CN" sz="2400" dirty="0" smtClean="0">
              <a:ln w="22225">
                <a:solidFill>
                  <a:schemeClr val="accent2"/>
                </a:solidFill>
                <a:prstDash val="solid"/>
              </a:ln>
              <a:solidFill>
                <a:schemeClr val="accent2">
                  <a:lumMod val="40000"/>
                  <a:lumOff val="60000"/>
                </a:schemeClr>
              </a:solidFill>
              <a:latin typeface="微软雅黑" panose="020B0503020204020204" pitchFamily="2" charset="-122"/>
              <a:ea typeface="微软雅黑" panose="020B0503020204020204" pitchFamily="2" charset="-122"/>
              <a:sym typeface="微软雅黑" panose="020B0503020204020204" pitchFamily="2" charset="-122"/>
            </a:endParaRPr>
          </a:p>
          <a:p>
            <a:pPr lvl="0" algn="just">
              <a:lnSpc>
                <a:spcPct val="150000"/>
              </a:lnSpc>
            </a:pP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因子载荷</a:t>
            </a:r>
            <a:r>
              <a:rPr lang="en-US" altLang="zh-CN" sz="2400" dirty="0" err="1">
                <a:latin typeface="微软雅黑" panose="020B0503020204020204" pitchFamily="2" charset="-122"/>
                <a:ea typeface="微软雅黑" panose="020B0503020204020204" pitchFamily="2" charset="-122"/>
                <a:sym typeface="微软雅黑" panose="020B0503020204020204" pitchFamily="2" charset="-122"/>
              </a:rPr>
              <a:t>a</a:t>
            </a:r>
            <a:r>
              <a:rPr lang="en-US" altLang="zh-CN" sz="2400" baseline="-25000" dirty="0" err="1">
                <a:latin typeface="微软雅黑" panose="020B0503020204020204" pitchFamily="2" charset="-122"/>
                <a:ea typeface="微软雅黑" panose="020B0503020204020204" pitchFamily="2" charset="-122"/>
                <a:sym typeface="微软雅黑" panose="020B0503020204020204" pitchFamily="2" charset="-122"/>
              </a:rPr>
              <a:t>ij</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表示</a:t>
            </a:r>
            <a:r>
              <a:rPr lang="en-US" altLang="zh-CN" sz="2400" dirty="0">
                <a:latin typeface="微软雅黑" panose="020B0503020204020204" pitchFamily="2" charset="-122"/>
                <a:ea typeface="微软雅黑" panose="020B0503020204020204" pitchFamily="2" charset="-122"/>
                <a:sym typeface="微软雅黑" panose="020B0503020204020204" pitchFamily="2" charset="-122"/>
              </a:rPr>
              <a:t>x</a:t>
            </a:r>
            <a:r>
              <a:rPr lang="en-US" altLang="zh-CN" sz="2400" baseline="-25000" dirty="0">
                <a:latin typeface="微软雅黑" panose="020B0503020204020204" pitchFamily="2" charset="-122"/>
                <a:ea typeface="微软雅黑" panose="020B0503020204020204" pitchFamily="2" charset="-122"/>
                <a:sym typeface="微软雅黑" panose="020B0503020204020204" pitchFamily="2" charset="-122"/>
              </a:rPr>
              <a:t>i</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依赖</a:t>
            </a:r>
            <a:r>
              <a:rPr lang="en-US" altLang="zh-CN" sz="2400" dirty="0" err="1">
                <a:latin typeface="微软雅黑" panose="020B0503020204020204" pitchFamily="2" charset="-122"/>
                <a:ea typeface="微软雅黑" panose="020B0503020204020204" pitchFamily="2" charset="-122"/>
                <a:sym typeface="微软雅黑" panose="020B0503020204020204" pitchFamily="2" charset="-122"/>
              </a:rPr>
              <a:t>F</a:t>
            </a:r>
            <a:r>
              <a:rPr lang="en-US" altLang="zh-CN" sz="2400" baseline="-25000" dirty="0" err="1">
                <a:latin typeface="微软雅黑" panose="020B0503020204020204" pitchFamily="2" charset="-122"/>
                <a:ea typeface="微软雅黑" panose="020B0503020204020204" pitchFamily="2" charset="-122"/>
                <a:sym typeface="微软雅黑" panose="020B0503020204020204" pitchFamily="2" charset="-122"/>
              </a:rPr>
              <a:t>j</a:t>
            </a:r>
            <a:r>
              <a:rPr lang="zh-CN" altLang="en-US" sz="2400" dirty="0" smtClean="0">
                <a:latin typeface="微软雅黑" panose="020B0503020204020204" pitchFamily="2" charset="-122"/>
                <a:ea typeface="微软雅黑" panose="020B0503020204020204" pitchFamily="2" charset="-122"/>
                <a:sym typeface="微软雅黑" panose="020B0503020204020204" pitchFamily="2" charset="-122"/>
              </a:rPr>
              <a:t>的程度，</a:t>
            </a:r>
            <a:r>
              <a:rPr lang="zh-CN" altLang="en-US" sz="2400" dirty="0">
                <a:latin typeface="微软雅黑" panose="020B0503020204020204" pitchFamily="2" charset="-122"/>
                <a:ea typeface="微软雅黑" panose="020B0503020204020204" pitchFamily="2" charset="-122"/>
                <a:sym typeface="微软雅黑" panose="020B0503020204020204" pitchFamily="2" charset="-122"/>
              </a:rPr>
              <a:t>其值越大，依赖程度越大。</a:t>
            </a:r>
            <a:endParaRPr lang="zh-CN" sz="2400" dirty="0">
              <a:latin typeface="微软雅黑" panose="020B0503020204020204" pitchFamily="2" charset="-122"/>
              <a:ea typeface="微软雅黑" panose="020B0503020204020204" pitchFamily="2" charset="-122"/>
              <a:sym typeface="微软雅黑" panose="020B0503020204020204"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1000" fill="hold"/>
                                        <p:tgtEl>
                                          <p:spTgt spid="19"/>
                                        </p:tgtEl>
                                        <p:attrNameLst>
                                          <p:attrName>ppt_x</p:attrName>
                                        </p:attrNameLst>
                                      </p:cBhvr>
                                      <p:tavLst>
                                        <p:tav tm="0">
                                          <p:val>
                                            <p:strVal val="#ppt_x"/>
                                          </p:val>
                                        </p:tav>
                                        <p:tav tm="100000">
                                          <p:val>
                                            <p:strVal val="#ppt_x"/>
                                          </p:val>
                                        </p:tav>
                                      </p:tavLst>
                                    </p:anim>
                                    <p:anim calcmode="lin" valueType="num">
                                      <p:cBhvr additive="base">
                                        <p:cTn id="14" dur="1000" fill="hold"/>
                                        <p:tgtEl>
                                          <p:spTgt spid="1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9"/>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p:bldLst>
  </p:timing>
</p:sld>
</file>

<file path=ppt/theme/theme1.xml><?xml version="1.0" encoding="utf-8"?>
<a:theme xmlns:a="http://schemas.openxmlformats.org/drawingml/2006/main" name="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4152</Words>
  <Application>WPS 演示</Application>
  <PresentationFormat>自定义</PresentationFormat>
  <Paragraphs>485</Paragraphs>
  <Slides>34</Slides>
  <Notes>35</Notes>
  <HiddenSlides>0</HiddenSlides>
  <MMClips>0</MMClips>
  <ScaleCrop>false</ScaleCrop>
  <HeadingPairs>
    <vt:vector size="6" baseType="variant">
      <vt:variant>
        <vt:lpstr>已用的字体</vt:lpstr>
      </vt:variant>
      <vt:variant>
        <vt:i4>7</vt:i4>
      </vt:variant>
      <vt:variant>
        <vt:lpstr>主题</vt:lpstr>
      </vt:variant>
      <vt:variant>
        <vt:i4>4</vt:i4>
      </vt:variant>
      <vt:variant>
        <vt:lpstr>幻灯片标题</vt:lpstr>
      </vt:variant>
      <vt:variant>
        <vt:i4>34</vt:i4>
      </vt:variant>
    </vt:vector>
  </HeadingPairs>
  <TitlesOfParts>
    <vt:vector size="45" baseType="lpstr">
      <vt:lpstr>Arial</vt:lpstr>
      <vt:lpstr>宋体</vt:lpstr>
      <vt:lpstr>Wingdings</vt:lpstr>
      <vt:lpstr>Calibri</vt:lpstr>
      <vt:lpstr>微软雅黑</vt:lpstr>
      <vt:lpstr>Arial Unicode MS</vt:lpstr>
      <vt:lpstr>华文新魏</vt:lpstr>
      <vt:lpstr>自定义设计方案</vt:lpstr>
      <vt:lpstr>3_自定义设计方案</vt:lpstr>
      <vt:lpstr>2_自定义设计方案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你随便坐  我学学 做</dc:title>
  <dc:creator>David</dc:creator>
  <cp:lastModifiedBy>a</cp:lastModifiedBy>
  <cp:revision>213</cp:revision>
  <dcterms:created xsi:type="dcterms:W3CDTF">2015-05-24T15:13:00Z</dcterms:created>
  <dcterms:modified xsi:type="dcterms:W3CDTF">2017-08-29T10:22:53Z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