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6.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theme/theme8.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9.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0.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9" r:id="rId5"/>
    <p:sldMasterId id="2147483960" r:id="rId6"/>
    <p:sldMasterId id="2147483992" r:id="rId7"/>
    <p:sldMasterId id="2147484038" r:id="rId8"/>
    <p:sldMasterId id="2147484068" r:id="rId9"/>
    <p:sldMasterId id="2147484098" r:id="rId10"/>
    <p:sldMasterId id="2147484111" r:id="rId11"/>
    <p:sldMasterId id="2147484125" r:id="rId12"/>
    <p:sldMasterId id="2147484135" r:id="rId13"/>
    <p:sldMasterId id="2147484162" r:id="rId14"/>
    <p:sldMasterId id="2147484191" r:id="rId15"/>
  </p:sldMasterIdLst>
  <p:notesMasterIdLst>
    <p:notesMasterId r:id="rId29"/>
  </p:notesMasterIdLst>
  <p:handoutMasterIdLst>
    <p:handoutMasterId r:id="rId30"/>
  </p:handoutMasterIdLst>
  <p:sldIdLst>
    <p:sldId id="576" r:id="rId16"/>
    <p:sldId id="624" r:id="rId17"/>
    <p:sldId id="656" r:id="rId18"/>
    <p:sldId id="627" r:id="rId19"/>
    <p:sldId id="628" r:id="rId20"/>
    <p:sldId id="654" r:id="rId21"/>
    <p:sldId id="630" r:id="rId22"/>
    <p:sldId id="631" r:id="rId23"/>
    <p:sldId id="633" r:id="rId24"/>
    <p:sldId id="636" r:id="rId25"/>
    <p:sldId id="637" r:id="rId26"/>
    <p:sldId id="638" r:id="rId27"/>
    <p:sldId id="616" r:id="rId28"/>
  </p:sldIdLst>
  <p:sldSz cx="12188825" cy="6858000"/>
  <p:notesSz cx="7010400" cy="9296400"/>
  <p:defaultText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orient="horz" pos="480" userDrawn="1">
          <p15:clr>
            <a:srgbClr val="A4A3A4"/>
          </p15:clr>
        </p15:guide>
        <p15:guide id="3" orient="horz" pos="965">
          <p15:clr>
            <a:srgbClr val="A4A3A4"/>
          </p15:clr>
        </p15:guide>
        <p15:guide id="4" orient="horz" pos="1440">
          <p15:clr>
            <a:srgbClr val="A4A3A4"/>
          </p15:clr>
        </p15:guide>
        <p15:guide id="5" orient="horz" pos="1899">
          <p15:clr>
            <a:srgbClr val="A4A3A4"/>
          </p15:clr>
        </p15:guide>
        <p15:guide id="6" orient="horz" pos="2399">
          <p15:clr>
            <a:srgbClr val="A4A3A4"/>
          </p15:clr>
        </p15:guide>
        <p15:guide id="7" orient="horz" pos="3360">
          <p15:clr>
            <a:srgbClr val="A4A3A4"/>
          </p15:clr>
        </p15:guide>
        <p15:guide id="8" orient="horz" pos="3840">
          <p15:clr>
            <a:srgbClr val="A4A3A4"/>
          </p15:clr>
        </p15:guide>
        <p15:guide id="9" orient="horz" pos="240">
          <p15:clr>
            <a:srgbClr val="A4A3A4"/>
          </p15:clr>
        </p15:guide>
        <p15:guide id="10" orient="horz" pos="828">
          <p15:clr>
            <a:srgbClr val="A4A3A4"/>
          </p15:clr>
        </p15:guide>
        <p15:guide id="11" pos="3839">
          <p15:clr>
            <a:srgbClr val="A4A3A4"/>
          </p15:clr>
        </p15:guide>
        <p15:guide id="12" pos="473">
          <p15:clr>
            <a:srgbClr val="A4A3A4"/>
          </p15:clr>
        </p15:guide>
        <p15:guide id="13" pos="971">
          <p15:clr>
            <a:srgbClr val="A4A3A4"/>
          </p15:clr>
        </p15:guide>
        <p15:guide id="14" pos="1440">
          <p15:clr>
            <a:srgbClr val="A4A3A4"/>
          </p15:clr>
        </p15:guide>
        <p15:guide id="15" pos="1920">
          <p15:clr>
            <a:srgbClr val="A4A3A4"/>
          </p15:clr>
        </p15:guide>
        <p15:guide id="16" pos="2375" userDrawn="1">
          <p15:clr>
            <a:srgbClr val="A4A3A4"/>
          </p15:clr>
        </p15:guide>
        <p15:guide id="17" pos="2879">
          <p15:clr>
            <a:srgbClr val="A4A3A4"/>
          </p15:clr>
        </p15:guide>
        <p15:guide id="18" pos="3361">
          <p15:clr>
            <a:srgbClr val="A4A3A4"/>
          </p15:clr>
        </p15:guide>
        <p15:guide id="19" pos="4319">
          <p15:clr>
            <a:srgbClr val="A4A3A4"/>
          </p15:clr>
        </p15:guide>
        <p15:guide id="20" pos="4799">
          <p15:clr>
            <a:srgbClr val="A4A3A4"/>
          </p15:clr>
        </p15:guide>
        <p15:guide id="21" pos="5279">
          <p15:clr>
            <a:srgbClr val="A4A3A4"/>
          </p15:clr>
        </p15:guide>
        <p15:guide id="22" pos="5759">
          <p15:clr>
            <a:srgbClr val="A4A3A4"/>
          </p15:clr>
        </p15:guide>
        <p15:guide id="23" pos="6238">
          <p15:clr>
            <a:srgbClr val="A4A3A4"/>
          </p15:clr>
        </p15:guide>
        <p15:guide id="24" pos="6718">
          <p15:clr>
            <a:srgbClr val="A4A3A4"/>
          </p15:clr>
        </p15:guide>
        <p15:guide id="25" pos="719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B57"/>
    <a:srgbClr val="8C1D40"/>
    <a:srgbClr val="8BC63E"/>
    <a:srgbClr val="497527"/>
    <a:srgbClr val="9E0047"/>
    <a:srgbClr val="FFFFFF"/>
    <a:srgbClr val="000000"/>
    <a:srgbClr val="7FBA00"/>
    <a:srgbClr val="00188F"/>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2" autoAdjust="0"/>
    <p:restoredTop sz="79548" autoAdjust="0"/>
  </p:normalViewPr>
  <p:slideViewPr>
    <p:cSldViewPr snapToGrid="0" snapToObjects="1" showGuides="1">
      <p:cViewPr varScale="1">
        <p:scale>
          <a:sx n="53" d="100"/>
          <a:sy n="53" d="100"/>
        </p:scale>
        <p:origin x="1462" y="22"/>
      </p:cViewPr>
      <p:guideLst>
        <p:guide orient="horz" pos="2880"/>
        <p:guide orient="horz" pos="480"/>
        <p:guide orient="horz" pos="965"/>
        <p:guide orient="horz" pos="1440"/>
        <p:guide orient="horz" pos="1899"/>
        <p:guide orient="horz" pos="2399"/>
        <p:guide orient="horz" pos="3360"/>
        <p:guide orient="horz" pos="3840"/>
        <p:guide orient="horz" pos="240"/>
        <p:guide orient="horz" pos="828"/>
        <p:guide pos="3839"/>
        <p:guide pos="473"/>
        <p:guide pos="971"/>
        <p:guide pos="1440"/>
        <p:guide pos="1920"/>
        <p:guide pos="2375"/>
        <p:guide pos="2879"/>
        <p:guide pos="3361"/>
        <p:guide pos="4319"/>
        <p:guide pos="4799"/>
        <p:guide pos="5279"/>
        <p:guide pos="5759"/>
        <p:guide pos="6238"/>
        <p:guide pos="6718"/>
        <p:guide pos="7198"/>
      </p:guideLst>
    </p:cSldViewPr>
  </p:slideViewPr>
  <p:outlineViewPr>
    <p:cViewPr>
      <p:scale>
        <a:sx n="33" d="100"/>
        <a:sy n="33" d="100"/>
      </p:scale>
      <p:origin x="36" y="0"/>
    </p:cViewPr>
  </p:outlineViewPr>
  <p:notesTextViewPr>
    <p:cViewPr>
      <p:scale>
        <a:sx n="1" d="1"/>
        <a:sy n="1" d="1"/>
      </p:scale>
      <p:origin x="0" y="0"/>
    </p:cViewPr>
  </p:notesTextViewPr>
  <p:notesViewPr>
    <p:cSldViewPr snapToGrid="0" snapToObjects="1">
      <p:cViewPr>
        <p:scale>
          <a:sx n="110" d="100"/>
          <a:sy n="110" d="100"/>
        </p:scale>
        <p:origin x="139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slideMaster" Target="slideMasters/slideMaster6.xml"/><Relationship Id="rId19" Type="http://schemas.openxmlformats.org/officeDocument/2006/relationships/slide" Target="slides/slide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Task Performance</a:t>
            </a:r>
            <a:r>
              <a:rPr lang="en-US" baseline="0" dirty="0" smtClean="0"/>
              <a:t> for Men and Women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Men</c:v>
                </c:pt>
              </c:strCache>
            </c:strRef>
          </c:tx>
          <c:spPr>
            <a:solidFill>
              <a:schemeClr val="accent4"/>
            </a:solidFill>
            <a:ln>
              <a:noFill/>
            </a:ln>
            <a:effectLst/>
          </c:spPr>
          <c:invertIfNegative val="0"/>
          <c:dLbls>
            <c:dLbl>
              <c:idx val="0"/>
              <c:layout/>
              <c:tx>
                <c:rich>
                  <a:bodyPr/>
                  <a:lstStyle/>
                  <a:p>
                    <a:fld id="{1C5578E2-6204-4610-AAD1-A28733FAAA0B}" type="VALUE">
                      <a:rPr lang="en-US" smtClean="0"/>
                      <a:pPr/>
                      <a:t>[VALUE]</a:t>
                    </a:fld>
                    <a:r>
                      <a:rPr lang="en-US" smtClean="0"/>
                      <a:t> (men)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Task 
Performance</c:v>
                </c:pt>
              </c:strCache>
            </c:strRef>
          </c:cat>
          <c:val>
            <c:numRef>
              <c:f>Sheet1!$B$2</c:f>
              <c:numCache>
                <c:formatCode>General</c:formatCode>
                <c:ptCount val="1"/>
                <c:pt idx="0">
                  <c:v>2.91</c:v>
                </c:pt>
              </c:numCache>
            </c:numRef>
          </c:val>
        </c:ser>
        <c:ser>
          <c:idx val="1"/>
          <c:order val="1"/>
          <c:tx>
            <c:strRef>
              <c:f>Sheet1!$C$1</c:f>
              <c:strCache>
                <c:ptCount val="1"/>
                <c:pt idx="0">
                  <c:v>Women</c:v>
                </c:pt>
              </c:strCache>
            </c:strRef>
          </c:tx>
          <c:spPr>
            <a:solidFill>
              <a:schemeClr val="accent4"/>
            </a:solidFill>
            <a:ln>
              <a:noFill/>
            </a:ln>
            <a:effectLst/>
          </c:spPr>
          <c:invertIfNegative val="0"/>
          <c:dLbls>
            <c:dLbl>
              <c:idx val="0"/>
              <c:layout/>
              <c:tx>
                <c:rich>
                  <a:bodyPr/>
                  <a:lstStyle/>
                  <a:p>
                    <a:fld id="{7D709C37-BA25-4CF7-82BA-E0B349BFC094}" type="VALUE">
                      <a:rPr lang="en-US" smtClean="0"/>
                      <a:pPr/>
                      <a:t>[VALUE]</a:t>
                    </a:fld>
                    <a:r>
                      <a:rPr lang="en-US" smtClean="0"/>
                      <a:t> (women)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Task 
Performance</c:v>
                </c:pt>
              </c:strCache>
            </c:strRef>
          </c:cat>
          <c:val>
            <c:numRef>
              <c:f>Sheet1!$C$2</c:f>
              <c:numCache>
                <c:formatCode>General</c:formatCode>
                <c:ptCount val="1"/>
                <c:pt idx="0">
                  <c:v>3.15</c:v>
                </c:pt>
              </c:numCache>
            </c:numRef>
          </c:val>
        </c:ser>
        <c:dLbls>
          <c:dLblPos val="outEnd"/>
          <c:showLegendKey val="0"/>
          <c:showVal val="1"/>
          <c:showCatName val="0"/>
          <c:showSerName val="0"/>
          <c:showPercent val="0"/>
          <c:showBubbleSize val="0"/>
        </c:dLbls>
        <c:gapWidth val="219"/>
        <c:overlap val="-58"/>
        <c:axId val="156200064"/>
        <c:axId val="156203200"/>
      </c:barChart>
      <c:catAx>
        <c:axId val="1562000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3200"/>
        <c:crosses val="autoZero"/>
        <c:auto val="1"/>
        <c:lblAlgn val="ctr"/>
        <c:lblOffset val="100"/>
        <c:noMultiLvlLbl val="0"/>
      </c:catAx>
      <c:valAx>
        <c:axId val="15620320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006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Contextual Performance</a:t>
            </a:r>
            <a:r>
              <a:rPr lang="en-US" baseline="0" dirty="0" smtClean="0"/>
              <a:t> for Men and Women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Men</c:v>
                </c:pt>
              </c:strCache>
            </c:strRef>
          </c:tx>
          <c:spPr>
            <a:solidFill>
              <a:schemeClr val="accent6"/>
            </a:solidFill>
            <a:ln>
              <a:noFill/>
            </a:ln>
            <a:effectLst/>
          </c:spPr>
          <c:invertIfNegative val="0"/>
          <c:dLbls>
            <c:dLbl>
              <c:idx val="0"/>
              <c:layout/>
              <c:tx>
                <c:rich>
                  <a:bodyPr/>
                  <a:lstStyle/>
                  <a:p>
                    <a:fld id="{1C5578E2-6204-4610-AAD1-A28733FAAA0B}" type="VALUE">
                      <a:rPr lang="en-US" smtClean="0"/>
                      <a:pPr/>
                      <a:t>[VALUE]</a:t>
                    </a:fld>
                    <a:r>
                      <a:rPr lang="en-US" smtClean="0"/>
                      <a:t> (men)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Contextual 
Performance</c:v>
                </c:pt>
              </c:strCache>
            </c:strRef>
          </c:cat>
          <c:val>
            <c:numRef>
              <c:f>Sheet1!$B$2</c:f>
              <c:numCache>
                <c:formatCode>General</c:formatCode>
                <c:ptCount val="1"/>
                <c:pt idx="0">
                  <c:v>2.6</c:v>
                </c:pt>
              </c:numCache>
            </c:numRef>
          </c:val>
        </c:ser>
        <c:ser>
          <c:idx val="1"/>
          <c:order val="1"/>
          <c:tx>
            <c:strRef>
              <c:f>Sheet1!$C$1</c:f>
              <c:strCache>
                <c:ptCount val="1"/>
                <c:pt idx="0">
                  <c:v>Women</c:v>
                </c:pt>
              </c:strCache>
            </c:strRef>
          </c:tx>
          <c:spPr>
            <a:solidFill>
              <a:schemeClr val="accent6"/>
            </a:solidFill>
            <a:ln>
              <a:noFill/>
            </a:ln>
            <a:effectLst/>
          </c:spPr>
          <c:invertIfNegative val="0"/>
          <c:dLbls>
            <c:dLbl>
              <c:idx val="0"/>
              <c:layout/>
              <c:tx>
                <c:rich>
                  <a:bodyPr/>
                  <a:lstStyle/>
                  <a:p>
                    <a:fld id="{7D709C37-BA25-4CF7-82BA-E0B349BFC094}" type="VALUE">
                      <a:rPr lang="en-US" smtClean="0"/>
                      <a:pPr/>
                      <a:t>[VALUE]</a:t>
                    </a:fld>
                    <a:r>
                      <a:rPr lang="en-US" smtClean="0"/>
                      <a:t> (women)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Contextual 
Performance</c:v>
                </c:pt>
              </c:strCache>
            </c:strRef>
          </c:cat>
          <c:val>
            <c:numRef>
              <c:f>Sheet1!$C$2</c:f>
              <c:numCache>
                <c:formatCode>General</c:formatCode>
                <c:ptCount val="1"/>
                <c:pt idx="0">
                  <c:v>2.79</c:v>
                </c:pt>
              </c:numCache>
            </c:numRef>
          </c:val>
        </c:ser>
        <c:dLbls>
          <c:dLblPos val="outEnd"/>
          <c:showLegendKey val="0"/>
          <c:showVal val="1"/>
          <c:showCatName val="0"/>
          <c:showSerName val="0"/>
          <c:showPercent val="0"/>
          <c:showBubbleSize val="0"/>
        </c:dLbls>
        <c:gapWidth val="219"/>
        <c:overlap val="-58"/>
        <c:axId val="156202808"/>
        <c:axId val="156203592"/>
      </c:barChart>
      <c:catAx>
        <c:axId val="15620280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3592"/>
        <c:crosses val="autoZero"/>
        <c:auto val="1"/>
        <c:lblAlgn val="ctr"/>
        <c:lblOffset val="100"/>
        <c:noMultiLvlLbl val="0"/>
      </c:catAx>
      <c:valAx>
        <c:axId val="15620359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2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Counterproductive Performance</a:t>
            </a:r>
            <a:r>
              <a:rPr lang="en-US" baseline="0" dirty="0" smtClean="0"/>
              <a:t> for Men and Women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Men</c:v>
                </c:pt>
              </c:strCache>
            </c:strRef>
          </c:tx>
          <c:spPr>
            <a:solidFill>
              <a:schemeClr val="accent2"/>
            </a:solidFill>
            <a:ln>
              <a:noFill/>
            </a:ln>
            <a:effectLst/>
          </c:spPr>
          <c:invertIfNegative val="0"/>
          <c:dLbls>
            <c:dLbl>
              <c:idx val="0"/>
              <c:layout/>
              <c:tx>
                <c:rich>
                  <a:bodyPr/>
                  <a:lstStyle/>
                  <a:p>
                    <a:fld id="{1C5578E2-6204-4610-AAD1-A28733FAAA0B}" type="VALUE">
                      <a:rPr lang="en-US" smtClean="0"/>
                      <a:pPr/>
                      <a:t>[VALUE]</a:t>
                    </a:fld>
                    <a:r>
                      <a:rPr lang="en-US" smtClean="0"/>
                      <a:t> (men)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Counterproductive 
Performance</c:v>
                </c:pt>
              </c:strCache>
            </c:strRef>
          </c:cat>
          <c:val>
            <c:numRef>
              <c:f>Sheet1!$B$2</c:f>
              <c:numCache>
                <c:formatCode>General</c:formatCode>
                <c:ptCount val="1"/>
                <c:pt idx="0">
                  <c:v>1.18</c:v>
                </c:pt>
              </c:numCache>
            </c:numRef>
          </c:val>
        </c:ser>
        <c:ser>
          <c:idx val="1"/>
          <c:order val="1"/>
          <c:tx>
            <c:strRef>
              <c:f>Sheet1!$C$1</c:f>
              <c:strCache>
                <c:ptCount val="1"/>
                <c:pt idx="0">
                  <c:v>Women</c:v>
                </c:pt>
              </c:strCache>
            </c:strRef>
          </c:tx>
          <c:spPr>
            <a:solidFill>
              <a:schemeClr val="accent2"/>
            </a:solidFill>
            <a:ln>
              <a:noFill/>
            </a:ln>
            <a:effectLst/>
          </c:spPr>
          <c:invertIfNegative val="0"/>
          <c:dLbls>
            <c:dLbl>
              <c:idx val="0"/>
              <c:layout/>
              <c:tx>
                <c:rich>
                  <a:bodyPr/>
                  <a:lstStyle/>
                  <a:p>
                    <a:fld id="{7D709C37-BA25-4CF7-82BA-E0B349BFC094}" type="VALUE">
                      <a:rPr lang="en-US" smtClean="0"/>
                      <a:pPr/>
                      <a:t>[VALUE]</a:t>
                    </a:fld>
                    <a:r>
                      <a:rPr lang="en-US" smtClean="0"/>
                      <a:t> (women)</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Counterproductive 
Performance</c:v>
                </c:pt>
              </c:strCache>
            </c:strRef>
          </c:cat>
          <c:val>
            <c:numRef>
              <c:f>Sheet1!$C$2</c:f>
              <c:numCache>
                <c:formatCode>General</c:formatCode>
                <c:ptCount val="1"/>
                <c:pt idx="0">
                  <c:v>1.0900000000000001</c:v>
                </c:pt>
              </c:numCache>
            </c:numRef>
          </c:val>
        </c:ser>
        <c:dLbls>
          <c:dLblPos val="outEnd"/>
          <c:showLegendKey val="0"/>
          <c:showVal val="1"/>
          <c:showCatName val="0"/>
          <c:showSerName val="0"/>
          <c:showPercent val="0"/>
          <c:showBubbleSize val="0"/>
        </c:dLbls>
        <c:gapWidth val="219"/>
        <c:overlap val="-58"/>
        <c:axId val="156203984"/>
        <c:axId val="156202024"/>
      </c:barChart>
      <c:catAx>
        <c:axId val="15620398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2024"/>
        <c:crosses val="autoZero"/>
        <c:auto val="1"/>
        <c:lblAlgn val="ctr"/>
        <c:lblOffset val="100"/>
        <c:noMultiLvlLbl val="0"/>
      </c:catAx>
      <c:valAx>
        <c:axId val="15620202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2039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627" tIns="46314" rIns="92627" bIns="46314" rtlCol="0"/>
          <a:lstStyle>
            <a:lvl1pPr algn="l">
              <a:defRPr sz="1300"/>
            </a:lvl1pPr>
          </a:lstStyle>
          <a:p>
            <a:endParaRPr lang="en-US" dirty="0"/>
          </a:p>
        </p:txBody>
      </p:sp>
      <p:sp>
        <p:nvSpPr>
          <p:cNvPr id="3" name="Date Placeholder 2"/>
          <p:cNvSpPr>
            <a:spLocks noGrp="1"/>
          </p:cNvSpPr>
          <p:nvPr>
            <p:ph type="dt" sz="quarter" idx="1"/>
          </p:nvPr>
        </p:nvSpPr>
        <p:spPr>
          <a:xfrm>
            <a:off x="3970939" y="0"/>
            <a:ext cx="3037840" cy="464820"/>
          </a:xfrm>
          <a:prstGeom prst="rect">
            <a:avLst/>
          </a:prstGeom>
        </p:spPr>
        <p:txBody>
          <a:bodyPr vert="horz" lIns="92627" tIns="46314" rIns="92627" bIns="46314" rtlCol="0"/>
          <a:lstStyle>
            <a:lvl1pPr algn="r">
              <a:defRPr sz="1300"/>
            </a:lvl1pPr>
          </a:lstStyle>
          <a:p>
            <a:fld id="{08F8DBC7-8B7C-439A-9CF7-2B0DF5081684}" type="datetimeFigureOut">
              <a:rPr lang="en-US" smtClean="0"/>
              <a:t>4/21/2016</a:t>
            </a:fld>
            <a:endParaRPr lang="en-US" dirty="0"/>
          </a:p>
        </p:txBody>
      </p:sp>
      <p:sp>
        <p:nvSpPr>
          <p:cNvPr id="4" name="Footer Placeholder 3"/>
          <p:cNvSpPr>
            <a:spLocks noGrp="1"/>
          </p:cNvSpPr>
          <p:nvPr>
            <p:ph type="ftr" sz="quarter" idx="2"/>
          </p:nvPr>
        </p:nvSpPr>
        <p:spPr>
          <a:xfrm>
            <a:off x="0" y="8829966"/>
            <a:ext cx="3037840" cy="464820"/>
          </a:xfrm>
          <a:prstGeom prst="rect">
            <a:avLst/>
          </a:prstGeom>
        </p:spPr>
        <p:txBody>
          <a:bodyPr vert="horz" lIns="92627" tIns="46314" rIns="92627" bIns="46314"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70939" y="8829966"/>
            <a:ext cx="3037840" cy="464820"/>
          </a:xfrm>
          <a:prstGeom prst="rect">
            <a:avLst/>
          </a:prstGeom>
        </p:spPr>
        <p:txBody>
          <a:bodyPr vert="horz" lIns="92627" tIns="46314" rIns="92627" bIns="46314" rtlCol="0" anchor="b"/>
          <a:lstStyle>
            <a:lvl1pPr algn="r">
              <a:defRPr sz="1300"/>
            </a:lvl1pPr>
          </a:lstStyle>
          <a:p>
            <a:fld id="{C36A8F37-117F-45FB-8E02-BE3BD7A9E9D5}" type="slidenum">
              <a:rPr lang="en-US" smtClean="0"/>
              <a:t>‹#›</a:t>
            </a:fld>
            <a:endParaRPr lang="en-US" dirty="0"/>
          </a:p>
        </p:txBody>
      </p:sp>
    </p:spTree>
    <p:extLst>
      <p:ext uri="{BB962C8B-B14F-4D97-AF65-F5344CB8AC3E}">
        <p14:creationId xmlns:p14="http://schemas.microsoft.com/office/powerpoint/2010/main" val="774160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9"/>
          <p:cNvSpPr>
            <a:spLocks noGrp="1" noChangeArrowheads="1"/>
          </p:cNvSpPr>
          <p:nvPr>
            <p:ph type="body" sz="quarter" idx="3"/>
          </p:nvPr>
        </p:nvSpPr>
        <p:spPr bwMode="auto">
          <a:xfrm>
            <a:off x="200622" y="2387426"/>
            <a:ext cx="6650702" cy="6577326"/>
          </a:xfrm>
          <a:prstGeom prst="rect">
            <a:avLst/>
          </a:prstGeom>
          <a:noFill/>
          <a:ln w="9525">
            <a:noFill/>
            <a:miter lim="800000"/>
            <a:headEnd/>
            <a:tailEnd/>
          </a:ln>
          <a:effectLst/>
        </p:spPr>
        <p:txBody>
          <a:bodyPr vert="horz" wrap="square" lIns="96330" tIns="48167" rIns="96330" bIns="4816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ext Box 12"/>
          <p:cNvSpPr txBox="1">
            <a:spLocks noChangeArrowheads="1"/>
          </p:cNvSpPr>
          <p:nvPr/>
        </p:nvSpPr>
        <p:spPr bwMode="auto">
          <a:xfrm>
            <a:off x="125839" y="2063736"/>
            <a:ext cx="2662276" cy="295522"/>
          </a:xfrm>
          <a:prstGeom prst="rect">
            <a:avLst/>
          </a:prstGeom>
          <a:noFill/>
          <a:ln w="9525" algn="ctr">
            <a:noFill/>
            <a:miter lim="800000"/>
            <a:headEnd/>
            <a:tailEnd/>
          </a:ln>
          <a:effectLst/>
        </p:spPr>
        <p:txBody>
          <a:bodyPr lIns="94536" tIns="47268" rIns="94536" bIns="47268">
            <a:spAutoFit/>
          </a:bodyPr>
          <a:lstStyle/>
          <a:p>
            <a:pPr algn="l" eaLnBrk="0" hangingPunct="0">
              <a:spcBef>
                <a:spcPct val="50000"/>
              </a:spcBef>
              <a:defRPr/>
            </a:pPr>
            <a:r>
              <a:rPr lang="en-US" sz="1300" dirty="0">
                <a:effectLst/>
                <a:latin typeface="Segoe UI Light" pitchFamily="34" charset="0"/>
              </a:rPr>
              <a:t>Slide Notes:</a:t>
            </a:r>
          </a:p>
        </p:txBody>
      </p:sp>
      <p:sp>
        <p:nvSpPr>
          <p:cNvPr id="10" name="Line 13"/>
          <p:cNvSpPr>
            <a:spLocks noChangeShapeType="1"/>
          </p:cNvSpPr>
          <p:nvPr/>
        </p:nvSpPr>
        <p:spPr bwMode="auto">
          <a:xfrm>
            <a:off x="207270" y="2306912"/>
            <a:ext cx="6675630" cy="0"/>
          </a:xfrm>
          <a:prstGeom prst="line">
            <a:avLst/>
          </a:prstGeom>
          <a:noFill/>
          <a:ln w="9525">
            <a:solidFill>
              <a:schemeClr val="accent6"/>
            </a:solidFill>
            <a:round/>
            <a:headEnd/>
            <a:tailEnd/>
          </a:ln>
          <a:effectLst/>
        </p:spPr>
        <p:txBody>
          <a:bodyPr wrap="none" lIns="94536" tIns="47268" rIns="94536" bIns="47268">
            <a:spAutoFit/>
          </a:bodyPr>
          <a:lstStyle/>
          <a:p>
            <a:pPr>
              <a:defRPr/>
            </a:pPr>
            <a:endParaRPr lang="en-US" dirty="0">
              <a:latin typeface="Arial" pitchFamily="34" charset="0"/>
            </a:endParaRPr>
          </a:p>
        </p:txBody>
      </p:sp>
      <p:sp>
        <p:nvSpPr>
          <p:cNvPr id="11" name="Text Box 14"/>
          <p:cNvSpPr txBox="1">
            <a:spLocks noChangeArrowheads="1"/>
          </p:cNvSpPr>
          <p:nvPr/>
        </p:nvSpPr>
        <p:spPr bwMode="auto">
          <a:xfrm>
            <a:off x="127501" y="863836"/>
            <a:ext cx="3256754" cy="408713"/>
          </a:xfrm>
          <a:prstGeom prst="rect">
            <a:avLst/>
          </a:prstGeom>
          <a:noFill/>
          <a:ln w="9525" algn="ctr">
            <a:noFill/>
            <a:miter lim="800000"/>
            <a:headEnd/>
            <a:tailEnd/>
          </a:ln>
          <a:effectLst/>
        </p:spPr>
        <p:txBody>
          <a:bodyPr wrap="square" lIns="94536" tIns="47268" rIns="94536" bIns="47268">
            <a:spAutoFit/>
          </a:bodyPr>
          <a:lstStyle/>
          <a:p>
            <a:pPr algn="l" eaLnBrk="0" hangingPunct="0">
              <a:spcBef>
                <a:spcPts val="0"/>
              </a:spcBef>
              <a:defRPr/>
            </a:pPr>
            <a:r>
              <a:rPr lang="en-US" sz="2000" b="0" i="0" dirty="0" smtClean="0">
                <a:solidFill>
                  <a:schemeClr val="tx1"/>
                </a:solidFill>
                <a:effectLst/>
                <a:latin typeface="Segoe UI Light" pitchFamily="34" charset="0"/>
                <a:cs typeface="Arial" pitchFamily="34" charset="0"/>
              </a:rPr>
              <a:t>Title Here</a:t>
            </a:r>
            <a:endParaRPr lang="en-US" sz="2000" b="0" i="1" dirty="0" smtClean="0">
              <a:solidFill>
                <a:schemeClr val="tx1"/>
              </a:solidFill>
              <a:effectLst/>
              <a:latin typeface="Segoe UI Light" pitchFamily="34" charset="0"/>
              <a:cs typeface="Arial" pitchFamily="34" charset="0"/>
            </a:endParaRPr>
          </a:p>
        </p:txBody>
      </p:sp>
      <p:sp>
        <p:nvSpPr>
          <p:cNvPr id="12" name="Slide Number Placeholder 14"/>
          <p:cNvSpPr>
            <a:spLocks noGrp="1"/>
          </p:cNvSpPr>
          <p:nvPr>
            <p:ph type="sldNum" sz="quarter" idx="5"/>
          </p:nvPr>
        </p:nvSpPr>
        <p:spPr>
          <a:xfrm>
            <a:off x="6399305" y="9048713"/>
            <a:ext cx="476949" cy="258625"/>
          </a:xfrm>
          <a:prstGeom prst="rect">
            <a:avLst/>
          </a:prstGeom>
        </p:spPr>
        <p:txBody>
          <a:bodyPr vert="horz" lIns="94536" tIns="47268" rIns="94536" bIns="47268" rtlCol="0" anchor="b"/>
          <a:lstStyle>
            <a:lvl1pPr algn="r">
              <a:defRPr sz="1100">
                <a:latin typeface="Segoe UI Light" pitchFamily="34" charset="0"/>
                <a:cs typeface="Arial" pitchFamily="34" charset="0"/>
              </a:defRPr>
            </a:lvl1pPr>
          </a:lstStyle>
          <a:p>
            <a:fld id="{A5B258F2-B2E5-4175-B339-81AEE5988F5F}" type="slidenum">
              <a:rPr lang="en-US" smtClean="0"/>
              <a:pPr/>
              <a:t>‹#›</a:t>
            </a:fld>
            <a:endParaRPr lang="en-US" dirty="0"/>
          </a:p>
        </p:txBody>
      </p:sp>
      <p:sp>
        <p:nvSpPr>
          <p:cNvPr id="14" name="Slide Image Placeholder 15"/>
          <p:cNvSpPr>
            <a:spLocks noGrp="1" noRot="1" noChangeAspect="1"/>
          </p:cNvSpPr>
          <p:nvPr>
            <p:ph type="sldImg" idx="2"/>
          </p:nvPr>
        </p:nvSpPr>
        <p:spPr>
          <a:xfrm>
            <a:off x="3563938" y="236538"/>
            <a:ext cx="3300412" cy="1857375"/>
          </a:xfrm>
          <a:prstGeom prst="rect">
            <a:avLst/>
          </a:prstGeom>
          <a:noFill/>
          <a:ln w="12700">
            <a:solidFill>
              <a:schemeClr val="accent6"/>
            </a:solidFill>
          </a:ln>
        </p:spPr>
        <p:txBody>
          <a:bodyPr vert="horz" lIns="94536" tIns="47268" rIns="94536" bIns="47268" rtlCol="0" anchor="ctr"/>
          <a:lstStyle/>
          <a:p>
            <a:endParaRPr lang="en-US" dirty="0"/>
          </a:p>
        </p:txBody>
      </p:sp>
    </p:spTree>
    <p:extLst>
      <p:ext uri="{BB962C8B-B14F-4D97-AF65-F5344CB8AC3E}">
        <p14:creationId xmlns:p14="http://schemas.microsoft.com/office/powerpoint/2010/main" val="839440964"/>
      </p:ext>
    </p:extLst>
  </p:cSld>
  <p:clrMap bg1="lt1" tx1="dk1" bg2="lt2" tx2="dk2" accent1="accent1" accent2="accent2" accent3="accent3" accent4="accent4" accent5="accent5" accent6="accent6" hlink="hlink" folHlink="folHlink"/>
  <p:notesStyle>
    <a:lvl1pPr marL="0" algn="l" defTabSz="761787" rtl="0" eaLnBrk="1" latinLnBrk="0" hangingPunct="1">
      <a:defRPr sz="700" kern="1200">
        <a:solidFill>
          <a:schemeClr val="tx1"/>
        </a:solidFill>
        <a:latin typeface="Arial" pitchFamily="34" charset="0"/>
        <a:ea typeface="+mn-ea"/>
        <a:cs typeface="Arial" pitchFamily="34" charset="0"/>
      </a:defRPr>
    </a:lvl1pPr>
    <a:lvl2pPr marL="380893" algn="l" defTabSz="761787" rtl="0" eaLnBrk="1" latinLnBrk="0" hangingPunct="1">
      <a:defRPr sz="700" kern="1200">
        <a:solidFill>
          <a:schemeClr val="tx1"/>
        </a:solidFill>
        <a:latin typeface="Arial" pitchFamily="34" charset="0"/>
        <a:ea typeface="+mn-ea"/>
        <a:cs typeface="Arial" pitchFamily="34" charset="0"/>
      </a:defRPr>
    </a:lvl2pPr>
    <a:lvl3pPr marL="761787" algn="l" defTabSz="761787" rtl="0" eaLnBrk="1" latinLnBrk="0" hangingPunct="1">
      <a:defRPr sz="700" kern="1200">
        <a:solidFill>
          <a:schemeClr val="tx1"/>
        </a:solidFill>
        <a:latin typeface="Arial" pitchFamily="34" charset="0"/>
        <a:ea typeface="+mn-ea"/>
        <a:cs typeface="Arial" pitchFamily="34" charset="0"/>
      </a:defRPr>
    </a:lvl3pPr>
    <a:lvl4pPr marL="1142680" algn="l" defTabSz="761787" rtl="0" eaLnBrk="1" latinLnBrk="0" hangingPunct="1">
      <a:defRPr sz="700" kern="1200">
        <a:solidFill>
          <a:schemeClr val="tx1"/>
        </a:solidFill>
        <a:latin typeface="Arial" pitchFamily="34" charset="0"/>
        <a:ea typeface="+mn-ea"/>
        <a:cs typeface="Arial" pitchFamily="34" charset="0"/>
      </a:defRPr>
    </a:lvl4pPr>
    <a:lvl5pPr marL="1523573" algn="l" defTabSz="761787" rtl="0" eaLnBrk="1" latinLnBrk="0" hangingPunct="1">
      <a:defRPr sz="700" kern="1200">
        <a:solidFill>
          <a:schemeClr val="tx1"/>
        </a:solidFill>
        <a:latin typeface="Arial" pitchFamily="34" charset="0"/>
        <a:ea typeface="+mn-ea"/>
        <a:cs typeface="Arial" pitchFamily="34" charset="0"/>
      </a:defRPr>
    </a:lvl5pPr>
    <a:lvl6pPr marL="1904467" algn="l" defTabSz="761787" rtl="0" eaLnBrk="1" latinLnBrk="0" hangingPunct="1">
      <a:defRPr sz="1000" kern="1200">
        <a:solidFill>
          <a:schemeClr val="tx1"/>
        </a:solidFill>
        <a:latin typeface="+mn-lt"/>
        <a:ea typeface="+mn-ea"/>
        <a:cs typeface="+mn-cs"/>
      </a:defRPr>
    </a:lvl6pPr>
    <a:lvl7pPr marL="2285360" algn="l" defTabSz="761787" rtl="0" eaLnBrk="1" latinLnBrk="0" hangingPunct="1">
      <a:defRPr sz="1000" kern="1200">
        <a:solidFill>
          <a:schemeClr val="tx1"/>
        </a:solidFill>
        <a:latin typeface="+mn-lt"/>
        <a:ea typeface="+mn-ea"/>
        <a:cs typeface="+mn-cs"/>
      </a:defRPr>
    </a:lvl7pPr>
    <a:lvl8pPr marL="2666253" algn="l" defTabSz="761787" rtl="0" eaLnBrk="1" latinLnBrk="0" hangingPunct="1">
      <a:defRPr sz="1000" kern="1200">
        <a:solidFill>
          <a:schemeClr val="tx1"/>
        </a:solidFill>
        <a:latin typeface="+mn-lt"/>
        <a:ea typeface="+mn-ea"/>
        <a:cs typeface="+mn-cs"/>
      </a:defRPr>
    </a:lvl8pPr>
    <a:lvl9pPr marL="3047147" algn="l" defTabSz="761787"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a:t>
            </a:fld>
            <a:endParaRPr lang="en-US" dirty="0"/>
          </a:p>
        </p:txBody>
      </p:sp>
    </p:spTree>
    <p:extLst>
      <p:ext uri="{BB962C8B-B14F-4D97-AF65-F5344CB8AC3E}">
        <p14:creationId xmlns:p14="http://schemas.microsoft.com/office/powerpoint/2010/main" val="3932427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12</a:t>
            </a:fld>
            <a:endParaRPr lang="en-US" dirty="0"/>
          </a:p>
        </p:txBody>
      </p:sp>
    </p:spTree>
    <p:extLst>
      <p:ext uri="{BB962C8B-B14F-4D97-AF65-F5344CB8AC3E}">
        <p14:creationId xmlns:p14="http://schemas.microsoft.com/office/powerpoint/2010/main" val="242794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13</a:t>
            </a:fld>
            <a:endParaRPr lang="en-US" dirty="0"/>
          </a:p>
        </p:txBody>
      </p:sp>
    </p:spTree>
    <p:extLst>
      <p:ext uri="{BB962C8B-B14F-4D97-AF65-F5344CB8AC3E}">
        <p14:creationId xmlns:p14="http://schemas.microsoft.com/office/powerpoint/2010/main" val="27204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2</a:t>
            </a:fld>
            <a:endParaRPr lang="en-US" dirty="0"/>
          </a:p>
        </p:txBody>
      </p:sp>
    </p:spTree>
    <p:extLst>
      <p:ext uri="{BB962C8B-B14F-4D97-AF65-F5344CB8AC3E}">
        <p14:creationId xmlns:p14="http://schemas.microsoft.com/office/powerpoint/2010/main" val="419727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3</a:t>
            </a:fld>
            <a:endParaRPr lang="en-US" dirty="0"/>
          </a:p>
        </p:txBody>
      </p:sp>
    </p:spTree>
    <p:extLst>
      <p:ext uri="{BB962C8B-B14F-4D97-AF65-F5344CB8AC3E}">
        <p14:creationId xmlns:p14="http://schemas.microsoft.com/office/powerpoint/2010/main" val="39795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0566" indent="-230566">
              <a:buAutoNum type="arabicParenR"/>
            </a:pPr>
            <a:r>
              <a:rPr lang="en-US" dirty="0" smtClean="0"/>
              <a:t>Becton, et. al., 2009; </a:t>
            </a:r>
            <a:r>
              <a:rPr lang="en-US" dirty="0" err="1" smtClean="0"/>
              <a:t>Cucina</a:t>
            </a:r>
            <a:r>
              <a:rPr lang="en-US" dirty="0" smtClean="0"/>
              <a:t>, Caputo, Thibodeaux, &amp; </a:t>
            </a:r>
            <a:r>
              <a:rPr lang="en-US" dirty="0" err="1" smtClean="0"/>
              <a:t>Maclane</a:t>
            </a:r>
            <a:r>
              <a:rPr lang="en-US" dirty="0" smtClean="0"/>
              <a:t>, 2012</a:t>
            </a:r>
          </a:p>
          <a:p>
            <a:pPr marL="230566" indent="-230566">
              <a:buAutoNum type="arabicParenR"/>
            </a:pPr>
            <a:r>
              <a:rPr lang="en-US" dirty="0" smtClean="0"/>
              <a:t>Becton, Matthews, Hartley &amp; Whitaker, 2009; Barrick &amp; Zimmerman, 2009; </a:t>
            </a:r>
            <a:r>
              <a:rPr lang="en-US" dirty="0" err="1" smtClean="0"/>
              <a:t>Mael</a:t>
            </a:r>
            <a:r>
              <a:rPr lang="en-US" dirty="0" smtClean="0"/>
              <a:t>, 1991; </a:t>
            </a:r>
            <a:r>
              <a:rPr lang="en-US" dirty="0" err="1" smtClean="0"/>
              <a:t>Zaccaro</a:t>
            </a:r>
            <a:r>
              <a:rPr lang="en-US" dirty="0" smtClean="0"/>
              <a:t>, Gilbert, </a:t>
            </a:r>
            <a:r>
              <a:rPr lang="en-US" dirty="0" err="1" smtClean="0"/>
              <a:t>Zazanis</a:t>
            </a:r>
            <a:r>
              <a:rPr lang="en-US" dirty="0" smtClean="0"/>
              <a:t>, &amp; Diana, 1995</a:t>
            </a:r>
          </a:p>
          <a:p>
            <a:pPr marL="230566" indent="-230566">
              <a:buAutoNum type="arabicParenR"/>
            </a:pPr>
            <a:r>
              <a:rPr lang="en-US" dirty="0" err="1" smtClean="0"/>
              <a:t>Zaccaro</a:t>
            </a:r>
            <a:r>
              <a:rPr lang="en-US" dirty="0" smtClean="0"/>
              <a:t>, Gilbert, </a:t>
            </a:r>
            <a:r>
              <a:rPr lang="en-US" dirty="0" err="1" smtClean="0"/>
              <a:t>Zazanis</a:t>
            </a:r>
            <a:r>
              <a:rPr lang="en-US" dirty="0" smtClean="0"/>
              <a:t>, &amp; Diana, 1995</a:t>
            </a:r>
          </a:p>
          <a:p>
            <a:pPr marL="230566" indent="-230566">
              <a:buAutoNum type="arabicParenR"/>
            </a:pPr>
            <a:r>
              <a:rPr lang="en-US" dirty="0" smtClean="0"/>
              <a:t>Barrick &amp; Zimmerman, 2009</a:t>
            </a:r>
          </a:p>
          <a:p>
            <a:pPr marL="230566" indent="-230566">
              <a:buAutoNum type="arabicParenR"/>
            </a:pPr>
            <a:r>
              <a:rPr lang="en-US" dirty="0" smtClean="0"/>
              <a:t>Arthur &amp; </a:t>
            </a:r>
            <a:r>
              <a:rPr lang="en-US" dirty="0" err="1" smtClean="0"/>
              <a:t>Villado</a:t>
            </a:r>
            <a:r>
              <a:rPr lang="en-US" dirty="0" smtClean="0"/>
              <a:t>, 2008</a:t>
            </a:r>
          </a:p>
          <a:p>
            <a:endParaRPr lang="en-US" baseline="0" dirty="0" smtClean="0"/>
          </a:p>
          <a:p>
            <a:pPr defTabSz="768338">
              <a:defRPr/>
            </a:pPr>
            <a:r>
              <a:rPr lang="en-US" dirty="0" smtClean="0"/>
              <a:t>1) </a:t>
            </a:r>
            <a:r>
              <a:rPr lang="en-US" dirty="0" err="1" smtClean="0"/>
              <a:t>Oxman</a:t>
            </a:r>
            <a:r>
              <a:rPr lang="en-US" dirty="0" smtClean="0"/>
              <a:t>, Rosenberg, </a:t>
            </a:r>
            <a:r>
              <a:rPr lang="en-US" dirty="0" err="1" smtClean="0"/>
              <a:t>Schnurr</a:t>
            </a:r>
            <a:r>
              <a:rPr lang="en-US" dirty="0" smtClean="0"/>
              <a:t>, and Tucker (1988) </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2) Ickes, </a:t>
            </a:r>
            <a:r>
              <a:rPr lang="en-US" dirty="0" err="1" smtClean="0"/>
              <a:t>Reidhead</a:t>
            </a:r>
            <a:r>
              <a:rPr lang="en-US" dirty="0" smtClean="0"/>
              <a:t>, and Patterson (1986)</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3) Nguyen, </a:t>
            </a:r>
            <a:r>
              <a:rPr lang="en-US" dirty="0" err="1" smtClean="0"/>
              <a:t>Phung</a:t>
            </a:r>
            <a:r>
              <a:rPr lang="en-US" dirty="0" smtClean="0"/>
              <a:t>, Adams, and </a:t>
            </a:r>
            <a:r>
              <a:rPr lang="en-US" dirty="0" err="1" smtClean="0"/>
              <a:t>Venkatesh</a:t>
            </a:r>
            <a:r>
              <a:rPr lang="en-US" dirty="0" smtClean="0"/>
              <a:t> (2013) </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4) Schmidt &amp; Hunter, 2004</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5) </a:t>
            </a:r>
            <a:r>
              <a:rPr lang="en-US" dirty="0" err="1" smtClean="0"/>
              <a:t>Tausczik</a:t>
            </a:r>
            <a:r>
              <a:rPr lang="en-US" dirty="0" smtClean="0"/>
              <a:t> and </a:t>
            </a:r>
            <a:r>
              <a:rPr lang="en-US" dirty="0" err="1" smtClean="0"/>
              <a:t>Pennebaker</a:t>
            </a:r>
            <a:r>
              <a:rPr lang="en-US" dirty="0" smtClean="0"/>
              <a:t>,</a:t>
            </a:r>
            <a:r>
              <a:rPr lang="en-US" baseline="0" dirty="0" smtClean="0"/>
              <a:t> </a:t>
            </a:r>
            <a:r>
              <a:rPr lang="en-US" dirty="0" smtClean="0"/>
              <a:t>2010</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a:t>
            </a:r>
            <a:r>
              <a:rPr lang="en-US" dirty="0" smtClean="0"/>
              <a:t>Hartley, </a:t>
            </a:r>
            <a:r>
              <a:rPr lang="en-US" dirty="0" err="1" smtClean="0"/>
              <a:t>Pennebaker</a:t>
            </a:r>
            <a:r>
              <a:rPr lang="en-US" dirty="0" smtClean="0"/>
              <a:t>, &amp; Fox, 2003</a:t>
            </a:r>
            <a:endParaRPr lang="en-US" baseline="0" dirty="0" smtClean="0"/>
          </a:p>
          <a:p>
            <a:endParaRPr lang="en-US" baseline="0" dirty="0" smtClean="0"/>
          </a:p>
          <a:p>
            <a:r>
              <a:rPr lang="en-US" dirty="0" smtClean="0"/>
              <a:t>Text has been used to diagnose patients. </a:t>
            </a:r>
          </a:p>
          <a:p>
            <a:r>
              <a:rPr lang="en-US" b="1" dirty="0" smtClean="0"/>
              <a:t>The text analysis approach yielded correct diagnoses 64 </a:t>
            </a:r>
            <a:r>
              <a:rPr lang="en-US" dirty="0" smtClean="0"/>
              <a:t>(paranoid disorders) </a:t>
            </a:r>
            <a:r>
              <a:rPr lang="en-US" b="1" dirty="0" smtClean="0"/>
              <a:t>to 100% </a:t>
            </a:r>
            <a:r>
              <a:rPr lang="en-US" dirty="0" smtClean="0"/>
              <a:t>(somatization disorder) </a:t>
            </a:r>
            <a:r>
              <a:rPr lang="en-US" b="1" dirty="0" smtClean="0"/>
              <a:t>of the time, compared to trained psychiatrists ranging from 52 </a:t>
            </a:r>
            <a:r>
              <a:rPr lang="en-US" dirty="0" smtClean="0"/>
              <a:t>(paranoid disorders) </a:t>
            </a:r>
            <a:r>
              <a:rPr lang="en-US" b="1" dirty="0" smtClean="0"/>
              <a:t>to 85% </a:t>
            </a:r>
            <a:r>
              <a:rPr lang="en-US" dirty="0" smtClean="0"/>
              <a:t>(cancer), </a:t>
            </a:r>
            <a:r>
              <a:rPr lang="en-US" b="1" dirty="0" smtClean="0"/>
              <a:t>and diagnosis with assessments ranging from 47</a:t>
            </a:r>
            <a:r>
              <a:rPr lang="en-US" dirty="0" smtClean="0"/>
              <a:t> (somatization disorder) </a:t>
            </a:r>
            <a:r>
              <a:rPr lang="en-US" b="1" dirty="0" smtClean="0"/>
              <a:t>to 94% </a:t>
            </a:r>
            <a:r>
              <a:rPr lang="en-US" dirty="0" smtClean="0"/>
              <a:t>(cancer).</a:t>
            </a:r>
          </a:p>
          <a:p>
            <a:endParaRPr lang="en-US" dirty="0" smtClean="0"/>
          </a:p>
          <a:p>
            <a:pPr defTabSz="768338">
              <a:defRPr/>
            </a:pPr>
            <a:r>
              <a:rPr lang="en-US" dirty="0" smtClean="0"/>
              <a:t>Note: categories from text analysis—distress, lower status, work, self, political, sign ascend, quantity reference</a:t>
            </a:r>
          </a:p>
          <a:p>
            <a:endParaRPr lang="en-US" dirty="0" smtClean="0"/>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Applies to behaviors and psychological characteristics</a:t>
            </a:r>
            <a:r>
              <a:rPr lang="en-US" baseline="0" dirty="0" smtClean="0"/>
              <a:t> too. For example,</a:t>
            </a:r>
            <a:r>
              <a:rPr lang="en-US" b="1" dirty="0" smtClean="0"/>
              <a:t> </a:t>
            </a:r>
            <a:r>
              <a:rPr lang="en-US" dirty="0" smtClean="0"/>
              <a:t>the words people use can indicate they use a self versus  other oriented style of impression management. Other-oriented impression management style used more first person pronouns (e.g. “I”, “me”, “we”) whereas individuals with a self-oriented style employed more second and third person pronouns (e.g. “you”, “your”, “he”, “she”). Impression management, is particularly of interest because it has been empirically linked to supervisory ratings of job performance (Wayne &amp; </a:t>
            </a:r>
            <a:r>
              <a:rPr lang="en-US" dirty="0" err="1" smtClean="0"/>
              <a:t>Liden</a:t>
            </a:r>
            <a:r>
              <a:rPr lang="en-US" dirty="0" smtClean="0"/>
              <a:t>, 1995).</a:t>
            </a:r>
            <a:r>
              <a:rPr lang="en-US" baseline="0" dirty="0" smtClean="0"/>
              <a:t> [</a:t>
            </a:r>
            <a:r>
              <a:rPr lang="en-US" dirty="0" smtClean="0"/>
              <a:t>Other: impression management is an end in its own right.</a:t>
            </a:r>
            <a:r>
              <a:rPr lang="en-US" baseline="0" dirty="0" smtClean="0"/>
              <a:t> </a:t>
            </a:r>
            <a:r>
              <a:rPr lang="en-US" dirty="0" smtClean="0"/>
              <a:t>Self: impression management is a means to an end.]</a:t>
            </a:r>
            <a:r>
              <a:rPr lang="en-US" baseline="0" dirty="0" smtClean="0"/>
              <a:t> </a:t>
            </a:r>
          </a:p>
          <a:p>
            <a:pPr marL="0" marR="0" indent="0" algn="l" defTabSz="761787" rtl="0" eaLnBrk="1" fontAlgn="auto" latinLnBrk="0" hangingPunct="1">
              <a:lnSpc>
                <a:spcPct val="100000"/>
              </a:lnSpc>
              <a:spcBef>
                <a:spcPts val="0"/>
              </a:spcBef>
              <a:spcAft>
                <a:spcPts val="0"/>
              </a:spcAft>
              <a:buClrTx/>
              <a:buSzTx/>
              <a:buFontTx/>
              <a:buNone/>
              <a:tabLst/>
              <a:defRPr/>
            </a:pPr>
            <a:r>
              <a:rPr lang="en-US" dirty="0" smtClean="0"/>
              <a:t>Researchers analyzed 600,000 blog posts tagged with moods by the authors. 68 of 80 LIWC categories were used as inputs into a special type of logistic regression (Support vector machines) and were used to predict blog posts into three moods: sad, happy, and angry. After cross-validation accuracy was 74%</a:t>
            </a:r>
          </a:p>
          <a:p>
            <a:pPr marL="0" marR="0" indent="0" algn="l" defTabSz="761787"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GMA is arguably the best predictor of job performance (Schmidt &amp; Hunter, 2004) and demonstrates the highest financial utility (Hunter &amp; Hunter, 1984). </a:t>
            </a:r>
            <a:r>
              <a:rPr lang="en-US" b="1" dirty="0" smtClean="0"/>
              <a:t>Therefore, it is necessary to consider whether intelligence can be derived from the words individuals use and thereby used to predict job performance.</a:t>
            </a:r>
            <a:r>
              <a:rPr lang="en-US" dirty="0" smtClean="0"/>
              <a:t> Philip E. Vernon’s model of intelligence included a hierarchical grouping of factors with GMA at the top level, and two major sub-factors containing multiple sub-dimensions, including verbal intelligence. </a:t>
            </a:r>
          </a:p>
          <a:p>
            <a:r>
              <a:rPr lang="en-US" dirty="0" smtClean="0"/>
              <a:t>Taking this model of intelligence, it is reasonable to assume that there may be a link between this sub-factor and written and verbal speech.  This assumption is made testable by </a:t>
            </a:r>
            <a:r>
              <a:rPr lang="en-US" dirty="0" err="1" smtClean="0"/>
              <a:t>Tausczik</a:t>
            </a:r>
            <a:r>
              <a:rPr lang="en-US" dirty="0" smtClean="0"/>
              <a:t> and </a:t>
            </a:r>
            <a:r>
              <a:rPr lang="en-US" dirty="0" err="1" smtClean="0"/>
              <a:t>Pennebaker</a:t>
            </a:r>
            <a:r>
              <a:rPr lang="en-US" dirty="0" smtClean="0"/>
              <a:t> (2010) who argued that exclusion words (e.g. but, without), conjunctions (e.g. also, although), and words longer than  six letters can indicate intelligence because these words indicate identification and integration of competing ideas; and thus intelligence. For example, conjunctions help create a narrative thread, and exclusion words are used political speeches (</a:t>
            </a:r>
            <a:r>
              <a:rPr lang="en-US" dirty="0" err="1" smtClean="0"/>
              <a:t>Tausczik</a:t>
            </a:r>
            <a:r>
              <a:rPr lang="en-US" dirty="0" smtClean="0"/>
              <a:t> &amp; </a:t>
            </a:r>
            <a:r>
              <a:rPr lang="en-US" dirty="0" err="1" smtClean="0"/>
              <a:t>Pennebaker</a:t>
            </a:r>
            <a:r>
              <a:rPr lang="en-US" dirty="0" smtClean="0"/>
              <a:t>, 2010). Thus…</a:t>
            </a:r>
          </a:p>
          <a:p>
            <a:endParaRPr lang="en-US" dirty="0" smtClean="0"/>
          </a:p>
          <a:p>
            <a:r>
              <a:rPr lang="en-US" b="1" dirty="0" smtClean="0"/>
              <a:t>Cognitive complexity </a:t>
            </a:r>
            <a:r>
              <a:rPr lang="en-US" dirty="0" smtClean="0"/>
              <a:t>can be thought of as a richness of two components of reasoning: the extent to which someone differentiates between multiple competing solutions and the extent to which someone integrates among solutions (</a:t>
            </a:r>
            <a:r>
              <a:rPr lang="en-US" dirty="0" err="1" smtClean="0"/>
              <a:t>Tetlock</a:t>
            </a:r>
            <a:r>
              <a:rPr lang="en-US" dirty="0" smtClean="0"/>
              <a:t>, 1981). </a:t>
            </a:r>
          </a:p>
          <a:p>
            <a:pPr marL="0" marR="0" indent="0" algn="l" defTabSz="761787" rtl="0" eaLnBrk="1" fontAlgn="auto" latinLnBrk="0" hangingPunct="1">
              <a:lnSpc>
                <a:spcPct val="100000"/>
              </a:lnSpc>
              <a:spcBef>
                <a:spcPts val="0"/>
              </a:spcBef>
              <a:spcAft>
                <a:spcPts val="0"/>
              </a:spcAft>
              <a:buClrTx/>
              <a:buSzTx/>
              <a:buFontTx/>
              <a:buNone/>
              <a:tabLst/>
              <a:defRPr/>
            </a:pPr>
            <a:endParaRPr lang="en-US" dirty="0" smtClean="0"/>
          </a:p>
          <a:p>
            <a:pPr defTabSz="768338">
              <a:defRPr/>
            </a:pPr>
            <a:r>
              <a:rPr lang="en-US" dirty="0" smtClean="0"/>
              <a:t>Beyond exclusion words and conjunctions, (a) </a:t>
            </a:r>
            <a:r>
              <a:rPr lang="en-US" b="1" dirty="0" smtClean="0"/>
              <a:t>prepositions</a:t>
            </a:r>
            <a:r>
              <a:rPr lang="en-US" dirty="0" smtClean="0"/>
              <a:t> (e.g., after, within), (b) </a:t>
            </a:r>
            <a:r>
              <a:rPr lang="en-US" b="1" dirty="0" smtClean="0"/>
              <a:t>cognitive process words </a:t>
            </a:r>
            <a:r>
              <a:rPr lang="en-US" dirty="0" smtClean="0"/>
              <a:t>(e.g., cause, know, ought), (c) </a:t>
            </a:r>
            <a:r>
              <a:rPr lang="en-US" b="1" dirty="0" smtClean="0"/>
              <a:t>causal words </a:t>
            </a:r>
            <a:r>
              <a:rPr lang="en-US" dirty="0" smtClean="0"/>
              <a:t>(e.g., effect, hence), and (d) </a:t>
            </a:r>
            <a:r>
              <a:rPr lang="en-US" b="1" dirty="0" smtClean="0"/>
              <a:t>insight</a:t>
            </a:r>
            <a:r>
              <a:rPr lang="en-US" dirty="0" smtClean="0"/>
              <a:t> </a:t>
            </a:r>
            <a:r>
              <a:rPr lang="en-US" b="1" dirty="0" smtClean="0"/>
              <a:t>words</a:t>
            </a:r>
            <a:r>
              <a:rPr lang="en-US" dirty="0" smtClean="0"/>
              <a:t> (e.g., think, consider) </a:t>
            </a:r>
            <a:r>
              <a:rPr lang="en-US" b="1" dirty="0" smtClean="0"/>
              <a:t>may also be linked to intelligence </a:t>
            </a:r>
            <a:r>
              <a:rPr lang="en-US" dirty="0" smtClean="0"/>
              <a:t>(</a:t>
            </a:r>
            <a:r>
              <a:rPr lang="en-US" dirty="0" err="1" smtClean="0"/>
              <a:t>Tausczik</a:t>
            </a:r>
            <a:r>
              <a:rPr lang="en-US" dirty="0" smtClean="0"/>
              <a:t> &amp; </a:t>
            </a:r>
            <a:r>
              <a:rPr lang="en-US" dirty="0" err="1" smtClean="0"/>
              <a:t>Pennebaker</a:t>
            </a:r>
            <a:r>
              <a:rPr lang="en-US" dirty="0" smtClean="0"/>
              <a:t>, 2010). </a:t>
            </a:r>
          </a:p>
          <a:p>
            <a:endParaRPr lang="en-US" dirty="0" smtClean="0"/>
          </a:p>
          <a:p>
            <a:r>
              <a:rPr lang="en-US" dirty="0" smtClean="0"/>
              <a:t>For example, prepositions appear more frequently in the discussion section of a journal article than in the methods or abstract because the authors are integrating current findings with past findings (Hartley, </a:t>
            </a:r>
            <a:r>
              <a:rPr lang="en-US" dirty="0" err="1" smtClean="0"/>
              <a:t>Pennebaker</a:t>
            </a:r>
            <a:r>
              <a:rPr lang="en-US" dirty="0" smtClean="0"/>
              <a:t>, &amp; Fox, 2003)  . Thus, prepositions indicate more </a:t>
            </a:r>
            <a:r>
              <a:rPr lang="en-US" dirty="0" err="1" smtClean="0"/>
              <a:t>integtrative</a:t>
            </a:r>
            <a:r>
              <a:rPr lang="en-US" dirty="0" smtClean="0"/>
              <a:t> work by an individual which suggests higher cognitive </a:t>
            </a:r>
            <a:r>
              <a:rPr lang="en-US" dirty="0" err="1" smtClean="0"/>
              <a:t>functioining</a:t>
            </a:r>
            <a:r>
              <a:rPr lang="en-US" dirty="0" smtClean="0"/>
              <a:t>. Similarly, causal and insight words can indicate cognitive processing of an event.</a:t>
            </a:r>
            <a:r>
              <a:rPr lang="en-US" dirty="0" smtClean="0">
                <a:effectLst/>
              </a:rPr>
              <a:t> </a:t>
            </a:r>
            <a:r>
              <a:rPr lang="en-US" dirty="0" smtClean="0"/>
              <a:t> </a:t>
            </a:r>
          </a:p>
          <a:p>
            <a:endParaRPr lang="en-US" dirty="0" smtClean="0"/>
          </a:p>
          <a:p>
            <a:pPr defTabSz="768338">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4</a:t>
            </a:fld>
            <a:endParaRPr lang="en-US" dirty="0"/>
          </a:p>
        </p:txBody>
      </p:sp>
    </p:spTree>
    <p:extLst>
      <p:ext uri="{BB962C8B-B14F-4D97-AF65-F5344CB8AC3E}">
        <p14:creationId xmlns:p14="http://schemas.microsoft.com/office/powerpoint/2010/main" val="288185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these hypothesis and research questions follows procedures methods used in biodata development and text analysis. </a:t>
            </a:r>
          </a:p>
          <a:p>
            <a:r>
              <a:rPr lang="en-US" dirty="0" smtClean="0"/>
              <a:t>Mediators were tested by calculating bias-corrected 95% CIs using bootstrapping with 10,000 resamples via the </a:t>
            </a:r>
            <a:r>
              <a:rPr lang="en-US" b="1" dirty="0" smtClean="0"/>
              <a:t>PROCESS </a:t>
            </a:r>
            <a:r>
              <a:rPr lang="en-US" dirty="0" smtClean="0"/>
              <a:t>procedure for SPSS, </a:t>
            </a:r>
            <a:r>
              <a:rPr lang="en-US" b="1" dirty="0" smtClean="0"/>
              <a:t>PROCESS</a:t>
            </a:r>
            <a:r>
              <a:rPr lang="en-US" dirty="0" smtClean="0"/>
              <a:t> uses an ordinary least squares or logistic regression-based path analytic framework for estimating direct and indirect effects in simple and multiple mediator models</a:t>
            </a:r>
          </a:p>
          <a:p>
            <a:endParaRPr lang="en-US" dirty="0" smtClean="0"/>
          </a:p>
          <a:p>
            <a:pPr marL="230566" indent="-230566">
              <a:buAutoNum type="arabicParenR"/>
            </a:pPr>
            <a:r>
              <a:rPr lang="en-US" dirty="0" smtClean="0"/>
              <a:t>Ng, </a:t>
            </a:r>
            <a:r>
              <a:rPr lang="en-US" dirty="0" err="1" smtClean="0"/>
              <a:t>Eby</a:t>
            </a:r>
            <a:r>
              <a:rPr lang="en-US" dirty="0" smtClean="0"/>
              <a:t>, Sorenson, and Feldman, 2005</a:t>
            </a:r>
          </a:p>
          <a:p>
            <a:pPr marL="230566" indent="-230566">
              <a:buAutoNum type="arabicParenR"/>
            </a:pPr>
            <a:r>
              <a:rPr lang="en-US" dirty="0" smtClean="0"/>
              <a:t>Hayes  AF. </a:t>
            </a:r>
            <a:r>
              <a:rPr lang="en-US" i="1" dirty="0" smtClean="0"/>
              <a:t>Introduction to Mediation, Moderation, and Conditional Process Analysis: A Regression-Based Approach.</a:t>
            </a:r>
            <a:r>
              <a:rPr lang="en-US" dirty="0" smtClean="0"/>
              <a:t> New York, NY: Guilford Press; 2013.</a:t>
            </a:r>
          </a:p>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7</a:t>
            </a:fld>
            <a:endParaRPr lang="en-US" dirty="0"/>
          </a:p>
        </p:txBody>
      </p:sp>
    </p:spTree>
    <p:extLst>
      <p:ext uri="{BB962C8B-B14F-4D97-AF65-F5344CB8AC3E}">
        <p14:creationId xmlns:p14="http://schemas.microsoft.com/office/powerpoint/2010/main" val="6297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additional colors/bolding </a:t>
            </a:r>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8</a:t>
            </a:fld>
            <a:endParaRPr lang="en-US" dirty="0"/>
          </a:p>
        </p:txBody>
      </p:sp>
    </p:spTree>
    <p:extLst>
      <p:ext uri="{BB962C8B-B14F-4D97-AF65-F5344CB8AC3E}">
        <p14:creationId xmlns:p14="http://schemas.microsoft.com/office/powerpoint/2010/main" val="6304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smtClean="0"/>
              <a:t>Piantadosi</a:t>
            </a:r>
            <a:r>
              <a:rPr lang="en-US" dirty="0" smtClean="0"/>
              <a:t>,</a:t>
            </a:r>
            <a:r>
              <a:rPr lang="en-US" baseline="0" dirty="0" smtClean="0"/>
              <a:t> 2015</a:t>
            </a:r>
          </a:p>
          <a:p>
            <a:pPr marL="228600" indent="-228600">
              <a:buAutoNum type="arabicParenR"/>
            </a:pPr>
            <a:r>
              <a:rPr lang="en-US" baseline="0" dirty="0" err="1" smtClean="0"/>
              <a:t>Pennebaker</a:t>
            </a:r>
            <a:r>
              <a:rPr lang="en-US" baseline="0" dirty="0" smtClean="0"/>
              <a:t>, et. al., 2015 (LIWC manual) </a:t>
            </a:r>
          </a:p>
          <a:p>
            <a:pPr marL="228600" indent="-228600">
              <a:buAutoNum type="arabicParenR"/>
            </a:pPr>
            <a:r>
              <a:rPr lang="en-US" baseline="0" dirty="0" err="1" smtClean="0"/>
              <a:t>Tabachnick</a:t>
            </a:r>
            <a:r>
              <a:rPr lang="en-US" baseline="0" dirty="0" smtClean="0"/>
              <a:t> &amp; </a:t>
            </a:r>
            <a:r>
              <a:rPr lang="en-US" baseline="0" dirty="0" err="1" smtClean="0"/>
              <a:t>Fidell</a:t>
            </a:r>
            <a:r>
              <a:rPr lang="en-US" baseline="0" dirty="0" smtClean="0"/>
              <a:t>, 2007</a:t>
            </a:r>
          </a:p>
          <a:p>
            <a:pPr marL="228600" indent="-228600">
              <a:buAutoNum type="arabicParenR"/>
            </a:pPr>
            <a:endParaRPr lang="en-US" baseline="0" dirty="0" smtClean="0"/>
          </a:p>
          <a:p>
            <a:pPr marL="0" indent="0">
              <a:buNone/>
            </a:pPr>
            <a:r>
              <a:rPr lang="en-US" baseline="0" dirty="0" smtClean="0"/>
              <a:t>Why use the whole sample for correlations: objective here is to see if words related to these corroboration variables and not whether word categories from resumes predicted performance, thus were able to use the whole sample. In addition, correlation is less sensitive to unstable means, compared to OLS regression. </a:t>
            </a:r>
          </a:p>
          <a:p>
            <a:pPr marL="0" indent="0">
              <a:buNone/>
            </a:pPr>
            <a:endParaRPr lang="en-US" baseline="0" dirty="0" smtClean="0"/>
          </a:p>
          <a:p>
            <a:pPr marL="0" indent="0">
              <a:buNone/>
            </a:pPr>
            <a:r>
              <a:rPr lang="en-US" baseline="0" dirty="0" smtClean="0"/>
              <a:t>Why 100? 100 words is a conservative estimate, accounting for a range of potential ways for individuals to express themselves in a resume. For example, some are short and function as an illustrative timeline while others are long and detailed. </a:t>
            </a:r>
          </a:p>
          <a:p>
            <a:pPr marL="0" indent="0">
              <a:buNone/>
            </a:pPr>
            <a:endParaRPr lang="en-US" baseline="0" dirty="0" smtClean="0"/>
          </a:p>
          <a:p>
            <a:pPr marL="0" indent="0">
              <a:buNone/>
            </a:pPr>
            <a:r>
              <a:rPr lang="en-US" baseline="0" dirty="0" smtClean="0"/>
              <a:t>Why filter on </a:t>
            </a:r>
            <a:r>
              <a:rPr lang="en-US" baseline="0" dirty="0" err="1" smtClean="0"/>
              <a:t>wc</a:t>
            </a:r>
            <a:r>
              <a:rPr lang="en-US" baseline="0" dirty="0" smtClean="0"/>
              <a:t>: The applied focus of this work and the unstable percentage estimates required it. A purely academic endeavor could have utilized the entire sample, however, this would have limited generalizability because it would include “resumes” that are unlikely to be seen in the real world. It should be noted that most of the shorter resumes were not resumes at all. </a:t>
            </a:r>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9</a:t>
            </a:fld>
            <a:endParaRPr lang="en-US" dirty="0"/>
          </a:p>
        </p:txBody>
      </p:sp>
    </p:spTree>
    <p:extLst>
      <p:ext uri="{BB962C8B-B14F-4D97-AF65-F5344CB8AC3E}">
        <p14:creationId xmlns:p14="http://schemas.microsoft.com/office/powerpoint/2010/main" val="415463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Women</a:t>
            </a:r>
            <a:r>
              <a:rPr lang="en-US" baseline="0" dirty="0" smtClean="0"/>
              <a:t> reported significantly higher task and contextual performance behaviors than them. Women also reported lower counterproductive behaviors than men, although this difference was not statistically significant. </a:t>
            </a:r>
          </a:p>
          <a:p>
            <a:pPr marL="0" indent="0">
              <a:buNone/>
            </a:pPr>
            <a:endParaRPr lang="en-US" baseline="0" dirty="0" smtClean="0"/>
          </a:p>
          <a:p>
            <a:pPr marL="0" indent="0">
              <a:buNone/>
            </a:pPr>
            <a:r>
              <a:rPr lang="en-US" baseline="0" dirty="0" smtClean="0"/>
              <a:t>Note: only covariates with statistically significant relationships with outcome variables are reported here </a:t>
            </a:r>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10</a:t>
            </a:fld>
            <a:endParaRPr lang="en-US" dirty="0"/>
          </a:p>
        </p:txBody>
      </p:sp>
    </p:spTree>
    <p:extLst>
      <p:ext uri="{BB962C8B-B14F-4D97-AF65-F5344CB8AC3E}">
        <p14:creationId xmlns:p14="http://schemas.microsoft.com/office/powerpoint/2010/main" val="138103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Tenure was negatively correlated with task performance</a:t>
            </a:r>
            <a:r>
              <a:rPr lang="en-US" baseline="0" dirty="0" smtClean="0"/>
              <a:t> behaviors although this relationship was small </a:t>
            </a:r>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11</a:t>
            </a:fld>
            <a:endParaRPr lang="en-US" dirty="0"/>
          </a:p>
        </p:txBody>
      </p:sp>
    </p:spTree>
    <p:extLst>
      <p:ext uri="{BB962C8B-B14F-4D97-AF65-F5344CB8AC3E}">
        <p14:creationId xmlns:p14="http://schemas.microsoft.com/office/powerpoint/2010/main" val="378283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chemeClr val="accent1"/>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76" y="36576"/>
            <a:ext cx="5079365" cy="1092063"/>
          </a:xfrm>
          <a:prstGeom prst="rect">
            <a:avLst/>
          </a:prstGeom>
        </p:spPr>
      </p:pic>
    </p:spTree>
    <p:extLst>
      <p:ext uri="{BB962C8B-B14F-4D97-AF65-F5344CB8AC3E}">
        <p14:creationId xmlns:p14="http://schemas.microsoft.com/office/powerpoint/2010/main" val="107208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957308180"/>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Microsoft logo 3">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254513615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53895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1657613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36002657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13270054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324922185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3755900642"/>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169365255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63136483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517376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2171142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059798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_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86113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623917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78377527"/>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93919865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3453372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554880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emo, Video - Accent 2">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116124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emo, Video - Accent 3">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66039" y="1443190"/>
            <a:ext cx="10244885"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439540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5319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21583714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384515"/>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nk -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938684"/>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78850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_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62289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52741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408042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7593891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7288401"/>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4178673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emo, Video - Accent 2">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563687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U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42" y="3048000"/>
            <a:ext cx="2570735" cy="419108"/>
          </a:xfrm>
          <a:prstGeom prst="rect">
            <a:avLst/>
          </a:prstGeom>
        </p:spPr>
      </p:pic>
      <p:sp>
        <p:nvSpPr>
          <p:cNvPr id="4" name="Rectangle 3"/>
          <p:cNvSpPr/>
          <p:nvPr/>
        </p:nvSpPr>
        <p:spPr>
          <a:xfrm>
            <a:off x="0" y="38108"/>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4730" y="2882968"/>
            <a:ext cx="5079365" cy="1092063"/>
          </a:xfrm>
          <a:prstGeom prst="rect">
            <a:avLst/>
          </a:prstGeom>
        </p:spPr>
      </p:pic>
    </p:spTree>
    <p:extLst>
      <p:ext uri="{BB962C8B-B14F-4D97-AF65-F5344CB8AC3E}">
        <p14:creationId xmlns:p14="http://schemas.microsoft.com/office/powerpoint/2010/main" val="3007903307"/>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Demo, Video - Accent 3">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66039" y="1443190"/>
            <a:ext cx="10244885"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565345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85211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08899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447554"/>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Subhead">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519113" y="228600"/>
            <a:ext cx="11149013" cy="1107996"/>
          </a:xfrm>
          <a:prstGeom prst="rect">
            <a:avLst/>
          </a:prstGeom>
        </p:spPr>
        <p:txBody>
          <a:bodyPr vert="horz" wrap="square" lIns="0" tIns="0" rIns="0" bIns="0" rtlCol="0" anchor="t">
            <a:spAutoFit/>
          </a:bodyPr>
          <a:lstStyle>
            <a:lvl1pPr>
              <a:defRPr sz="3999" baseline="0">
                <a:solidFill>
                  <a:schemeClr val="bg1">
                    <a:lumMod val="50000"/>
                    <a:lumOff val="50000"/>
                  </a:schemeClr>
                </a:solidFill>
              </a:defRPr>
            </a:lvl1pPr>
          </a:lstStyle>
          <a:p>
            <a:r>
              <a:rPr lang="en-US" dirty="0" smtClean="0"/>
              <a:t>Click to edit Master title style</a:t>
            </a:r>
            <a:br>
              <a:rPr lang="en-US" dirty="0" smtClean="0"/>
            </a:br>
            <a:endParaRPr lang="en-US" dirty="0"/>
          </a:p>
        </p:txBody>
      </p:sp>
      <p:sp>
        <p:nvSpPr>
          <p:cNvPr id="4" name="Text Placeholder 3"/>
          <p:cNvSpPr>
            <a:spLocks noGrp="1"/>
          </p:cNvSpPr>
          <p:nvPr>
            <p:ph type="body" sz="quarter" idx="10" hasCustomPrompt="1"/>
          </p:nvPr>
        </p:nvSpPr>
        <p:spPr>
          <a:xfrm>
            <a:off x="531816" y="788840"/>
            <a:ext cx="11170305" cy="332399"/>
          </a:xfrm>
        </p:spPr>
        <p:txBody>
          <a:bodyPr/>
          <a:lstStyle>
            <a:lvl1pPr marL="0" indent="0">
              <a:buNone/>
              <a:defRPr sz="2399">
                <a:solidFill>
                  <a:schemeClr val="accent1"/>
                </a:solidFill>
                <a:latin typeface="+mj-lt"/>
              </a:defRPr>
            </a:lvl1pPr>
          </a:lstStyle>
          <a:p>
            <a:pPr lvl="0"/>
            <a:r>
              <a:rPr lang="en-US" dirty="0" smtClean="0"/>
              <a:t>Subhead goes here</a:t>
            </a:r>
            <a:endParaRPr lang="en-US" dirty="0"/>
          </a:p>
        </p:txBody>
      </p:sp>
    </p:spTree>
    <p:extLst>
      <p:ext uri="{BB962C8B-B14F-4D97-AF65-F5344CB8AC3E}">
        <p14:creationId xmlns:p14="http://schemas.microsoft.com/office/powerpoint/2010/main" val="3809462428"/>
      </p:ext>
    </p:extLst>
  </p:cSld>
  <p:clrMapOvr>
    <a:masterClrMapping/>
  </p:clrMapOvr>
  <p:transition>
    <p:fade/>
  </p:transition>
  <p:timing>
    <p:tnLst>
      <p:par>
        <p:cTn id="1" dur="indefinite" restart="never" nodeType="tmRoot"/>
      </p:par>
    </p:tnLst>
  </p:timing>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720965" y="-1917"/>
            <a:ext cx="11607523" cy="6901986"/>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val="0"/>
                </a:ext>
              </a:extLst>
            </a:blip>
            <a:srcRect l="66906"/>
            <a:stretch/>
          </p:blipFill>
          <p:spPr bwMode="auto">
            <a:xfrm>
              <a:off x="16334550" y="902367"/>
              <a:ext cx="3399655" cy="3390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3" name="Picture 22"/>
          <p:cNvPicPr>
            <a:picLocks noChangeAspect="1"/>
          </p:cNvPicPr>
          <p:nvPr userDrawn="1"/>
        </p:nvPicPr>
        <p:blipFill>
          <a:blip r:embed="rId3"/>
          <a:stretch>
            <a:fillRect/>
          </a:stretch>
        </p:blipFill>
        <p:spPr>
          <a:xfrm>
            <a:off x="497300" y="1038853"/>
            <a:ext cx="5137087" cy="2254578"/>
          </a:xfrm>
          <a:prstGeom prst="rect">
            <a:avLst/>
          </a:prstGeom>
        </p:spPr>
      </p:pic>
    </p:spTree>
    <p:extLst>
      <p:ext uri="{BB962C8B-B14F-4D97-AF65-F5344CB8AC3E}">
        <p14:creationId xmlns:p14="http://schemas.microsoft.com/office/powerpoint/2010/main" val="3021673424"/>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914105"/>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2296203715"/>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AutoShape 5"/>
          <p:cNvSpPr>
            <a:spLocks/>
          </p:cNvSpPr>
          <p:nvPr/>
        </p:nvSpPr>
        <p:spPr bwMode="auto">
          <a:xfrm>
            <a:off x="0" y="5041900"/>
            <a:ext cx="12188825"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1881884700"/>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38090" y="5041900"/>
            <a:ext cx="12271354"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6" name="Symbol zastępczy tekstu 3"/>
          <p:cNvSpPr>
            <a:spLocks noGrp="1"/>
          </p:cNvSpPr>
          <p:nvPr>
            <p:ph type="body" sz="quarter" idx="10" hasCustomPrompt="1"/>
          </p:nvPr>
        </p:nvSpPr>
        <p:spPr>
          <a:xfrm>
            <a:off x="3128161" y="6043039"/>
            <a:ext cx="5938852" cy="540184"/>
          </a:xfrm>
          <a:prstGeom prst="rect">
            <a:avLst/>
          </a:prstGeom>
        </p:spPr>
        <p:txBody>
          <a:bodyPr>
            <a:noAutofit/>
          </a:bodyPr>
          <a:lstStyle>
            <a:lvl1pPr algn="ctr">
              <a:defRPr sz="22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smtClean="0"/>
              <a:t>Click here to add your own subtitle</a:t>
            </a:r>
            <a:endParaRPr lang="pl-PL" dirty="0" smtClean="0"/>
          </a:p>
        </p:txBody>
      </p:sp>
      <p:sp>
        <p:nvSpPr>
          <p:cNvPr id="9" name="Tytuł 8"/>
          <p:cNvSpPr>
            <a:spLocks noGrp="1"/>
          </p:cNvSpPr>
          <p:nvPr>
            <p:ph type="title" hasCustomPrompt="1"/>
          </p:nvPr>
        </p:nvSpPr>
        <p:spPr>
          <a:xfrm>
            <a:off x="4580185" y="5237695"/>
            <a:ext cx="3034805" cy="800091"/>
          </a:xfrm>
          <a:prstGeom prst="rect">
            <a:avLst/>
          </a:prstGeom>
        </p:spPr>
        <p:txBody>
          <a:bodyPr wrap="none">
            <a:spAutoFit/>
          </a:bodyPr>
          <a:lstStyle>
            <a:lvl1pPr algn="ctr">
              <a:defRPr baseline="0">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27592886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olid Fill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42" y="3048000"/>
            <a:ext cx="2570735" cy="419108"/>
          </a:xfrm>
          <a:prstGeom prst="rect">
            <a:avLst/>
          </a:prstGeom>
        </p:spPr>
      </p:pic>
      <p:sp>
        <p:nvSpPr>
          <p:cNvPr id="4" name="Rectangle 3"/>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02" y="3048000"/>
            <a:ext cx="2570735" cy="419108"/>
          </a:xfrm>
          <a:prstGeom prst="rect">
            <a:avLst/>
          </a:prstGeom>
        </p:spPr>
      </p:pic>
      <p:sp>
        <p:nvSpPr>
          <p:cNvPr id="8" name="Rectangle 7"/>
          <p:cNvSpPr/>
          <p:nvPr userDrawn="1"/>
        </p:nvSpPr>
        <p:spPr>
          <a:xfrm>
            <a:off x="0" y="0"/>
            <a:ext cx="121888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187332363"/>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6113457" y="0"/>
            <a:ext cx="6081716"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r>
              <a:rPr lang="en-US" sz="2799" dirty="0" smtClean="0">
                <a:solidFill>
                  <a:srgbClr val="000000"/>
                </a:solidFill>
                <a:latin typeface="Aleo"/>
                <a:cs typeface="Arial" panose="020B0604020202020204" pitchFamily="34" charset="0"/>
                <a:sym typeface="Gill Sans" charset="0"/>
              </a:rPr>
              <a:t> </a:t>
            </a: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1611962661"/>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4204020198"/>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6" name="AutoShape 1"/>
          <p:cNvSpPr>
            <a:spLocks/>
          </p:cNvSpPr>
          <p:nvPr/>
        </p:nvSpPr>
        <p:spPr bwMode="auto">
          <a:xfrm>
            <a:off x="0" y="1917700"/>
            <a:ext cx="12182477" cy="2235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023883104"/>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1816035537"/>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a:noFill/>
        </p:spPr>
        <p:txBody>
          <a:bodyPr/>
          <a:lstStyle/>
          <a:p>
            <a:r>
              <a:rPr lang="en-US" dirty="0" smtClean="0"/>
              <a:t> </a:t>
            </a:r>
            <a:endParaRPr lang="en-US" dirty="0"/>
          </a:p>
        </p:txBody>
      </p:sp>
      <p:sp>
        <p:nvSpPr>
          <p:cNvPr id="7" name="Text Placeholder 6"/>
          <p:cNvSpPr>
            <a:spLocks noGrp="1"/>
          </p:cNvSpPr>
          <p:nvPr>
            <p:ph type="body" sz="quarter" idx="11" hasCustomPrompt="1"/>
          </p:nvPr>
        </p:nvSpPr>
        <p:spPr>
          <a:xfrm>
            <a:off x="-6348" y="4819650"/>
            <a:ext cx="12195173" cy="18034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a:defRPr lang="en-US" sz="2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292042"/>
            <a:r>
              <a:rPr lang="en-US" dirty="0" smtClean="0"/>
              <a:t> </a:t>
            </a:r>
            <a:endParaRPr lang="en-US" dirty="0"/>
          </a:p>
        </p:txBody>
      </p:sp>
      <p:sp>
        <p:nvSpPr>
          <p:cNvPr id="11" name="Text Placeholder 10"/>
          <p:cNvSpPr>
            <a:spLocks noGrp="1"/>
          </p:cNvSpPr>
          <p:nvPr>
            <p:ph type="body" sz="quarter" idx="12" hasCustomPrompt="1"/>
          </p:nvPr>
        </p:nvSpPr>
        <p:spPr>
          <a:xfrm>
            <a:off x="1698183" y="5165894"/>
            <a:ext cx="8786111" cy="1015663"/>
          </a:xfrm>
          <a:prstGeom prst="rect">
            <a:avLst/>
          </a:prstGeom>
        </p:spPr>
        <p:txBody>
          <a:bodyPr wrap="square" anchor="ctr">
            <a:spAutoFit/>
          </a:bodyPr>
          <a:lstStyle>
            <a:lvl1pPr algn="ctr">
              <a:defRPr sz="2000" baseline="0"/>
            </a:lvl1pPr>
          </a:lstStyle>
          <a:p>
            <a:pPr lvl="0"/>
            <a:r>
              <a:rPr lang="en-US" dirty="0" smtClean="0"/>
              <a:t> Describe your thoughts with Lorem ipsum dolor sit </a:t>
            </a:r>
            <a:r>
              <a:rPr lang="en-US" dirty="0" err="1" smtClean="0"/>
              <a:t>amet</a:t>
            </a:r>
            <a:r>
              <a:rPr lang="en-US" dirty="0" smtClean="0"/>
              <a:t>, as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dolor </a:t>
            </a:r>
            <a:r>
              <a:rPr lang="en-US" dirty="0" err="1" smtClean="0"/>
              <a:t>odio</a:t>
            </a:r>
            <a:r>
              <a:rPr lang="en-US" dirty="0" smtClean="0"/>
              <a:t>, </a:t>
            </a:r>
            <a:r>
              <a:rPr lang="en-US" dirty="0" err="1" smtClean="0"/>
              <a:t>aliquet</a:t>
            </a:r>
            <a:r>
              <a:rPr lang="en-US" dirty="0" smtClean="0"/>
              <a:t> </a:t>
            </a:r>
            <a:r>
              <a:rPr lang="en-US" dirty="0" err="1" smtClean="0"/>
              <a:t>vel</a:t>
            </a:r>
            <a:r>
              <a:rPr lang="en-US" dirty="0" smtClean="0"/>
              <a:t> </a:t>
            </a:r>
            <a:r>
              <a:rPr lang="en-US" dirty="0" err="1" smtClean="0"/>
              <a:t>tincidunt</a:t>
            </a:r>
            <a:r>
              <a:rPr lang="en-US" dirty="0" smtClean="0"/>
              <a:t> </a:t>
            </a:r>
            <a:r>
              <a:rPr lang="en-US" dirty="0" err="1" smtClean="0"/>
              <a:t>eu</a:t>
            </a:r>
            <a:r>
              <a:rPr lang="en-US" dirty="0" smtClean="0"/>
              <a:t>, </a:t>
            </a:r>
            <a:r>
              <a:rPr lang="en-US" dirty="0" err="1" smtClean="0"/>
              <a:t>lobortis</a:t>
            </a:r>
            <a:r>
              <a:rPr lang="en-US" dirty="0" smtClean="0"/>
              <a:t> at </a:t>
            </a:r>
            <a:r>
              <a:rPr lang="en-US" dirty="0" err="1" smtClean="0"/>
              <a:t>justo</a:t>
            </a:r>
            <a:r>
              <a:rPr lang="en-US" dirty="0" smtClean="0"/>
              <a:t>. </a:t>
            </a:r>
            <a:r>
              <a:rPr lang="en-US" dirty="0" err="1" smtClean="0"/>
              <a:t>Sed</a:t>
            </a:r>
            <a:r>
              <a:rPr lang="en-US" dirty="0" smtClean="0"/>
              <a:t> </a:t>
            </a:r>
            <a:r>
              <a:rPr lang="en-US" dirty="0" err="1" smtClean="0"/>
              <a:t>tristique</a:t>
            </a:r>
            <a:r>
              <a:rPr lang="en-US" dirty="0" smtClean="0"/>
              <a:t> dui </a:t>
            </a:r>
            <a:r>
              <a:rPr lang="en-US" dirty="0" err="1" smtClean="0"/>
              <a:t>adipiscing</a:t>
            </a:r>
            <a:r>
              <a:rPr lang="en-US" dirty="0" smtClean="0"/>
              <a:t> magna </a:t>
            </a:r>
            <a:r>
              <a:rPr lang="en-US" dirty="0" err="1" smtClean="0"/>
              <a:t>interdum</a:t>
            </a:r>
            <a:r>
              <a:rPr lang="en-US" dirty="0" smtClean="0"/>
              <a:t>, </a:t>
            </a:r>
            <a:r>
              <a:rPr lang="en-US" dirty="0" err="1" smtClean="0"/>
              <a:t>sed</a:t>
            </a:r>
            <a:r>
              <a:rPr lang="en-US" dirty="0" smtClean="0"/>
              <a:t> </a:t>
            </a:r>
            <a:r>
              <a:rPr lang="en-US" dirty="0" err="1" smtClean="0"/>
              <a:t>molestie</a:t>
            </a:r>
            <a:r>
              <a:rPr lang="en-US" dirty="0" smtClean="0"/>
              <a:t> </a:t>
            </a:r>
            <a:r>
              <a:rPr lang="en-US" dirty="0" err="1" smtClean="0"/>
              <a:t>nunc</a:t>
            </a:r>
            <a:r>
              <a:rPr lang="en-US" dirty="0" smtClean="0"/>
              <a:t> </a:t>
            </a:r>
            <a:r>
              <a:rPr lang="en-US" dirty="0" err="1" smtClean="0"/>
              <a:t>vulputate</a:t>
            </a:r>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45434600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6484836" y="0"/>
            <a:ext cx="57039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6095936"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chemeClr val="tx1"/>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624367804"/>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60928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4135046784"/>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24" name="Picture Placeholder 23"/>
          <p:cNvSpPr>
            <a:spLocks noGrp="1"/>
          </p:cNvSpPr>
          <p:nvPr>
            <p:ph type="pic" sz="quarter" idx="10" hasCustomPrompt="1"/>
          </p:nvPr>
        </p:nvSpPr>
        <p:spPr>
          <a:xfrm>
            <a:off x="927757" y="2445664"/>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5" name="Picture Placeholder 24"/>
          <p:cNvSpPr>
            <a:spLocks noGrp="1"/>
          </p:cNvSpPr>
          <p:nvPr>
            <p:ph type="pic" sz="quarter" idx="11" hasCustomPrompt="1"/>
          </p:nvPr>
        </p:nvSpPr>
        <p:spPr>
          <a:xfrm>
            <a:off x="341780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8" name="Picture Placeholder 27"/>
          <p:cNvSpPr>
            <a:spLocks noGrp="1"/>
          </p:cNvSpPr>
          <p:nvPr>
            <p:ph type="pic" sz="quarter" idx="12" hasCustomPrompt="1"/>
          </p:nvPr>
        </p:nvSpPr>
        <p:spPr>
          <a:xfrm>
            <a:off x="5903998"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9" name="Picture Placeholder 28"/>
          <p:cNvSpPr>
            <a:spLocks noGrp="1"/>
          </p:cNvSpPr>
          <p:nvPr>
            <p:ph type="pic" sz="quarter" idx="13" hasCustomPrompt="1"/>
          </p:nvPr>
        </p:nvSpPr>
        <p:spPr>
          <a:xfrm>
            <a:off x="839868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601545186"/>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3154866" y="2585235"/>
            <a:ext cx="5665636" cy="2874153"/>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15" name="Text Placeholder 14"/>
          <p:cNvSpPr>
            <a:spLocks noGrp="1"/>
          </p:cNvSpPr>
          <p:nvPr>
            <p:ph type="body" sz="quarter" idx="10" hasCustomPrompt="1"/>
          </p:nvPr>
        </p:nvSpPr>
        <p:spPr>
          <a:xfrm>
            <a:off x="3155129" y="1936750"/>
            <a:ext cx="5665636" cy="671513"/>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smtClean="0"/>
              <a:t> </a:t>
            </a:r>
            <a:endParaRPr lang="en-US" dirty="0"/>
          </a:p>
        </p:txBody>
      </p:sp>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19" name="Text Placeholder 18"/>
          <p:cNvSpPr>
            <a:spLocks noGrp="1"/>
          </p:cNvSpPr>
          <p:nvPr>
            <p:ph type="body" sz="quarter" idx="11" hasCustomPrompt="1"/>
          </p:nvPr>
        </p:nvSpPr>
        <p:spPr>
          <a:xfrm>
            <a:off x="3155128" y="2101850"/>
            <a:ext cx="5665374" cy="506389"/>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smtClean="0"/>
              <a:t> </a:t>
            </a:r>
            <a:endParaRPr lang="en-US" dirty="0"/>
          </a:p>
        </p:txBody>
      </p:sp>
      <p:sp>
        <p:nvSpPr>
          <p:cNvPr id="22" name="Text Placeholder 21"/>
          <p:cNvSpPr>
            <a:spLocks noGrp="1"/>
          </p:cNvSpPr>
          <p:nvPr>
            <p:ph type="body" sz="quarter" idx="12" hasCustomPrompt="1"/>
          </p:nvPr>
        </p:nvSpPr>
        <p:spPr>
          <a:xfrm>
            <a:off x="3643951" y="2057400"/>
            <a:ext cx="5042169" cy="483386"/>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smtClean="0"/>
              <a:t> </a:t>
            </a:r>
            <a:endParaRPr lang="en-US" dirty="0"/>
          </a:p>
        </p:txBody>
      </p:sp>
      <p:sp>
        <p:nvSpPr>
          <p:cNvPr id="9" name="AutoShape 7"/>
          <p:cNvSpPr>
            <a:spLocks/>
          </p:cNvSpPr>
          <p:nvPr/>
        </p:nvSpPr>
        <p:spPr bwMode="auto">
          <a:xfrm>
            <a:off x="3739176" y="2451100"/>
            <a:ext cx="60309" cy="36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9045" tIns="19045" rIns="19045" bIns="19045"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3480807646"/>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5" name="Picture Placeholder 4"/>
          <p:cNvSpPr>
            <a:spLocks noGrp="1"/>
          </p:cNvSpPr>
          <p:nvPr>
            <p:ph type="pic" sz="quarter" idx="14" hasCustomPrompt="1"/>
          </p:nvPr>
        </p:nvSpPr>
        <p:spPr>
          <a:xfrm>
            <a:off x="837982" y="2585235"/>
            <a:ext cx="5113901"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6" name="Picture Placeholder 5"/>
          <p:cNvSpPr>
            <a:spLocks noGrp="1"/>
          </p:cNvSpPr>
          <p:nvPr>
            <p:ph type="pic" sz="quarter" idx="15" hasCustomPrompt="1"/>
          </p:nvPr>
        </p:nvSpPr>
        <p:spPr>
          <a:xfrm>
            <a:off x="6236943" y="2585235"/>
            <a:ext cx="5113900"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33579996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lid Fill 2">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802" y="3048833"/>
            <a:ext cx="2570735" cy="417442"/>
          </a:xfrm>
          <a:prstGeom prst="rect">
            <a:avLst/>
          </a:prstGeom>
        </p:spPr>
      </p:pic>
      <p:sp>
        <p:nvSpPr>
          <p:cNvPr id="8" name="Rectangle 7"/>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1747187926"/>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8" name="Picture Placeholder 5"/>
          <p:cNvSpPr>
            <a:spLocks noGrp="1"/>
          </p:cNvSpPr>
          <p:nvPr>
            <p:ph type="pic" sz="quarter" idx="14"/>
          </p:nvPr>
        </p:nvSpPr>
        <p:spPr>
          <a:xfrm>
            <a:off x="1371243" y="2177435"/>
            <a:ext cx="6334856" cy="321364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7935434" y="1785870"/>
            <a:ext cx="2958329" cy="150678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7948924" y="3902309"/>
            <a:ext cx="2958329" cy="1500748"/>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val="45786511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5231038"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348442864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629131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4104944"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39053400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724219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5055823" y="2324100"/>
            <a:ext cx="1756905" cy="3121025"/>
          </a:xfrm>
          <a:prstGeom prst="rect">
            <a:avLst/>
          </a:prstGeom>
        </p:spPr>
        <p:txBody>
          <a:bodyPr/>
          <a:lstStyle/>
          <a:p>
            <a:r>
              <a:rPr lang="en-US" dirty="0" smtClean="0"/>
              <a:t> </a:t>
            </a:r>
            <a:endParaRPr lang="en-US" dirty="0"/>
          </a:p>
        </p:txBody>
      </p:sp>
      <p:sp>
        <p:nvSpPr>
          <p:cNvPr id="6" name="Picture Placeholder 3"/>
          <p:cNvSpPr>
            <a:spLocks noGrp="1"/>
          </p:cNvSpPr>
          <p:nvPr>
            <p:ph type="pic" sz="quarter" idx="12" hasCustomPrompt="1"/>
          </p:nvPr>
        </p:nvSpPr>
        <p:spPr>
          <a:xfrm>
            <a:off x="2869453"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826970230"/>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542261510"/>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3071491" y="3899778"/>
            <a:ext cx="6044629" cy="800091"/>
          </a:xfrm>
          <a:prstGeom prst="rect">
            <a:avLst/>
          </a:prstGeom>
        </p:spPr>
        <p:txBody>
          <a:bodyPr wrap="square">
            <a:spAutoFit/>
          </a:bodyPr>
          <a:lstStyle>
            <a:lvl1pPr algn="ctr">
              <a:defRPr baseline="0">
                <a:solidFill>
                  <a:schemeClr val="tx1"/>
                </a:solidFill>
              </a:defRPr>
            </a:lvl1pPr>
          </a:lstStyle>
          <a:p>
            <a:r>
              <a:rPr lang="pl-PL" dirty="0" smtClean="0"/>
              <a:t>Timelines &amp; Planning</a:t>
            </a:r>
            <a:endParaRPr lang="en-US" dirty="0"/>
          </a:p>
        </p:txBody>
      </p:sp>
      <p:sp>
        <p:nvSpPr>
          <p:cNvPr id="12" name="Text Placeholder 11"/>
          <p:cNvSpPr>
            <a:spLocks noGrp="1"/>
          </p:cNvSpPr>
          <p:nvPr>
            <p:ph type="body" sz="quarter" idx="10" hasCustomPrompt="1"/>
          </p:nvPr>
        </p:nvSpPr>
        <p:spPr>
          <a:xfrm>
            <a:off x="4731271" y="4660974"/>
            <a:ext cx="2418720" cy="438150"/>
          </a:xfrm>
          <a:prstGeom prst="rect">
            <a:avLst/>
          </a:prstGeom>
        </p:spPr>
        <p:txBody>
          <a:bodyPr/>
          <a:lstStyle>
            <a:lvl1pPr marL="0" marR="0" indent="0" algn="ctr" defTabSz="228554" rtl="0" eaLnBrk="1" fontAlgn="base" latinLnBrk="0" hangingPunct="0">
              <a:lnSpc>
                <a:spcPct val="100000"/>
              </a:lnSpc>
              <a:spcBef>
                <a:spcPct val="0"/>
              </a:spcBef>
              <a:spcAft>
                <a:spcPct val="0"/>
              </a:spcAft>
              <a:buClrTx/>
              <a:buSzTx/>
              <a:buFontTx/>
              <a:buNone/>
              <a:tabLst/>
              <a:defRPr sz="2200">
                <a:solidFill>
                  <a:schemeClr val="tx1"/>
                </a:solidFill>
                <a:latin typeface="Lato Regular" panose="020F0502020204030203" pitchFamily="34" charset="0"/>
              </a:defRPr>
            </a:lvl1pPr>
          </a:lstStyle>
          <a:p>
            <a:pPr marL="0" marR="0" lvl="0" indent="0" algn="l" defTabSz="228554" rtl="0" eaLnBrk="1" fontAlgn="base" latinLnBrk="0" hangingPunct="0">
              <a:lnSpc>
                <a:spcPct val="100000"/>
              </a:lnSpc>
              <a:spcBef>
                <a:spcPct val="0"/>
              </a:spcBef>
              <a:spcAft>
                <a:spcPct val="0"/>
              </a:spcAft>
              <a:buClrTx/>
              <a:buSzTx/>
              <a:buFontTx/>
              <a:buNone/>
              <a:tabLst/>
              <a:defRPr/>
            </a:pPr>
            <a:r>
              <a:rPr lang="pl-PL" sz="2200" b="0" dirty="0" smtClean="0">
                <a:latin typeface="Lato Regular" panose="020F0502020204030203" pitchFamily="34" charset="0"/>
              </a:rPr>
              <a:t>Pitch Deck Edition</a:t>
            </a:r>
            <a:endParaRPr lang="en-US" sz="2200" b="0" dirty="0" smtClean="0">
              <a:latin typeface="Lato Regular" panose="020F0502020204030203" pitchFamily="34" charset="0"/>
            </a:endParaRPr>
          </a:p>
        </p:txBody>
      </p:sp>
    </p:spTree>
    <p:extLst>
      <p:ext uri="{BB962C8B-B14F-4D97-AF65-F5344CB8AC3E}">
        <p14:creationId xmlns:p14="http://schemas.microsoft.com/office/powerpoint/2010/main" val="661438600"/>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4328712" y="-1"/>
            <a:ext cx="7860113" cy="6858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815539196"/>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814311" y="3573400"/>
            <a:ext cx="3947364" cy="540184"/>
          </a:xfrm>
          <a:prstGeom prst="rect">
            <a:avLst/>
          </a:prstGeom>
        </p:spPr>
        <p:txBody>
          <a:bodyPr>
            <a:noAutofit/>
          </a:bodyPr>
          <a:lstStyle>
            <a:lvl1pPr algn="l">
              <a:defRPr sz="22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smtClean="0"/>
              <a:t>Sample Subtitle</a:t>
            </a:r>
          </a:p>
        </p:txBody>
      </p:sp>
      <p:sp>
        <p:nvSpPr>
          <p:cNvPr id="9" name="Tytuł 8"/>
          <p:cNvSpPr>
            <a:spLocks noGrp="1"/>
          </p:cNvSpPr>
          <p:nvPr>
            <p:ph type="title" hasCustomPrompt="1"/>
          </p:nvPr>
        </p:nvSpPr>
        <p:spPr>
          <a:xfrm>
            <a:off x="974082" y="2819348"/>
            <a:ext cx="3126177" cy="800091"/>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smtClean="0"/>
              <a:t>Sample Title</a:t>
            </a:r>
            <a:endParaRPr lang="en-US" dirty="0"/>
          </a:p>
        </p:txBody>
      </p:sp>
      <p:sp>
        <p:nvSpPr>
          <p:cNvPr id="8" name="AutoShape 1"/>
          <p:cNvSpPr>
            <a:spLocks/>
          </p:cNvSpPr>
          <p:nvPr userDrawn="1"/>
        </p:nvSpPr>
        <p:spPr bwMode="auto">
          <a:xfrm>
            <a:off x="4328778" y="0"/>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47471310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4" y="437074"/>
            <a:ext cx="3203121" cy="800091"/>
          </a:xfrm>
          <a:prstGeom prst="rect">
            <a:avLst/>
          </a:prstGeom>
        </p:spPr>
        <p:txBody>
          <a:bodyPr wrap="none">
            <a:spAutoFit/>
          </a:bodyPr>
          <a:lstStyle>
            <a:lvl1pPr>
              <a:defRPr b="0" spc="50" baseline="0">
                <a:solidFill>
                  <a:schemeClr val="tx1"/>
                </a:solidFill>
                <a:latin typeface="Aleo bold" panose="020F0802020204030203" pitchFamily="34" charset="0"/>
              </a:defRPr>
            </a:lvl1pPr>
          </a:lstStyle>
          <a:p>
            <a:r>
              <a:rPr lang="en-US" dirty="0" smtClean="0"/>
              <a:t>Sample Title</a:t>
            </a:r>
            <a:endParaRPr lang="en-US" dirty="0"/>
          </a:p>
        </p:txBody>
      </p:sp>
      <p:sp>
        <p:nvSpPr>
          <p:cNvPr id="2" name="Rectangle 1"/>
          <p:cNvSpPr/>
          <p:nvPr userDrawn="1"/>
        </p:nvSpPr>
        <p:spPr bwMode="auto">
          <a:xfrm>
            <a:off x="0" y="2514600"/>
            <a:ext cx="12188825" cy="2261937"/>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pl-PL" sz="2799" dirty="0" smtClean="0">
              <a:solidFill>
                <a:srgbClr val="000000"/>
              </a:solidFill>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val="3222061561"/>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p:cSld name="title up">
    <p:spTree>
      <p:nvGrpSpPr>
        <p:cNvPr id="1" name=""/>
        <p:cNvGrpSpPr/>
        <p:nvPr/>
      </p:nvGrpSpPr>
      <p:grpSpPr>
        <a:xfrm>
          <a:off x="0" y="0"/>
          <a:ext cx="0" cy="0"/>
          <a:chOff x="0" y="0"/>
          <a:chExt cx="0" cy="0"/>
        </a:xfrm>
      </p:grpSpPr>
      <p:sp>
        <p:nvSpPr>
          <p:cNvPr id="5" name="AutoShape 5"/>
          <p:cNvSpPr>
            <a:spLocks/>
          </p:cNvSpPr>
          <p:nvPr/>
        </p:nvSpPr>
        <p:spPr bwMode="auto">
          <a:xfrm>
            <a:off x="-38090" y="5041900"/>
            <a:ext cx="12271354"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6" name="Symbol zastępczy tekstu 3"/>
          <p:cNvSpPr>
            <a:spLocks noGrp="1"/>
          </p:cNvSpPr>
          <p:nvPr>
            <p:ph type="body" sz="quarter" idx="10" hasCustomPrompt="1"/>
          </p:nvPr>
        </p:nvSpPr>
        <p:spPr>
          <a:xfrm>
            <a:off x="3128161" y="1579563"/>
            <a:ext cx="5938852" cy="540184"/>
          </a:xfrm>
          <a:prstGeom prst="rect">
            <a:avLst/>
          </a:prstGeom>
        </p:spPr>
        <p:txBody>
          <a:bodyPr>
            <a:noAutofit/>
          </a:bodyPr>
          <a:lstStyle>
            <a:lvl1pPr algn="ctr">
              <a:defRPr sz="2200" b="0" baseline="0">
                <a:solidFill>
                  <a:schemeClr val="tx1"/>
                </a:solidFill>
                <a:latin typeface="Lato Regular" panose="020F0502020204030203" pitchFamily="34" charset="0"/>
              </a:defRPr>
            </a:lvl1pPr>
            <a:lvl2pPr algn="ctr">
              <a:defRPr/>
            </a:lvl2pPr>
            <a:lvl3pPr algn="ctr">
              <a:defRPr/>
            </a:lvl3pPr>
            <a:lvl4pPr algn="ctr">
              <a:defRPr/>
            </a:lvl4pPr>
            <a:lvl5pPr algn="ctr">
              <a:defRPr/>
            </a:lvl5pPr>
          </a:lstStyle>
          <a:p>
            <a:pPr lvl="0"/>
            <a:r>
              <a:rPr lang="en-US" dirty="0" smtClean="0"/>
              <a:t>Click here to add your own subtitle</a:t>
            </a:r>
            <a:endParaRPr lang="pl-PL" dirty="0" smtClean="0"/>
          </a:p>
        </p:txBody>
      </p:sp>
      <p:sp>
        <p:nvSpPr>
          <p:cNvPr id="9" name="Tytuł 8"/>
          <p:cNvSpPr>
            <a:spLocks noGrp="1"/>
          </p:cNvSpPr>
          <p:nvPr>
            <p:ph type="title" hasCustomPrompt="1"/>
          </p:nvPr>
        </p:nvSpPr>
        <p:spPr>
          <a:xfrm>
            <a:off x="4580185" y="825500"/>
            <a:ext cx="3034805" cy="800091"/>
          </a:xfrm>
          <a:prstGeom prst="rect">
            <a:avLst/>
          </a:prstGeom>
        </p:spPr>
        <p:txBody>
          <a:bodyPr wrap="none">
            <a:spAutoFit/>
          </a:bodyPr>
          <a:lstStyle>
            <a:lvl1pPr algn="ctr">
              <a:defRPr baseline="0">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18871266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519112" y="893802"/>
            <a:ext cx="11149013" cy="332399"/>
          </a:xfrm>
          <a:prstGeom prst="rect">
            <a:avLst/>
          </a:prstGeom>
          <a:noFill/>
        </p:spPr>
        <p:txBody>
          <a:bodyPr/>
          <a:lstStyle>
            <a:lvl1pPr marL="0" indent="0">
              <a:spcBef>
                <a:spcPts val="0"/>
              </a:spcBef>
              <a:spcAft>
                <a:spcPts val="900"/>
              </a:spcAft>
              <a:buNone/>
              <a:defRPr sz="2400" spc="-100" baseline="0">
                <a:solidFill>
                  <a:schemeClr val="accent1">
                    <a:lumMod val="40000"/>
                    <a:lumOff val="60000"/>
                  </a:schemeClr>
                </a:solidFill>
                <a:latin typeface="Segoe UI Light" pitchFamily="34" charset="0"/>
              </a:defRPr>
            </a:lvl1pPr>
            <a:lvl2pPr marL="0" indent="0">
              <a:spcBef>
                <a:spcPts val="0"/>
              </a:spcBef>
              <a:spcAft>
                <a:spcPts val="400"/>
              </a:spcAft>
              <a:buNone/>
              <a:defRPr sz="2000" spc="-50"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Subhead goes here</a:t>
            </a:r>
          </a:p>
        </p:txBody>
      </p:sp>
      <p:sp>
        <p:nvSpPr>
          <p:cNvPr id="4" name="Text Placeholder 3"/>
          <p:cNvSpPr>
            <a:spLocks noGrp="1"/>
          </p:cNvSpPr>
          <p:nvPr>
            <p:ph type="body" sz="quarter" idx="11"/>
          </p:nvPr>
        </p:nvSpPr>
        <p:spPr>
          <a:xfrm>
            <a:off x="520700" y="1754188"/>
            <a:ext cx="6832600" cy="1468094"/>
          </a:xfrm>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0109200" y="6491332"/>
            <a:ext cx="1718020" cy="285752"/>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42982" y="6590522"/>
            <a:ext cx="2176272" cy="75828"/>
          </a:xfrm>
          <a:prstGeom prst="rect">
            <a:avLst/>
          </a:prstGeom>
        </p:spPr>
      </p:pic>
    </p:spTree>
    <p:extLst>
      <p:ext uri="{BB962C8B-B14F-4D97-AF65-F5344CB8AC3E}">
        <p14:creationId xmlns:p14="http://schemas.microsoft.com/office/powerpoint/2010/main" val="1499769288"/>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title_left">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814311" y="3573400"/>
            <a:ext cx="3947364" cy="540184"/>
          </a:xfrm>
          <a:prstGeom prst="rect">
            <a:avLst/>
          </a:prstGeom>
        </p:spPr>
        <p:txBody>
          <a:bodyPr>
            <a:noAutofit/>
          </a:bodyPr>
          <a:lstStyle>
            <a:lvl1pPr algn="l">
              <a:defRPr sz="22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smtClean="0"/>
              <a:t>Sample Subtitle</a:t>
            </a:r>
          </a:p>
        </p:txBody>
      </p:sp>
      <p:sp>
        <p:nvSpPr>
          <p:cNvPr id="9" name="Tytuł 8"/>
          <p:cNvSpPr>
            <a:spLocks noGrp="1"/>
          </p:cNvSpPr>
          <p:nvPr>
            <p:ph type="title" hasCustomPrompt="1"/>
          </p:nvPr>
        </p:nvSpPr>
        <p:spPr>
          <a:xfrm>
            <a:off x="814311" y="2819348"/>
            <a:ext cx="3126177" cy="800091"/>
          </a:xfrm>
          <a:prstGeom prst="rect">
            <a:avLst/>
          </a:prstGeom>
        </p:spPr>
        <p:txBody>
          <a:bodyPr wrap="none">
            <a:spAutoFit/>
          </a:bodyPr>
          <a:lstStyle>
            <a:lvl1pPr algn="l">
              <a:defRPr b="0" baseline="0">
                <a:solidFill>
                  <a:schemeClr val="tx1">
                    <a:alpha val="95000"/>
                  </a:schemeClr>
                </a:solidFill>
                <a:latin typeface="Aleo bold" panose="020F0802020204030203" pitchFamily="34" charset="0"/>
              </a:defRPr>
            </a:lvl1pPr>
          </a:lstStyle>
          <a:p>
            <a:r>
              <a:rPr lang="pl-PL" dirty="0" smtClean="0"/>
              <a:t>Sample Title</a:t>
            </a:r>
            <a:endParaRPr lang="en-US" dirty="0"/>
          </a:p>
        </p:txBody>
      </p:sp>
      <p:sp>
        <p:nvSpPr>
          <p:cNvPr id="5" name="AutoShape 5"/>
          <p:cNvSpPr>
            <a:spLocks/>
          </p:cNvSpPr>
          <p:nvPr userDrawn="1"/>
        </p:nvSpPr>
        <p:spPr bwMode="auto">
          <a:xfrm>
            <a:off x="-38090" y="5041900"/>
            <a:ext cx="12271354"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56620052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720965" y="-1917"/>
            <a:ext cx="11607523" cy="6901986"/>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val="0"/>
                </a:ext>
              </a:extLst>
            </a:blip>
            <a:srcRect l="66906"/>
            <a:stretch/>
          </p:blipFill>
          <p:spPr bwMode="auto">
            <a:xfrm>
              <a:off x="16334550" y="902367"/>
              <a:ext cx="3399655" cy="3390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3" name="Picture 22"/>
          <p:cNvPicPr>
            <a:picLocks noChangeAspect="1"/>
          </p:cNvPicPr>
          <p:nvPr userDrawn="1"/>
        </p:nvPicPr>
        <p:blipFill>
          <a:blip r:embed="rId3"/>
          <a:stretch>
            <a:fillRect/>
          </a:stretch>
        </p:blipFill>
        <p:spPr>
          <a:xfrm>
            <a:off x="497300" y="1038853"/>
            <a:ext cx="5137087" cy="2254578"/>
          </a:xfrm>
          <a:prstGeom prst="rect">
            <a:avLst/>
          </a:prstGeom>
        </p:spPr>
      </p:pic>
    </p:spTree>
    <p:extLst>
      <p:ext uri="{BB962C8B-B14F-4D97-AF65-F5344CB8AC3E}">
        <p14:creationId xmlns:p14="http://schemas.microsoft.com/office/powerpoint/2010/main" val="3356706895"/>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8141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1472291498"/>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AutoShape 5"/>
          <p:cNvSpPr>
            <a:spLocks/>
          </p:cNvSpPr>
          <p:nvPr/>
        </p:nvSpPr>
        <p:spPr bwMode="auto">
          <a:xfrm>
            <a:off x="0" y="5041900"/>
            <a:ext cx="12188825"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441800630"/>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38090" y="5041900"/>
            <a:ext cx="12271354"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6" name="Symbol zastępczy tekstu 3"/>
          <p:cNvSpPr>
            <a:spLocks noGrp="1"/>
          </p:cNvSpPr>
          <p:nvPr>
            <p:ph type="body" sz="quarter" idx="10" hasCustomPrompt="1"/>
          </p:nvPr>
        </p:nvSpPr>
        <p:spPr>
          <a:xfrm>
            <a:off x="3128161" y="6043039"/>
            <a:ext cx="5938852" cy="540184"/>
          </a:xfrm>
          <a:prstGeom prst="rect">
            <a:avLst/>
          </a:prstGeom>
        </p:spPr>
        <p:txBody>
          <a:bodyPr>
            <a:noAutofit/>
          </a:bodyPr>
          <a:lstStyle>
            <a:lvl1pPr algn="ctr">
              <a:defRPr sz="22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smtClean="0"/>
              <a:t>Click here to add your own subtitle</a:t>
            </a:r>
            <a:endParaRPr lang="pl-PL" dirty="0" smtClean="0"/>
          </a:p>
        </p:txBody>
      </p:sp>
      <p:sp>
        <p:nvSpPr>
          <p:cNvPr id="9" name="Tytuł 8"/>
          <p:cNvSpPr>
            <a:spLocks noGrp="1"/>
          </p:cNvSpPr>
          <p:nvPr>
            <p:ph type="title" hasCustomPrompt="1"/>
          </p:nvPr>
        </p:nvSpPr>
        <p:spPr>
          <a:xfrm>
            <a:off x="4580185" y="5237695"/>
            <a:ext cx="3034805" cy="800091"/>
          </a:xfrm>
          <a:prstGeom prst="rect">
            <a:avLst/>
          </a:prstGeom>
        </p:spPr>
        <p:txBody>
          <a:bodyPr wrap="none">
            <a:spAutoFit/>
          </a:bodyPr>
          <a:lstStyle>
            <a:lvl1pPr algn="ctr">
              <a:defRPr baseline="0">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894383837"/>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6113457" y="0"/>
            <a:ext cx="6081716"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r>
              <a:rPr lang="en-US" sz="2799" dirty="0" smtClean="0">
                <a:solidFill>
                  <a:srgbClr val="000000"/>
                </a:solidFill>
                <a:latin typeface="Aleo"/>
                <a:cs typeface="Arial" panose="020B0604020202020204" pitchFamily="34" charset="0"/>
                <a:sym typeface="Gill Sans" charset="0"/>
              </a:rPr>
              <a:t> </a:t>
            </a: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189470489"/>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3946871903"/>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6" name="AutoShape 1"/>
          <p:cNvSpPr>
            <a:spLocks/>
          </p:cNvSpPr>
          <p:nvPr/>
        </p:nvSpPr>
        <p:spPr bwMode="auto">
          <a:xfrm>
            <a:off x="0" y="1917700"/>
            <a:ext cx="12182477" cy="2235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02258724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19463821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rgbClr val="8C1D40"/>
          </a:solidFill>
        </p:spPr>
        <p:txBody>
          <a:bodyPr>
            <a:normAutofit/>
          </a:bodyPr>
          <a:lstStyle>
            <a:lvl1pPr>
              <a:lnSpc>
                <a:spcPct val="100000"/>
              </a:lnSpc>
              <a:defRPr sz="2700">
                <a:solidFill>
                  <a:schemeClr val="bg1"/>
                </a:solidFill>
              </a:defRPr>
            </a:lvl1pPr>
          </a:lstStyle>
          <a:p>
            <a:pPr lvl="0"/>
            <a:r>
              <a:rPr lang="en-US" dirty="0" smtClean="0"/>
              <a:t>Click to edit slide content</a:t>
            </a:r>
          </a:p>
        </p:txBody>
      </p:sp>
      <p:sp>
        <p:nvSpPr>
          <p:cNvPr id="12" name="Text Placeholder 11"/>
          <p:cNvSpPr>
            <a:spLocks noGrp="1"/>
          </p:cNvSpPr>
          <p:nvPr>
            <p:ph type="body" sz="quarter" idx="12" hasCustomPrompt="1"/>
          </p:nvPr>
        </p:nvSpPr>
        <p:spPr>
          <a:xfrm>
            <a:off x="2437765" y="1219200"/>
            <a:ext cx="4875530" cy="4875781"/>
          </a:xfrm>
          <a:solidFill>
            <a:schemeClr val="bg2"/>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3295" y="1219200"/>
            <a:ext cx="4875530" cy="4875781"/>
          </a:xfrm>
          <a:solidFill>
            <a:srgbClr val="8C1D40"/>
          </a:solidFill>
        </p:spPr>
        <p:txBody>
          <a:bodyPr>
            <a:noAutofit/>
          </a:bodyPr>
          <a:lstStyle>
            <a:lvl1pPr>
              <a:lnSpc>
                <a:spcPct val="120000"/>
              </a:lnSpc>
              <a:buClr>
                <a:schemeClr val="bg1"/>
              </a:buClr>
              <a:defRPr sz="1900">
                <a:solidFill>
                  <a:schemeClr val="bg1"/>
                </a:solidFill>
              </a:defRPr>
            </a:lvl1pPr>
            <a:lvl2pPr>
              <a:lnSpc>
                <a:spcPct val="120000"/>
              </a:lnSpc>
              <a:buClr>
                <a:schemeClr val="bg1"/>
              </a:buClr>
              <a:defRPr sz="1900">
                <a:solidFill>
                  <a:schemeClr val="bg1"/>
                </a:solidFill>
              </a:defRPr>
            </a:lvl2pPr>
            <a:lvl3pPr>
              <a:lnSpc>
                <a:spcPct val="120000"/>
              </a:lnSpc>
              <a:buClr>
                <a:schemeClr val="bg1"/>
              </a:buClr>
              <a:defRPr sz="1900">
                <a:solidFill>
                  <a:schemeClr val="bg1"/>
                </a:solidFill>
              </a:defRPr>
            </a:lvl3pPr>
            <a:lvl4pPr>
              <a:lnSpc>
                <a:spcPct val="120000"/>
              </a:lnSpc>
              <a:buClr>
                <a:schemeClr val="bg1"/>
              </a:buClr>
              <a:defRPr sz="1900">
                <a:solidFill>
                  <a:schemeClr val="bg1"/>
                </a:solidFill>
              </a:defRPr>
            </a:lvl4pPr>
            <a:lvl5pPr>
              <a:lnSpc>
                <a:spcPct val="120000"/>
              </a:lnSpc>
              <a:buClr>
                <a:schemeClr val="bg1"/>
              </a:buClr>
              <a:defRPr sz="19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6402551"/>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a:noFill/>
        </p:spPr>
        <p:txBody>
          <a:bodyPr/>
          <a:lstStyle/>
          <a:p>
            <a:r>
              <a:rPr lang="en-US" dirty="0" smtClean="0"/>
              <a:t> </a:t>
            </a:r>
            <a:endParaRPr lang="en-US" dirty="0"/>
          </a:p>
        </p:txBody>
      </p:sp>
      <p:sp>
        <p:nvSpPr>
          <p:cNvPr id="7" name="Text Placeholder 6"/>
          <p:cNvSpPr>
            <a:spLocks noGrp="1"/>
          </p:cNvSpPr>
          <p:nvPr>
            <p:ph type="body" sz="quarter" idx="11" hasCustomPrompt="1"/>
          </p:nvPr>
        </p:nvSpPr>
        <p:spPr>
          <a:xfrm>
            <a:off x="-6348" y="4819650"/>
            <a:ext cx="12195173" cy="18034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a:defRPr lang="en-US" sz="2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292042"/>
            <a:r>
              <a:rPr lang="en-US" dirty="0" smtClean="0"/>
              <a:t> </a:t>
            </a:r>
            <a:endParaRPr lang="en-US" dirty="0"/>
          </a:p>
        </p:txBody>
      </p:sp>
      <p:sp>
        <p:nvSpPr>
          <p:cNvPr id="11" name="Text Placeholder 10"/>
          <p:cNvSpPr>
            <a:spLocks noGrp="1"/>
          </p:cNvSpPr>
          <p:nvPr>
            <p:ph type="body" sz="quarter" idx="12" hasCustomPrompt="1"/>
          </p:nvPr>
        </p:nvSpPr>
        <p:spPr>
          <a:xfrm>
            <a:off x="1698183" y="5165894"/>
            <a:ext cx="8786111" cy="1015663"/>
          </a:xfrm>
          <a:prstGeom prst="rect">
            <a:avLst/>
          </a:prstGeom>
        </p:spPr>
        <p:txBody>
          <a:bodyPr wrap="square" anchor="ctr">
            <a:spAutoFit/>
          </a:bodyPr>
          <a:lstStyle>
            <a:lvl1pPr algn="ctr">
              <a:defRPr sz="2000" baseline="0"/>
            </a:lvl1pPr>
          </a:lstStyle>
          <a:p>
            <a:pPr lvl="0"/>
            <a:r>
              <a:rPr lang="en-US" dirty="0" smtClean="0"/>
              <a:t> Describe your thoughts with Lorem ipsum dolor sit </a:t>
            </a:r>
            <a:r>
              <a:rPr lang="en-US" dirty="0" err="1" smtClean="0"/>
              <a:t>amet</a:t>
            </a:r>
            <a:r>
              <a:rPr lang="en-US" dirty="0" smtClean="0"/>
              <a:t>, as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dolor </a:t>
            </a:r>
            <a:r>
              <a:rPr lang="en-US" dirty="0" err="1" smtClean="0"/>
              <a:t>odio</a:t>
            </a:r>
            <a:r>
              <a:rPr lang="en-US" dirty="0" smtClean="0"/>
              <a:t>, </a:t>
            </a:r>
            <a:r>
              <a:rPr lang="en-US" dirty="0" err="1" smtClean="0"/>
              <a:t>aliquet</a:t>
            </a:r>
            <a:r>
              <a:rPr lang="en-US" dirty="0" smtClean="0"/>
              <a:t> </a:t>
            </a:r>
            <a:r>
              <a:rPr lang="en-US" dirty="0" err="1" smtClean="0"/>
              <a:t>vel</a:t>
            </a:r>
            <a:r>
              <a:rPr lang="en-US" dirty="0" smtClean="0"/>
              <a:t> </a:t>
            </a:r>
            <a:r>
              <a:rPr lang="en-US" dirty="0" err="1" smtClean="0"/>
              <a:t>tincidunt</a:t>
            </a:r>
            <a:r>
              <a:rPr lang="en-US" dirty="0" smtClean="0"/>
              <a:t> </a:t>
            </a:r>
            <a:r>
              <a:rPr lang="en-US" dirty="0" err="1" smtClean="0"/>
              <a:t>eu</a:t>
            </a:r>
            <a:r>
              <a:rPr lang="en-US" dirty="0" smtClean="0"/>
              <a:t>, </a:t>
            </a:r>
            <a:r>
              <a:rPr lang="en-US" dirty="0" err="1" smtClean="0"/>
              <a:t>lobortis</a:t>
            </a:r>
            <a:r>
              <a:rPr lang="en-US" dirty="0" smtClean="0"/>
              <a:t> at </a:t>
            </a:r>
            <a:r>
              <a:rPr lang="en-US" dirty="0" err="1" smtClean="0"/>
              <a:t>justo</a:t>
            </a:r>
            <a:r>
              <a:rPr lang="en-US" dirty="0" smtClean="0"/>
              <a:t>. </a:t>
            </a:r>
            <a:r>
              <a:rPr lang="en-US" dirty="0" err="1" smtClean="0"/>
              <a:t>Sed</a:t>
            </a:r>
            <a:r>
              <a:rPr lang="en-US" dirty="0" smtClean="0"/>
              <a:t> </a:t>
            </a:r>
            <a:r>
              <a:rPr lang="en-US" dirty="0" err="1" smtClean="0"/>
              <a:t>tristique</a:t>
            </a:r>
            <a:r>
              <a:rPr lang="en-US" dirty="0" smtClean="0"/>
              <a:t> dui </a:t>
            </a:r>
            <a:r>
              <a:rPr lang="en-US" dirty="0" err="1" smtClean="0"/>
              <a:t>adipiscing</a:t>
            </a:r>
            <a:r>
              <a:rPr lang="en-US" dirty="0" smtClean="0"/>
              <a:t> magna </a:t>
            </a:r>
            <a:r>
              <a:rPr lang="en-US" dirty="0" err="1" smtClean="0"/>
              <a:t>interdum</a:t>
            </a:r>
            <a:r>
              <a:rPr lang="en-US" dirty="0" smtClean="0"/>
              <a:t>, </a:t>
            </a:r>
            <a:r>
              <a:rPr lang="en-US" dirty="0" err="1" smtClean="0"/>
              <a:t>sed</a:t>
            </a:r>
            <a:r>
              <a:rPr lang="en-US" dirty="0" smtClean="0"/>
              <a:t> </a:t>
            </a:r>
            <a:r>
              <a:rPr lang="en-US" dirty="0" err="1" smtClean="0"/>
              <a:t>molestie</a:t>
            </a:r>
            <a:r>
              <a:rPr lang="en-US" dirty="0" smtClean="0"/>
              <a:t> </a:t>
            </a:r>
            <a:r>
              <a:rPr lang="en-US" dirty="0" err="1" smtClean="0"/>
              <a:t>nunc</a:t>
            </a:r>
            <a:r>
              <a:rPr lang="en-US" dirty="0" smtClean="0"/>
              <a:t> </a:t>
            </a:r>
            <a:r>
              <a:rPr lang="en-US" dirty="0" err="1" smtClean="0"/>
              <a:t>vulputate</a:t>
            </a:r>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3408679429"/>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6484836" y="0"/>
            <a:ext cx="57039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6095936"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chemeClr val="tx1"/>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1145196264"/>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60928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4699363"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4158307058"/>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24" name="Picture Placeholder 23"/>
          <p:cNvSpPr>
            <a:spLocks noGrp="1"/>
          </p:cNvSpPr>
          <p:nvPr>
            <p:ph type="pic" sz="quarter" idx="10" hasCustomPrompt="1"/>
          </p:nvPr>
        </p:nvSpPr>
        <p:spPr>
          <a:xfrm>
            <a:off x="927757" y="2445664"/>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5" name="Picture Placeholder 24"/>
          <p:cNvSpPr>
            <a:spLocks noGrp="1"/>
          </p:cNvSpPr>
          <p:nvPr>
            <p:ph type="pic" sz="quarter" idx="11" hasCustomPrompt="1"/>
          </p:nvPr>
        </p:nvSpPr>
        <p:spPr>
          <a:xfrm>
            <a:off x="341780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8" name="Picture Placeholder 27"/>
          <p:cNvSpPr>
            <a:spLocks noGrp="1"/>
          </p:cNvSpPr>
          <p:nvPr>
            <p:ph type="pic" sz="quarter" idx="12" hasCustomPrompt="1"/>
          </p:nvPr>
        </p:nvSpPr>
        <p:spPr>
          <a:xfrm>
            <a:off x="5903998"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9" name="Picture Placeholder 28"/>
          <p:cNvSpPr>
            <a:spLocks noGrp="1"/>
          </p:cNvSpPr>
          <p:nvPr>
            <p:ph type="pic" sz="quarter" idx="13" hasCustomPrompt="1"/>
          </p:nvPr>
        </p:nvSpPr>
        <p:spPr>
          <a:xfrm>
            <a:off x="839868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1521677920"/>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3154866" y="2585235"/>
            <a:ext cx="5665636" cy="2874153"/>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15" name="Text Placeholder 14"/>
          <p:cNvSpPr>
            <a:spLocks noGrp="1"/>
          </p:cNvSpPr>
          <p:nvPr>
            <p:ph type="body" sz="quarter" idx="10" hasCustomPrompt="1"/>
          </p:nvPr>
        </p:nvSpPr>
        <p:spPr>
          <a:xfrm>
            <a:off x="3155129" y="1936750"/>
            <a:ext cx="5665636" cy="671513"/>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smtClean="0"/>
              <a:t> </a:t>
            </a:r>
            <a:endParaRPr lang="en-US" dirty="0"/>
          </a:p>
        </p:txBody>
      </p:sp>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19" name="Text Placeholder 18"/>
          <p:cNvSpPr>
            <a:spLocks noGrp="1"/>
          </p:cNvSpPr>
          <p:nvPr>
            <p:ph type="body" sz="quarter" idx="11" hasCustomPrompt="1"/>
          </p:nvPr>
        </p:nvSpPr>
        <p:spPr>
          <a:xfrm>
            <a:off x="3155128" y="2101850"/>
            <a:ext cx="5665374" cy="506389"/>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smtClean="0"/>
              <a:t> </a:t>
            </a:r>
            <a:endParaRPr lang="en-US" dirty="0"/>
          </a:p>
        </p:txBody>
      </p:sp>
      <p:sp>
        <p:nvSpPr>
          <p:cNvPr id="22" name="Text Placeholder 21"/>
          <p:cNvSpPr>
            <a:spLocks noGrp="1"/>
          </p:cNvSpPr>
          <p:nvPr>
            <p:ph type="body" sz="quarter" idx="12" hasCustomPrompt="1"/>
          </p:nvPr>
        </p:nvSpPr>
        <p:spPr>
          <a:xfrm>
            <a:off x="3643951" y="2057400"/>
            <a:ext cx="5042169" cy="483386"/>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smtClean="0"/>
              <a:t> </a:t>
            </a:r>
            <a:endParaRPr lang="en-US" dirty="0"/>
          </a:p>
        </p:txBody>
      </p:sp>
      <p:sp>
        <p:nvSpPr>
          <p:cNvPr id="9" name="AutoShape 7"/>
          <p:cNvSpPr>
            <a:spLocks/>
          </p:cNvSpPr>
          <p:nvPr/>
        </p:nvSpPr>
        <p:spPr bwMode="auto">
          <a:xfrm>
            <a:off x="3739176" y="2451100"/>
            <a:ext cx="60309" cy="36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9045" tIns="19045" rIns="19045" bIns="19045"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13537046"/>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5" name="Picture Placeholder 4"/>
          <p:cNvSpPr>
            <a:spLocks noGrp="1"/>
          </p:cNvSpPr>
          <p:nvPr>
            <p:ph type="pic" sz="quarter" idx="14" hasCustomPrompt="1"/>
          </p:nvPr>
        </p:nvSpPr>
        <p:spPr>
          <a:xfrm>
            <a:off x="837982" y="2585235"/>
            <a:ext cx="5113901"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6" name="Picture Placeholder 5"/>
          <p:cNvSpPr>
            <a:spLocks noGrp="1"/>
          </p:cNvSpPr>
          <p:nvPr>
            <p:ph type="pic" sz="quarter" idx="15" hasCustomPrompt="1"/>
          </p:nvPr>
        </p:nvSpPr>
        <p:spPr>
          <a:xfrm>
            <a:off x="6236943" y="2585235"/>
            <a:ext cx="5113900"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1653409048"/>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8" name="Picture Placeholder 5"/>
          <p:cNvSpPr>
            <a:spLocks noGrp="1"/>
          </p:cNvSpPr>
          <p:nvPr>
            <p:ph type="pic" sz="quarter" idx="14"/>
          </p:nvPr>
        </p:nvSpPr>
        <p:spPr>
          <a:xfrm>
            <a:off x="1371243" y="2177435"/>
            <a:ext cx="6334856" cy="321364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7935434" y="1785870"/>
            <a:ext cx="2958329" cy="150678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7948924" y="3902309"/>
            <a:ext cx="2958329" cy="1500748"/>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val="3636530440"/>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5231038"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2689108169"/>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629131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4104944"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93542736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724219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5055823" y="2324100"/>
            <a:ext cx="1756905" cy="3121025"/>
          </a:xfrm>
          <a:prstGeom prst="rect">
            <a:avLst/>
          </a:prstGeom>
        </p:spPr>
        <p:txBody>
          <a:bodyPr/>
          <a:lstStyle/>
          <a:p>
            <a:r>
              <a:rPr lang="en-US" dirty="0" smtClean="0"/>
              <a:t> </a:t>
            </a:r>
            <a:endParaRPr lang="en-US" dirty="0"/>
          </a:p>
        </p:txBody>
      </p:sp>
      <p:sp>
        <p:nvSpPr>
          <p:cNvPr id="6" name="Picture Placeholder 3"/>
          <p:cNvSpPr>
            <a:spLocks noGrp="1"/>
          </p:cNvSpPr>
          <p:nvPr>
            <p:ph type="pic" sz="quarter" idx="12" hasCustomPrompt="1"/>
          </p:nvPr>
        </p:nvSpPr>
        <p:spPr>
          <a:xfrm>
            <a:off x="2869453"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9252243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Blank Color 1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19114" y="228607"/>
            <a:ext cx="11149013" cy="553998"/>
          </a:xfrm>
          <a:prstGeom prst="rect">
            <a:avLst/>
          </a:prstGeom>
        </p:spPr>
        <p:txBody>
          <a:bodyPr vert="horz" wrap="square" lIns="0" tIns="0" rIns="0" bIns="0" rtlCol="0" anchor="t">
            <a:spAutoFit/>
          </a:bodyPr>
          <a:lstStyle>
            <a:lvl1pPr>
              <a:defRPr>
                <a:solidFill>
                  <a:schemeClr val="bg1"/>
                </a:solidFill>
              </a:defRPr>
            </a:lvl1pPr>
          </a:lstStyle>
          <a:p>
            <a:r>
              <a:rPr lang="en-US" smtClean="0"/>
              <a:t>Click to edit Master title style</a:t>
            </a:r>
            <a:endParaRPr lang="en-US" dirty="0"/>
          </a:p>
        </p:txBody>
      </p:sp>
      <p:sp>
        <p:nvSpPr>
          <p:cNvPr id="7" name="Text Placeholder 2"/>
          <p:cNvSpPr>
            <a:spLocks noGrp="1"/>
          </p:cNvSpPr>
          <p:nvPr>
            <p:ph idx="1"/>
          </p:nvPr>
        </p:nvSpPr>
        <p:spPr>
          <a:xfrm>
            <a:off x="519113" y="1447800"/>
            <a:ext cx="11149012" cy="1514261"/>
          </a:xfrm>
          <a:prstGeom prst="rect">
            <a:avLst/>
          </a:prstGeom>
        </p:spPr>
        <p:txBody>
          <a:bodyPr vert="horz" wrap="square" lIns="0" tIns="0" rIns="0" bIns="0" rtlCol="0">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747427"/>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317629847"/>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3071491" y="3899778"/>
            <a:ext cx="6044629" cy="800091"/>
          </a:xfrm>
          <a:prstGeom prst="rect">
            <a:avLst/>
          </a:prstGeom>
        </p:spPr>
        <p:txBody>
          <a:bodyPr wrap="square">
            <a:spAutoFit/>
          </a:bodyPr>
          <a:lstStyle>
            <a:lvl1pPr algn="ctr">
              <a:defRPr baseline="0">
                <a:solidFill>
                  <a:schemeClr val="tx1"/>
                </a:solidFill>
              </a:defRPr>
            </a:lvl1pPr>
          </a:lstStyle>
          <a:p>
            <a:r>
              <a:rPr lang="pl-PL" dirty="0" smtClean="0"/>
              <a:t>Timelines &amp; Planning</a:t>
            </a:r>
            <a:endParaRPr lang="en-US" dirty="0"/>
          </a:p>
        </p:txBody>
      </p:sp>
      <p:sp>
        <p:nvSpPr>
          <p:cNvPr id="12" name="Text Placeholder 11"/>
          <p:cNvSpPr>
            <a:spLocks noGrp="1"/>
          </p:cNvSpPr>
          <p:nvPr>
            <p:ph type="body" sz="quarter" idx="10" hasCustomPrompt="1"/>
          </p:nvPr>
        </p:nvSpPr>
        <p:spPr>
          <a:xfrm>
            <a:off x="4731271" y="4660974"/>
            <a:ext cx="2418720" cy="438150"/>
          </a:xfrm>
          <a:prstGeom prst="rect">
            <a:avLst/>
          </a:prstGeom>
        </p:spPr>
        <p:txBody>
          <a:bodyPr/>
          <a:lstStyle>
            <a:lvl1pPr marL="0" marR="0" indent="0" algn="ctr" defTabSz="228554" rtl="0" eaLnBrk="1" fontAlgn="base" latinLnBrk="0" hangingPunct="0">
              <a:lnSpc>
                <a:spcPct val="100000"/>
              </a:lnSpc>
              <a:spcBef>
                <a:spcPct val="0"/>
              </a:spcBef>
              <a:spcAft>
                <a:spcPct val="0"/>
              </a:spcAft>
              <a:buClrTx/>
              <a:buSzTx/>
              <a:buFontTx/>
              <a:buNone/>
              <a:tabLst/>
              <a:defRPr sz="2200">
                <a:solidFill>
                  <a:schemeClr val="tx1"/>
                </a:solidFill>
                <a:latin typeface="Lato Regular" panose="020F0502020204030203" pitchFamily="34" charset="0"/>
              </a:defRPr>
            </a:lvl1pPr>
          </a:lstStyle>
          <a:p>
            <a:pPr marL="0" marR="0" lvl="0" indent="0" algn="l" defTabSz="228554" rtl="0" eaLnBrk="1" fontAlgn="base" latinLnBrk="0" hangingPunct="0">
              <a:lnSpc>
                <a:spcPct val="100000"/>
              </a:lnSpc>
              <a:spcBef>
                <a:spcPct val="0"/>
              </a:spcBef>
              <a:spcAft>
                <a:spcPct val="0"/>
              </a:spcAft>
              <a:buClrTx/>
              <a:buSzTx/>
              <a:buFontTx/>
              <a:buNone/>
              <a:tabLst/>
              <a:defRPr/>
            </a:pPr>
            <a:r>
              <a:rPr lang="pl-PL" sz="2200" b="0" dirty="0" smtClean="0">
                <a:latin typeface="Lato Regular" panose="020F0502020204030203" pitchFamily="34" charset="0"/>
              </a:rPr>
              <a:t>Pitch Deck Edition</a:t>
            </a:r>
            <a:endParaRPr lang="en-US" sz="2200" b="0" dirty="0" smtClean="0">
              <a:latin typeface="Lato Regular" panose="020F0502020204030203" pitchFamily="34" charset="0"/>
            </a:endParaRPr>
          </a:p>
        </p:txBody>
      </p:sp>
    </p:spTree>
    <p:extLst>
      <p:ext uri="{BB962C8B-B14F-4D97-AF65-F5344CB8AC3E}">
        <p14:creationId xmlns:p14="http://schemas.microsoft.com/office/powerpoint/2010/main" val="1705906419"/>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4328712" y="-1"/>
            <a:ext cx="7860113" cy="6858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123753387"/>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814311" y="3573400"/>
            <a:ext cx="3947364" cy="540184"/>
          </a:xfrm>
          <a:prstGeom prst="rect">
            <a:avLst/>
          </a:prstGeom>
        </p:spPr>
        <p:txBody>
          <a:bodyPr>
            <a:noAutofit/>
          </a:bodyPr>
          <a:lstStyle>
            <a:lvl1pPr algn="l">
              <a:defRPr sz="22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smtClean="0"/>
              <a:t>Sample Subtitle</a:t>
            </a:r>
          </a:p>
        </p:txBody>
      </p:sp>
      <p:sp>
        <p:nvSpPr>
          <p:cNvPr id="9" name="Tytuł 8"/>
          <p:cNvSpPr>
            <a:spLocks noGrp="1"/>
          </p:cNvSpPr>
          <p:nvPr>
            <p:ph type="title" hasCustomPrompt="1"/>
          </p:nvPr>
        </p:nvSpPr>
        <p:spPr>
          <a:xfrm>
            <a:off x="974082" y="2819348"/>
            <a:ext cx="3126177" cy="800091"/>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smtClean="0"/>
              <a:t>Sample Title</a:t>
            </a:r>
            <a:endParaRPr lang="en-US" dirty="0"/>
          </a:p>
        </p:txBody>
      </p:sp>
      <p:sp>
        <p:nvSpPr>
          <p:cNvPr id="8" name="AutoShape 1"/>
          <p:cNvSpPr>
            <a:spLocks/>
          </p:cNvSpPr>
          <p:nvPr userDrawn="1"/>
        </p:nvSpPr>
        <p:spPr bwMode="auto">
          <a:xfrm>
            <a:off x="4328778" y="0"/>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612723005"/>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4" y="437074"/>
            <a:ext cx="3203121" cy="800091"/>
          </a:xfrm>
          <a:prstGeom prst="rect">
            <a:avLst/>
          </a:prstGeom>
        </p:spPr>
        <p:txBody>
          <a:bodyPr wrap="none">
            <a:spAutoFit/>
          </a:bodyPr>
          <a:lstStyle>
            <a:lvl1pPr>
              <a:defRPr b="0" spc="50" baseline="0">
                <a:solidFill>
                  <a:schemeClr val="tx1"/>
                </a:solidFill>
                <a:latin typeface="Aleo bold" panose="020F0802020204030203" pitchFamily="34" charset="0"/>
              </a:defRPr>
            </a:lvl1pPr>
          </a:lstStyle>
          <a:p>
            <a:r>
              <a:rPr lang="en-US" dirty="0" smtClean="0"/>
              <a:t>Sample Title</a:t>
            </a:r>
            <a:endParaRPr lang="en-US" dirty="0"/>
          </a:p>
        </p:txBody>
      </p:sp>
      <p:sp>
        <p:nvSpPr>
          <p:cNvPr id="2" name="Rectangle 1"/>
          <p:cNvSpPr/>
          <p:nvPr userDrawn="1"/>
        </p:nvSpPr>
        <p:spPr bwMode="auto">
          <a:xfrm>
            <a:off x="0" y="2514600"/>
            <a:ext cx="12188825" cy="2261937"/>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pl-PL" sz="2799" dirty="0" smtClean="0">
              <a:solidFill>
                <a:srgbClr val="000000"/>
              </a:solidFill>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val="3858896918"/>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custom placeholder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621" y="428625"/>
            <a:ext cx="10512862" cy="1325563"/>
          </a:xfrm>
          <a:prstGeom prst="rect">
            <a:avLst/>
          </a:prstGeom>
        </p:spPr>
        <p:txBody>
          <a:bodyPr/>
          <a:lstStyle>
            <a:lvl1pPr>
              <a:defRPr>
                <a:solidFill>
                  <a:schemeClr val="tx1"/>
                </a:solidFill>
              </a:defRPr>
            </a:lvl1pPr>
          </a:lstStyle>
          <a:p>
            <a:r>
              <a:rPr lang="pl-PL" dirty="0" smtClean="0"/>
              <a:t>Sample Title</a:t>
            </a:r>
            <a:endParaRPr lang="pl-PL" dirty="0"/>
          </a:p>
        </p:txBody>
      </p:sp>
      <p:sp>
        <p:nvSpPr>
          <p:cNvPr id="14" name="Picture Placeholder 13"/>
          <p:cNvSpPr>
            <a:spLocks noGrp="1" noChangeAspect="1"/>
          </p:cNvSpPr>
          <p:nvPr>
            <p:ph type="pic" sz="quarter" idx="10"/>
          </p:nvPr>
        </p:nvSpPr>
        <p:spPr>
          <a:xfrm>
            <a:off x="692763" y="1765883"/>
            <a:ext cx="2903575" cy="2903538"/>
          </a:xfrm>
          <a:prstGeom prst="ellipse">
            <a:avLst/>
          </a:prstGeom>
          <a:ln w="92075">
            <a:solidFill>
              <a:schemeClr val="tx1">
                <a:lumMod val="50000"/>
                <a:alpha val="35000"/>
              </a:schemeClr>
            </a:solidFill>
          </a:ln>
        </p:spPr>
        <p:txBody>
          <a:bodyPr/>
          <a:lstStyle>
            <a:lvl1pPr>
              <a:defRPr>
                <a:noFill/>
              </a:defRPr>
            </a:lvl1pPr>
          </a:lstStyle>
          <a:p>
            <a:endParaRPr lang="pl-PL"/>
          </a:p>
        </p:txBody>
      </p:sp>
      <p:sp>
        <p:nvSpPr>
          <p:cNvPr id="19" name="Picture Placeholder 13"/>
          <p:cNvSpPr>
            <a:spLocks noGrp="1" noChangeAspect="1"/>
          </p:cNvSpPr>
          <p:nvPr>
            <p:ph type="pic" sz="quarter" idx="13"/>
          </p:nvPr>
        </p:nvSpPr>
        <p:spPr>
          <a:xfrm>
            <a:off x="4656287" y="1765883"/>
            <a:ext cx="2903575" cy="2903538"/>
          </a:xfrm>
          <a:prstGeom prst="ellipse">
            <a:avLst/>
          </a:prstGeom>
          <a:ln w="92075">
            <a:solidFill>
              <a:schemeClr val="tx1">
                <a:lumMod val="50000"/>
                <a:alpha val="35000"/>
              </a:schemeClr>
            </a:solidFill>
          </a:ln>
        </p:spPr>
        <p:txBody>
          <a:bodyPr/>
          <a:lstStyle>
            <a:lvl1pPr>
              <a:defRPr>
                <a:noFill/>
              </a:defRPr>
            </a:lvl1pPr>
          </a:lstStyle>
          <a:p>
            <a:endParaRPr lang="pl-PL"/>
          </a:p>
        </p:txBody>
      </p:sp>
      <p:sp>
        <p:nvSpPr>
          <p:cNvPr id="20" name="Picture Placeholder 13"/>
          <p:cNvSpPr>
            <a:spLocks noGrp="1" noChangeAspect="1"/>
          </p:cNvSpPr>
          <p:nvPr>
            <p:ph type="pic" sz="quarter" idx="14"/>
          </p:nvPr>
        </p:nvSpPr>
        <p:spPr>
          <a:xfrm>
            <a:off x="8619811" y="1765883"/>
            <a:ext cx="2903575" cy="2903538"/>
          </a:xfrm>
          <a:prstGeom prst="ellipse">
            <a:avLst/>
          </a:prstGeom>
          <a:ln w="92075">
            <a:solidFill>
              <a:schemeClr val="tx1">
                <a:lumMod val="50000"/>
                <a:alpha val="35000"/>
              </a:schemeClr>
            </a:solidFill>
          </a:ln>
        </p:spPr>
        <p:txBody>
          <a:bodyPr/>
          <a:lstStyle>
            <a:lvl1pPr>
              <a:defRPr>
                <a:noFill/>
              </a:defRPr>
            </a:lvl1pPr>
          </a:lstStyle>
          <a:p>
            <a:endParaRPr lang="pl-PL"/>
          </a:p>
        </p:txBody>
      </p:sp>
    </p:spTree>
    <p:extLst>
      <p:ext uri="{BB962C8B-B14F-4D97-AF65-F5344CB8AC3E}">
        <p14:creationId xmlns:p14="http://schemas.microsoft.com/office/powerpoint/2010/main" val="80225308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custom placeholder 7">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88825" cy="6858000"/>
          </a:xfrm>
          <a:prstGeom prst="rect">
            <a:avLst/>
          </a:prstGeom>
        </p:spPr>
        <p:txBody>
          <a:bodyPr/>
          <a:lstStyle>
            <a:lvl1pPr>
              <a:defRPr>
                <a:noFill/>
              </a:defRPr>
            </a:lvl1pPr>
          </a:lstStyle>
          <a:p>
            <a:endParaRPr lang="pl-PL"/>
          </a:p>
        </p:txBody>
      </p:sp>
    </p:spTree>
    <p:extLst>
      <p:ext uri="{BB962C8B-B14F-4D97-AF65-F5344CB8AC3E}">
        <p14:creationId xmlns:p14="http://schemas.microsoft.com/office/powerpoint/2010/main" val="322837595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custom bg 7">
    <p:spTree>
      <p:nvGrpSpPr>
        <p:cNvPr id="1" name=""/>
        <p:cNvGrpSpPr/>
        <p:nvPr/>
      </p:nvGrpSpPr>
      <p:grpSpPr>
        <a:xfrm>
          <a:off x="0" y="0"/>
          <a:ext cx="0" cy="0"/>
          <a:chOff x="0" y="0"/>
          <a:chExt cx="0" cy="0"/>
        </a:xfrm>
      </p:grpSpPr>
      <p:sp>
        <p:nvSpPr>
          <p:cNvPr id="11" name="AutoShape 1"/>
          <p:cNvSpPr>
            <a:spLocks/>
          </p:cNvSpPr>
          <p:nvPr/>
        </p:nvSpPr>
        <p:spPr bwMode="auto">
          <a:xfrm>
            <a:off x="8125883" y="0"/>
            <a:ext cx="406929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r>
              <a:rPr lang="en-US" sz="2799" dirty="0" smtClean="0">
                <a:solidFill>
                  <a:srgbClr val="000000"/>
                </a:solidFill>
                <a:latin typeface="Aleo"/>
                <a:cs typeface="Arial" panose="020B0604020202020204" pitchFamily="34" charset="0"/>
                <a:sym typeface="Gill Sans" charset="0"/>
              </a:rPr>
              <a:t> </a:t>
            </a:r>
          </a:p>
        </p:txBody>
      </p:sp>
      <p:sp>
        <p:nvSpPr>
          <p:cNvPr id="8" name="Tytuł 7"/>
          <p:cNvSpPr>
            <a:spLocks noGrp="1"/>
          </p:cNvSpPr>
          <p:nvPr>
            <p:ph type="title" hasCustomPrompt="1"/>
          </p:nvPr>
        </p:nvSpPr>
        <p:spPr>
          <a:xfrm>
            <a:off x="659225" y="437074"/>
            <a:ext cx="3034805"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1631915776"/>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720965" y="-1917"/>
            <a:ext cx="11607523" cy="6901986"/>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val="0"/>
                </a:ext>
              </a:extLst>
            </a:blip>
            <a:srcRect l="66906"/>
            <a:stretch/>
          </p:blipFill>
          <p:spPr bwMode="auto">
            <a:xfrm>
              <a:off x="16334550" y="902367"/>
              <a:ext cx="3399655" cy="3390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pPr algn="ctr" defTabSz="412667" fontAlgn="base" hangingPunct="0">
                    <a:spcBef>
                      <a:spcPct val="0"/>
                    </a:spcBef>
                    <a:spcAft>
                      <a:spcPct val="0"/>
                    </a:spcAft>
                  </a:pPr>
                  <a:endParaRPr lang="en-US" sz="2799" dirty="0">
                    <a:solidFill>
                      <a:srgbClr val="000000"/>
                    </a:solidFill>
                    <a:cs typeface="Arial" panose="020B0604020202020204" pitchFamily="34" charset="0"/>
                    <a:sym typeface="Gill Sans"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3" name="Picture 22"/>
          <p:cNvPicPr>
            <a:picLocks noChangeAspect="1"/>
          </p:cNvPicPr>
          <p:nvPr userDrawn="1"/>
        </p:nvPicPr>
        <p:blipFill>
          <a:blip r:embed="rId3"/>
          <a:stretch>
            <a:fillRect/>
          </a:stretch>
        </p:blipFill>
        <p:spPr>
          <a:xfrm>
            <a:off x="497300" y="1038853"/>
            <a:ext cx="5137087" cy="2254578"/>
          </a:xfrm>
          <a:prstGeom prst="rect">
            <a:avLst/>
          </a:prstGeom>
        </p:spPr>
      </p:pic>
    </p:spTree>
    <p:extLst>
      <p:ext uri="{BB962C8B-B14F-4D97-AF65-F5344CB8AC3E}">
        <p14:creationId xmlns:p14="http://schemas.microsoft.com/office/powerpoint/2010/main" val="2373137536"/>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099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1117185994"/>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2886715495"/>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AutoShape 5"/>
          <p:cNvSpPr>
            <a:spLocks/>
          </p:cNvSpPr>
          <p:nvPr/>
        </p:nvSpPr>
        <p:spPr bwMode="auto">
          <a:xfrm>
            <a:off x="0" y="5041900"/>
            <a:ext cx="12188825" cy="1816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937938745"/>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38090" y="5041900"/>
            <a:ext cx="12271354" cy="1892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6" name="Symbol zastępczy tekstu 3"/>
          <p:cNvSpPr>
            <a:spLocks noGrp="1"/>
          </p:cNvSpPr>
          <p:nvPr>
            <p:ph type="body" sz="quarter" idx="10" hasCustomPrompt="1"/>
          </p:nvPr>
        </p:nvSpPr>
        <p:spPr>
          <a:xfrm>
            <a:off x="3128161" y="6043039"/>
            <a:ext cx="5938852" cy="540184"/>
          </a:xfrm>
          <a:prstGeom prst="rect">
            <a:avLst/>
          </a:prstGeom>
        </p:spPr>
        <p:txBody>
          <a:bodyPr>
            <a:noAutofit/>
          </a:bodyPr>
          <a:lstStyle>
            <a:lvl1pPr algn="ctr">
              <a:defRPr sz="22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smtClean="0"/>
              <a:t>Click here to add your own subtitle</a:t>
            </a:r>
            <a:endParaRPr lang="pl-PL" dirty="0" smtClean="0"/>
          </a:p>
        </p:txBody>
      </p:sp>
      <p:sp>
        <p:nvSpPr>
          <p:cNvPr id="9" name="Tytuł 8"/>
          <p:cNvSpPr>
            <a:spLocks noGrp="1"/>
          </p:cNvSpPr>
          <p:nvPr>
            <p:ph type="title" hasCustomPrompt="1"/>
          </p:nvPr>
        </p:nvSpPr>
        <p:spPr>
          <a:xfrm>
            <a:off x="4272921" y="5237695"/>
            <a:ext cx="3649333" cy="800091"/>
          </a:xfrm>
          <a:prstGeom prst="rect">
            <a:avLst/>
          </a:prstGeom>
        </p:spPr>
        <p:txBody>
          <a:bodyPr wrap="none">
            <a:spAutoFit/>
          </a:bodyPr>
          <a:lstStyle>
            <a:lvl1pPr algn="ctr">
              <a:defRPr baseline="0">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3898164101"/>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6113457" y="0"/>
            <a:ext cx="6081716"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r>
              <a:rPr lang="en-US" sz="2799" dirty="0" smtClean="0">
                <a:solidFill>
                  <a:srgbClr val="000000"/>
                </a:solidFill>
                <a:latin typeface="Aleo"/>
                <a:cs typeface="Arial" panose="020B0604020202020204" pitchFamily="34" charset="0"/>
                <a:sym typeface="Gill Sans" charset="0"/>
              </a:rPr>
              <a:t> </a:t>
            </a:r>
          </a:p>
        </p:txBody>
      </p:sp>
      <p:sp>
        <p:nvSpPr>
          <p:cNvPr id="8"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3398519331"/>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3006794875"/>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6" name="AutoShape 1"/>
          <p:cNvSpPr>
            <a:spLocks/>
          </p:cNvSpPr>
          <p:nvPr/>
        </p:nvSpPr>
        <p:spPr bwMode="auto">
          <a:xfrm>
            <a:off x="0" y="1917700"/>
            <a:ext cx="12182477" cy="2235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885252131"/>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5695790"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41732185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12188825" cy="6858000"/>
          </a:xfrm>
          <a:prstGeom prst="rect">
            <a:avLst/>
          </a:prstGeom>
          <a:noFill/>
        </p:spPr>
        <p:txBody>
          <a:bodyPr/>
          <a:lstStyle/>
          <a:p>
            <a:r>
              <a:rPr lang="en-US" dirty="0" smtClean="0"/>
              <a:t> </a:t>
            </a:r>
            <a:endParaRPr lang="en-US" dirty="0"/>
          </a:p>
        </p:txBody>
      </p:sp>
      <p:sp>
        <p:nvSpPr>
          <p:cNvPr id="7" name="Text Placeholder 6"/>
          <p:cNvSpPr>
            <a:spLocks noGrp="1"/>
          </p:cNvSpPr>
          <p:nvPr>
            <p:ph type="body" sz="quarter" idx="11" hasCustomPrompt="1"/>
          </p:nvPr>
        </p:nvSpPr>
        <p:spPr>
          <a:xfrm>
            <a:off x="-6348" y="4819650"/>
            <a:ext cx="12195173" cy="18034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a:defRPr lang="en-US" sz="2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292042"/>
            <a:r>
              <a:rPr lang="en-US" dirty="0" smtClean="0"/>
              <a:t> </a:t>
            </a:r>
            <a:endParaRPr lang="en-US" dirty="0"/>
          </a:p>
        </p:txBody>
      </p:sp>
      <p:sp>
        <p:nvSpPr>
          <p:cNvPr id="11" name="Text Placeholder 10"/>
          <p:cNvSpPr>
            <a:spLocks noGrp="1"/>
          </p:cNvSpPr>
          <p:nvPr>
            <p:ph type="body" sz="quarter" idx="12" hasCustomPrompt="1"/>
          </p:nvPr>
        </p:nvSpPr>
        <p:spPr>
          <a:xfrm>
            <a:off x="1698183" y="5165894"/>
            <a:ext cx="8786111" cy="1015663"/>
          </a:xfrm>
          <a:prstGeom prst="rect">
            <a:avLst/>
          </a:prstGeom>
        </p:spPr>
        <p:txBody>
          <a:bodyPr wrap="square" anchor="ctr">
            <a:spAutoFit/>
          </a:bodyPr>
          <a:lstStyle>
            <a:lvl1pPr algn="ctr">
              <a:defRPr sz="2000" baseline="0"/>
            </a:lvl1pPr>
          </a:lstStyle>
          <a:p>
            <a:pPr lvl="0"/>
            <a:r>
              <a:rPr lang="en-US" dirty="0" smtClean="0"/>
              <a:t> Describe your thoughts with Lorem ipsum dolor sit </a:t>
            </a:r>
            <a:r>
              <a:rPr lang="en-US" dirty="0" err="1" smtClean="0"/>
              <a:t>amet</a:t>
            </a:r>
            <a:r>
              <a:rPr lang="en-US" dirty="0" smtClean="0"/>
              <a:t>, as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dolor </a:t>
            </a:r>
            <a:r>
              <a:rPr lang="en-US" dirty="0" err="1" smtClean="0"/>
              <a:t>odio</a:t>
            </a:r>
            <a:r>
              <a:rPr lang="en-US" dirty="0" smtClean="0"/>
              <a:t>, </a:t>
            </a:r>
            <a:r>
              <a:rPr lang="en-US" dirty="0" err="1" smtClean="0"/>
              <a:t>aliquet</a:t>
            </a:r>
            <a:r>
              <a:rPr lang="en-US" dirty="0" smtClean="0"/>
              <a:t> </a:t>
            </a:r>
            <a:r>
              <a:rPr lang="en-US" dirty="0" err="1" smtClean="0"/>
              <a:t>vel</a:t>
            </a:r>
            <a:r>
              <a:rPr lang="en-US" dirty="0" smtClean="0"/>
              <a:t> </a:t>
            </a:r>
            <a:r>
              <a:rPr lang="en-US" dirty="0" err="1" smtClean="0"/>
              <a:t>tincidunt</a:t>
            </a:r>
            <a:r>
              <a:rPr lang="en-US" dirty="0" smtClean="0"/>
              <a:t> </a:t>
            </a:r>
            <a:r>
              <a:rPr lang="en-US" dirty="0" err="1" smtClean="0"/>
              <a:t>eu</a:t>
            </a:r>
            <a:r>
              <a:rPr lang="en-US" dirty="0" smtClean="0"/>
              <a:t>, </a:t>
            </a:r>
            <a:r>
              <a:rPr lang="en-US" dirty="0" err="1" smtClean="0"/>
              <a:t>lobortis</a:t>
            </a:r>
            <a:r>
              <a:rPr lang="en-US" dirty="0" smtClean="0"/>
              <a:t> at </a:t>
            </a:r>
            <a:r>
              <a:rPr lang="en-US" dirty="0" err="1" smtClean="0"/>
              <a:t>justo</a:t>
            </a:r>
            <a:r>
              <a:rPr lang="en-US" dirty="0" smtClean="0"/>
              <a:t>. </a:t>
            </a:r>
            <a:r>
              <a:rPr lang="en-US" dirty="0" err="1" smtClean="0"/>
              <a:t>Sed</a:t>
            </a:r>
            <a:r>
              <a:rPr lang="en-US" dirty="0" smtClean="0"/>
              <a:t> </a:t>
            </a:r>
            <a:r>
              <a:rPr lang="en-US" dirty="0" err="1" smtClean="0"/>
              <a:t>tristique</a:t>
            </a:r>
            <a:r>
              <a:rPr lang="en-US" dirty="0" smtClean="0"/>
              <a:t> dui </a:t>
            </a:r>
            <a:r>
              <a:rPr lang="en-US" dirty="0" err="1" smtClean="0"/>
              <a:t>adipiscing</a:t>
            </a:r>
            <a:r>
              <a:rPr lang="en-US" dirty="0" smtClean="0"/>
              <a:t> magna </a:t>
            </a:r>
            <a:r>
              <a:rPr lang="en-US" dirty="0" err="1" smtClean="0"/>
              <a:t>interdum</a:t>
            </a:r>
            <a:r>
              <a:rPr lang="en-US" dirty="0" smtClean="0"/>
              <a:t>, </a:t>
            </a:r>
            <a:r>
              <a:rPr lang="en-US" dirty="0" err="1" smtClean="0"/>
              <a:t>sed</a:t>
            </a:r>
            <a:r>
              <a:rPr lang="en-US" dirty="0" smtClean="0"/>
              <a:t> </a:t>
            </a:r>
            <a:r>
              <a:rPr lang="en-US" dirty="0" err="1" smtClean="0"/>
              <a:t>molestie</a:t>
            </a:r>
            <a:r>
              <a:rPr lang="en-US" dirty="0" smtClean="0"/>
              <a:t> </a:t>
            </a:r>
            <a:r>
              <a:rPr lang="en-US" dirty="0" err="1" smtClean="0"/>
              <a:t>nunc</a:t>
            </a:r>
            <a:r>
              <a:rPr lang="en-US" dirty="0" smtClean="0"/>
              <a:t> </a:t>
            </a:r>
            <a:r>
              <a:rPr lang="en-US" dirty="0" err="1" smtClean="0"/>
              <a:t>vulputate</a:t>
            </a:r>
            <a:r>
              <a:rPr lang="en-US" dirty="0" smtClean="0"/>
              <a:t>. </a:t>
            </a:r>
            <a:endParaRPr lang="en-US" dirty="0"/>
          </a:p>
        </p:txBody>
      </p:sp>
      <p:sp>
        <p:nvSpPr>
          <p:cNvPr id="3" name="Tytuł 7"/>
          <p:cNvSpPr>
            <a:spLocks noGrp="1"/>
          </p:cNvSpPr>
          <p:nvPr>
            <p:ph type="title" hasCustomPrompt="1"/>
          </p:nvPr>
        </p:nvSpPr>
        <p:spPr>
          <a:xfrm>
            <a:off x="659225" y="437074"/>
            <a:ext cx="5695790"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2241889321"/>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6484836" y="0"/>
            <a:ext cx="57039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6095936"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5695790" cy="1507849"/>
          </a:xfrm>
          <a:prstGeom prst="rect">
            <a:avLst/>
          </a:prstGeom>
        </p:spPr>
        <p:txBody>
          <a:bodyPr wrap="none">
            <a:spAutoFit/>
          </a:bodyPr>
          <a:lstStyle>
            <a:lvl1pPr>
              <a:defRPr baseline="0">
                <a:solidFill>
                  <a:schemeClr val="tx1"/>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1604060131"/>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6092889" cy="6858000"/>
          </a:xfrm>
          <a:prstGeom prst="rect">
            <a:avLst/>
          </a:prstGeom>
          <a:solidFill>
            <a:schemeClr val="tx1"/>
          </a:solidFill>
          <a:ln>
            <a:noFill/>
          </a:ln>
          <a:effectLst/>
          <a:extLst/>
        </p:spPr>
        <p:txBody>
          <a:bodyPr lIns="0" tIns="0" rIns="0" bIns="0" rtlCol="0" anchor="ctr"/>
          <a:lstStyle/>
          <a:p>
            <a:pPr algn="ctr" defTabSz="412667" fontAlgn="base" hangingPunct="0">
              <a:spcBef>
                <a:spcPct val="0"/>
              </a:spcBef>
              <a:spcAft>
                <a:spcPct val="0"/>
              </a:spcAft>
            </a:pP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sym typeface="Gill Sans" charset="0"/>
            </a:endParaRPr>
          </a:p>
        </p:txBody>
      </p:sp>
      <p:sp>
        <p:nvSpPr>
          <p:cNvPr id="5" name="Picture Placeholder 4"/>
          <p:cNvSpPr>
            <a:spLocks noGrp="1"/>
          </p:cNvSpPr>
          <p:nvPr>
            <p:ph type="pic" sz="quarter" idx="10" hasCustomPrompt="1"/>
          </p:nvPr>
        </p:nvSpPr>
        <p:spPr>
          <a:xfrm>
            <a:off x="0" y="0"/>
            <a:ext cx="6092889" cy="6858000"/>
          </a:xfrm>
          <a:prstGeom prst="rect">
            <a:avLst/>
          </a:prstGeom>
          <a:noFill/>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5695790" cy="1507849"/>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24483607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26058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09441" y="1262743"/>
            <a:ext cx="10969943" cy="4863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54946850"/>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24" name="Picture Placeholder 23"/>
          <p:cNvSpPr>
            <a:spLocks noGrp="1"/>
          </p:cNvSpPr>
          <p:nvPr>
            <p:ph type="pic" sz="quarter" idx="10" hasCustomPrompt="1"/>
          </p:nvPr>
        </p:nvSpPr>
        <p:spPr>
          <a:xfrm>
            <a:off x="927757" y="2445664"/>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5" name="Picture Placeholder 24"/>
          <p:cNvSpPr>
            <a:spLocks noGrp="1"/>
          </p:cNvSpPr>
          <p:nvPr>
            <p:ph type="pic" sz="quarter" idx="11" hasCustomPrompt="1"/>
          </p:nvPr>
        </p:nvSpPr>
        <p:spPr>
          <a:xfrm>
            <a:off x="341780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8" name="Picture Placeholder 27"/>
          <p:cNvSpPr>
            <a:spLocks noGrp="1"/>
          </p:cNvSpPr>
          <p:nvPr>
            <p:ph type="pic" sz="quarter" idx="12" hasCustomPrompt="1"/>
          </p:nvPr>
        </p:nvSpPr>
        <p:spPr>
          <a:xfrm>
            <a:off x="5903998"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
        <p:nvSpPr>
          <p:cNvPr id="29" name="Picture Placeholder 28"/>
          <p:cNvSpPr>
            <a:spLocks noGrp="1"/>
          </p:cNvSpPr>
          <p:nvPr>
            <p:ph type="pic" sz="quarter" idx="13" hasCustomPrompt="1"/>
          </p:nvPr>
        </p:nvSpPr>
        <p:spPr>
          <a:xfrm>
            <a:off x="8398681" y="2444750"/>
            <a:ext cx="2254352" cy="2602586"/>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849280923"/>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3154866" y="2585235"/>
            <a:ext cx="5665636" cy="2874153"/>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15" name="Text Placeholder 14"/>
          <p:cNvSpPr>
            <a:spLocks noGrp="1"/>
          </p:cNvSpPr>
          <p:nvPr>
            <p:ph type="body" sz="quarter" idx="10" hasCustomPrompt="1"/>
          </p:nvPr>
        </p:nvSpPr>
        <p:spPr>
          <a:xfrm>
            <a:off x="3155129" y="1936750"/>
            <a:ext cx="5665636" cy="671513"/>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smtClean="0"/>
              <a:t> </a:t>
            </a:r>
            <a:endParaRPr lang="en-US" dirty="0"/>
          </a:p>
        </p:txBody>
      </p:sp>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19" name="Text Placeholder 18"/>
          <p:cNvSpPr>
            <a:spLocks noGrp="1"/>
          </p:cNvSpPr>
          <p:nvPr>
            <p:ph type="body" sz="quarter" idx="11" hasCustomPrompt="1"/>
          </p:nvPr>
        </p:nvSpPr>
        <p:spPr>
          <a:xfrm>
            <a:off x="3155128" y="2101850"/>
            <a:ext cx="5665374" cy="506389"/>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smtClean="0"/>
              <a:t> </a:t>
            </a:r>
            <a:endParaRPr lang="en-US" dirty="0"/>
          </a:p>
        </p:txBody>
      </p:sp>
      <p:sp>
        <p:nvSpPr>
          <p:cNvPr id="22" name="Text Placeholder 21"/>
          <p:cNvSpPr>
            <a:spLocks noGrp="1"/>
          </p:cNvSpPr>
          <p:nvPr>
            <p:ph type="body" sz="quarter" idx="12" hasCustomPrompt="1"/>
          </p:nvPr>
        </p:nvSpPr>
        <p:spPr>
          <a:xfrm>
            <a:off x="3643951" y="2057400"/>
            <a:ext cx="5042169" cy="483386"/>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smtClean="0"/>
              <a:t> </a:t>
            </a:r>
            <a:endParaRPr lang="en-US" dirty="0"/>
          </a:p>
        </p:txBody>
      </p:sp>
      <p:sp>
        <p:nvSpPr>
          <p:cNvPr id="9" name="AutoShape 7"/>
          <p:cNvSpPr>
            <a:spLocks/>
          </p:cNvSpPr>
          <p:nvPr/>
        </p:nvSpPr>
        <p:spPr bwMode="auto">
          <a:xfrm>
            <a:off x="3739176" y="2451100"/>
            <a:ext cx="60309" cy="36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9045" tIns="19045" rIns="19045" bIns="19045"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2380980482"/>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5" name="Picture Placeholder 4"/>
          <p:cNvSpPr>
            <a:spLocks noGrp="1"/>
          </p:cNvSpPr>
          <p:nvPr>
            <p:ph type="pic" sz="quarter" idx="14" hasCustomPrompt="1"/>
          </p:nvPr>
        </p:nvSpPr>
        <p:spPr>
          <a:xfrm>
            <a:off x="837982" y="2585235"/>
            <a:ext cx="5113901"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
        <p:nvSpPr>
          <p:cNvPr id="6" name="Picture Placeholder 5"/>
          <p:cNvSpPr>
            <a:spLocks noGrp="1"/>
          </p:cNvSpPr>
          <p:nvPr>
            <p:ph type="pic" sz="quarter" idx="15" hasCustomPrompt="1"/>
          </p:nvPr>
        </p:nvSpPr>
        <p:spPr>
          <a:xfrm>
            <a:off x="6236943" y="2585235"/>
            <a:ext cx="5113900" cy="259426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smtClean="0"/>
              <a:t> </a:t>
            </a:r>
            <a:endParaRPr lang="en-US" dirty="0"/>
          </a:p>
        </p:txBody>
      </p:sp>
    </p:spTree>
    <p:extLst>
      <p:ext uri="{BB962C8B-B14F-4D97-AF65-F5344CB8AC3E}">
        <p14:creationId xmlns:p14="http://schemas.microsoft.com/office/powerpoint/2010/main" val="779199297"/>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8" name="Picture Placeholder 5"/>
          <p:cNvSpPr>
            <a:spLocks noGrp="1"/>
          </p:cNvSpPr>
          <p:nvPr>
            <p:ph type="pic" sz="quarter" idx="14"/>
          </p:nvPr>
        </p:nvSpPr>
        <p:spPr>
          <a:xfrm>
            <a:off x="1371243" y="2177435"/>
            <a:ext cx="6334856" cy="321364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7935434" y="1785870"/>
            <a:ext cx="2958329" cy="150678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7948924" y="3902309"/>
            <a:ext cx="2958329" cy="1500748"/>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val="2458055444"/>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5231038"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953259411"/>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629131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4104944"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28998195"/>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5" y="437074"/>
            <a:ext cx="3649332" cy="800091"/>
          </a:xfrm>
          <a:prstGeom prst="rect">
            <a:avLst/>
          </a:prstGeom>
        </p:spPr>
        <p:txBody>
          <a:bodyPr wrap="none">
            <a:spAutoFit/>
          </a:bodyPr>
          <a:lstStyle>
            <a:lvl1pPr>
              <a:defRPr>
                <a:solidFill>
                  <a:schemeClr val="tx1"/>
                </a:solidFill>
              </a:defRPr>
            </a:lvl1pPr>
          </a:lstStyle>
          <a:p>
            <a:r>
              <a:rPr lang="en-US" dirty="0" smtClean="0"/>
              <a:t>Sample Title</a:t>
            </a:r>
            <a:endParaRPr lang="en-US" dirty="0"/>
          </a:p>
        </p:txBody>
      </p:sp>
      <p:sp>
        <p:nvSpPr>
          <p:cNvPr id="4" name="Picture Placeholder 3"/>
          <p:cNvSpPr>
            <a:spLocks noGrp="1"/>
          </p:cNvSpPr>
          <p:nvPr>
            <p:ph type="pic" sz="quarter" idx="10" hasCustomPrompt="1"/>
          </p:nvPr>
        </p:nvSpPr>
        <p:spPr>
          <a:xfrm>
            <a:off x="7242194" y="2324100"/>
            <a:ext cx="1756905" cy="3121025"/>
          </a:xfrm>
          <a:prstGeom prst="rect">
            <a:avLst/>
          </a:prstGeom>
        </p:spPr>
        <p:txBody>
          <a:bodyPr/>
          <a:lstStyle/>
          <a:p>
            <a:r>
              <a:rPr lang="en-US" dirty="0" smtClean="0"/>
              <a:t> </a:t>
            </a:r>
            <a:endParaRPr lang="en-US" dirty="0"/>
          </a:p>
        </p:txBody>
      </p:sp>
      <p:sp>
        <p:nvSpPr>
          <p:cNvPr id="5" name="Picture Placeholder 3"/>
          <p:cNvSpPr>
            <a:spLocks noGrp="1"/>
          </p:cNvSpPr>
          <p:nvPr>
            <p:ph type="pic" sz="quarter" idx="11" hasCustomPrompt="1"/>
          </p:nvPr>
        </p:nvSpPr>
        <p:spPr>
          <a:xfrm>
            <a:off x="5055823" y="2324100"/>
            <a:ext cx="1756905" cy="3121025"/>
          </a:xfrm>
          <a:prstGeom prst="rect">
            <a:avLst/>
          </a:prstGeom>
        </p:spPr>
        <p:txBody>
          <a:bodyPr/>
          <a:lstStyle/>
          <a:p>
            <a:r>
              <a:rPr lang="en-US" dirty="0" smtClean="0"/>
              <a:t> </a:t>
            </a:r>
            <a:endParaRPr lang="en-US" dirty="0"/>
          </a:p>
        </p:txBody>
      </p:sp>
      <p:sp>
        <p:nvSpPr>
          <p:cNvPr id="6" name="Picture Placeholder 3"/>
          <p:cNvSpPr>
            <a:spLocks noGrp="1"/>
          </p:cNvSpPr>
          <p:nvPr>
            <p:ph type="pic" sz="quarter" idx="12" hasCustomPrompt="1"/>
          </p:nvPr>
        </p:nvSpPr>
        <p:spPr>
          <a:xfrm>
            <a:off x="2869453" y="2324100"/>
            <a:ext cx="1756905" cy="31210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3647154914"/>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610966996"/>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4370120" y="-7132"/>
            <a:ext cx="7818705" cy="6865132"/>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
        <p:nvSpPr>
          <p:cNvPr id="8" name="Tytuł 7"/>
          <p:cNvSpPr>
            <a:spLocks noGrp="1"/>
          </p:cNvSpPr>
          <p:nvPr>
            <p:ph type="title" hasCustomPrompt="1"/>
          </p:nvPr>
        </p:nvSpPr>
        <p:spPr>
          <a:xfrm>
            <a:off x="3071491" y="3899778"/>
            <a:ext cx="6044629" cy="1507849"/>
          </a:xfrm>
          <a:prstGeom prst="rect">
            <a:avLst/>
          </a:prstGeom>
        </p:spPr>
        <p:txBody>
          <a:bodyPr wrap="square">
            <a:spAutoFit/>
          </a:bodyPr>
          <a:lstStyle>
            <a:lvl1pPr algn="ctr">
              <a:defRPr baseline="0">
                <a:solidFill>
                  <a:schemeClr val="tx1"/>
                </a:solidFill>
              </a:defRPr>
            </a:lvl1pPr>
          </a:lstStyle>
          <a:p>
            <a:r>
              <a:rPr lang="pl-PL" dirty="0" smtClean="0"/>
              <a:t>Timelines &amp; Planning</a:t>
            </a:r>
            <a:endParaRPr lang="en-US" dirty="0"/>
          </a:p>
        </p:txBody>
      </p:sp>
      <p:sp>
        <p:nvSpPr>
          <p:cNvPr id="12" name="Text Placeholder 11"/>
          <p:cNvSpPr>
            <a:spLocks noGrp="1"/>
          </p:cNvSpPr>
          <p:nvPr>
            <p:ph type="body" sz="quarter" idx="10" hasCustomPrompt="1"/>
          </p:nvPr>
        </p:nvSpPr>
        <p:spPr>
          <a:xfrm>
            <a:off x="4731271" y="4660974"/>
            <a:ext cx="2418720" cy="438150"/>
          </a:xfrm>
          <a:prstGeom prst="rect">
            <a:avLst/>
          </a:prstGeom>
        </p:spPr>
        <p:txBody>
          <a:bodyPr/>
          <a:lstStyle>
            <a:lvl1pPr marL="0" marR="0" indent="0" algn="ctr" defTabSz="228554" rtl="0" eaLnBrk="1" fontAlgn="base" latinLnBrk="0" hangingPunct="0">
              <a:lnSpc>
                <a:spcPct val="100000"/>
              </a:lnSpc>
              <a:spcBef>
                <a:spcPct val="0"/>
              </a:spcBef>
              <a:spcAft>
                <a:spcPct val="0"/>
              </a:spcAft>
              <a:buClrTx/>
              <a:buSzTx/>
              <a:buFontTx/>
              <a:buNone/>
              <a:tabLst/>
              <a:defRPr sz="2200">
                <a:solidFill>
                  <a:schemeClr val="tx1"/>
                </a:solidFill>
                <a:latin typeface="Lato Regular" panose="020F0502020204030203" pitchFamily="34" charset="0"/>
              </a:defRPr>
            </a:lvl1pPr>
          </a:lstStyle>
          <a:p>
            <a:pPr marL="0" marR="0" lvl="0" indent="0" algn="l" defTabSz="228554" rtl="0" eaLnBrk="1" fontAlgn="base" latinLnBrk="0" hangingPunct="0">
              <a:lnSpc>
                <a:spcPct val="100000"/>
              </a:lnSpc>
              <a:spcBef>
                <a:spcPct val="0"/>
              </a:spcBef>
              <a:spcAft>
                <a:spcPct val="0"/>
              </a:spcAft>
              <a:buClrTx/>
              <a:buSzTx/>
              <a:buFontTx/>
              <a:buNone/>
              <a:tabLst/>
              <a:defRPr/>
            </a:pPr>
            <a:r>
              <a:rPr lang="pl-PL" sz="2200" b="0" dirty="0" smtClean="0">
                <a:latin typeface="Lato Regular" panose="020F0502020204030203" pitchFamily="34" charset="0"/>
              </a:rPr>
              <a:t>Pitch Deck Edition</a:t>
            </a:r>
            <a:endParaRPr lang="en-US" sz="2200" b="0" dirty="0" smtClean="0">
              <a:latin typeface="Lato Regular" panose="020F0502020204030203" pitchFamily="34" charset="0"/>
            </a:endParaRPr>
          </a:p>
        </p:txBody>
      </p:sp>
    </p:spTree>
    <p:extLst>
      <p:ext uri="{BB962C8B-B14F-4D97-AF65-F5344CB8AC3E}">
        <p14:creationId xmlns:p14="http://schemas.microsoft.com/office/powerpoint/2010/main" val="3152795722"/>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4328712" y="-1"/>
            <a:ext cx="7860113" cy="6858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316068609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649384"/>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814311" y="3573400"/>
            <a:ext cx="3947364" cy="540184"/>
          </a:xfrm>
          <a:prstGeom prst="rect">
            <a:avLst/>
          </a:prstGeom>
        </p:spPr>
        <p:txBody>
          <a:bodyPr>
            <a:noAutofit/>
          </a:bodyPr>
          <a:lstStyle>
            <a:lvl1pPr algn="l">
              <a:defRPr sz="22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smtClean="0"/>
              <a:t>Sample Subtitle</a:t>
            </a:r>
          </a:p>
        </p:txBody>
      </p:sp>
      <p:sp>
        <p:nvSpPr>
          <p:cNvPr id="9" name="Tytuł 8"/>
          <p:cNvSpPr>
            <a:spLocks noGrp="1"/>
          </p:cNvSpPr>
          <p:nvPr>
            <p:ph type="title" hasCustomPrompt="1"/>
          </p:nvPr>
        </p:nvSpPr>
        <p:spPr>
          <a:xfrm>
            <a:off x="974082" y="2819348"/>
            <a:ext cx="3126177" cy="800091"/>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smtClean="0"/>
              <a:t>Sample Title</a:t>
            </a:r>
            <a:endParaRPr lang="en-US" dirty="0"/>
          </a:p>
        </p:txBody>
      </p:sp>
      <p:sp>
        <p:nvSpPr>
          <p:cNvPr id="8" name="AutoShape 1"/>
          <p:cNvSpPr>
            <a:spLocks/>
          </p:cNvSpPr>
          <p:nvPr userDrawn="1"/>
        </p:nvSpPr>
        <p:spPr bwMode="auto">
          <a:xfrm>
            <a:off x="4328778" y="0"/>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en-US" sz="2799" dirty="0">
              <a:solidFill>
                <a:srgbClr val="000000"/>
              </a:solidFill>
              <a:latin typeface="Aleo"/>
              <a:cs typeface="Arial" panose="020B0604020202020204" pitchFamily="34" charset="0"/>
              <a:sym typeface="Gill Sans" charset="0"/>
            </a:endParaRPr>
          </a:p>
        </p:txBody>
      </p:sp>
    </p:spTree>
    <p:extLst>
      <p:ext uri="{BB962C8B-B14F-4D97-AF65-F5344CB8AC3E}">
        <p14:creationId xmlns:p14="http://schemas.microsoft.com/office/powerpoint/2010/main" val="2919706615"/>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59224" y="437074"/>
            <a:ext cx="3203121" cy="800091"/>
          </a:xfrm>
          <a:prstGeom prst="rect">
            <a:avLst/>
          </a:prstGeom>
        </p:spPr>
        <p:txBody>
          <a:bodyPr wrap="none">
            <a:spAutoFit/>
          </a:bodyPr>
          <a:lstStyle>
            <a:lvl1pPr>
              <a:defRPr b="0" spc="50" baseline="0">
                <a:solidFill>
                  <a:schemeClr val="tx1"/>
                </a:solidFill>
                <a:latin typeface="Aleo bold" panose="020F0802020204030203" pitchFamily="34" charset="0"/>
              </a:defRPr>
            </a:lvl1pPr>
          </a:lstStyle>
          <a:p>
            <a:r>
              <a:rPr lang="en-US" dirty="0" smtClean="0"/>
              <a:t>Sample Title</a:t>
            </a:r>
            <a:endParaRPr lang="en-US" dirty="0"/>
          </a:p>
        </p:txBody>
      </p:sp>
      <p:sp>
        <p:nvSpPr>
          <p:cNvPr id="2" name="Rectangle 1"/>
          <p:cNvSpPr/>
          <p:nvPr userDrawn="1"/>
        </p:nvSpPr>
        <p:spPr bwMode="auto">
          <a:xfrm>
            <a:off x="0" y="2514600"/>
            <a:ext cx="12188825" cy="2261937"/>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25393" tIns="25393" rIns="25393" bIns="25393" numCol="1" spcCol="0" rtlCol="0" fromWordArt="0" anchor="ctr" anchorCtr="0" forceAA="0" compatLnSpc="1">
            <a:prstTxWarp prst="textNoShape">
              <a:avLst/>
            </a:prstTxWarp>
            <a:noAutofit/>
          </a:bodyPr>
          <a:lstStyle/>
          <a:p>
            <a:pPr marL="171416" algn="ctr" defTabSz="412667" fontAlgn="base" hangingPunct="0">
              <a:spcBef>
                <a:spcPct val="0"/>
              </a:spcBef>
              <a:spcAft>
                <a:spcPct val="0"/>
              </a:spcAft>
            </a:pPr>
            <a:endParaRPr lang="pl-PL" sz="2799" dirty="0" smtClean="0">
              <a:solidFill>
                <a:srgbClr val="000000"/>
              </a:solidFill>
              <a:latin typeface="Aleo"/>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val="52321298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7766072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953293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al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rgbClr val="8C1D40"/>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rgbClr val="8C1D40"/>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76" y="36576"/>
            <a:ext cx="5079365" cy="1092063"/>
          </a:xfrm>
          <a:prstGeom prst="rect">
            <a:avLst/>
          </a:prstGeom>
        </p:spPr>
      </p:pic>
    </p:spTree>
    <p:extLst>
      <p:ext uri="{BB962C8B-B14F-4D97-AF65-F5344CB8AC3E}">
        <p14:creationId xmlns:p14="http://schemas.microsoft.com/office/powerpoint/2010/main" val="2604525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6191133"/>
      </p:ext>
    </p:extLst>
  </p:cSld>
  <p:clrMapOvr>
    <a:masterClrMapping/>
  </p:clrMapOvr>
  <p:transition>
    <p:fade/>
  </p:transition>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376506"/>
      </p:ext>
    </p:extLst>
  </p:cSld>
  <p:clrMapOvr>
    <a:masterClrMapping/>
  </p:clrMapOvr>
  <p:transition>
    <p:fade/>
  </p:transition>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09822220"/>
      </p:ext>
    </p:extLst>
  </p:cSld>
  <p:clrMapOvr>
    <a:masterClrMapping/>
  </p:clrMapOvr>
  <p:transition>
    <p:fade/>
  </p:transition>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0619747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928905496"/>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0053353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780038792"/>
      </p:ext>
    </p:extLst>
  </p:cSld>
  <p:clrMapOvr>
    <a:masterClrMapping/>
  </p:clrMapOvr>
  <p:transition>
    <p:fade/>
  </p:transition>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203727660"/>
      </p:ext>
    </p:extLst>
  </p:cSld>
  <p:clrMapOvr>
    <a:masterClrMapping/>
  </p:clrMapOvr>
  <p:transition>
    <p:fade/>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62847265"/>
      </p:ext>
    </p:extLst>
  </p:cSld>
  <p:clrMapOvr>
    <a:masterClrMapping/>
  </p:clrMapOvr>
  <p:transition>
    <p:fade/>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tatistical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R or SPSS Code</a:t>
            </a:r>
            <a:endParaRPr lang="en-US" dirty="0"/>
          </a:p>
        </p:txBody>
      </p:sp>
      <p:sp>
        <p:nvSpPr>
          <p:cNvPr id="3" name="Rectangle 2"/>
          <p:cNvSpPr/>
          <p:nvPr/>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8652000"/>
      </p:ext>
    </p:extLst>
  </p:cSld>
  <p:clrMapOvr>
    <a:masterClrMapping/>
  </p:clrMapOvr>
  <p:transition>
    <p:fade/>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08430867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12188825" cy="6858000"/>
          </a:xfrm>
          <a:prstGeom prst="rect">
            <a:avLst/>
          </a:prstGeom>
          <a:solidFill>
            <a:schemeClr val="tx1"/>
          </a:solidFill>
          <a:ln>
            <a:noFill/>
          </a:ln>
          <a:effectLst/>
          <a:extLst/>
        </p:spPr>
        <p:txBody>
          <a:bodyPr lIns="0" tIns="0" rIns="0" bIns="0" rtlCol="0" anchor="ctr"/>
          <a:lstStyle/>
          <a:p>
            <a:pPr algn="ctr"/>
            <a:endParaRPr lang="pl-PL" sz="2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88825" cy="498598"/>
          </a:xfrm>
          <a:prstGeom prst="rect">
            <a:avLst/>
          </a:prstGeom>
        </p:spPr>
        <p:txBody>
          <a:bodyPr/>
          <a:lstStyle/>
          <a:p>
            <a:r>
              <a:rPr lang="en-US" dirty="0" smtClean="0"/>
              <a:t> </a:t>
            </a:r>
            <a:endParaRPr lang="en-US" dirty="0"/>
          </a:p>
        </p:txBody>
      </p:sp>
      <p:sp>
        <p:nvSpPr>
          <p:cNvPr id="3" name="Tytuł 7"/>
          <p:cNvSpPr>
            <a:spLocks noGrp="1"/>
          </p:cNvSpPr>
          <p:nvPr>
            <p:ph type="title" hasCustomPrompt="1"/>
          </p:nvPr>
        </p:nvSpPr>
        <p:spPr>
          <a:xfrm>
            <a:off x="659225" y="437074"/>
            <a:ext cx="5401672" cy="1495794"/>
          </a:xfrm>
          <a:prstGeom prst="rect">
            <a:avLst/>
          </a:prstGeom>
        </p:spPr>
        <p:txBody>
          <a:bodyPr wrap="none">
            <a:spAutoFit/>
          </a:bodyPr>
          <a:lstStyle>
            <a:lvl1pPr>
              <a:defRPr baseline="0">
                <a:solidFill>
                  <a:srgbClr val="FFFFFF"/>
                </a:solidFill>
              </a:defRPr>
            </a:lvl1pPr>
          </a:lstStyle>
          <a:p>
            <a:r>
              <a:rPr lang="en-US" dirty="0" smtClean="0"/>
              <a:t>Put here your own</a:t>
            </a:r>
            <a:br>
              <a:rPr lang="en-US" dirty="0" smtClean="0"/>
            </a:br>
            <a:r>
              <a:rPr lang="en-US" dirty="0" smtClean="0"/>
              <a:t>picture background</a:t>
            </a:r>
            <a:endParaRPr lang="en-US" dirty="0"/>
          </a:p>
        </p:txBody>
      </p:sp>
    </p:spTree>
    <p:extLst>
      <p:ext uri="{BB962C8B-B14F-4D97-AF65-F5344CB8AC3E}">
        <p14:creationId xmlns:p14="http://schemas.microsoft.com/office/powerpoint/2010/main" val="18841008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_custom bg 4">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659225" y="437074"/>
            <a:ext cx="2846933" cy="636969"/>
          </a:xfrm>
          <a:prstGeom prst="rect">
            <a:avLst/>
          </a:prstGeom>
        </p:spPr>
        <p:txBody>
          <a:bodyPr wrap="none">
            <a:spAutoFit/>
          </a:bodyPr>
          <a:lstStyle>
            <a:lvl1pPr>
              <a:defRPr sz="4599" b="1">
                <a:solidFill>
                  <a:schemeClr val="tx1"/>
                </a:solidFill>
              </a:defRPr>
            </a:lvl1pPr>
          </a:lstStyle>
          <a:p>
            <a:r>
              <a:rPr lang="en-US" dirty="0" smtClean="0"/>
              <a:t>Sample Title</a:t>
            </a:r>
            <a:endParaRPr lang="en-US" dirty="0"/>
          </a:p>
        </p:txBody>
      </p:sp>
    </p:spTree>
    <p:extLst>
      <p:ext uri="{BB962C8B-B14F-4D97-AF65-F5344CB8AC3E}">
        <p14:creationId xmlns:p14="http://schemas.microsoft.com/office/powerpoint/2010/main" val="391868883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4_custom bg 4">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498598"/>
          </a:xfrm>
          <a:prstGeom prst="rect">
            <a:avLst/>
          </a:prstGeom>
        </p:spPr>
        <p:txBody>
          <a:bodyPr/>
          <a:lstStyle>
            <a:lvl1pPr marL="0" indent="0">
              <a:buNone/>
              <a:defRPr/>
            </a:lvl1pPr>
          </a:lstStyle>
          <a:p>
            <a:r>
              <a:rPr lang="pl-PL" dirty="0" smtClean="0"/>
              <a:t> </a:t>
            </a:r>
            <a:endParaRPr lang="en-US" dirty="0"/>
          </a:p>
        </p:txBody>
      </p:sp>
    </p:spTree>
    <p:extLst>
      <p:ext uri="{BB962C8B-B14F-4D97-AF65-F5344CB8AC3E}">
        <p14:creationId xmlns:p14="http://schemas.microsoft.com/office/powerpoint/2010/main" val="35029044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_Accent 1">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518145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Slide_Accent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601521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0"/>
            <a:ext cx="761802" cy="6857999"/>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Tree>
    <p:extLst>
      <p:ext uri="{BB962C8B-B14F-4D97-AF65-F5344CB8AC3E}">
        <p14:creationId xmlns:p14="http://schemas.microsoft.com/office/powerpoint/2010/main" val="82690529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_Accent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12762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_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76232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6840028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6814122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Accent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648728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mo, - Accent 1">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779257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mo, - Accent 2">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3097682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emo, - Accent 3">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66039" y="1443190"/>
            <a:ext cx="10244885" cy="914096"/>
          </a:xfrm>
        </p:spPr>
        <p:txBody>
          <a:bodyPr wrap="square" anchor="ctr">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04575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99059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 Accent 1">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4377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9" name="Rectangle 8"/>
          <p:cNvSpPr/>
          <p:nvPr userDrawn="1"/>
        </p:nvSpPr>
        <p:spPr>
          <a:xfrm>
            <a:off x="0" y="1"/>
            <a:ext cx="761802" cy="6856414"/>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Tree>
    <p:extLst>
      <p:ext uri="{BB962C8B-B14F-4D97-AF65-F5344CB8AC3E}">
        <p14:creationId xmlns:p14="http://schemas.microsoft.com/office/powerpoint/2010/main" val="212495996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 Accent 2">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43259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 Accent 3">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37779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 EP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chemeClr val="accent1"/>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spTree>
    <p:extLst>
      <p:ext uri="{BB962C8B-B14F-4D97-AF65-F5344CB8AC3E}">
        <p14:creationId xmlns:p14="http://schemas.microsoft.com/office/powerpoint/2010/main" val="203096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Enterprise Marketing">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smtClean="0"/>
              <a:t>Click to add optional icon or picture</a:t>
            </a:r>
          </a:p>
        </p:txBody>
      </p:sp>
      <p:sp>
        <p:nvSpPr>
          <p:cNvPr id="8"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hasCustomPrompt="1"/>
          </p:nvPr>
        </p:nvSpPr>
        <p:spPr>
          <a:xfrm>
            <a:off x="0" y="1524000"/>
            <a:ext cx="8379817" cy="3810000"/>
          </a:xfrm>
          <a:prstGeom prst="rect">
            <a:avLst/>
          </a:prstGeom>
          <a:solidFill>
            <a:srgbClr val="9E0047"/>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Tree>
    <p:extLst>
      <p:ext uri="{BB962C8B-B14F-4D97-AF65-F5344CB8AC3E}">
        <p14:creationId xmlns:p14="http://schemas.microsoft.com/office/powerpoint/2010/main" val="314716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 EP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chemeClr val="accent1"/>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spTree>
    <p:extLst>
      <p:ext uri="{BB962C8B-B14F-4D97-AF65-F5344CB8AC3E}">
        <p14:creationId xmlns:p14="http://schemas.microsoft.com/office/powerpoint/2010/main" val="2751415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 Enterprise Marketing">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smtClean="0"/>
              <a:t>Click to add optional icon or picture</a:t>
            </a:r>
          </a:p>
        </p:txBody>
      </p:sp>
      <p:sp>
        <p:nvSpPr>
          <p:cNvPr id="8"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hasCustomPrompt="1"/>
          </p:nvPr>
        </p:nvSpPr>
        <p:spPr>
          <a:xfrm>
            <a:off x="0" y="1524000"/>
            <a:ext cx="8379817" cy="3810000"/>
          </a:xfrm>
          <a:prstGeom prst="rect">
            <a:avLst/>
          </a:prstGeom>
          <a:solidFill>
            <a:srgbClr val="9E0047"/>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Tree>
    <p:extLst>
      <p:ext uri="{BB962C8B-B14F-4D97-AF65-F5344CB8AC3E}">
        <p14:creationId xmlns:p14="http://schemas.microsoft.com/office/powerpoint/2010/main" val="2195020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Title | EP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chemeClr val="accent1"/>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spTree>
    <p:extLst>
      <p:ext uri="{BB962C8B-B14F-4D97-AF65-F5344CB8AC3E}">
        <p14:creationId xmlns:p14="http://schemas.microsoft.com/office/powerpoint/2010/main" val="2194953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_Title | Enterprise Marketing">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8379817" y="1524000"/>
            <a:ext cx="3809008" cy="380947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smtClean="0"/>
              <a:t>Click to add optional icon or picture</a:t>
            </a:r>
          </a:p>
        </p:txBody>
      </p:sp>
      <p:sp>
        <p:nvSpPr>
          <p:cNvPr id="8"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hasCustomPrompt="1"/>
          </p:nvPr>
        </p:nvSpPr>
        <p:spPr>
          <a:xfrm>
            <a:off x="0" y="1524000"/>
            <a:ext cx="8379817" cy="3810000"/>
          </a:xfrm>
          <a:prstGeom prst="rect">
            <a:avLst/>
          </a:prstGeom>
          <a:solidFill>
            <a:srgbClr val="9E0047"/>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Tree>
    <p:extLst>
      <p:ext uri="{BB962C8B-B14F-4D97-AF65-F5344CB8AC3E}">
        <p14:creationId xmlns:p14="http://schemas.microsoft.com/office/powerpoint/2010/main" val="284552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417591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9518180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smtClean="0"/>
              <a:t>Click to add developer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39341921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p:nvSpPr>
        <p:spPr>
          <a:xfrm>
            <a:off x="0" y="0"/>
            <a:ext cx="761802" cy="6857999"/>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Tree>
    <p:extLst>
      <p:ext uri="{BB962C8B-B14F-4D97-AF65-F5344CB8AC3E}">
        <p14:creationId xmlns:p14="http://schemas.microsoft.com/office/powerpoint/2010/main" val="279294882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
        <p:nvSpPr>
          <p:cNvPr id="9" name="Rectangle 8"/>
          <p:cNvSpPr/>
          <p:nvPr/>
        </p:nvSpPr>
        <p:spPr>
          <a:xfrm>
            <a:off x="0" y="1"/>
            <a:ext cx="761802" cy="6856414"/>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Tree>
    <p:extLst>
      <p:ext uri="{BB962C8B-B14F-4D97-AF65-F5344CB8AC3E}">
        <p14:creationId xmlns:p14="http://schemas.microsoft.com/office/powerpoint/2010/main" val="2983593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smtClean="0"/>
              <a:t>Click to add developer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428027861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8859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smtClean="0"/>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smtClean="0"/>
              <a:t>Click to edit Master text styles</a:t>
            </a:r>
          </a:p>
        </p:txBody>
      </p:sp>
      <p:sp>
        <p:nvSpPr>
          <p:cNvPr id="12" name="Rectangle 11"/>
          <p:cNvSpPr/>
          <p:nvPr/>
        </p:nvSpPr>
        <p:spPr>
          <a:xfrm>
            <a:off x="0" y="1"/>
            <a:ext cx="761802" cy="6856414"/>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2"/>
                </a:solidFill>
                <a:latin typeface="Segoe UI Light" pitchFamily="34" charset="0"/>
                <a:ea typeface="Segoe UI" pitchFamily="34" charset="0"/>
                <a:cs typeface="Segoe UI" pitchFamily="34" charset="0"/>
              </a:rPr>
              <a:t>Demo</a:t>
            </a:r>
          </a:p>
        </p:txBody>
      </p:sp>
      <p:sp>
        <p:nvSpPr>
          <p:cNvPr id="13" name="TextBox 12"/>
          <p:cNvSpPr txBox="1"/>
          <p:nvPr/>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4"/>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381562333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smtClean="0"/>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smtClean="0"/>
              <a:t>Click to edit Master text styles</a:t>
            </a:r>
          </a:p>
        </p:txBody>
      </p:sp>
      <p:sp>
        <p:nvSpPr>
          <p:cNvPr id="12" name="Rectangle 11"/>
          <p:cNvSpPr/>
          <p:nvPr/>
        </p:nvSpPr>
        <p:spPr>
          <a:xfrm>
            <a:off x="0" y="1"/>
            <a:ext cx="761802" cy="6856414"/>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2"/>
                </a:solidFill>
                <a:latin typeface="Segoe UI Light" pitchFamily="34" charset="0"/>
                <a:ea typeface="Segoe UI" pitchFamily="34" charset="0"/>
                <a:cs typeface="Segoe UI" pitchFamily="34" charset="0"/>
              </a:rPr>
              <a:t>Video</a:t>
            </a:r>
          </a:p>
        </p:txBody>
      </p:sp>
      <p:sp>
        <p:nvSpPr>
          <p:cNvPr id="13" name="TextBox 12"/>
          <p:cNvSpPr txBox="1"/>
          <p:nvPr/>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4"/>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155592095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peaker notes">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smtClean="0"/>
              <a:t>Next slide topic</a:t>
            </a:r>
          </a:p>
        </p:txBody>
      </p:sp>
      <p:sp>
        <p:nvSpPr>
          <p:cNvPr id="5" name="Title 1"/>
          <p:cNvSpPr>
            <a:spLocks noGrp="1"/>
          </p:cNvSpPr>
          <p:nvPr>
            <p:ph type="title"/>
          </p:nvPr>
        </p:nvSpPr>
        <p:spPr>
          <a:xfrm>
            <a:off x="0" y="2"/>
            <a:ext cx="12188825" cy="646042"/>
          </a:xfrm>
        </p:spPr>
        <p:txBody>
          <a:bodyPr>
            <a:noAutofit/>
          </a:bodyPr>
          <a:lstStyle>
            <a:lvl1pPr>
              <a:defRPr>
                <a:solidFill>
                  <a:schemeClr val="bg1"/>
                </a:solidFill>
              </a:defRPr>
            </a:lvl1pPr>
          </a:lstStyle>
          <a:p>
            <a:r>
              <a:rPr lang="en-US" smtClean="0"/>
              <a:t>Click to edit Master title style</a:t>
            </a:r>
            <a:endParaRPr lang="en-US" dirty="0"/>
          </a:p>
        </p:txBody>
      </p:sp>
      <p:sp>
        <p:nvSpPr>
          <p:cNvPr id="6" name="Text Placeholder 14"/>
          <p:cNvSpPr>
            <a:spLocks noGrp="1"/>
          </p:cNvSpPr>
          <p:nvPr>
            <p:ph idx="1" hasCustomPrompt="1"/>
          </p:nvPr>
        </p:nvSpPr>
        <p:spPr>
          <a:xfrm>
            <a:off x="761803" y="1524000"/>
            <a:ext cx="10665222" cy="4571999"/>
          </a:xfrm>
          <a:prstGeom prst="rect">
            <a:avLst/>
          </a:prstGeom>
        </p:spPr>
        <p:txBody>
          <a:bodyPr vert="horz" lIns="91440" tIns="45720" rIns="91440" bIns="45720" rtlCol="0">
            <a:normAutofit/>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Use this layout for speaker notes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730548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136744452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8" name="Rectangle 7"/>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339770618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29898591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36445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42" y="3048000"/>
            <a:ext cx="2570735" cy="419108"/>
          </a:xfrm>
          <a:prstGeom prst="rect">
            <a:avLst/>
          </a:prstGeom>
        </p:spPr>
      </p:pic>
      <p:sp>
        <p:nvSpPr>
          <p:cNvPr id="4" name="Rectangle 3"/>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370902042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Microsoft logo 2">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42" y="3048000"/>
            <a:ext cx="2570735" cy="419108"/>
          </a:xfrm>
          <a:prstGeom prst="rect">
            <a:avLst/>
          </a:prstGeom>
        </p:spPr>
      </p:pic>
      <p:sp>
        <p:nvSpPr>
          <p:cNvPr id="4" name="Rectangle 3"/>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02" y="3048000"/>
            <a:ext cx="2570735" cy="419108"/>
          </a:xfrm>
          <a:prstGeom prst="rect">
            <a:avLst/>
          </a:prstGeom>
        </p:spPr>
      </p:pic>
      <p:sp>
        <p:nvSpPr>
          <p:cNvPr id="8" name="Rectangle 7"/>
          <p:cNvSpPr/>
          <p:nvPr/>
        </p:nvSpPr>
        <p:spPr>
          <a:xfrm>
            <a:off x="0" y="0"/>
            <a:ext cx="121888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112013333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802" y="3048833"/>
            <a:ext cx="2570735" cy="417442"/>
          </a:xfrm>
          <a:prstGeom prst="rect">
            <a:avLst/>
          </a:prstGeom>
        </p:spPr>
      </p:pic>
      <p:sp>
        <p:nvSpPr>
          <p:cNvPr id="8" name="Rectangle 7"/>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dirty="0"/>
          </a:p>
        </p:txBody>
      </p:sp>
    </p:spTree>
    <p:extLst>
      <p:ext uri="{BB962C8B-B14F-4D97-AF65-F5344CB8AC3E}">
        <p14:creationId xmlns:p14="http://schemas.microsoft.com/office/powerpoint/2010/main" val="1046706797"/>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519112" y="893802"/>
            <a:ext cx="11149013" cy="332399"/>
          </a:xfrm>
          <a:prstGeom prst="rect">
            <a:avLst/>
          </a:prstGeom>
          <a:noFill/>
        </p:spPr>
        <p:txBody>
          <a:bodyPr/>
          <a:lstStyle>
            <a:lvl1pPr marL="0" indent="0">
              <a:spcBef>
                <a:spcPts val="0"/>
              </a:spcBef>
              <a:spcAft>
                <a:spcPts val="900"/>
              </a:spcAft>
              <a:buNone/>
              <a:defRPr sz="2400" spc="-100" baseline="0">
                <a:solidFill>
                  <a:schemeClr val="accent1">
                    <a:lumMod val="40000"/>
                    <a:lumOff val="60000"/>
                  </a:schemeClr>
                </a:solidFill>
                <a:latin typeface="Segoe UI Light" pitchFamily="34" charset="0"/>
              </a:defRPr>
            </a:lvl1pPr>
            <a:lvl2pPr marL="0" indent="0">
              <a:spcBef>
                <a:spcPts val="0"/>
              </a:spcBef>
              <a:spcAft>
                <a:spcPts val="400"/>
              </a:spcAft>
              <a:buNone/>
              <a:defRPr sz="2000" spc="-50"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Subhead goes here</a:t>
            </a:r>
          </a:p>
        </p:txBody>
      </p:sp>
      <p:sp>
        <p:nvSpPr>
          <p:cNvPr id="4" name="Text Placeholder 3"/>
          <p:cNvSpPr>
            <a:spLocks noGrp="1"/>
          </p:cNvSpPr>
          <p:nvPr>
            <p:ph type="body" sz="quarter" idx="11"/>
          </p:nvPr>
        </p:nvSpPr>
        <p:spPr>
          <a:xfrm>
            <a:off x="520700" y="1754188"/>
            <a:ext cx="6832600" cy="1468094"/>
          </a:xfrm>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891564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7765" cy="2438400"/>
          </a:xfrm>
          <a:solidFill>
            <a:schemeClr val="accent1"/>
          </a:solidFill>
        </p:spPr>
        <p:txBody>
          <a:bodyPr>
            <a:normAutofit/>
          </a:bodyPr>
          <a:lstStyle>
            <a:lvl1pPr>
              <a:lnSpc>
                <a:spcPct val="100000"/>
              </a:lnSpc>
              <a:defRPr sz="2700"/>
            </a:lvl1pPr>
          </a:lstStyle>
          <a:p>
            <a:pPr lvl="0"/>
            <a:r>
              <a:rPr lang="en-US" dirty="0" smtClean="0"/>
              <a:t>Click to edit slide content</a:t>
            </a:r>
          </a:p>
        </p:txBody>
      </p:sp>
      <p:sp>
        <p:nvSpPr>
          <p:cNvPr id="12" name="Text Placeholder 11"/>
          <p:cNvSpPr>
            <a:spLocks noGrp="1"/>
          </p:cNvSpPr>
          <p:nvPr>
            <p:ph type="body" sz="quarter" idx="12" hasCustomPrompt="1"/>
          </p:nvPr>
        </p:nvSpPr>
        <p:spPr>
          <a:xfrm>
            <a:off x="2437765" y="1219200"/>
            <a:ext cx="4875530" cy="4875781"/>
          </a:xfrm>
          <a:solidFill>
            <a:schemeClr val="bg2"/>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3295" y="1219200"/>
            <a:ext cx="4875530" cy="4875781"/>
          </a:xfrm>
          <a:solidFill>
            <a:schemeClr val="accent1"/>
          </a:solidFill>
        </p:spPr>
        <p:txBody>
          <a:bodyPr>
            <a:noAutofit/>
          </a:bodyPr>
          <a:lstStyle>
            <a:lvl1pPr>
              <a:lnSpc>
                <a:spcPct val="120000"/>
              </a:lnSpc>
              <a:defRPr sz="1900">
                <a:solidFill>
                  <a:schemeClr val="tx1"/>
                </a:solidFill>
              </a:defRPr>
            </a:lvl1pPr>
            <a:lvl2pPr>
              <a:lnSpc>
                <a:spcPct val="120000"/>
              </a:lnSpc>
              <a:defRPr sz="1900">
                <a:solidFill>
                  <a:schemeClr val="tx1"/>
                </a:solidFill>
              </a:defRPr>
            </a:lvl2pPr>
            <a:lvl3pPr>
              <a:lnSpc>
                <a:spcPct val="120000"/>
              </a:lnSpc>
              <a:defRPr sz="1900">
                <a:solidFill>
                  <a:schemeClr val="tx1"/>
                </a:solidFill>
              </a:defRPr>
            </a:lvl3pPr>
            <a:lvl4pPr>
              <a:lnSpc>
                <a:spcPct val="120000"/>
              </a:lnSpc>
              <a:defRPr sz="1900">
                <a:solidFill>
                  <a:schemeClr val="tx1"/>
                </a:solidFill>
              </a:defRPr>
            </a:lvl4pPr>
            <a:lvl5pPr>
              <a:lnSpc>
                <a:spcPct val="120000"/>
              </a:lnSpc>
              <a:defRPr sz="1900">
                <a:solidFill>
                  <a:schemeClr val="tx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533200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6_Blank Color 1 Layout">
    <p:bg>
      <p:bgPr>
        <a:solidFill>
          <a:schemeClr val="tx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19114" y="228607"/>
            <a:ext cx="11149013" cy="553998"/>
          </a:xfrm>
          <a:prstGeom prst="rect">
            <a:avLst/>
          </a:prstGeom>
        </p:spPr>
        <p:txBody>
          <a:bodyPr vert="horz" wrap="square" lIns="0" tIns="0" rIns="0" bIns="0" rtlCol="0" anchor="t">
            <a:spAutoFit/>
          </a:bodyPr>
          <a:lstStyle>
            <a:lvl1pPr>
              <a:defRPr>
                <a:solidFill>
                  <a:schemeClr val="bg1"/>
                </a:solidFill>
              </a:defRPr>
            </a:lvl1pPr>
          </a:lstStyle>
          <a:p>
            <a:r>
              <a:rPr lang="en-US" smtClean="0"/>
              <a:t>Click to edit Master title style</a:t>
            </a:r>
            <a:endParaRPr lang="en-US" dirty="0"/>
          </a:p>
        </p:txBody>
      </p:sp>
      <p:sp>
        <p:nvSpPr>
          <p:cNvPr id="7" name="Text Placeholder 2"/>
          <p:cNvSpPr>
            <a:spLocks noGrp="1"/>
          </p:cNvSpPr>
          <p:nvPr>
            <p:ph idx="1"/>
          </p:nvPr>
        </p:nvSpPr>
        <p:spPr>
          <a:xfrm>
            <a:off x="519113" y="1447800"/>
            <a:ext cx="11149012" cy="1514261"/>
          </a:xfrm>
          <a:prstGeom prst="rect">
            <a:avLst/>
          </a:prstGeom>
        </p:spPr>
        <p:txBody>
          <a:bodyPr vert="horz" wrap="square" lIns="0" tIns="0" rIns="0" bIns="0" rtlCol="0">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796234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72286045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09441" y="1262743"/>
            <a:ext cx="10969943" cy="4863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1528003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06880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35709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smtClean="0"/>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smtClean="0"/>
              <a:t>Click to edit Master text styles</a:t>
            </a:r>
          </a:p>
        </p:txBody>
      </p:sp>
      <p:sp>
        <p:nvSpPr>
          <p:cNvPr id="12" name="Rectangle 11"/>
          <p:cNvSpPr/>
          <p:nvPr/>
        </p:nvSpPr>
        <p:spPr>
          <a:xfrm>
            <a:off x="0" y="1"/>
            <a:ext cx="761802" cy="6856414"/>
          </a:xfrm>
          <a:prstGeom prst="rect">
            <a:avLst/>
          </a:prstGeom>
          <a:solidFill>
            <a:srgbClr val="9E0047"/>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2"/>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r>
              <a:rPr lang="en-US" sz="8000" dirty="0" smtClean="0">
                <a:solidFill>
                  <a:schemeClr val="accent4"/>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311582610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0815844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 EP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3470"/>
            <a:ext cx="4570809" cy="1524530"/>
          </a:xfrm>
          <a:prstGeom prst="rect">
            <a:avLst/>
          </a:prstGeom>
          <a:solidFill>
            <a:schemeClr val="accent4"/>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hasCustomPrompt="1"/>
          </p:nvPr>
        </p:nvSpPr>
        <p:spPr>
          <a:xfrm>
            <a:off x="0" y="1524000"/>
            <a:ext cx="8379817" cy="3810000"/>
          </a:xfrm>
          <a:prstGeom prst="rect">
            <a:avLst/>
          </a:prstGeom>
          <a:solidFill>
            <a:srgbClr val="9E0047"/>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smtClean="0"/>
              <a:t>Click to add presentation title</a:t>
            </a:r>
            <a:endParaRPr lang="en-US" dirty="0"/>
          </a:p>
        </p:txBody>
      </p:sp>
      <p:sp>
        <p:nvSpPr>
          <p:cNvPr id="12" name="Picture Placeholder 11"/>
          <p:cNvSpPr>
            <a:spLocks noGrp="1"/>
          </p:cNvSpPr>
          <p:nvPr>
            <p:ph type="pic" sz="quarter" idx="13" hasCustomPrompt="1"/>
          </p:nvPr>
        </p:nvSpPr>
        <p:spPr>
          <a:xfrm>
            <a:off x="8379817" y="1524000"/>
            <a:ext cx="3809008" cy="3809470"/>
          </a:xfrm>
          <a:prstGeom prst="rect">
            <a:avLst/>
          </a:prstGeom>
          <a:solidFill>
            <a:srgbClr val="9E0047"/>
          </a:solidFill>
          <a:ln>
            <a:noFill/>
          </a:ln>
        </p:spPr>
        <p:txBody>
          <a:bodyPr lIns="76179" tIns="38089" rIns="76179" bIns="38089">
            <a:noAutofit/>
          </a:bodyPr>
          <a:lstStyle>
            <a:lvl1pPr marL="0" indent="0">
              <a:buNone/>
              <a:defRPr i="0" baseline="0">
                <a:solidFill>
                  <a:schemeClr val="bg1"/>
                </a:solidFill>
              </a:defRPr>
            </a:lvl1pPr>
          </a:lstStyle>
          <a:p>
            <a:r>
              <a:rPr lang="en-US" dirty="0" smtClean="0"/>
              <a:t>Click to add optional icon or picture</a:t>
            </a:r>
          </a:p>
        </p:txBody>
      </p:sp>
    </p:spTree>
    <p:extLst>
      <p:ext uri="{BB962C8B-B14F-4D97-AF65-F5344CB8AC3E}">
        <p14:creationId xmlns:p14="http://schemas.microsoft.com/office/powerpoint/2010/main" val="78631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5586362"/>
      </p:ext>
    </p:extLst>
  </p:cSld>
  <p:clrMapOvr>
    <a:masterClrMapping/>
  </p:clrMapOvr>
  <p:transition>
    <p:fade/>
  </p:transition>
  <p:timing>
    <p:tnLst>
      <p:par>
        <p:cTn id="1" dur="indefinite" restart="never" nodeType="tmRoot"/>
      </p:par>
    </p:tnLst>
  </p:timing>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5447824"/>
      </p:ext>
    </p:extLst>
  </p:cSld>
  <p:clrMapOvr>
    <a:masterClrMapping/>
  </p:clrMapOvr>
  <p:transition>
    <p:fade/>
  </p:transition>
  <p:timing>
    <p:tnLst>
      <p:par>
        <p:cTn id="1" dur="indefinite" restart="never" nodeType="tmRoot"/>
      </p:par>
    </p:tnLst>
  </p:timing>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29665"/>
      </p:ext>
    </p:extLst>
  </p:cSld>
  <p:clrMapOvr>
    <a:masterClrMapping/>
  </p:clrMapOvr>
  <p:transition>
    <p:fade/>
  </p:transition>
  <p:timing>
    <p:tnLst>
      <p:par>
        <p:cTn id="1" dur="indefinite" restart="never" nodeType="tmRoot"/>
      </p:par>
    </p:tnLst>
  </p:timing>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5052926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378164677"/>
      </p:ext>
    </p:extLst>
  </p:cSld>
  <p:clrMapOvr>
    <a:masterClrMapping/>
  </p:clrMapOvr>
  <p:transition>
    <p:fade/>
  </p:transition>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869695388"/>
      </p:ext>
    </p:extLst>
  </p:cSld>
  <p:clrMapOvr>
    <a:masterClrMapping/>
  </p:clrMapOvr>
  <p:transition>
    <p:fade/>
  </p:transition>
  <p:timing>
    <p:tnLst>
      <p:par>
        <p:cTn id="1" dur="indefinite" restart="never" nodeType="tmRoot"/>
      </p:par>
    </p:tnLst>
  </p:timing>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40146184"/>
      </p:ext>
    </p:extLst>
  </p:cSld>
  <p:clrMapOvr>
    <a:masterClrMapping/>
  </p:clrMapOvr>
  <p:transition>
    <p:fade/>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8724577"/>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notes">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smtClean="0"/>
              <a:t>Next slide topic</a:t>
            </a:r>
          </a:p>
        </p:txBody>
      </p:sp>
      <p:sp>
        <p:nvSpPr>
          <p:cNvPr id="5" name="Title 1"/>
          <p:cNvSpPr>
            <a:spLocks noGrp="1"/>
          </p:cNvSpPr>
          <p:nvPr>
            <p:ph type="title"/>
          </p:nvPr>
        </p:nvSpPr>
        <p:spPr>
          <a:xfrm>
            <a:off x="0" y="2"/>
            <a:ext cx="12188825" cy="646042"/>
          </a:xfrm>
        </p:spPr>
        <p:txBody>
          <a:bodyPr>
            <a:noAutofit/>
          </a:bodyPr>
          <a:lstStyle>
            <a:lvl1pPr>
              <a:defRPr>
                <a:solidFill>
                  <a:schemeClr val="bg1"/>
                </a:solidFill>
              </a:defRPr>
            </a:lvl1pPr>
          </a:lstStyle>
          <a:p>
            <a:r>
              <a:rPr lang="en-US" smtClean="0"/>
              <a:t>Click to edit Master title style</a:t>
            </a:r>
            <a:endParaRPr lang="en-US" dirty="0"/>
          </a:p>
        </p:txBody>
      </p:sp>
      <p:sp>
        <p:nvSpPr>
          <p:cNvPr id="6" name="Text Placeholder 14"/>
          <p:cNvSpPr>
            <a:spLocks noGrp="1"/>
          </p:cNvSpPr>
          <p:nvPr>
            <p:ph idx="1" hasCustomPrompt="1"/>
          </p:nvPr>
        </p:nvSpPr>
        <p:spPr>
          <a:xfrm>
            <a:off x="761803" y="1524000"/>
            <a:ext cx="10665222" cy="4571999"/>
          </a:xfrm>
          <a:prstGeom prst="rect">
            <a:avLst/>
          </a:prstGeom>
        </p:spPr>
        <p:txBody>
          <a:bodyPr vert="horz" lIns="91440" tIns="45720" rIns="91440" bIns="45720" rtlCol="0">
            <a:normAutofit/>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Use this layout for speaker notes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82202228"/>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783130"/>
      </p:ext>
    </p:extLst>
  </p:cSld>
  <p:clrMapOvr>
    <a:masterClrMapping/>
  </p:clrMapOvr>
  <p:transition>
    <p:fade/>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555183"/>
      </p:ext>
    </p:extLst>
  </p:cSld>
  <p:clrMapOvr>
    <a:masterClrMapping/>
  </p:clrMapOvr>
  <p:transition>
    <p:fade/>
  </p:transition>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55679065"/>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11247256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03144905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111158560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249243235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95480063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a:endParaRPr lang="en-US" dirty="0"/>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smtClean="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smtClean="0"/>
              <a:t>Click to add subtitle</a:t>
            </a:r>
          </a:p>
        </p:txBody>
      </p:sp>
    </p:spTree>
    <p:extLst>
      <p:ext uri="{BB962C8B-B14F-4D97-AF65-F5344CB8AC3E}">
        <p14:creationId xmlns:p14="http://schemas.microsoft.com/office/powerpoint/2010/main" val="417246144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smtClean="0"/>
              <a:t>Click to add subtitle</a:t>
            </a:r>
          </a:p>
        </p:txBody>
      </p:sp>
    </p:spTree>
    <p:extLst>
      <p:ext uri="{BB962C8B-B14F-4D97-AF65-F5344CB8AC3E}">
        <p14:creationId xmlns:p14="http://schemas.microsoft.com/office/powerpoint/2010/main" val="1239892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 Type="http://schemas.openxmlformats.org/officeDocument/2006/relationships/slideLayout" Target="../slideLayouts/slideLayout163.xml"/><Relationship Id="rId21" Type="http://schemas.openxmlformats.org/officeDocument/2006/relationships/slideLayout" Target="../slideLayouts/slideLayout181.xml"/><Relationship Id="rId7" Type="http://schemas.openxmlformats.org/officeDocument/2006/relationships/slideLayout" Target="../slideLayouts/slideLayout167.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0" Type="http://schemas.openxmlformats.org/officeDocument/2006/relationships/slideLayout" Target="../slideLayouts/slideLayout180.xml"/><Relationship Id="rId29" Type="http://schemas.openxmlformats.org/officeDocument/2006/relationships/image" Target="../media/image7.png"/><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5" Type="http://schemas.openxmlformats.org/officeDocument/2006/relationships/slideLayout" Target="../slideLayouts/slideLayout165.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theme" Target="../theme/theme10.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slideLayout" Target="../slideLayouts/slideLayout200.xml"/><Relationship Id="rId18" Type="http://schemas.openxmlformats.org/officeDocument/2006/relationships/slideLayout" Target="../slideLayouts/slideLayout205.xml"/><Relationship Id="rId26" Type="http://schemas.openxmlformats.org/officeDocument/2006/relationships/image" Target="../media/image7.png"/><Relationship Id="rId3" Type="http://schemas.openxmlformats.org/officeDocument/2006/relationships/slideLayout" Target="../slideLayouts/slideLayout190.xml"/><Relationship Id="rId21" Type="http://schemas.openxmlformats.org/officeDocument/2006/relationships/slideLayout" Target="../slideLayouts/slideLayout208.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17" Type="http://schemas.openxmlformats.org/officeDocument/2006/relationships/slideLayout" Target="../slideLayouts/slideLayout204.xml"/><Relationship Id="rId25" Type="http://schemas.openxmlformats.org/officeDocument/2006/relationships/theme" Target="../theme/theme11.xml"/><Relationship Id="rId2" Type="http://schemas.openxmlformats.org/officeDocument/2006/relationships/slideLayout" Target="../slideLayouts/slideLayout189.xml"/><Relationship Id="rId16" Type="http://schemas.openxmlformats.org/officeDocument/2006/relationships/slideLayout" Target="../slideLayouts/slideLayout203.xml"/><Relationship Id="rId20" Type="http://schemas.openxmlformats.org/officeDocument/2006/relationships/slideLayout" Target="../slideLayouts/slideLayout207.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24" Type="http://schemas.openxmlformats.org/officeDocument/2006/relationships/slideLayout" Target="../slideLayouts/slideLayout211.xml"/><Relationship Id="rId5" Type="http://schemas.openxmlformats.org/officeDocument/2006/relationships/slideLayout" Target="../slideLayouts/slideLayout192.xml"/><Relationship Id="rId15" Type="http://schemas.openxmlformats.org/officeDocument/2006/relationships/slideLayout" Target="../slideLayouts/slideLayout202.xml"/><Relationship Id="rId23" Type="http://schemas.openxmlformats.org/officeDocument/2006/relationships/slideLayout" Target="../slideLayouts/slideLayout210.xml"/><Relationship Id="rId10" Type="http://schemas.openxmlformats.org/officeDocument/2006/relationships/slideLayout" Target="../slideLayouts/slideLayout197.xml"/><Relationship Id="rId19" Type="http://schemas.openxmlformats.org/officeDocument/2006/relationships/slideLayout" Target="../slideLayouts/slideLayout206.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slideLayout" Target="../slideLayouts/slideLayout201.xml"/><Relationship Id="rId22" Type="http://schemas.openxmlformats.org/officeDocument/2006/relationships/slideLayout" Target="../slideLayouts/slideLayout2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3.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theme" Target="../theme/theme6.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heme" Target="../theme/theme7.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image" Target="../media/image7.pn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075925"/>
      </p:ext>
    </p:extLst>
  </p:cSld>
  <p:clrMap bg1="lt1" tx1="dk1" bg2="lt2" tx2="dk2" accent1="accent1" accent2="accent2" accent3="accent3" accent4="accent4" accent5="accent5" accent6="accent6" hlink="hlink" folHlink="folHlink"/>
  <p:sldLayoutIdLst>
    <p:sldLayoutId id="2147483930" r:id="rId1"/>
    <p:sldLayoutId id="2147483936" r:id="rId2"/>
    <p:sldLayoutId id="2147483937" r:id="rId3"/>
    <p:sldLayoutId id="2147483934" r:id="rId4"/>
    <p:sldLayoutId id="2147483941" r:id="rId5"/>
    <p:sldLayoutId id="2147483868" r:id="rId6"/>
    <p:sldLayoutId id="2147483869" r:id="rId7"/>
    <p:sldLayoutId id="2147483870" r:id="rId8"/>
    <p:sldLayoutId id="2147483950" r:id="rId9"/>
    <p:sldLayoutId id="2147483906" r:id="rId10"/>
    <p:sldLayoutId id="2147483907" r:id="rId11"/>
    <p:sldLayoutId id="2147483908" r:id="rId12"/>
    <p:sldLayoutId id="2147483918" r:id="rId13"/>
    <p:sldLayoutId id="2147483919" r:id="rId14"/>
    <p:sldLayoutId id="2147483920" r:id="rId15"/>
    <p:sldLayoutId id="2147483951" r:id="rId16"/>
    <p:sldLayoutId id="2147483953" r:id="rId17"/>
    <p:sldLayoutId id="2147483954" r:id="rId18"/>
    <p:sldLayoutId id="2147483955" r:id="rId19"/>
    <p:sldLayoutId id="2147483956" r:id="rId20"/>
    <p:sldLayoutId id="2147483957" r:id="rId21"/>
    <p:sldLayoutId id="2147483958" r:id="rId22"/>
    <p:sldLayoutId id="2147483959" r:id="rId2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chemeClr val="tx1"/>
        </a:buClr>
        <a:buSzPct val="100000"/>
        <a:buFont typeface="Wingdings" pitchFamily="2" charset="2"/>
        <a:buChar char="§"/>
        <a:defRPr sz="2400" kern="1200">
          <a:solidFill>
            <a:schemeClr val="tx1"/>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19045" tIns="19045" rIns="19045" bIns="19045"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3" name="Picture 6" descr="droppedImage.pdf"/>
          <p:cNvPicPr>
            <a:picLocks noChangeAspect="1"/>
          </p:cNvPicPr>
          <p:nvPr/>
        </p:nvPicPr>
        <p:blipFill rotWithShape="1">
          <a:blip r:embed="rId29">
            <a:extLst>
              <a:ext uri="{28A0092B-C50C-407E-A947-70E740481C1C}">
                <a14:useLocalDpi xmlns:a14="http://schemas.microsoft.com/office/drawing/2010/main" val="0"/>
              </a:ext>
            </a:extLst>
          </a:blip>
          <a:srcRect l="66906"/>
          <a:stretch/>
        </p:blipFill>
        <p:spPr bwMode="auto">
          <a:xfrm>
            <a:off x="9654833" y="311484"/>
            <a:ext cx="2232905" cy="22272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1344024"/>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83" r:id="rId21"/>
    <p:sldLayoutId id="2147484184" r:id="rId22"/>
    <p:sldLayoutId id="2147484185" r:id="rId23"/>
    <p:sldLayoutId id="2147484186" r:id="rId24"/>
    <p:sldLayoutId id="2147484187" r:id="rId25"/>
    <p:sldLayoutId id="2147484188" r:id="rId26"/>
    <p:sldLayoutId id="2147484189" r:id="rId27"/>
  </p:sldLayoutIdLst>
  <p:timing>
    <p:tnLst>
      <p:par>
        <p:cTn id="1" dur="indefinite" restart="never" nodeType="tmRoot"/>
      </p:par>
    </p:tnLst>
  </p:timing>
  <p:txStyles>
    <p:titleStyle>
      <a:lvl1pPr algn="l" defTabSz="228554" rtl="0" eaLnBrk="1" fontAlgn="base" hangingPunct="1">
        <a:spcBef>
          <a:spcPct val="0"/>
        </a:spcBef>
        <a:spcAft>
          <a:spcPct val="0"/>
        </a:spcAft>
        <a:defRPr sz="4599" b="1" kern="1200">
          <a:solidFill>
            <a:srgbClr val="4D4D4D"/>
          </a:solidFill>
          <a:latin typeface="Aleo" panose="020F0502020204030203" pitchFamily="34" charset="0"/>
          <a:ea typeface="+mj-ea"/>
          <a:cs typeface="+mj-cs"/>
          <a:sym typeface="Helvetica" panose="020B0604020202020204" pitchFamily="34" charset="0"/>
        </a:defRPr>
      </a:lvl1pPr>
      <a:lvl2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554"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109"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663"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217"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1pPr>
      <a:lvl2pPr marL="114277"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2pPr>
      <a:lvl3pPr marL="228554"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3pPr>
      <a:lvl4pPr marL="342831"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4pPr>
      <a:lvl5pPr marL="457109"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5pPr>
      <a:lvl6pPr marL="1257049"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19045" tIns="19045" rIns="19045" bIns="19045"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3" name="Picture 6" descr="droppedImage.pdf"/>
          <p:cNvPicPr>
            <a:picLocks noChangeAspect="1"/>
          </p:cNvPicPr>
          <p:nvPr/>
        </p:nvPicPr>
        <p:blipFill rotWithShape="1">
          <a:blip r:embed="rId26">
            <a:extLst>
              <a:ext uri="{28A0092B-C50C-407E-A947-70E740481C1C}">
                <a14:useLocalDpi xmlns:a14="http://schemas.microsoft.com/office/drawing/2010/main" val="0"/>
              </a:ext>
            </a:extLst>
          </a:blip>
          <a:srcRect l="66906"/>
          <a:stretch/>
        </p:blipFill>
        <p:spPr bwMode="auto">
          <a:xfrm>
            <a:off x="9654833" y="311484"/>
            <a:ext cx="2232905" cy="22272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4923545"/>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 id="2147484209" r:id="rId18"/>
    <p:sldLayoutId id="2147484210" r:id="rId19"/>
    <p:sldLayoutId id="2147484211" r:id="rId20"/>
    <p:sldLayoutId id="2147484212" r:id="rId21"/>
    <p:sldLayoutId id="2147484213" r:id="rId22"/>
    <p:sldLayoutId id="2147484214" r:id="rId23"/>
    <p:sldLayoutId id="2147484215" r:id="rId24"/>
  </p:sldLayoutIdLst>
  <p:timing>
    <p:tnLst>
      <p:par>
        <p:cTn id="1" dur="indefinite" restart="never" nodeType="tmRoot"/>
      </p:par>
    </p:tnLst>
  </p:timing>
  <p:txStyles>
    <p:titleStyle>
      <a:lvl1pPr algn="l" defTabSz="228554" rtl="0" eaLnBrk="1" fontAlgn="base" hangingPunct="1">
        <a:spcBef>
          <a:spcPct val="0"/>
        </a:spcBef>
        <a:spcAft>
          <a:spcPct val="0"/>
        </a:spcAft>
        <a:defRPr sz="4599" b="1" kern="1200">
          <a:solidFill>
            <a:srgbClr val="4D4D4D"/>
          </a:solidFill>
          <a:latin typeface="Aleo" panose="020F0502020204030203" pitchFamily="34" charset="0"/>
          <a:ea typeface="+mj-ea"/>
          <a:cs typeface="+mj-cs"/>
          <a:sym typeface="Helvetica" panose="020B0604020202020204" pitchFamily="34" charset="0"/>
        </a:defRPr>
      </a:lvl1pPr>
      <a:lvl2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554"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109"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663"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217"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1pPr>
      <a:lvl2pPr marL="114277"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2pPr>
      <a:lvl3pPr marL="228554"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3pPr>
      <a:lvl4pPr marL="342831"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4pPr>
      <a:lvl5pPr marL="457109"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5pPr>
      <a:lvl6pPr marL="1257049"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091879"/>
      </p:ext>
    </p:extLst>
  </p:cSld>
  <p:clrMap bg1="lt1" tx1="dk1" bg2="lt2" tx2="dk2" accent1="accent1" accent2="accent2" accent3="accent3" accent4="accent4" accent5="accent5" accent6="accent6" hlink="hlink" folHlink="folHlink"/>
  <p:sldLayoutIdLst>
    <p:sldLayoutId id="2147483961" r:id="rId1"/>
    <p:sldLayoutId id="2147483963" r:id="rId2"/>
    <p:sldLayoutId id="2147483965" r:id="rId3"/>
    <p:sldLayoutId id="2147483966" r:id="rId4"/>
    <p:sldLayoutId id="2147483967" r:id="rId5"/>
    <p:sldLayoutId id="2147483968" r:id="rId6"/>
    <p:sldLayoutId id="2147483969" r:id="rId7"/>
    <p:sldLayoutId id="2147483970" r:id="rId8"/>
    <p:sldLayoutId id="2147483971" r:id="rId9"/>
    <p:sldLayoutId id="2147483973" r:id="rId10"/>
    <p:sldLayoutId id="2147483974" r:id="rId11"/>
    <p:sldLayoutId id="2147484131" r:id="rId12"/>
    <p:sldLayoutId id="2147484132" r:id="rId13"/>
    <p:sldLayoutId id="2147484133" r:id="rId1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8512306"/>
      </p:ext>
    </p:extLst>
  </p:cSld>
  <p:clrMap bg1="dk1" tx1="lt1" bg2="dk2" tx2="lt2" accent1="accent1" accent2="accent2" accent3="accent3" accent4="accent4" accent5="accent5" accent6="accent6" hlink="hlink" folHlink="folHlink"/>
  <p:sldLayoutIdLst>
    <p:sldLayoutId id="2147483993" r:id="rId1"/>
    <p:sldLayoutId id="2147484019"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20" r:id="rId11"/>
    <p:sldLayoutId id="2147484002" r:id="rId12"/>
    <p:sldLayoutId id="2147484003" r:id="rId13"/>
    <p:sldLayoutId id="2147484004"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4193947"/>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 id="2147484057" r:id="rId19"/>
    <p:sldLayoutId id="2147484058" r:id="rId20"/>
    <p:sldLayoutId id="2147484059" r:id="rId21"/>
    <p:sldLayoutId id="2147484060" r:id="rId22"/>
    <p:sldLayoutId id="2147484061" r:id="rId23"/>
    <p:sldLayoutId id="2147484062" r:id="rId24"/>
    <p:sldLayoutId id="2147484063" r:id="rId25"/>
    <p:sldLayoutId id="2147484064" r:id="rId26"/>
    <p:sldLayoutId id="2147484065" r:id="rId27"/>
    <p:sldLayoutId id="2147484066" r:id="rId28"/>
    <p:sldLayoutId id="2147484067" r:id="rId29"/>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chemeClr val="tx1"/>
        </a:buClr>
        <a:buSzPct val="100000"/>
        <a:buFont typeface="Wingdings" pitchFamily="2" charset="2"/>
        <a:buChar char="§"/>
        <a:defRPr sz="2400" kern="1200">
          <a:solidFill>
            <a:schemeClr val="tx1"/>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804119"/>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953163"/>
      </p:ext>
    </p:extLst>
  </p:cSld>
  <p:clrMap bg1="dk1" tx1="lt1" bg2="dk2"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343142"/>
      </p:ext>
    </p:extLst>
  </p:cSld>
  <p:clrMap bg1="dk1" tx1="lt1" bg2="dk2" tx2="lt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4"/>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5059099"/>
      </p:ext>
    </p:extLst>
  </p:cSld>
  <p:clrMap bg1="dk1" tx1="lt1" bg2="dk2" tx2="lt2" accent1="accent1" accent2="accent2" accent3="accent3" accent4="accent4" accent5="accent5" accent6="accent6" hlink="hlink" folHlink="folHlink"/>
  <p:sldLayoutIdLst>
    <p:sldLayoutId id="2147484129" r:id="rId1"/>
  </p:sldLayoutIdLst>
  <p:transition>
    <p:fade/>
  </p:transition>
  <p:timing>
    <p:tnLst>
      <p:par>
        <p:cTn id="1" dur="indefinite" restart="never" nodeType="tmRoot"/>
      </p:par>
    </p:tnLst>
  </p:timing>
  <p:txStyles>
    <p:titleStyle>
      <a:lvl1pPr algn="l" defTabSz="685841" rtl="0" eaLnBrk="1" latinLnBrk="0" hangingPunct="1">
        <a:lnSpc>
          <a:spcPct val="90000"/>
        </a:lnSpc>
        <a:spcBef>
          <a:spcPct val="0"/>
        </a:spcBef>
        <a:buNone/>
        <a:defRPr lang="en-US" sz="3999"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582" indent="-259582" algn="l" defTabSz="685841" rtl="0" eaLnBrk="1" latinLnBrk="0" hangingPunct="1">
        <a:lnSpc>
          <a:spcPct val="90000"/>
        </a:lnSpc>
        <a:spcBef>
          <a:spcPct val="20000"/>
        </a:spcBef>
        <a:buSzPct val="90000"/>
        <a:buFont typeface="Wingdings" pitchFamily="2" charset="2"/>
        <a:buChar char="§"/>
        <a:defRPr sz="3199"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726" indent="-213143" algn="l" defTabSz="685841" rtl="0" eaLnBrk="1" latinLnBrk="0" hangingPunct="1">
        <a:lnSpc>
          <a:spcPct val="90000"/>
        </a:lnSpc>
        <a:spcBef>
          <a:spcPct val="20000"/>
        </a:spcBef>
        <a:buSzPct val="90000"/>
        <a:buFont typeface="Wingdings" pitchFamily="2" charset="2"/>
        <a:buChar char="§"/>
        <a:tabLst>
          <a:tab pos="472726" algn="l"/>
        </a:tabLst>
        <a:defRPr sz="2799"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868" indent="-213143" algn="l" defTabSz="685841" rtl="0" eaLnBrk="1" latinLnBrk="0" hangingPunct="1">
        <a:lnSpc>
          <a:spcPct val="90000"/>
        </a:lnSpc>
        <a:spcBef>
          <a:spcPct val="20000"/>
        </a:spcBef>
        <a:buSzPct val="90000"/>
        <a:buFont typeface="Wingdings" pitchFamily="2" charset="2"/>
        <a:buChar char="§"/>
        <a:defRPr sz="2399"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55" indent="-167896" algn="l" defTabSz="685841" rtl="0" eaLnBrk="1" latinLnBrk="0" hangingPunct="1">
        <a:lnSpc>
          <a:spcPct val="90000"/>
        </a:lnSpc>
        <a:spcBef>
          <a:spcPct val="20000"/>
        </a:spcBef>
        <a:buSzPct val="90000"/>
        <a:buFont typeface="Wingdings" pitchFamily="2" charset="2"/>
        <a:buChar char="§"/>
        <a:tabLst>
          <a:tab pos="685868" algn="l"/>
        </a:tabLst>
        <a:defRPr sz="1799"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13" indent="-172658" algn="l" defTabSz="685841" rtl="0" eaLnBrk="1" latinLnBrk="0" hangingPunct="1">
        <a:lnSpc>
          <a:spcPct val="90000"/>
        </a:lnSpc>
        <a:spcBef>
          <a:spcPct val="20000"/>
        </a:spcBef>
        <a:buSzPct val="90000"/>
        <a:buFont typeface="Wingdings" pitchFamily="2" charset="2"/>
        <a:buChar char="§"/>
        <a:defRPr sz="1799"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063" indent="-171461" algn="l" defTabSz="68584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83" indent="-171461" algn="l" defTabSz="68584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04" indent="-171461" algn="l" defTabSz="68584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25" indent="-171461" algn="l" defTabSz="68584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41" rtl="0" eaLnBrk="1" latinLnBrk="0" hangingPunct="1">
        <a:defRPr sz="1400" kern="1200">
          <a:solidFill>
            <a:schemeClr val="tx1"/>
          </a:solidFill>
          <a:latin typeface="+mn-lt"/>
          <a:ea typeface="+mn-ea"/>
          <a:cs typeface="+mn-cs"/>
        </a:defRPr>
      </a:lvl1pPr>
      <a:lvl2pPr marL="342921" algn="l" defTabSz="685841" rtl="0" eaLnBrk="1" latinLnBrk="0" hangingPunct="1">
        <a:defRPr sz="1400" kern="1200">
          <a:solidFill>
            <a:schemeClr val="tx1"/>
          </a:solidFill>
          <a:latin typeface="+mn-lt"/>
          <a:ea typeface="+mn-ea"/>
          <a:cs typeface="+mn-cs"/>
        </a:defRPr>
      </a:lvl2pPr>
      <a:lvl3pPr marL="685841" algn="l" defTabSz="685841" rtl="0" eaLnBrk="1" latinLnBrk="0" hangingPunct="1">
        <a:defRPr sz="1400" kern="1200">
          <a:solidFill>
            <a:schemeClr val="tx1"/>
          </a:solidFill>
          <a:latin typeface="+mn-lt"/>
          <a:ea typeface="+mn-ea"/>
          <a:cs typeface="+mn-cs"/>
        </a:defRPr>
      </a:lvl3pPr>
      <a:lvl4pPr marL="1028761" algn="l" defTabSz="685841" rtl="0" eaLnBrk="1" latinLnBrk="0" hangingPunct="1">
        <a:defRPr sz="1400" kern="1200">
          <a:solidFill>
            <a:schemeClr val="tx1"/>
          </a:solidFill>
          <a:latin typeface="+mn-lt"/>
          <a:ea typeface="+mn-ea"/>
          <a:cs typeface="+mn-cs"/>
        </a:defRPr>
      </a:lvl4pPr>
      <a:lvl5pPr marL="1371682" algn="l" defTabSz="685841" rtl="0" eaLnBrk="1" latinLnBrk="0" hangingPunct="1">
        <a:defRPr sz="1400" kern="1200">
          <a:solidFill>
            <a:schemeClr val="tx1"/>
          </a:solidFill>
          <a:latin typeface="+mn-lt"/>
          <a:ea typeface="+mn-ea"/>
          <a:cs typeface="+mn-cs"/>
        </a:defRPr>
      </a:lvl5pPr>
      <a:lvl6pPr marL="1714603" algn="l" defTabSz="685841" rtl="0" eaLnBrk="1" latinLnBrk="0" hangingPunct="1">
        <a:defRPr sz="1400" kern="1200">
          <a:solidFill>
            <a:schemeClr val="tx1"/>
          </a:solidFill>
          <a:latin typeface="+mn-lt"/>
          <a:ea typeface="+mn-ea"/>
          <a:cs typeface="+mn-cs"/>
        </a:defRPr>
      </a:lvl6pPr>
      <a:lvl7pPr marL="2057523" algn="l" defTabSz="685841" rtl="0" eaLnBrk="1" latinLnBrk="0" hangingPunct="1">
        <a:defRPr sz="1400" kern="1200">
          <a:solidFill>
            <a:schemeClr val="tx1"/>
          </a:solidFill>
          <a:latin typeface="+mn-lt"/>
          <a:ea typeface="+mn-ea"/>
          <a:cs typeface="+mn-cs"/>
        </a:defRPr>
      </a:lvl7pPr>
      <a:lvl8pPr marL="2400444" algn="l" defTabSz="685841" rtl="0" eaLnBrk="1" latinLnBrk="0" hangingPunct="1">
        <a:defRPr sz="1400" kern="1200">
          <a:solidFill>
            <a:schemeClr val="tx1"/>
          </a:solidFill>
          <a:latin typeface="+mn-lt"/>
          <a:ea typeface="+mn-ea"/>
          <a:cs typeface="+mn-cs"/>
        </a:defRPr>
      </a:lvl8pPr>
      <a:lvl9pPr marL="2743365" algn="l" defTabSz="685841"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4361314" y="-7144"/>
            <a:ext cx="7860047" cy="6900069"/>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19045" tIns="19045" rIns="19045" bIns="19045" anchor="ctr">
            <a:noAutofit/>
          </a:bodyPr>
          <a:lstStyle/>
          <a:p>
            <a:pPr algn="ctr" defTabSz="228554"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Arial" panose="020B0604020202020204" pitchFamily="34" charset="0"/>
              <a:sym typeface="Gill Sans" charset="0"/>
            </a:endParaRPr>
          </a:p>
        </p:txBody>
      </p:sp>
      <p:pic>
        <p:nvPicPr>
          <p:cNvPr id="3" name="Picture 6" descr="droppedImage.pdf"/>
          <p:cNvPicPr>
            <a:picLocks noChangeAspect="1"/>
          </p:cNvPicPr>
          <p:nvPr/>
        </p:nvPicPr>
        <p:blipFill rotWithShape="1">
          <a:blip r:embed="rId28">
            <a:extLst>
              <a:ext uri="{28A0092B-C50C-407E-A947-70E740481C1C}">
                <a14:useLocalDpi xmlns:a14="http://schemas.microsoft.com/office/drawing/2010/main" val="0"/>
              </a:ext>
            </a:extLst>
          </a:blip>
          <a:srcRect l="66906"/>
          <a:stretch/>
        </p:blipFill>
        <p:spPr bwMode="auto">
          <a:xfrm>
            <a:off x="9654833" y="311484"/>
            <a:ext cx="2232905" cy="22272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37816294"/>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 id="2147484153" r:id="rId18"/>
    <p:sldLayoutId id="2147484154" r:id="rId19"/>
    <p:sldLayoutId id="2147484155" r:id="rId20"/>
    <p:sldLayoutId id="2147484156" r:id="rId21"/>
    <p:sldLayoutId id="2147484157" r:id="rId22"/>
    <p:sldLayoutId id="2147484158" r:id="rId23"/>
    <p:sldLayoutId id="2147484159" r:id="rId24"/>
    <p:sldLayoutId id="2147484160" r:id="rId25"/>
    <p:sldLayoutId id="2147484161" r:id="rId26"/>
  </p:sldLayoutIdLst>
  <p:timing>
    <p:tnLst>
      <p:par>
        <p:cTn id="1" dur="indefinite" restart="never" nodeType="tmRoot"/>
      </p:par>
    </p:tnLst>
  </p:timing>
  <p:txStyles>
    <p:titleStyle>
      <a:lvl1pPr algn="l" defTabSz="228554" rtl="0" eaLnBrk="1" fontAlgn="base" hangingPunct="1">
        <a:spcBef>
          <a:spcPct val="0"/>
        </a:spcBef>
        <a:spcAft>
          <a:spcPct val="0"/>
        </a:spcAft>
        <a:defRPr sz="4599" b="1" kern="1200">
          <a:solidFill>
            <a:srgbClr val="4D4D4D"/>
          </a:solidFill>
          <a:latin typeface="Aleo" panose="020F0502020204030203" pitchFamily="34" charset="0"/>
          <a:ea typeface="+mj-ea"/>
          <a:cs typeface="+mj-cs"/>
          <a:sym typeface="Helvetica" panose="020B0604020202020204" pitchFamily="34" charset="0"/>
        </a:defRPr>
      </a:lvl1pPr>
      <a:lvl2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554"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109"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663"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217" algn="l" defTabSz="228554" rtl="0" eaLnBrk="1" fontAlgn="base" hangingPunct="1">
        <a:spcBef>
          <a:spcPct val="0"/>
        </a:spcBef>
        <a:spcAft>
          <a:spcPct val="0"/>
        </a:spcAft>
        <a:defRPr sz="6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1pPr>
      <a:lvl2pPr marL="114277"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2pPr>
      <a:lvl3pPr marL="228554"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3pPr>
      <a:lvl4pPr marL="342831"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4pPr>
      <a:lvl5pPr marL="457109" algn="l" defTabSz="228554" rtl="0" eaLnBrk="1" fontAlgn="base" hangingPunct="1">
        <a:spcBef>
          <a:spcPct val="0"/>
        </a:spcBef>
        <a:spcAft>
          <a:spcPct val="0"/>
        </a:spcAft>
        <a:defRPr sz="1800" b="0" kern="1200">
          <a:solidFill>
            <a:srgbClr val="4D4D4D"/>
          </a:solidFill>
          <a:latin typeface="Lato Light" panose="020F0302020204030203" pitchFamily="34" charset="0"/>
          <a:ea typeface="+mn-ea"/>
          <a:cs typeface="+mn-cs"/>
          <a:sym typeface="Helvetica" panose="020B0604020202020204" pitchFamily="34" charset="0"/>
        </a:defRPr>
      </a:lvl5pPr>
      <a:lvl6pPr marL="1257049"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37.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4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2231"/>
            <a:ext cx="12188825" cy="8123852"/>
          </a:xfrm>
          <a:prstGeom prst="rect">
            <a:avLst/>
          </a:prstGeom>
        </p:spPr>
      </p:pic>
      <p:sp>
        <p:nvSpPr>
          <p:cNvPr id="8" name="Shape 146"/>
          <p:cNvSpPr/>
          <p:nvPr/>
        </p:nvSpPr>
        <p:spPr>
          <a:xfrm>
            <a:off x="0" y="3677734"/>
            <a:ext cx="12188825" cy="2464420"/>
          </a:xfrm>
          <a:prstGeom prst="rect">
            <a:avLst/>
          </a:prstGeom>
          <a:solidFill>
            <a:srgbClr val="464649">
              <a:alpha val="65228"/>
            </a:srgbClr>
          </a:solidFill>
          <a:ln w="12700">
            <a:miter lim="400000"/>
          </a:ln>
        </p:spPr>
        <p:txBody>
          <a:bodyPr lIns="0" tIns="0" rIns="0" bIns="0"/>
          <a:lstStyle/>
          <a:p>
            <a:pPr defTabSz="932903"/>
            <a:endParaRPr sz="1801" kern="0" dirty="0">
              <a:solidFill>
                <a:srgbClr val="58585B"/>
              </a:solidFill>
              <a:latin typeface="Arial"/>
              <a:cs typeface="Arial"/>
              <a:sym typeface="Arial"/>
            </a:endParaRPr>
          </a:p>
        </p:txBody>
      </p:sp>
      <p:sp>
        <p:nvSpPr>
          <p:cNvPr id="9" name="TextBox 8"/>
          <p:cNvSpPr txBox="1"/>
          <p:nvPr/>
        </p:nvSpPr>
        <p:spPr>
          <a:xfrm>
            <a:off x="-80942" y="4277463"/>
            <a:ext cx="12269767" cy="11880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defTabSz="932623" latinLnBrk="1" hangingPunct="0"/>
            <a:r>
              <a:rPr lang="en-US" sz="5800" spc="-50" dirty="0" smtClean="0">
                <a:ln w="3175">
                  <a:noFill/>
                </a:ln>
                <a:solidFill>
                  <a:srgbClr val="FFFFFF"/>
                </a:solidFill>
                <a:latin typeface="HelveticaNeueLT Std Thin" panose="020B0403020202020204" pitchFamily="34" charset="0"/>
                <a:cs typeface="Helvetica Neue Thin"/>
                <a:sym typeface="Arial"/>
              </a:rPr>
              <a:t>Predicting Performance Using Resumes</a:t>
            </a:r>
          </a:p>
        </p:txBody>
      </p:sp>
    </p:spTree>
    <p:extLst>
      <p:ext uri="{BB962C8B-B14F-4D97-AF65-F5344CB8AC3E}">
        <p14:creationId xmlns:p14="http://schemas.microsoft.com/office/powerpoint/2010/main" val="116077359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687" y="437853"/>
            <a:ext cx="3698769" cy="800091"/>
          </a:xfrm>
        </p:spPr>
        <p:txBody>
          <a:bodyPr/>
          <a:lstStyle/>
          <a:p>
            <a:r>
              <a:rPr lang="en-US" dirty="0" smtClean="0"/>
              <a:t>Covariates--sex</a:t>
            </a:r>
            <a:endParaRPr lang="pl-PL" dirty="0"/>
          </a:p>
        </p:txBody>
      </p:sp>
      <p:graphicFrame>
        <p:nvGraphicFramePr>
          <p:cNvPr id="8" name="Chart 7"/>
          <p:cNvGraphicFramePr/>
          <p:nvPr>
            <p:extLst>
              <p:ext uri="{D42A27DB-BD31-4B8C-83A1-F6EECF244321}">
                <p14:modId xmlns:p14="http://schemas.microsoft.com/office/powerpoint/2010/main" val="3255716761"/>
              </p:ext>
            </p:extLst>
          </p:nvPr>
        </p:nvGraphicFramePr>
        <p:xfrm>
          <a:off x="155687" y="1313545"/>
          <a:ext cx="10427438" cy="1665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p:cNvGraphicFramePr/>
          <p:nvPr>
            <p:extLst>
              <p:ext uri="{D42A27DB-BD31-4B8C-83A1-F6EECF244321}">
                <p14:modId xmlns:p14="http://schemas.microsoft.com/office/powerpoint/2010/main" val="4098817026"/>
              </p:ext>
            </p:extLst>
          </p:nvPr>
        </p:nvGraphicFramePr>
        <p:xfrm>
          <a:off x="155687" y="2979059"/>
          <a:ext cx="10427438" cy="16655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5" name="Chart 64"/>
          <p:cNvGraphicFramePr/>
          <p:nvPr>
            <p:extLst>
              <p:ext uri="{D42A27DB-BD31-4B8C-83A1-F6EECF244321}">
                <p14:modId xmlns:p14="http://schemas.microsoft.com/office/powerpoint/2010/main" val="1736899843"/>
              </p:ext>
            </p:extLst>
          </p:nvPr>
        </p:nvGraphicFramePr>
        <p:xfrm>
          <a:off x="155687" y="4644571"/>
          <a:ext cx="10427438" cy="1665512"/>
        </p:xfrm>
        <a:graphic>
          <a:graphicData uri="http://schemas.openxmlformats.org/drawingml/2006/chart">
            <c:chart xmlns:c="http://schemas.openxmlformats.org/drawingml/2006/chart" xmlns:r="http://schemas.openxmlformats.org/officeDocument/2006/relationships" r:id="rId5"/>
          </a:graphicData>
        </a:graphic>
      </p:graphicFrame>
      <p:sp>
        <p:nvSpPr>
          <p:cNvPr id="2" name="5-Point Star 1"/>
          <p:cNvSpPr/>
          <p:nvPr/>
        </p:nvSpPr>
        <p:spPr bwMode="auto">
          <a:xfrm>
            <a:off x="30270" y="1933540"/>
            <a:ext cx="274320" cy="274320"/>
          </a:xfrm>
          <a:prstGeom prst="star5">
            <a:avLst/>
          </a:prstGeom>
          <a:solidFill>
            <a:schemeClr val="tx1"/>
          </a:solidFill>
          <a:ln>
            <a:noFill/>
          </a:ln>
          <a:effectLst/>
          <a:extLst/>
        </p:spPr>
        <p:txBody>
          <a:bodyPr lIns="50800" tIns="50800" rIns="50800" bIns="50800" rtlCol="0" anchor="ctr"/>
          <a:lstStyle/>
          <a:p>
            <a:pPr algn="l"/>
            <a:endParaRPr lang="en-US"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endParaRPr>
          </a:p>
        </p:txBody>
      </p:sp>
      <p:sp>
        <p:nvSpPr>
          <p:cNvPr id="9" name="5-Point Star 8"/>
          <p:cNvSpPr/>
          <p:nvPr/>
        </p:nvSpPr>
        <p:spPr bwMode="auto">
          <a:xfrm>
            <a:off x="30270" y="3551889"/>
            <a:ext cx="274320" cy="274320"/>
          </a:xfrm>
          <a:prstGeom prst="star5">
            <a:avLst/>
          </a:prstGeom>
          <a:solidFill>
            <a:schemeClr val="tx1"/>
          </a:solidFill>
          <a:ln>
            <a:noFill/>
          </a:ln>
          <a:effectLst/>
          <a:extLst/>
        </p:spPr>
        <p:txBody>
          <a:bodyPr lIns="50800" tIns="50800" rIns="50800" bIns="50800" rtlCol="0" anchor="ctr"/>
          <a:lstStyle/>
          <a:p>
            <a:pPr algn="l"/>
            <a:endParaRPr lang="en-US"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endParaRPr>
          </a:p>
        </p:txBody>
      </p:sp>
    </p:spTree>
    <p:extLst>
      <p:ext uri="{BB962C8B-B14F-4D97-AF65-F5344CB8AC3E}">
        <p14:creationId xmlns:p14="http://schemas.microsoft.com/office/powerpoint/2010/main" val="4176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687" y="437853"/>
            <a:ext cx="4504118" cy="800091"/>
          </a:xfrm>
        </p:spPr>
        <p:txBody>
          <a:bodyPr/>
          <a:lstStyle/>
          <a:p>
            <a:r>
              <a:rPr lang="en-US" dirty="0" smtClean="0"/>
              <a:t>Covariates--tenure</a:t>
            </a:r>
            <a:endParaRPr lang="pl-PL" dirty="0"/>
          </a:p>
        </p:txBody>
      </p:sp>
      <p:graphicFrame>
        <p:nvGraphicFramePr>
          <p:cNvPr id="2" name="Table 1"/>
          <p:cNvGraphicFramePr>
            <a:graphicFrameLocks noGrp="1"/>
          </p:cNvGraphicFramePr>
          <p:nvPr>
            <p:extLst>
              <p:ext uri="{D42A27DB-BD31-4B8C-83A1-F6EECF244321}">
                <p14:modId xmlns:p14="http://schemas.microsoft.com/office/powerpoint/2010/main" val="3379853"/>
              </p:ext>
            </p:extLst>
          </p:nvPr>
        </p:nvGraphicFramePr>
        <p:xfrm>
          <a:off x="1560513" y="2041071"/>
          <a:ext cx="9067799" cy="2775858"/>
        </p:xfrm>
        <a:graphic>
          <a:graphicData uri="http://schemas.openxmlformats.org/drawingml/2006/table">
            <a:tbl>
              <a:tblPr>
                <a:tableStyleId>{5940675A-B579-460E-94D1-54222C63F5DA}</a:tableStyleId>
              </a:tblPr>
              <a:tblGrid>
                <a:gridCol w="1027097"/>
                <a:gridCol w="2376996"/>
                <a:gridCol w="2817180"/>
                <a:gridCol w="2846526"/>
              </a:tblGrid>
              <a:tr h="1367518">
                <a:tc>
                  <a:txBody>
                    <a:bodyPr/>
                    <a:lstStyle/>
                    <a:p>
                      <a:pPr algn="l" fontAlgn="t"/>
                      <a:r>
                        <a:rPr lang="en-US" sz="2400" u="none" strike="noStrike" dirty="0">
                          <a:effectLst/>
                        </a:rPr>
                        <a:t> </a:t>
                      </a:r>
                      <a:endParaRPr lang="en-US" sz="2400" b="0" i="0" u="none" strike="noStrike" dirty="0">
                        <a:solidFill>
                          <a:srgbClr val="000000"/>
                        </a:solidFill>
                        <a:effectLst/>
                        <a:latin typeface="Times New Roman" panose="02020603050405020304" pitchFamily="18" charset="0"/>
                      </a:endParaRPr>
                    </a:p>
                  </a:txBody>
                  <a:tcPr marL="7620" marR="7620" marT="762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fontAlgn="t"/>
                      <a:r>
                        <a:rPr lang="en-US" sz="2400" u="none" strike="noStrike" dirty="0">
                          <a:effectLst/>
                        </a:rPr>
                        <a:t>Task Performance</a:t>
                      </a:r>
                      <a:endParaRPr lang="en-US" sz="2400" b="0" i="0" u="none" strike="noStrike" dirty="0">
                        <a:solidFill>
                          <a:srgbClr val="000000"/>
                        </a:solidFill>
                        <a:effectLst/>
                        <a:latin typeface="Times New Roman" panose="02020603050405020304" pitchFamily="18" charset="0"/>
                      </a:endParaRPr>
                    </a:p>
                  </a:txBody>
                  <a:tcPr marL="7620" marR="7620" marT="7620" marB="0" anchor="b">
                    <a:lnT w="12700" cap="flat" cmpd="sng" algn="ctr">
                      <a:solidFill>
                        <a:schemeClr val="bg1"/>
                      </a:solidFill>
                      <a:prstDash val="solid"/>
                      <a:round/>
                      <a:headEnd type="none" w="med" len="med"/>
                      <a:tailEnd type="none" w="med" len="med"/>
                    </a:lnT>
                  </a:tcPr>
                </a:tc>
                <a:tc>
                  <a:txBody>
                    <a:bodyPr/>
                    <a:lstStyle/>
                    <a:p>
                      <a:pPr algn="ctr" fontAlgn="t"/>
                      <a:r>
                        <a:rPr lang="en-US" sz="2400" u="none" strike="noStrike" dirty="0">
                          <a:effectLst/>
                        </a:rPr>
                        <a:t>Contextual Performance</a:t>
                      </a:r>
                      <a:endParaRPr lang="en-US" sz="2400" b="0" i="0" u="none" strike="noStrike" dirty="0">
                        <a:solidFill>
                          <a:srgbClr val="000000"/>
                        </a:solidFill>
                        <a:effectLst/>
                        <a:latin typeface="Times New Roman" panose="02020603050405020304" pitchFamily="18" charset="0"/>
                      </a:endParaRPr>
                    </a:p>
                  </a:txBody>
                  <a:tcPr marL="7620" marR="7620" marT="7620" marB="0" anchor="b">
                    <a:lnT w="12700" cap="flat" cmpd="sng" algn="ctr">
                      <a:solidFill>
                        <a:schemeClr val="bg1"/>
                      </a:solidFill>
                      <a:prstDash val="solid"/>
                      <a:round/>
                      <a:headEnd type="none" w="med" len="med"/>
                      <a:tailEnd type="none" w="med" len="med"/>
                    </a:lnT>
                  </a:tcPr>
                </a:tc>
                <a:tc>
                  <a:txBody>
                    <a:bodyPr/>
                    <a:lstStyle/>
                    <a:p>
                      <a:pPr algn="ctr" fontAlgn="t"/>
                      <a:r>
                        <a:rPr lang="en-US" sz="2400" u="none" strike="noStrike" dirty="0">
                          <a:effectLst/>
                        </a:rPr>
                        <a:t>Counterproductive Performance (CWB)</a:t>
                      </a:r>
                      <a:endParaRPr lang="en-US" sz="2400" b="0" i="0" u="none" strike="noStrike" dirty="0">
                        <a:solidFill>
                          <a:srgbClr val="000000"/>
                        </a:solidFill>
                        <a:effectLst/>
                        <a:latin typeface="Times New Roman" panose="02020603050405020304" pitchFamily="18" charset="0"/>
                      </a:endParaRPr>
                    </a:p>
                  </a:txBody>
                  <a:tcPr marL="7620" marR="7620" marT="7620"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r>
              <a:tr h="918483">
                <a:tc>
                  <a:txBody>
                    <a:bodyPr/>
                    <a:lstStyle/>
                    <a:p>
                      <a:pPr algn="l" fontAlgn="t"/>
                      <a:r>
                        <a:rPr lang="en-US" sz="2400" u="none" strike="noStrike" dirty="0">
                          <a:effectLst/>
                        </a:rPr>
                        <a:t>Tenure</a:t>
                      </a:r>
                      <a:endParaRPr lang="en-US" sz="24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bg1"/>
                      </a:solidFill>
                      <a:prstDash val="solid"/>
                      <a:round/>
                      <a:headEnd type="none" w="med" len="med"/>
                      <a:tailEnd type="none" w="med" len="med"/>
                    </a:lnL>
                  </a:tcPr>
                </a:tc>
                <a:tc>
                  <a:txBody>
                    <a:bodyPr/>
                    <a:lstStyle/>
                    <a:p>
                      <a:pPr algn="ctr" fontAlgn="t"/>
                      <a:r>
                        <a:rPr lang="en-US" sz="2400" b="1" u="none" strike="noStrike" dirty="0">
                          <a:effectLst/>
                        </a:rPr>
                        <a:t>-.086*</a:t>
                      </a:r>
                      <a:endParaRPr lang="en-US" sz="2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t"/>
                      <a:r>
                        <a:rPr lang="en-US" sz="2400" u="none" strike="noStrike" dirty="0">
                          <a:effectLst/>
                        </a:rPr>
                        <a:t>.003</a:t>
                      </a:r>
                      <a:endParaRPr lang="en-US" sz="24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t"/>
                      <a:r>
                        <a:rPr lang="en-US" sz="2400" u="none" strike="noStrike" dirty="0">
                          <a:effectLst/>
                        </a:rPr>
                        <a:t>.011</a:t>
                      </a:r>
                      <a:endParaRPr lang="en-US" sz="2400" b="0" i="0" u="none" strike="noStrike" dirty="0">
                        <a:solidFill>
                          <a:srgbClr val="000000"/>
                        </a:solidFill>
                        <a:effectLst/>
                        <a:latin typeface="Times New Roman" panose="02020603050405020304" pitchFamily="18" charset="0"/>
                      </a:endParaRPr>
                    </a:p>
                  </a:txBody>
                  <a:tcPr marL="7620" marR="7620" marT="7620" marB="0" anchor="ctr">
                    <a:lnR w="12700" cap="flat" cmpd="sng" algn="ctr">
                      <a:solidFill>
                        <a:schemeClr val="bg1"/>
                      </a:solidFill>
                      <a:prstDash val="solid"/>
                      <a:round/>
                      <a:headEnd type="none" w="med" len="med"/>
                      <a:tailEnd type="none" w="med" len="med"/>
                    </a:lnR>
                  </a:tcPr>
                </a:tc>
              </a:tr>
              <a:tr h="489857">
                <a:tc gridSpan="4">
                  <a:txBody>
                    <a:bodyPr/>
                    <a:lstStyle/>
                    <a:p>
                      <a:pPr algn="l" fontAlgn="t"/>
                      <a:r>
                        <a:rPr lang="en-US" sz="2400" u="none" strike="noStrike" dirty="0">
                          <a:effectLst/>
                        </a:rPr>
                        <a:t>*</a:t>
                      </a:r>
                      <a:r>
                        <a:rPr lang="en-US" sz="2400" i="1" u="none" strike="noStrike" dirty="0">
                          <a:effectLst/>
                        </a:rPr>
                        <a:t>p</a:t>
                      </a:r>
                      <a:r>
                        <a:rPr lang="en-US" sz="2400" u="none" strike="noStrike" dirty="0">
                          <a:effectLst/>
                        </a:rPr>
                        <a:t> &lt; .05</a:t>
                      </a:r>
                      <a:endParaRPr lang="en-US" sz="2400" b="0" i="0" u="none" strike="noStrike" dirty="0">
                        <a:solidFill>
                          <a:srgbClr val="000000"/>
                        </a:solidFill>
                        <a:effectLst/>
                        <a:latin typeface="Times New Roman" panose="02020603050405020304" pitchFamily="18" charset="0"/>
                      </a:endParaRPr>
                    </a:p>
                  </a:txBody>
                  <a:tcPr marL="7620" marR="7620" marT="762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25368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687" y="437853"/>
            <a:ext cx="10320454" cy="2923364"/>
          </a:xfrm>
        </p:spPr>
        <p:txBody>
          <a:bodyPr/>
          <a:lstStyle/>
          <a:p>
            <a:r>
              <a:rPr lang="en-US" dirty="0" smtClean="0"/>
              <a:t>Other covariates not significantly </a:t>
            </a:r>
            <a:br>
              <a:rPr lang="en-US" dirty="0" smtClean="0"/>
            </a:br>
            <a:r>
              <a:rPr lang="en-US" dirty="0" smtClean="0"/>
              <a:t>correlated with task, contextual, or </a:t>
            </a:r>
            <a:br>
              <a:rPr lang="en-US" dirty="0" smtClean="0"/>
            </a:br>
            <a:r>
              <a:rPr lang="en-US" dirty="0" smtClean="0"/>
              <a:t>counterproductive job performance </a:t>
            </a:r>
            <a:br>
              <a:rPr lang="en-US" dirty="0" smtClean="0"/>
            </a:br>
            <a:r>
              <a:rPr lang="en-US" dirty="0" smtClean="0"/>
              <a:t>behaviors</a:t>
            </a:r>
            <a:endParaRPr lang="pl-PL" dirty="0"/>
          </a:p>
        </p:txBody>
      </p:sp>
      <p:grpSp>
        <p:nvGrpSpPr>
          <p:cNvPr id="9" name="Group 8"/>
          <p:cNvGrpSpPr/>
          <p:nvPr/>
        </p:nvGrpSpPr>
        <p:grpSpPr>
          <a:xfrm>
            <a:off x="155687" y="3685495"/>
            <a:ext cx="3213343" cy="2573997"/>
            <a:chOff x="155687" y="3177495"/>
            <a:chExt cx="3213343" cy="2573997"/>
          </a:xfrm>
        </p:grpSpPr>
        <p:sp>
          <p:nvSpPr>
            <p:cNvPr id="4" name="AutoShape 10"/>
            <p:cNvSpPr>
              <a:spLocks/>
            </p:cNvSpPr>
            <p:nvPr/>
          </p:nvSpPr>
          <p:spPr bwMode="auto">
            <a:xfrm>
              <a:off x="374878" y="3177495"/>
              <a:ext cx="2011680" cy="1371600"/>
            </a:xfrm>
            <a:custGeom>
              <a:avLst/>
              <a:gdLst/>
              <a:ahLst/>
              <a:cxnLst/>
              <a:rect l="0" t="0" r="r" b="b"/>
              <a:pathLst>
                <a:path w="21600" h="21600">
                  <a:moveTo>
                    <a:pt x="10774" y="0"/>
                  </a:moveTo>
                  <a:cubicBezTo>
                    <a:pt x="9274" y="0"/>
                    <a:pt x="8048" y="2044"/>
                    <a:pt x="8042" y="4561"/>
                  </a:cubicBezTo>
                  <a:cubicBezTo>
                    <a:pt x="8041" y="7119"/>
                    <a:pt x="9252" y="9181"/>
                    <a:pt x="10765" y="9184"/>
                  </a:cubicBezTo>
                  <a:cubicBezTo>
                    <a:pt x="12302" y="9185"/>
                    <a:pt x="13529" y="7133"/>
                    <a:pt x="13525" y="4576"/>
                  </a:cubicBezTo>
                  <a:cubicBezTo>
                    <a:pt x="13520" y="2041"/>
                    <a:pt x="12293" y="0"/>
                    <a:pt x="10774" y="0"/>
                  </a:cubicBezTo>
                  <a:close/>
                  <a:moveTo>
                    <a:pt x="5231" y="750"/>
                  </a:moveTo>
                  <a:cubicBezTo>
                    <a:pt x="4076" y="750"/>
                    <a:pt x="3132" y="2326"/>
                    <a:pt x="3128" y="4264"/>
                  </a:cubicBezTo>
                  <a:cubicBezTo>
                    <a:pt x="3126" y="6233"/>
                    <a:pt x="4057" y="7815"/>
                    <a:pt x="5222" y="7817"/>
                  </a:cubicBezTo>
                  <a:cubicBezTo>
                    <a:pt x="6405" y="7818"/>
                    <a:pt x="7352" y="6248"/>
                    <a:pt x="7349" y="4279"/>
                  </a:cubicBezTo>
                  <a:cubicBezTo>
                    <a:pt x="7345" y="2327"/>
                    <a:pt x="6400" y="750"/>
                    <a:pt x="5231" y="750"/>
                  </a:cubicBezTo>
                  <a:close/>
                  <a:moveTo>
                    <a:pt x="16266" y="750"/>
                  </a:moveTo>
                  <a:cubicBezTo>
                    <a:pt x="15097" y="750"/>
                    <a:pt x="14153" y="2327"/>
                    <a:pt x="14149" y="4279"/>
                  </a:cubicBezTo>
                  <a:cubicBezTo>
                    <a:pt x="14146" y="6248"/>
                    <a:pt x="15092" y="7818"/>
                    <a:pt x="16276" y="7817"/>
                  </a:cubicBezTo>
                  <a:cubicBezTo>
                    <a:pt x="17440" y="7815"/>
                    <a:pt x="18371" y="6233"/>
                    <a:pt x="18370" y="4264"/>
                  </a:cubicBezTo>
                  <a:cubicBezTo>
                    <a:pt x="18366" y="2326"/>
                    <a:pt x="17421" y="750"/>
                    <a:pt x="16266" y="750"/>
                  </a:cubicBezTo>
                  <a:close/>
                  <a:moveTo>
                    <a:pt x="4203" y="8246"/>
                  </a:moveTo>
                  <a:cubicBezTo>
                    <a:pt x="4136" y="8246"/>
                    <a:pt x="4065" y="8259"/>
                    <a:pt x="3998" y="8278"/>
                  </a:cubicBezTo>
                  <a:cubicBezTo>
                    <a:pt x="3552" y="8401"/>
                    <a:pt x="3201" y="8931"/>
                    <a:pt x="2872" y="9410"/>
                  </a:cubicBezTo>
                  <a:cubicBezTo>
                    <a:pt x="1320" y="11660"/>
                    <a:pt x="411" y="14353"/>
                    <a:pt x="0" y="17852"/>
                  </a:cubicBezTo>
                  <a:lnTo>
                    <a:pt x="1592" y="17852"/>
                  </a:lnTo>
                  <a:cubicBezTo>
                    <a:pt x="1709" y="16852"/>
                    <a:pt x="1871" y="16162"/>
                    <a:pt x="2090" y="15415"/>
                  </a:cubicBezTo>
                  <a:cubicBezTo>
                    <a:pt x="2305" y="14681"/>
                    <a:pt x="2562" y="13927"/>
                    <a:pt x="2802" y="13213"/>
                  </a:cubicBezTo>
                  <a:cubicBezTo>
                    <a:pt x="2823" y="13228"/>
                    <a:pt x="2845" y="13213"/>
                    <a:pt x="2867" y="13229"/>
                  </a:cubicBezTo>
                  <a:cubicBezTo>
                    <a:pt x="2869" y="13270"/>
                    <a:pt x="2872" y="13407"/>
                    <a:pt x="2872" y="13447"/>
                  </a:cubicBezTo>
                  <a:cubicBezTo>
                    <a:pt x="2872" y="14651"/>
                    <a:pt x="2774" y="17852"/>
                    <a:pt x="2774" y="17852"/>
                  </a:cubicBezTo>
                  <a:lnTo>
                    <a:pt x="4631" y="17852"/>
                  </a:lnTo>
                  <a:cubicBezTo>
                    <a:pt x="4301" y="19101"/>
                    <a:pt x="4051" y="20600"/>
                    <a:pt x="3872" y="21600"/>
                  </a:cubicBezTo>
                  <a:lnTo>
                    <a:pt x="5939" y="21600"/>
                  </a:lnTo>
                  <a:cubicBezTo>
                    <a:pt x="6091" y="20850"/>
                    <a:pt x="6302" y="19619"/>
                    <a:pt x="6586" y="18648"/>
                  </a:cubicBezTo>
                  <a:cubicBezTo>
                    <a:pt x="6865" y="17695"/>
                    <a:pt x="7196" y="16827"/>
                    <a:pt x="7507" y="15899"/>
                  </a:cubicBezTo>
                  <a:cubicBezTo>
                    <a:pt x="7534" y="15918"/>
                    <a:pt x="7562" y="15957"/>
                    <a:pt x="7591" y="15977"/>
                  </a:cubicBezTo>
                  <a:cubicBezTo>
                    <a:pt x="7594" y="16032"/>
                    <a:pt x="7600" y="16018"/>
                    <a:pt x="7600" y="16071"/>
                  </a:cubicBezTo>
                  <a:cubicBezTo>
                    <a:pt x="7600" y="17635"/>
                    <a:pt x="7475" y="21600"/>
                    <a:pt x="7475" y="21600"/>
                  </a:cubicBezTo>
                  <a:lnTo>
                    <a:pt x="14060" y="21600"/>
                  </a:lnTo>
                  <a:cubicBezTo>
                    <a:pt x="14060" y="21600"/>
                    <a:pt x="13748" y="18214"/>
                    <a:pt x="13748" y="16961"/>
                  </a:cubicBezTo>
                  <a:cubicBezTo>
                    <a:pt x="13748" y="16774"/>
                    <a:pt x="13748" y="16589"/>
                    <a:pt x="13748" y="16290"/>
                  </a:cubicBezTo>
                  <a:cubicBezTo>
                    <a:pt x="13748" y="16425"/>
                    <a:pt x="14011" y="16613"/>
                    <a:pt x="14051" y="16711"/>
                  </a:cubicBezTo>
                  <a:cubicBezTo>
                    <a:pt x="14642" y="18261"/>
                    <a:pt x="15155" y="19851"/>
                    <a:pt x="15419" y="21600"/>
                  </a:cubicBezTo>
                  <a:lnTo>
                    <a:pt x="17495" y="21600"/>
                  </a:lnTo>
                  <a:cubicBezTo>
                    <a:pt x="17323" y="20600"/>
                    <a:pt x="17075" y="19101"/>
                    <a:pt x="16750" y="17852"/>
                  </a:cubicBezTo>
                  <a:lnTo>
                    <a:pt x="18831" y="17852"/>
                  </a:lnTo>
                  <a:cubicBezTo>
                    <a:pt x="18831" y="17852"/>
                    <a:pt x="18733" y="14644"/>
                    <a:pt x="18733" y="13439"/>
                  </a:cubicBezTo>
                  <a:cubicBezTo>
                    <a:pt x="18733" y="13399"/>
                    <a:pt x="18735" y="13286"/>
                    <a:pt x="18738" y="13244"/>
                  </a:cubicBezTo>
                  <a:cubicBezTo>
                    <a:pt x="18760" y="13229"/>
                    <a:pt x="18782" y="13212"/>
                    <a:pt x="18803" y="13197"/>
                  </a:cubicBezTo>
                  <a:cubicBezTo>
                    <a:pt x="19042" y="13911"/>
                    <a:pt x="19300" y="14689"/>
                    <a:pt x="19515" y="15423"/>
                  </a:cubicBezTo>
                  <a:cubicBezTo>
                    <a:pt x="19734" y="16170"/>
                    <a:pt x="19896" y="16852"/>
                    <a:pt x="20013" y="17852"/>
                  </a:cubicBezTo>
                  <a:lnTo>
                    <a:pt x="21600" y="17852"/>
                  </a:lnTo>
                  <a:cubicBezTo>
                    <a:pt x="21189" y="14353"/>
                    <a:pt x="20285" y="11660"/>
                    <a:pt x="18733" y="9410"/>
                  </a:cubicBezTo>
                  <a:cubicBezTo>
                    <a:pt x="18403" y="8931"/>
                    <a:pt x="18048" y="8433"/>
                    <a:pt x="17602" y="8309"/>
                  </a:cubicBezTo>
                  <a:cubicBezTo>
                    <a:pt x="17535" y="8291"/>
                    <a:pt x="17469" y="8262"/>
                    <a:pt x="17402" y="8262"/>
                  </a:cubicBezTo>
                  <a:cubicBezTo>
                    <a:pt x="17163" y="8261"/>
                    <a:pt x="16920" y="8255"/>
                    <a:pt x="16681" y="8254"/>
                  </a:cubicBezTo>
                  <a:lnTo>
                    <a:pt x="16783" y="8848"/>
                  </a:lnTo>
                  <a:cubicBezTo>
                    <a:pt x="16796" y="8925"/>
                    <a:pt x="16779" y="9010"/>
                    <a:pt x="16741" y="9059"/>
                  </a:cubicBezTo>
                  <a:lnTo>
                    <a:pt x="16606" y="9230"/>
                  </a:lnTo>
                  <a:lnTo>
                    <a:pt x="16755" y="11721"/>
                  </a:lnTo>
                  <a:cubicBezTo>
                    <a:pt x="16756" y="11733"/>
                    <a:pt x="16756" y="11749"/>
                    <a:pt x="16755" y="11761"/>
                  </a:cubicBezTo>
                  <a:lnTo>
                    <a:pt x="16420" y="14392"/>
                  </a:lnTo>
                  <a:cubicBezTo>
                    <a:pt x="16405" y="14513"/>
                    <a:pt x="16301" y="14513"/>
                    <a:pt x="16285" y="14392"/>
                  </a:cubicBezTo>
                  <a:lnTo>
                    <a:pt x="15945" y="11761"/>
                  </a:lnTo>
                  <a:cubicBezTo>
                    <a:pt x="15944" y="11749"/>
                    <a:pt x="15944" y="11733"/>
                    <a:pt x="15945" y="11721"/>
                  </a:cubicBezTo>
                  <a:lnTo>
                    <a:pt x="16089" y="9238"/>
                  </a:lnTo>
                  <a:lnTo>
                    <a:pt x="15959" y="9074"/>
                  </a:lnTo>
                  <a:cubicBezTo>
                    <a:pt x="15920" y="9023"/>
                    <a:pt x="15901" y="8942"/>
                    <a:pt x="15917" y="8863"/>
                  </a:cubicBezTo>
                  <a:lnTo>
                    <a:pt x="16043" y="8254"/>
                  </a:lnTo>
                  <a:cubicBezTo>
                    <a:pt x="15764" y="8254"/>
                    <a:pt x="15485" y="8261"/>
                    <a:pt x="15205" y="8262"/>
                  </a:cubicBezTo>
                  <a:cubicBezTo>
                    <a:pt x="14897" y="8264"/>
                    <a:pt x="14614" y="8431"/>
                    <a:pt x="14377" y="8762"/>
                  </a:cubicBezTo>
                  <a:cubicBezTo>
                    <a:pt x="14027" y="9248"/>
                    <a:pt x="13693" y="9771"/>
                    <a:pt x="13381" y="10324"/>
                  </a:cubicBezTo>
                  <a:cubicBezTo>
                    <a:pt x="13340" y="10266"/>
                    <a:pt x="13301" y="10201"/>
                    <a:pt x="13260" y="10144"/>
                  </a:cubicBezTo>
                  <a:cubicBezTo>
                    <a:pt x="12951" y="9714"/>
                    <a:pt x="12585" y="9537"/>
                    <a:pt x="12185" y="9535"/>
                  </a:cubicBezTo>
                  <a:cubicBezTo>
                    <a:pt x="11822" y="9534"/>
                    <a:pt x="11458" y="9543"/>
                    <a:pt x="11096" y="9543"/>
                  </a:cubicBezTo>
                  <a:lnTo>
                    <a:pt x="11254" y="10339"/>
                  </a:lnTo>
                  <a:cubicBezTo>
                    <a:pt x="11274" y="10441"/>
                    <a:pt x="11253" y="10555"/>
                    <a:pt x="11203" y="10620"/>
                  </a:cubicBezTo>
                  <a:lnTo>
                    <a:pt x="11035" y="10839"/>
                  </a:lnTo>
                  <a:lnTo>
                    <a:pt x="11221" y="14064"/>
                  </a:lnTo>
                  <a:cubicBezTo>
                    <a:pt x="11222" y="14080"/>
                    <a:pt x="11223" y="14096"/>
                    <a:pt x="11221" y="14111"/>
                  </a:cubicBezTo>
                  <a:lnTo>
                    <a:pt x="10774" y="17531"/>
                  </a:lnTo>
                  <a:cubicBezTo>
                    <a:pt x="10754" y="17688"/>
                    <a:pt x="10622" y="17688"/>
                    <a:pt x="10602" y="17531"/>
                  </a:cubicBezTo>
                  <a:lnTo>
                    <a:pt x="10165" y="14111"/>
                  </a:lnTo>
                  <a:cubicBezTo>
                    <a:pt x="10163" y="14096"/>
                    <a:pt x="10164" y="14080"/>
                    <a:pt x="10165" y="14064"/>
                  </a:cubicBezTo>
                  <a:lnTo>
                    <a:pt x="10360" y="10823"/>
                  </a:lnTo>
                  <a:lnTo>
                    <a:pt x="10183" y="10605"/>
                  </a:lnTo>
                  <a:cubicBezTo>
                    <a:pt x="10134" y="10542"/>
                    <a:pt x="10115" y="10432"/>
                    <a:pt x="10132" y="10331"/>
                  </a:cubicBezTo>
                  <a:lnTo>
                    <a:pt x="10262" y="9551"/>
                  </a:lnTo>
                  <a:cubicBezTo>
                    <a:pt x="9952" y="9551"/>
                    <a:pt x="9642" y="9549"/>
                    <a:pt x="9332" y="9551"/>
                  </a:cubicBezTo>
                  <a:cubicBezTo>
                    <a:pt x="9244" y="9551"/>
                    <a:pt x="9154" y="9574"/>
                    <a:pt x="9066" y="9597"/>
                  </a:cubicBezTo>
                  <a:cubicBezTo>
                    <a:pt x="8722" y="9693"/>
                    <a:pt x="8418" y="9900"/>
                    <a:pt x="8140" y="10183"/>
                  </a:cubicBezTo>
                  <a:cubicBezTo>
                    <a:pt x="7851" y="9682"/>
                    <a:pt x="7548" y="9207"/>
                    <a:pt x="7228" y="8762"/>
                  </a:cubicBezTo>
                  <a:cubicBezTo>
                    <a:pt x="6991" y="8431"/>
                    <a:pt x="6708" y="8264"/>
                    <a:pt x="6399" y="8262"/>
                  </a:cubicBezTo>
                  <a:cubicBezTo>
                    <a:pt x="6120" y="8261"/>
                    <a:pt x="5841" y="8254"/>
                    <a:pt x="5562" y="8254"/>
                  </a:cubicBezTo>
                  <a:lnTo>
                    <a:pt x="5683" y="8863"/>
                  </a:lnTo>
                  <a:cubicBezTo>
                    <a:pt x="5699" y="8942"/>
                    <a:pt x="5685" y="9023"/>
                    <a:pt x="5646" y="9074"/>
                  </a:cubicBezTo>
                  <a:lnTo>
                    <a:pt x="5515" y="9238"/>
                  </a:lnTo>
                  <a:lnTo>
                    <a:pt x="5659" y="11721"/>
                  </a:lnTo>
                  <a:cubicBezTo>
                    <a:pt x="5660" y="11733"/>
                    <a:pt x="5661" y="11749"/>
                    <a:pt x="5659" y="11761"/>
                  </a:cubicBezTo>
                  <a:lnTo>
                    <a:pt x="5315" y="14392"/>
                  </a:lnTo>
                  <a:cubicBezTo>
                    <a:pt x="5299" y="14513"/>
                    <a:pt x="5195" y="14505"/>
                    <a:pt x="5180" y="14384"/>
                  </a:cubicBezTo>
                  <a:lnTo>
                    <a:pt x="4845" y="11761"/>
                  </a:lnTo>
                  <a:cubicBezTo>
                    <a:pt x="4844" y="11749"/>
                    <a:pt x="4844" y="11733"/>
                    <a:pt x="4845" y="11721"/>
                  </a:cubicBezTo>
                  <a:lnTo>
                    <a:pt x="4999" y="9230"/>
                  </a:lnTo>
                  <a:lnTo>
                    <a:pt x="4859" y="9059"/>
                  </a:lnTo>
                  <a:cubicBezTo>
                    <a:pt x="4821" y="9010"/>
                    <a:pt x="4804" y="8925"/>
                    <a:pt x="4817" y="8848"/>
                  </a:cubicBezTo>
                  <a:lnTo>
                    <a:pt x="4919" y="8246"/>
                  </a:lnTo>
                  <a:cubicBezTo>
                    <a:pt x="4680" y="8247"/>
                    <a:pt x="4442" y="8245"/>
                    <a:pt x="4203" y="8246"/>
                  </a:cubicBezTo>
                  <a:close/>
                  <a:moveTo>
                    <a:pt x="6302" y="11354"/>
                  </a:moveTo>
                  <a:lnTo>
                    <a:pt x="7242" y="11354"/>
                  </a:lnTo>
                  <a:cubicBezTo>
                    <a:pt x="7185" y="11604"/>
                    <a:pt x="7134" y="11604"/>
                    <a:pt x="7079" y="11604"/>
                  </a:cubicBezTo>
                  <a:lnTo>
                    <a:pt x="6302" y="11604"/>
                  </a:lnTo>
                  <a:cubicBezTo>
                    <a:pt x="6302" y="11604"/>
                    <a:pt x="6302" y="11354"/>
                    <a:pt x="6302" y="11354"/>
                  </a:cubicBezTo>
                  <a:close/>
                  <a:moveTo>
                    <a:pt x="17174" y="11354"/>
                  </a:moveTo>
                  <a:lnTo>
                    <a:pt x="18365" y="11354"/>
                  </a:lnTo>
                  <a:cubicBezTo>
                    <a:pt x="18365" y="11354"/>
                    <a:pt x="18365" y="11604"/>
                    <a:pt x="18365" y="11604"/>
                  </a:cubicBezTo>
                  <a:lnTo>
                    <a:pt x="17174" y="11604"/>
                  </a:lnTo>
                  <a:lnTo>
                    <a:pt x="17174" y="11354"/>
                  </a:lnTo>
                  <a:close/>
                  <a:moveTo>
                    <a:pt x="11663" y="13853"/>
                  </a:moveTo>
                  <a:lnTo>
                    <a:pt x="12855" y="13853"/>
                  </a:lnTo>
                  <a:cubicBezTo>
                    <a:pt x="12855" y="13853"/>
                    <a:pt x="12855" y="14103"/>
                    <a:pt x="12855" y="14103"/>
                  </a:cubicBezTo>
                  <a:lnTo>
                    <a:pt x="11663" y="14103"/>
                  </a:lnTo>
                  <a:lnTo>
                    <a:pt x="11663" y="13853"/>
                  </a:lnTo>
                  <a:close/>
                  <a:moveTo>
                    <a:pt x="11663" y="13853"/>
                  </a:moveTo>
                </a:path>
              </a:pathLst>
            </a:custGeom>
            <a:solidFill>
              <a:schemeClr val="tx1"/>
            </a:solidFill>
            <a:ln>
              <a:noFill/>
            </a:ln>
            <a:extLst/>
          </p:spPr>
          <p:txBody>
            <a:bodyPr lIns="0" tIns="0" rIns="0" bIns="0"/>
            <a:lstStyle/>
            <a:p>
              <a:endParaRPr lang="pl-PL"/>
            </a:p>
          </p:txBody>
        </p:sp>
        <p:sp>
          <p:nvSpPr>
            <p:cNvPr id="6" name="TextBox 5"/>
            <p:cNvSpPr txBox="1"/>
            <p:nvPr/>
          </p:nvSpPr>
          <p:spPr>
            <a:xfrm>
              <a:off x="155687" y="4551163"/>
              <a:ext cx="3213343" cy="1200329"/>
            </a:xfrm>
            <a:prstGeom prst="rect">
              <a:avLst/>
            </a:prstGeom>
            <a:noFill/>
          </p:spPr>
          <p:txBody>
            <a:bodyPr wrap="square" rtlCol="0">
              <a:spAutoFit/>
            </a:bodyPr>
            <a:lstStyle/>
            <a:p>
              <a:pPr defTabSz="228554"/>
              <a:r>
                <a:rPr lang="en-US" sz="72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RACE</a:t>
              </a:r>
            </a:p>
          </p:txBody>
        </p:sp>
      </p:grpSp>
      <p:grpSp>
        <p:nvGrpSpPr>
          <p:cNvPr id="8" name="Group 7"/>
          <p:cNvGrpSpPr/>
          <p:nvPr/>
        </p:nvGrpSpPr>
        <p:grpSpPr>
          <a:xfrm>
            <a:off x="4067225" y="3685495"/>
            <a:ext cx="4748229" cy="2573997"/>
            <a:chOff x="4067225" y="3177495"/>
            <a:chExt cx="4748229" cy="2573997"/>
          </a:xfrm>
        </p:grpSpPr>
        <p:sp>
          <p:nvSpPr>
            <p:cNvPr id="5" name="AutoShape 21"/>
            <p:cNvSpPr>
              <a:spLocks/>
            </p:cNvSpPr>
            <p:nvPr/>
          </p:nvSpPr>
          <p:spPr bwMode="auto">
            <a:xfrm>
              <a:off x="5153992" y="3177495"/>
              <a:ext cx="1737360" cy="1371600"/>
            </a:xfrm>
            <a:custGeom>
              <a:avLst/>
              <a:gdLst/>
              <a:ahLst/>
              <a:cxnLst/>
              <a:rect l="0" t="0" r="r" b="b"/>
              <a:pathLst>
                <a:path w="21600" h="21600">
                  <a:moveTo>
                    <a:pt x="7154" y="0"/>
                  </a:moveTo>
                  <a:lnTo>
                    <a:pt x="3819" y="3538"/>
                  </a:lnTo>
                  <a:lnTo>
                    <a:pt x="18265" y="18860"/>
                  </a:lnTo>
                  <a:cubicBezTo>
                    <a:pt x="18265" y="18860"/>
                    <a:pt x="21600" y="15322"/>
                    <a:pt x="21600" y="15322"/>
                  </a:cubicBezTo>
                  <a:lnTo>
                    <a:pt x="20538" y="14195"/>
                  </a:lnTo>
                  <a:lnTo>
                    <a:pt x="18867" y="15961"/>
                  </a:lnTo>
                  <a:lnTo>
                    <a:pt x="18533" y="15607"/>
                  </a:lnTo>
                  <a:lnTo>
                    <a:pt x="20204" y="13841"/>
                  </a:lnTo>
                  <a:lnTo>
                    <a:pt x="19046" y="12613"/>
                  </a:lnTo>
                  <a:lnTo>
                    <a:pt x="18145" y="13562"/>
                  </a:lnTo>
                  <a:lnTo>
                    <a:pt x="17811" y="13208"/>
                  </a:lnTo>
                  <a:lnTo>
                    <a:pt x="18712" y="12259"/>
                  </a:lnTo>
                  <a:lnTo>
                    <a:pt x="17549" y="11025"/>
                  </a:lnTo>
                  <a:lnTo>
                    <a:pt x="16653" y="11980"/>
                  </a:lnTo>
                  <a:lnTo>
                    <a:pt x="16319" y="11626"/>
                  </a:lnTo>
                  <a:lnTo>
                    <a:pt x="17214" y="10670"/>
                  </a:lnTo>
                  <a:lnTo>
                    <a:pt x="16057" y="9442"/>
                  </a:lnTo>
                  <a:lnTo>
                    <a:pt x="15162" y="10392"/>
                  </a:lnTo>
                  <a:lnTo>
                    <a:pt x="14828" y="10037"/>
                  </a:lnTo>
                  <a:lnTo>
                    <a:pt x="15723" y="9088"/>
                  </a:lnTo>
                  <a:lnTo>
                    <a:pt x="14565" y="7860"/>
                  </a:lnTo>
                  <a:lnTo>
                    <a:pt x="12894" y="9626"/>
                  </a:lnTo>
                  <a:lnTo>
                    <a:pt x="12566" y="9278"/>
                  </a:lnTo>
                  <a:lnTo>
                    <a:pt x="14231" y="7506"/>
                  </a:lnTo>
                  <a:lnTo>
                    <a:pt x="13073" y="6278"/>
                  </a:lnTo>
                  <a:lnTo>
                    <a:pt x="12172" y="7227"/>
                  </a:lnTo>
                  <a:lnTo>
                    <a:pt x="11844" y="6873"/>
                  </a:lnTo>
                  <a:lnTo>
                    <a:pt x="12739" y="5924"/>
                  </a:lnTo>
                  <a:lnTo>
                    <a:pt x="11576" y="4690"/>
                  </a:lnTo>
                  <a:lnTo>
                    <a:pt x="10681" y="5645"/>
                  </a:lnTo>
                  <a:lnTo>
                    <a:pt x="10347" y="5291"/>
                  </a:lnTo>
                  <a:lnTo>
                    <a:pt x="11248" y="4342"/>
                  </a:lnTo>
                  <a:lnTo>
                    <a:pt x="10084" y="3107"/>
                  </a:lnTo>
                  <a:lnTo>
                    <a:pt x="9189" y="4057"/>
                  </a:lnTo>
                  <a:lnTo>
                    <a:pt x="8855" y="3709"/>
                  </a:lnTo>
                  <a:lnTo>
                    <a:pt x="9750" y="2753"/>
                  </a:lnTo>
                  <a:lnTo>
                    <a:pt x="8592" y="1525"/>
                  </a:lnTo>
                  <a:lnTo>
                    <a:pt x="6928" y="3297"/>
                  </a:lnTo>
                  <a:lnTo>
                    <a:pt x="6593" y="2943"/>
                  </a:lnTo>
                  <a:lnTo>
                    <a:pt x="8258" y="1171"/>
                  </a:lnTo>
                  <a:lnTo>
                    <a:pt x="7154" y="0"/>
                  </a:lnTo>
                  <a:close/>
                  <a:moveTo>
                    <a:pt x="2673" y="4860"/>
                  </a:moveTo>
                  <a:lnTo>
                    <a:pt x="0" y="7696"/>
                  </a:lnTo>
                  <a:lnTo>
                    <a:pt x="1146" y="8911"/>
                  </a:lnTo>
                  <a:cubicBezTo>
                    <a:pt x="1146" y="8911"/>
                    <a:pt x="3819" y="6076"/>
                    <a:pt x="3819" y="6076"/>
                  </a:cubicBezTo>
                  <a:lnTo>
                    <a:pt x="2673" y="4860"/>
                  </a:lnTo>
                  <a:close/>
                  <a:moveTo>
                    <a:pt x="4153" y="6481"/>
                  </a:moveTo>
                  <a:cubicBezTo>
                    <a:pt x="4153" y="6481"/>
                    <a:pt x="3628" y="7038"/>
                    <a:pt x="3628" y="7038"/>
                  </a:cubicBezTo>
                  <a:lnTo>
                    <a:pt x="13980" y="18018"/>
                  </a:lnTo>
                  <a:lnTo>
                    <a:pt x="14505" y="17461"/>
                  </a:lnTo>
                  <a:lnTo>
                    <a:pt x="4153" y="6481"/>
                  </a:lnTo>
                  <a:close/>
                  <a:moveTo>
                    <a:pt x="3097" y="7493"/>
                  </a:moveTo>
                  <a:cubicBezTo>
                    <a:pt x="3097" y="7493"/>
                    <a:pt x="2482" y="8145"/>
                    <a:pt x="2482" y="8145"/>
                  </a:cubicBezTo>
                  <a:lnTo>
                    <a:pt x="12835" y="19125"/>
                  </a:lnTo>
                  <a:lnTo>
                    <a:pt x="13449" y="18474"/>
                  </a:lnTo>
                  <a:lnTo>
                    <a:pt x="3097" y="7493"/>
                  </a:lnTo>
                  <a:close/>
                  <a:moveTo>
                    <a:pt x="2053" y="8708"/>
                  </a:moveTo>
                  <a:cubicBezTo>
                    <a:pt x="2053" y="8708"/>
                    <a:pt x="1528" y="9265"/>
                    <a:pt x="1528" y="9265"/>
                  </a:cubicBezTo>
                  <a:lnTo>
                    <a:pt x="11880" y="20246"/>
                  </a:lnTo>
                  <a:lnTo>
                    <a:pt x="12405" y="19689"/>
                  </a:lnTo>
                  <a:lnTo>
                    <a:pt x="2053" y="8708"/>
                  </a:lnTo>
                  <a:close/>
                  <a:moveTo>
                    <a:pt x="14702" y="17822"/>
                  </a:moveTo>
                  <a:lnTo>
                    <a:pt x="12029" y="20657"/>
                  </a:lnTo>
                  <a:cubicBezTo>
                    <a:pt x="12029" y="20657"/>
                    <a:pt x="14499" y="21360"/>
                    <a:pt x="14499" y="21360"/>
                  </a:cubicBezTo>
                  <a:lnTo>
                    <a:pt x="15365" y="20442"/>
                  </a:lnTo>
                  <a:lnTo>
                    <a:pt x="14702" y="17822"/>
                  </a:lnTo>
                  <a:close/>
                  <a:moveTo>
                    <a:pt x="15544" y="20657"/>
                  </a:moveTo>
                  <a:lnTo>
                    <a:pt x="14893" y="21347"/>
                  </a:lnTo>
                  <a:cubicBezTo>
                    <a:pt x="14893" y="21347"/>
                    <a:pt x="15782" y="21600"/>
                    <a:pt x="15782" y="21600"/>
                  </a:cubicBezTo>
                  <a:lnTo>
                    <a:pt x="15544" y="20657"/>
                  </a:lnTo>
                  <a:close/>
                  <a:moveTo>
                    <a:pt x="15544" y="20657"/>
                  </a:moveTo>
                </a:path>
              </a:pathLst>
            </a:custGeom>
            <a:solidFill>
              <a:schemeClr val="accent3"/>
            </a:solidFill>
            <a:ln>
              <a:noFill/>
            </a:ln>
            <a:extLst/>
          </p:spPr>
          <p:txBody>
            <a:bodyPr lIns="0" tIns="0" rIns="0" bIns="0"/>
            <a:lstStyle/>
            <a:p>
              <a:endParaRPr lang="pl-PL"/>
            </a:p>
          </p:txBody>
        </p:sp>
        <p:sp>
          <p:nvSpPr>
            <p:cNvPr id="7" name="TextBox 6"/>
            <p:cNvSpPr txBox="1"/>
            <p:nvPr/>
          </p:nvSpPr>
          <p:spPr>
            <a:xfrm>
              <a:off x="4067225" y="4551163"/>
              <a:ext cx="4748229" cy="1200329"/>
            </a:xfrm>
            <a:prstGeom prst="rect">
              <a:avLst/>
            </a:prstGeom>
            <a:noFill/>
          </p:spPr>
          <p:txBody>
            <a:bodyPr wrap="square" rtlCol="0">
              <a:spAutoFit/>
            </a:bodyPr>
            <a:lstStyle/>
            <a:p>
              <a:pPr defTabSz="228554"/>
              <a:r>
                <a:rPr lang="en-US" sz="7200" kern="0" dirty="0" smtClean="0">
                  <a:solidFill>
                    <a:schemeClr val="accent4"/>
                  </a:solidFill>
                  <a:latin typeface="Lato Light" panose="020F0302020204030203" pitchFamily="34" charset="0"/>
                  <a:ea typeface="Lato Light" panose="020F0302020204030203" pitchFamily="34" charset="0"/>
                  <a:cs typeface="Lato Light" panose="020F0302020204030203" pitchFamily="34" charset="0"/>
                  <a:sym typeface="Source Sans Pro Light"/>
                </a:rPr>
                <a:t>EDUCATION</a:t>
              </a:r>
            </a:p>
          </p:txBody>
        </p:sp>
      </p:grpSp>
    </p:spTree>
    <p:extLst>
      <p:ext uri="{BB962C8B-B14F-4D97-AF65-F5344CB8AC3E}">
        <p14:creationId xmlns:p14="http://schemas.microsoft.com/office/powerpoint/2010/main" val="159902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2231"/>
            <a:ext cx="12188825" cy="8123852"/>
          </a:xfrm>
          <a:prstGeom prst="rect">
            <a:avLst/>
          </a:prstGeom>
        </p:spPr>
      </p:pic>
      <p:sp>
        <p:nvSpPr>
          <p:cNvPr id="8" name="Shape 146"/>
          <p:cNvSpPr/>
          <p:nvPr/>
        </p:nvSpPr>
        <p:spPr>
          <a:xfrm>
            <a:off x="0" y="3677734"/>
            <a:ext cx="12611100" cy="2464420"/>
          </a:xfrm>
          <a:prstGeom prst="rect">
            <a:avLst/>
          </a:prstGeom>
          <a:solidFill>
            <a:srgbClr val="464649">
              <a:alpha val="65228"/>
            </a:srgbClr>
          </a:solidFill>
          <a:ln w="12700">
            <a:miter lim="400000"/>
          </a:ln>
        </p:spPr>
        <p:txBody>
          <a:bodyPr lIns="0" tIns="0" rIns="0" bIns="0"/>
          <a:lstStyle/>
          <a:p>
            <a:pPr defTabSz="932903"/>
            <a:endParaRPr sz="1801" kern="0" dirty="0">
              <a:solidFill>
                <a:srgbClr val="58585B"/>
              </a:solidFill>
              <a:latin typeface="Arial"/>
              <a:cs typeface="Arial"/>
              <a:sym typeface="Arial"/>
            </a:endParaRPr>
          </a:p>
        </p:txBody>
      </p:sp>
      <p:sp>
        <p:nvSpPr>
          <p:cNvPr id="9" name="TextBox 8"/>
          <p:cNvSpPr txBox="1"/>
          <p:nvPr/>
        </p:nvSpPr>
        <p:spPr>
          <a:xfrm>
            <a:off x="1874231" y="3873409"/>
            <a:ext cx="8440362" cy="20651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146304" tIns="146304" rIns="146304" bIns="146304" numCol="1" spcCol="38100" rtlCol="0" anchor="t">
            <a:spAutoFit/>
          </a:bodyPr>
          <a:lstStyle/>
          <a:p>
            <a:pPr defTabSz="932623" latinLnBrk="1" hangingPunct="0"/>
            <a:r>
              <a:rPr lang="en-US" sz="11500" spc="-50" dirty="0" smtClean="0">
                <a:ln w="3175">
                  <a:noFill/>
                </a:ln>
                <a:solidFill>
                  <a:srgbClr val="FFFFFF"/>
                </a:solidFill>
                <a:latin typeface="Helvetica Neue Thin"/>
                <a:cs typeface="Helvetica Neue Thin"/>
                <a:sym typeface="Arial"/>
              </a:rPr>
              <a:t>THANK YOU!</a:t>
            </a:r>
          </a:p>
        </p:txBody>
      </p:sp>
    </p:spTree>
    <p:extLst>
      <p:ext uri="{BB962C8B-B14F-4D97-AF65-F5344CB8AC3E}">
        <p14:creationId xmlns:p14="http://schemas.microsoft.com/office/powerpoint/2010/main" val="1647240248"/>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nCcBjWbF-y0E4_JDiwVP_2WSLiRPRmIJ9yL6dOEawMyri0dm5d4x3HDeXe0dkBekVKlpKg=w2299-h1118.jpg"/>
          <p:cNvPicPr/>
          <p:nvPr/>
        </p:nvPicPr>
        <p:blipFill>
          <a:blip r:embed="rId3">
            <a:extLst/>
          </a:blip>
          <a:stretch>
            <a:fillRect/>
          </a:stretch>
        </p:blipFill>
        <p:spPr>
          <a:xfrm>
            <a:off x="-37060" y="5173"/>
            <a:ext cx="12262944" cy="8175297"/>
          </a:xfrm>
          <a:prstGeom prst="rect">
            <a:avLst/>
          </a:prstGeom>
          <a:ln w="12700">
            <a:miter lim="400000"/>
          </a:ln>
        </p:spPr>
      </p:pic>
      <p:sp>
        <p:nvSpPr>
          <p:cNvPr id="146" name="Shape 146"/>
          <p:cNvSpPr/>
          <p:nvPr/>
        </p:nvSpPr>
        <p:spPr>
          <a:xfrm>
            <a:off x="-37060" y="-217714"/>
            <a:ext cx="12262944" cy="7462030"/>
          </a:xfrm>
          <a:prstGeom prst="rect">
            <a:avLst/>
          </a:prstGeom>
          <a:solidFill>
            <a:srgbClr val="464649">
              <a:alpha val="65228"/>
            </a:srgbClr>
          </a:solidFill>
          <a:ln w="12700">
            <a:miter lim="400000"/>
          </a:ln>
        </p:spPr>
        <p:txBody>
          <a:bodyPr lIns="0" tIns="0" rIns="0" bIns="0"/>
          <a:lstStyle/>
          <a:p>
            <a:pPr defTabSz="914338"/>
            <a:endParaRPr sz="1765" kern="0" dirty="0">
              <a:solidFill>
                <a:srgbClr val="58585B"/>
              </a:solidFill>
              <a:latin typeface="Arial"/>
              <a:cs typeface="Arial"/>
              <a:sym typeface="Arial"/>
            </a:endParaRPr>
          </a:p>
        </p:txBody>
      </p:sp>
      <p:sp>
        <p:nvSpPr>
          <p:cNvPr id="44" name="Title 4"/>
          <p:cNvSpPr>
            <a:spLocks noGrp="1"/>
          </p:cNvSpPr>
          <p:nvPr>
            <p:ph type="title"/>
          </p:nvPr>
        </p:nvSpPr>
        <p:spPr>
          <a:xfrm>
            <a:off x="519112" y="40538"/>
            <a:ext cx="11149013" cy="609398"/>
          </a:xfrm>
        </p:spPr>
        <p:txBody>
          <a:bodyPr/>
          <a:lstStyle/>
          <a:p>
            <a:pPr defTabSz="914064" latinLnBrk="1" hangingPunct="0"/>
            <a:r>
              <a:rPr lang="en-US" sz="4400" spc="-49" dirty="0" smtClean="0">
                <a:solidFill>
                  <a:srgbClr val="FFFFFF"/>
                </a:solidFill>
                <a:latin typeface="HelveticaNeueLT Std Thin" panose="020B0403020202020204" pitchFamily="34" charset="0"/>
                <a:cs typeface="Helvetica Neue"/>
                <a:sym typeface="Arial"/>
              </a:rPr>
              <a:t>Overview</a:t>
            </a:r>
            <a:endParaRPr lang="en-US" sz="4400" spc="-49" dirty="0">
              <a:solidFill>
                <a:srgbClr val="FFFFFF"/>
              </a:solidFill>
              <a:latin typeface="HelveticaNeueLT Std Thin" panose="020B0403020202020204" pitchFamily="34" charset="0"/>
              <a:cs typeface="Helvetica Neue"/>
              <a:sym typeface="Arial"/>
            </a:endParaRPr>
          </a:p>
        </p:txBody>
      </p:sp>
      <p:sp>
        <p:nvSpPr>
          <p:cNvPr id="140" name="Line 53"/>
          <p:cNvSpPr>
            <a:spLocks noChangeShapeType="1"/>
          </p:cNvSpPr>
          <p:nvPr/>
        </p:nvSpPr>
        <p:spPr bwMode="auto">
          <a:xfrm rot="5400000" flipV="1">
            <a:off x="3659430" y="3100716"/>
            <a:ext cx="0" cy="3012144"/>
          </a:xfrm>
          <a:prstGeom prst="line">
            <a:avLst/>
          </a:prstGeom>
          <a:noFill/>
          <a:ln w="69850" cap="flat" cmpd="sng">
            <a:solidFill>
              <a:srgbClr val="ABABAB"/>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41" name="Line 53"/>
          <p:cNvSpPr>
            <a:spLocks noChangeShapeType="1"/>
          </p:cNvSpPr>
          <p:nvPr/>
        </p:nvSpPr>
        <p:spPr bwMode="auto">
          <a:xfrm rot="10800000" flipV="1">
            <a:off x="5268171" y="2797302"/>
            <a:ext cx="0" cy="1748641"/>
          </a:xfrm>
          <a:prstGeom prst="line">
            <a:avLst/>
          </a:prstGeom>
          <a:noFill/>
          <a:ln w="69850" cap="flat" cmpd="sng">
            <a:solidFill>
              <a:srgbClr val="ABABAB"/>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45" name="Line 53"/>
          <p:cNvSpPr>
            <a:spLocks noChangeShapeType="1"/>
          </p:cNvSpPr>
          <p:nvPr/>
        </p:nvSpPr>
        <p:spPr bwMode="auto">
          <a:xfrm rot="5400000" flipV="1">
            <a:off x="6825592" y="1681132"/>
            <a:ext cx="0" cy="2489376"/>
          </a:xfrm>
          <a:prstGeom prst="line">
            <a:avLst/>
          </a:prstGeom>
          <a:noFill/>
          <a:ln w="69850" cap="flat" cmpd="sng">
            <a:solidFill>
              <a:srgbClr val="ABABAB"/>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14" name="Group 13"/>
          <p:cNvGrpSpPr/>
          <p:nvPr/>
        </p:nvGrpSpPr>
        <p:grpSpPr>
          <a:xfrm>
            <a:off x="1310478" y="3405424"/>
            <a:ext cx="1679733" cy="1684253"/>
            <a:chOff x="548478" y="4294424"/>
            <a:chExt cx="1679733" cy="1684253"/>
          </a:xfrm>
        </p:grpSpPr>
        <p:grpSp>
          <p:nvGrpSpPr>
            <p:cNvPr id="100" name="Group 99"/>
            <p:cNvGrpSpPr/>
            <p:nvPr/>
          </p:nvGrpSpPr>
          <p:grpSpPr>
            <a:xfrm>
              <a:off x="1274147" y="4762916"/>
              <a:ext cx="114198" cy="273487"/>
              <a:chOff x="4088463" y="9166398"/>
              <a:chExt cx="192024" cy="433474"/>
            </a:xfrm>
          </p:grpSpPr>
          <p:sp>
            <p:nvSpPr>
              <p:cNvPr id="138" name="Line 53"/>
              <p:cNvSpPr>
                <a:spLocks noChangeShapeType="1"/>
              </p:cNvSpPr>
              <p:nvPr/>
            </p:nvSpPr>
            <p:spPr bwMode="auto">
              <a:xfrm rot="10800000" flipV="1">
                <a:off x="4182067" y="9333408"/>
                <a:ext cx="0" cy="266464"/>
              </a:xfrm>
              <a:prstGeom prst="line">
                <a:avLst/>
              </a:prstGeom>
              <a:noFill/>
              <a:ln w="50800" cap="flat" cmpd="sng">
                <a:solidFill>
                  <a:schemeClr val="accent5"/>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39" name="AutoShape 59"/>
              <p:cNvSpPr>
                <a:spLocks/>
              </p:cNvSpPr>
              <p:nvPr/>
            </p:nvSpPr>
            <p:spPr bwMode="auto">
              <a:xfrm>
                <a:off x="4088463" y="9166398"/>
                <a:ext cx="192024" cy="1920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63500" cap="flat" cmpd="sng">
                <a:solidFill>
                  <a:schemeClr val="accent5"/>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01" name="Group 100"/>
            <p:cNvGrpSpPr/>
            <p:nvPr/>
          </p:nvGrpSpPr>
          <p:grpSpPr>
            <a:xfrm>
              <a:off x="882723" y="5021001"/>
              <a:ext cx="902708" cy="957676"/>
              <a:chOff x="1446213" y="10704513"/>
              <a:chExt cx="1676400" cy="1677987"/>
            </a:xfrm>
          </p:grpSpPr>
          <p:sp>
            <p:nvSpPr>
              <p:cNvPr id="135" name="AutoShape 8"/>
              <p:cNvSpPr>
                <a:spLocks/>
              </p:cNvSpPr>
              <p:nvPr/>
            </p:nvSpPr>
            <p:spPr bwMode="auto">
              <a:xfrm>
                <a:off x="1446213" y="107045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36" name="AutoShape 9"/>
              <p:cNvSpPr>
                <a:spLocks/>
              </p:cNvSpPr>
              <p:nvPr/>
            </p:nvSpPr>
            <p:spPr bwMode="auto">
              <a:xfrm>
                <a:off x="2108200" y="111506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5">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137" name="AutoShape 10"/>
              <p:cNvSpPr>
                <a:spLocks/>
              </p:cNvSpPr>
              <p:nvPr/>
            </p:nvSpPr>
            <p:spPr bwMode="auto">
              <a:xfrm>
                <a:off x="1700213" y="10958513"/>
                <a:ext cx="1157287" cy="11572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5">
                  <a:lumMod val="60000"/>
                  <a:lumOff val="4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r>
                  <a:rPr lang="pl-PL" sz="4000" dirty="0">
                    <a:solidFill>
                      <a:schemeClr val="tx1">
                        <a:lumMod val="75000"/>
                        <a:lumOff val="25000"/>
                      </a:schemeClr>
                    </a:solidFill>
                    <a:latin typeface="Aleo bold" panose="020F0802020204030203" pitchFamily="34" charset="0"/>
                  </a:rPr>
                  <a:t>1</a:t>
                </a:r>
                <a:endParaRPr lang="en-US" sz="4000" dirty="0">
                  <a:solidFill>
                    <a:schemeClr val="tx1">
                      <a:lumMod val="75000"/>
                      <a:lumOff val="25000"/>
                    </a:schemeClr>
                  </a:solidFill>
                  <a:latin typeface="Aleo bold" panose="020F0802020204030203" pitchFamily="34" charset="0"/>
                </a:endParaRPr>
              </a:p>
            </p:txBody>
          </p:sp>
        </p:grpSp>
        <p:sp>
          <p:nvSpPr>
            <p:cNvPr id="110" name="AutoShape 5"/>
            <p:cNvSpPr>
              <a:spLocks/>
            </p:cNvSpPr>
            <p:nvPr/>
          </p:nvSpPr>
          <p:spPr bwMode="auto">
            <a:xfrm>
              <a:off x="548478" y="4294424"/>
              <a:ext cx="1679733" cy="4409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nSpc>
                  <a:spcPct val="130000"/>
                </a:lnSpc>
              </a:pPr>
              <a:r>
                <a:rPr lang="fr-FR" dirty="0" err="1" smtClean="0">
                  <a:solidFill>
                    <a:schemeClr val="bg1"/>
                  </a:solidFill>
                  <a:latin typeface="Lato Bold" panose="020F0802020204030203" pitchFamily="34" charset="0"/>
                  <a:ea typeface="Lato Light" panose="020F0302020204030203" pitchFamily="34" charset="0"/>
                  <a:cs typeface="Lato Light" panose="020F0302020204030203" pitchFamily="34" charset="0"/>
                  <a:sym typeface="Lato Light" panose="020F0302020204030203" pitchFamily="34" charset="0"/>
                </a:rPr>
                <a:t>Theories</a:t>
              </a:r>
              <a:endParaRPr lang="en-US" dirty="0">
                <a:solidFill>
                  <a:schemeClr val="bg1"/>
                </a:solidFill>
                <a:latin typeface="Lato Bold" panose="020F0802020204030203" pitchFamily="34" charset="0"/>
                <a:ea typeface="Lato Light" panose="020F0302020204030203" pitchFamily="34" charset="0"/>
                <a:cs typeface="Lato Light" panose="020F0302020204030203" pitchFamily="34" charset="0"/>
              </a:endParaRPr>
            </a:p>
          </p:txBody>
        </p:sp>
      </p:grpSp>
      <p:grpSp>
        <p:nvGrpSpPr>
          <p:cNvPr id="16" name="Group 15"/>
          <p:cNvGrpSpPr/>
          <p:nvPr/>
        </p:nvGrpSpPr>
        <p:grpSpPr>
          <a:xfrm>
            <a:off x="4824564" y="4132001"/>
            <a:ext cx="3436196" cy="957676"/>
            <a:chOff x="4062564" y="5021001"/>
            <a:chExt cx="3436196" cy="957676"/>
          </a:xfrm>
        </p:grpSpPr>
        <p:grpSp>
          <p:nvGrpSpPr>
            <p:cNvPr id="102" name="Group 101"/>
            <p:cNvGrpSpPr/>
            <p:nvPr/>
          </p:nvGrpSpPr>
          <p:grpSpPr>
            <a:xfrm>
              <a:off x="4914325" y="5432208"/>
              <a:ext cx="271616" cy="121152"/>
              <a:chOff x="10209428" y="10227216"/>
              <a:chExt cx="456722" cy="192024"/>
            </a:xfrm>
          </p:grpSpPr>
          <p:sp>
            <p:nvSpPr>
              <p:cNvPr id="133" name="Line 53"/>
              <p:cNvSpPr>
                <a:spLocks noChangeShapeType="1"/>
              </p:cNvSpPr>
              <p:nvPr/>
            </p:nvSpPr>
            <p:spPr bwMode="auto">
              <a:xfrm rot="16200000" flipV="1">
                <a:off x="10342660" y="10189997"/>
                <a:ext cx="0" cy="266464"/>
              </a:xfrm>
              <a:prstGeom prst="line">
                <a:avLst/>
              </a:prstGeom>
              <a:noFill/>
              <a:ln w="50800" cap="flat" cmpd="sng">
                <a:solidFill>
                  <a:schemeClr val="accent3">
                    <a:lumMod val="75000"/>
                  </a:schemeClr>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34" name="AutoShape 58"/>
              <p:cNvSpPr>
                <a:spLocks/>
              </p:cNvSpPr>
              <p:nvPr/>
            </p:nvSpPr>
            <p:spPr bwMode="auto">
              <a:xfrm>
                <a:off x="10474126" y="10227216"/>
                <a:ext cx="192024" cy="1920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57150" cap="flat" cmpd="sng">
                <a:solidFill>
                  <a:schemeClr val="accent3">
                    <a:lumMod val="75000"/>
                  </a:schemeClr>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03" name="Group 102"/>
            <p:cNvGrpSpPr>
              <a:grpSpLocks noChangeAspect="1"/>
            </p:cNvGrpSpPr>
            <p:nvPr/>
          </p:nvGrpSpPr>
          <p:grpSpPr>
            <a:xfrm>
              <a:off x="4062564" y="5021001"/>
              <a:ext cx="902708" cy="957676"/>
              <a:chOff x="8945562" y="7707313"/>
              <a:chExt cx="6043613" cy="6045200"/>
            </a:xfrm>
          </p:grpSpPr>
          <p:sp>
            <p:nvSpPr>
              <p:cNvPr id="130"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31" name="Freeform 130"/>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132"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lumMod val="40000"/>
                  <a:lumOff val="6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r>
                  <a:rPr lang="pl-PL" sz="4000" dirty="0" smtClean="0">
                    <a:solidFill>
                      <a:schemeClr val="tx1">
                        <a:lumMod val="75000"/>
                        <a:lumOff val="25000"/>
                      </a:schemeClr>
                    </a:solidFill>
                    <a:latin typeface="Aleo bold" panose="020F0802020204030203" pitchFamily="34" charset="0"/>
                  </a:rPr>
                  <a:t>2</a:t>
                </a:r>
                <a:endParaRPr lang="en-US" sz="4000" dirty="0">
                  <a:solidFill>
                    <a:schemeClr val="tx1">
                      <a:lumMod val="75000"/>
                      <a:lumOff val="25000"/>
                    </a:schemeClr>
                  </a:solidFill>
                  <a:latin typeface="Aleo bold" panose="020F0802020204030203" pitchFamily="34" charset="0"/>
                </a:endParaRPr>
              </a:p>
            </p:txBody>
          </p:sp>
        </p:grpSp>
        <p:sp>
          <p:nvSpPr>
            <p:cNvPr id="111" name="AutoShape 5"/>
            <p:cNvSpPr>
              <a:spLocks/>
            </p:cNvSpPr>
            <p:nvPr/>
          </p:nvSpPr>
          <p:spPr bwMode="auto">
            <a:xfrm>
              <a:off x="5225076" y="5077130"/>
              <a:ext cx="2273684" cy="769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nSpc>
                  <a:spcPct val="130000"/>
                </a:lnSpc>
              </a:pPr>
              <a:r>
                <a:rPr lang="fr-FR" dirty="0" err="1" smtClean="0">
                  <a:solidFill>
                    <a:schemeClr val="bg1"/>
                  </a:solidFill>
                  <a:latin typeface="Lato Bold" panose="020F0802020204030203" pitchFamily="34" charset="0"/>
                  <a:ea typeface="Lato Light" panose="020F0302020204030203" pitchFamily="34" charset="0"/>
                  <a:cs typeface="Lato Light" panose="020F0302020204030203" pitchFamily="34" charset="0"/>
                  <a:sym typeface="Lato Light" panose="020F0302020204030203" pitchFamily="34" charset="0"/>
                </a:rPr>
                <a:t>Methods</a:t>
              </a:r>
              <a:endParaRPr lang="en-US" dirty="0">
                <a:solidFill>
                  <a:schemeClr val="bg1"/>
                </a:solidFill>
                <a:latin typeface="Lato Bold" panose="020F0802020204030203" pitchFamily="34" charset="0"/>
                <a:ea typeface="Lato Light" panose="020F0302020204030203" pitchFamily="34" charset="0"/>
                <a:cs typeface="Lato Light" panose="020F0302020204030203" pitchFamily="34" charset="0"/>
              </a:endParaRPr>
            </a:p>
          </p:txBody>
        </p:sp>
      </p:grpSp>
      <p:grpSp>
        <p:nvGrpSpPr>
          <p:cNvPr id="17" name="Group 16"/>
          <p:cNvGrpSpPr/>
          <p:nvPr/>
        </p:nvGrpSpPr>
        <p:grpSpPr>
          <a:xfrm>
            <a:off x="4793178" y="1916448"/>
            <a:ext cx="2539227" cy="1482768"/>
            <a:chOff x="4031178" y="2805448"/>
            <a:chExt cx="2539227" cy="1482768"/>
          </a:xfrm>
        </p:grpSpPr>
        <p:grpSp>
          <p:nvGrpSpPr>
            <p:cNvPr id="104" name="Group 103"/>
            <p:cNvGrpSpPr>
              <a:grpSpLocks noChangeAspect="1"/>
            </p:cNvGrpSpPr>
            <p:nvPr/>
          </p:nvGrpSpPr>
          <p:grpSpPr>
            <a:xfrm>
              <a:off x="4062564" y="3330540"/>
              <a:ext cx="902708" cy="957676"/>
              <a:chOff x="8945562" y="7707313"/>
              <a:chExt cx="6043613" cy="6045200"/>
            </a:xfrm>
          </p:grpSpPr>
          <p:sp>
            <p:nvSpPr>
              <p:cNvPr id="127"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28" name="Freeform 127"/>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tx2">
                  <a:lumMod val="75000"/>
                  <a:alpha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129"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lumMod val="40000"/>
                  <a:lumOff val="6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r>
                  <a:rPr lang="pl-PL" sz="4000" dirty="0">
                    <a:solidFill>
                      <a:schemeClr val="tx1">
                        <a:lumMod val="75000"/>
                        <a:lumOff val="25000"/>
                      </a:schemeClr>
                    </a:solidFill>
                    <a:latin typeface="Aleo bold" panose="020F0802020204030203" pitchFamily="34" charset="0"/>
                  </a:rPr>
                  <a:t>3</a:t>
                </a:r>
                <a:endParaRPr lang="en-US" sz="4000" dirty="0">
                  <a:solidFill>
                    <a:schemeClr val="tx1">
                      <a:lumMod val="75000"/>
                      <a:lumOff val="25000"/>
                    </a:schemeClr>
                  </a:solidFill>
                  <a:latin typeface="Aleo bold" panose="020F0802020204030203" pitchFamily="34" charset="0"/>
                </a:endParaRPr>
              </a:p>
            </p:txBody>
          </p:sp>
        </p:grpSp>
        <p:sp>
          <p:nvSpPr>
            <p:cNvPr id="112" name="AutoShape 5"/>
            <p:cNvSpPr>
              <a:spLocks/>
            </p:cNvSpPr>
            <p:nvPr/>
          </p:nvSpPr>
          <p:spPr bwMode="auto">
            <a:xfrm>
              <a:off x="4031178" y="2805448"/>
              <a:ext cx="2539227" cy="317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lnSpc>
                  <a:spcPct val="130000"/>
                </a:lnSpc>
              </a:pPr>
              <a:r>
                <a:rPr lang="fr-FR" sz="2200" dirty="0" smtClean="0">
                  <a:solidFill>
                    <a:schemeClr val="bg1"/>
                  </a:solidFill>
                  <a:latin typeface="Lato Bold" panose="020F0802020204030203" pitchFamily="34" charset="0"/>
                  <a:ea typeface="Lato Light" panose="020F0302020204030203" pitchFamily="34" charset="0"/>
                  <a:cs typeface="Lato Light" panose="020F0302020204030203" pitchFamily="34" charset="0"/>
                  <a:sym typeface="Lato Light" panose="020F0302020204030203" pitchFamily="34" charset="0"/>
                </a:rPr>
                <a:t>Data &amp; </a:t>
              </a:r>
              <a:r>
                <a:rPr lang="fr-FR" sz="2200" dirty="0" err="1" smtClean="0">
                  <a:solidFill>
                    <a:schemeClr val="bg1"/>
                  </a:solidFill>
                  <a:latin typeface="Lato Bold" panose="020F0802020204030203" pitchFamily="34" charset="0"/>
                  <a:ea typeface="Lato Light" panose="020F0302020204030203" pitchFamily="34" charset="0"/>
                  <a:cs typeface="Lato Light" panose="020F0302020204030203" pitchFamily="34" charset="0"/>
                  <a:sym typeface="Lato Light" panose="020F0302020204030203" pitchFamily="34" charset="0"/>
                </a:rPr>
                <a:t>Analysis</a:t>
              </a:r>
              <a:endParaRPr lang="en-US" sz="2200" dirty="0">
                <a:solidFill>
                  <a:schemeClr val="bg1"/>
                </a:solidFill>
                <a:latin typeface="Lato Light" panose="020F0302020204030203" pitchFamily="34" charset="0"/>
              </a:endParaRPr>
            </a:p>
          </p:txBody>
        </p:sp>
        <p:sp>
          <p:nvSpPr>
            <p:cNvPr id="147" name="Line 53"/>
            <p:cNvSpPr>
              <a:spLocks noChangeShapeType="1"/>
            </p:cNvSpPr>
            <p:nvPr/>
          </p:nvSpPr>
          <p:spPr bwMode="auto">
            <a:xfrm rot="13080000" flipV="1">
              <a:off x="4853889" y="3293400"/>
              <a:ext cx="0" cy="168117"/>
            </a:xfrm>
            <a:prstGeom prst="line">
              <a:avLst/>
            </a:prstGeom>
            <a:noFill/>
            <a:ln w="50800" cap="flat" cmpd="sng">
              <a:solidFill>
                <a:schemeClr val="accent4"/>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48" name="AutoShape 59"/>
            <p:cNvSpPr>
              <a:spLocks/>
            </p:cNvSpPr>
            <p:nvPr/>
          </p:nvSpPr>
          <p:spPr bwMode="auto">
            <a:xfrm>
              <a:off x="4905641" y="3185157"/>
              <a:ext cx="114198" cy="12115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63500" cap="flat" cmpd="sng">
              <a:solidFill>
                <a:schemeClr val="accent4"/>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sp>
        <p:nvSpPr>
          <p:cNvPr id="149" name="AutoShape 5"/>
          <p:cNvSpPr>
            <a:spLocks/>
          </p:cNvSpPr>
          <p:nvPr/>
        </p:nvSpPr>
        <p:spPr bwMode="auto">
          <a:xfrm>
            <a:off x="9220527" y="2543827"/>
            <a:ext cx="2273684" cy="7067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fr-FR" dirty="0" smtClean="0">
                <a:solidFill>
                  <a:schemeClr val="bg1"/>
                </a:solidFill>
                <a:latin typeface="Lato Bold" panose="020F0802020204030203" pitchFamily="34" charset="0"/>
                <a:ea typeface="Lato Light" panose="020F0302020204030203" pitchFamily="34" charset="0"/>
                <a:cs typeface="Lato Light" panose="020F0302020204030203" pitchFamily="34" charset="0"/>
                <a:sym typeface="Lato Light" panose="020F0302020204030203" pitchFamily="34" charset="0"/>
              </a:rPr>
              <a:t>Implications &amp; The Future</a:t>
            </a:r>
            <a:endParaRPr lang="en-US" dirty="0">
              <a:solidFill>
                <a:schemeClr val="bg1"/>
              </a:solidFill>
              <a:latin typeface="Lato Light" panose="020F0302020204030203" pitchFamily="34" charset="0"/>
            </a:endParaRPr>
          </a:p>
        </p:txBody>
      </p:sp>
      <p:grpSp>
        <p:nvGrpSpPr>
          <p:cNvPr id="18" name="Group 17"/>
          <p:cNvGrpSpPr/>
          <p:nvPr/>
        </p:nvGrpSpPr>
        <p:grpSpPr>
          <a:xfrm>
            <a:off x="8000921" y="2441540"/>
            <a:ext cx="1175336" cy="957676"/>
            <a:chOff x="7238921" y="3330540"/>
            <a:chExt cx="1175336" cy="957676"/>
          </a:xfrm>
        </p:grpSpPr>
        <p:grpSp>
          <p:nvGrpSpPr>
            <p:cNvPr id="105" name="Group 104"/>
            <p:cNvGrpSpPr>
              <a:grpSpLocks noChangeAspect="1"/>
            </p:cNvGrpSpPr>
            <p:nvPr/>
          </p:nvGrpSpPr>
          <p:grpSpPr>
            <a:xfrm>
              <a:off x="7238921" y="3330540"/>
              <a:ext cx="902708" cy="957676"/>
              <a:chOff x="8945562" y="7707313"/>
              <a:chExt cx="6043613" cy="6045200"/>
            </a:xfrm>
          </p:grpSpPr>
          <p:sp>
            <p:nvSpPr>
              <p:cNvPr id="124"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25" name="Freeform 124"/>
              <p:cNvSpPr>
                <a:spLocks/>
              </p:cNvSpPr>
              <p:nvPr/>
            </p:nvSpPr>
            <p:spPr bwMode="auto">
              <a:xfrm>
                <a:off x="9959872" y="8705746"/>
                <a:ext cx="5029076" cy="492479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1">
                  <a:lumMod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126"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lumMod val="40000"/>
                  <a:lumOff val="60000"/>
                </a:schemeClr>
              </a:solidFill>
              <a:ln>
                <a:noFill/>
              </a:ln>
              <a:effectLst/>
              <a:extLst/>
            </p:spPr>
            <p:txBody>
              <a:bodyPr lIns="0" tIns="0" rIns="0" bIns="0" anchor="ctr"/>
              <a:lstStyle/>
              <a:p>
                <a:pPr algn="ctr" defTabSz="584200"/>
                <a:r>
                  <a:rPr lang="pl-PL" sz="4000" dirty="0">
                    <a:solidFill>
                      <a:schemeClr val="tx1">
                        <a:lumMod val="75000"/>
                        <a:lumOff val="25000"/>
                      </a:schemeClr>
                    </a:solidFill>
                    <a:latin typeface="Aleo bold" panose="020F0802020204030203" pitchFamily="34" charset="0"/>
                    <a:ea typeface="Gill Sans" charset="0"/>
                    <a:cs typeface="Gill Sans" charset="0"/>
                  </a:rPr>
                  <a:t>4</a:t>
                </a:r>
                <a:endParaRPr lang="en-US" sz="4000" dirty="0">
                  <a:solidFill>
                    <a:schemeClr val="tx1">
                      <a:lumMod val="75000"/>
                      <a:lumOff val="25000"/>
                    </a:schemeClr>
                  </a:solidFill>
                  <a:latin typeface="Aleo bold" panose="020F0802020204030203" pitchFamily="34" charset="0"/>
                  <a:ea typeface="Gill Sans" charset="0"/>
                  <a:cs typeface="Gill Sans" charset="0"/>
                </a:endParaRPr>
              </a:p>
            </p:txBody>
          </p:sp>
        </p:grpSp>
        <p:sp>
          <p:nvSpPr>
            <p:cNvPr id="150" name="Line 53"/>
            <p:cNvSpPr>
              <a:spLocks noChangeShapeType="1"/>
            </p:cNvSpPr>
            <p:nvPr/>
          </p:nvSpPr>
          <p:spPr bwMode="auto">
            <a:xfrm rot="16200000" flipV="1">
              <a:off x="8221875" y="3736796"/>
              <a:ext cx="0" cy="158468"/>
            </a:xfrm>
            <a:prstGeom prst="line">
              <a:avLst/>
            </a:prstGeom>
            <a:noFill/>
            <a:ln w="50800" cap="flat" cmpd="sng">
              <a:solidFill>
                <a:schemeClr val="accent1"/>
              </a:solidFill>
              <a:prstDash val="solid"/>
              <a:round/>
              <a:headEnd/>
              <a:tailEnd type="non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154" name="AutoShape 58"/>
            <p:cNvSpPr>
              <a:spLocks/>
            </p:cNvSpPr>
            <p:nvPr/>
          </p:nvSpPr>
          <p:spPr bwMode="auto">
            <a:xfrm>
              <a:off x="8300059" y="3755453"/>
              <a:ext cx="114198" cy="12115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57150" cap="flat" cmpd="sng">
              <a:solidFill>
                <a:schemeClr val="accent1"/>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spTree>
    <p:extLst>
      <p:ext uri="{BB962C8B-B14F-4D97-AF65-F5344CB8AC3E}">
        <p14:creationId xmlns:p14="http://schemas.microsoft.com/office/powerpoint/2010/main" val="37669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750"/>
                                        <p:tgtEl>
                                          <p:spTgt spid="14"/>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left)">
                                      <p:cBhvr>
                                        <p:cTn id="11" dur="500"/>
                                        <p:tgtEl>
                                          <p:spTgt spid="140"/>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750"/>
                                        <p:tgtEl>
                                          <p:spTgt spid="16"/>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wipe(down)">
                                      <p:cBhvr>
                                        <p:cTn id="19" dur="500"/>
                                        <p:tgtEl>
                                          <p:spTgt spid="141"/>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750"/>
                                        <p:tgtEl>
                                          <p:spTgt spid="17"/>
                                        </p:tgtEl>
                                      </p:cBhvr>
                                    </p:animEffect>
                                  </p:childTnLst>
                                </p:cTn>
                              </p:par>
                            </p:childTnLst>
                          </p:cTn>
                        </p:par>
                        <p:par>
                          <p:cTn id="24" fill="hold">
                            <p:stCondLst>
                              <p:cond delay="3250"/>
                            </p:stCondLst>
                            <p:childTnLst>
                              <p:par>
                                <p:cTn id="25" presetID="22" presetClass="entr" presetSubtype="8" fill="hold" grpId="0"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wipe(left)">
                                      <p:cBhvr>
                                        <p:cTn id="27" dur="500"/>
                                        <p:tgtEl>
                                          <p:spTgt spid="145"/>
                                        </p:tgtEl>
                                      </p:cBhvr>
                                    </p:animEffect>
                                  </p:childTnLst>
                                </p:cTn>
                              </p:par>
                            </p:childTnLst>
                          </p:cTn>
                        </p:par>
                        <p:par>
                          <p:cTn id="28" fill="hold">
                            <p:stCondLst>
                              <p:cond delay="375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750"/>
                                        <p:tgtEl>
                                          <p:spTgt spid="1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wipe(right)">
                                      <p:cBhvr>
                                        <p:cTn id="34"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5" grpId="0" animBg="1"/>
      <p:bldP spid="1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nCcBjWbF-y0E4_JDiwVP_2WSLiRPRmIJ9yL6dOEawMyri0dm5d4x3HDeXe0dkBekVKlpKg=w2299-h1118.jpg"/>
          <p:cNvPicPr/>
          <p:nvPr/>
        </p:nvPicPr>
        <p:blipFill>
          <a:blip r:embed="rId3">
            <a:extLst/>
          </a:blip>
          <a:stretch>
            <a:fillRect/>
          </a:stretch>
        </p:blipFill>
        <p:spPr>
          <a:xfrm>
            <a:off x="-37060" y="5173"/>
            <a:ext cx="12262944" cy="8175297"/>
          </a:xfrm>
          <a:prstGeom prst="rect">
            <a:avLst/>
          </a:prstGeom>
          <a:ln w="12700">
            <a:miter lim="400000"/>
          </a:ln>
        </p:spPr>
      </p:pic>
      <p:sp>
        <p:nvSpPr>
          <p:cNvPr id="146" name="Shape 146"/>
          <p:cNvSpPr/>
          <p:nvPr/>
        </p:nvSpPr>
        <p:spPr>
          <a:xfrm>
            <a:off x="-37060" y="-217714"/>
            <a:ext cx="12262944" cy="7462030"/>
          </a:xfrm>
          <a:prstGeom prst="rect">
            <a:avLst/>
          </a:prstGeom>
          <a:solidFill>
            <a:srgbClr val="464649">
              <a:alpha val="65228"/>
            </a:srgbClr>
          </a:solidFill>
          <a:ln w="12700">
            <a:miter lim="400000"/>
          </a:ln>
        </p:spPr>
        <p:txBody>
          <a:bodyPr lIns="0" tIns="0" rIns="0" bIns="0"/>
          <a:lstStyle/>
          <a:p>
            <a:pPr defTabSz="914338"/>
            <a:endParaRPr sz="1765" kern="0" dirty="0">
              <a:solidFill>
                <a:srgbClr val="58585B"/>
              </a:solidFill>
              <a:latin typeface="Arial"/>
              <a:cs typeface="Arial"/>
              <a:sym typeface="Arial"/>
            </a:endParaRPr>
          </a:p>
        </p:txBody>
      </p:sp>
      <p:sp>
        <p:nvSpPr>
          <p:cNvPr id="43" name="TextBox 42"/>
          <p:cNvSpPr txBox="1"/>
          <p:nvPr/>
        </p:nvSpPr>
        <p:spPr>
          <a:xfrm>
            <a:off x="4899378" y="1905474"/>
            <a:ext cx="7021689" cy="2554545"/>
          </a:xfrm>
          <a:prstGeom prst="rect">
            <a:avLst/>
          </a:prstGeom>
          <a:noFill/>
        </p:spPr>
        <p:txBody>
          <a:bodyPr wrap="square" rtlCol="0">
            <a:spAutoFit/>
          </a:bodyPr>
          <a:lstStyle/>
          <a:p>
            <a:r>
              <a:rPr lang="en-US" sz="4000" b="1" dirty="0" smtClean="0">
                <a:solidFill>
                  <a:schemeClr val="tx2">
                    <a:lumMod val="60000"/>
                    <a:lumOff val="40000"/>
                  </a:schemeClr>
                </a:solidFill>
              </a:rPr>
              <a:t>The purpose of this research is to see if it is possible </a:t>
            </a:r>
          </a:p>
          <a:p>
            <a:r>
              <a:rPr lang="en-US" sz="4000" b="1" dirty="0" smtClean="0">
                <a:solidFill>
                  <a:schemeClr val="tx2">
                    <a:lumMod val="60000"/>
                    <a:lumOff val="40000"/>
                  </a:schemeClr>
                </a:solidFill>
              </a:rPr>
              <a:t>to use the text in resumes to predict job performance</a:t>
            </a:r>
            <a:endParaRPr lang="en-US" sz="4400" dirty="0">
              <a:solidFill>
                <a:schemeClr val="tx2">
                  <a:lumMod val="60000"/>
                  <a:lumOff val="40000"/>
                </a:schemeClr>
              </a:solidFill>
            </a:endParaRPr>
          </a:p>
        </p:txBody>
      </p:sp>
    </p:spTree>
    <p:extLst>
      <p:ext uri="{BB962C8B-B14F-4D97-AF65-F5344CB8AC3E}">
        <p14:creationId xmlns:p14="http://schemas.microsoft.com/office/powerpoint/2010/main" val="24890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46462" y="1377343"/>
            <a:ext cx="11895901" cy="4103314"/>
            <a:chOff x="703321" y="1589718"/>
            <a:chExt cx="11895901" cy="4103314"/>
          </a:xfrm>
        </p:grpSpPr>
        <p:cxnSp>
          <p:nvCxnSpPr>
            <p:cNvPr id="62" name="Straight Connector 61"/>
            <p:cNvCxnSpPr/>
            <p:nvPr/>
          </p:nvCxnSpPr>
          <p:spPr>
            <a:xfrm>
              <a:off x="8379009" y="2254454"/>
              <a:ext cx="0" cy="2766680"/>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8" idx="4"/>
            </p:cNvCxnSpPr>
            <p:nvPr/>
          </p:nvCxnSpPr>
          <p:spPr>
            <a:xfrm>
              <a:off x="3799559" y="2230525"/>
              <a:ext cx="0" cy="2766680"/>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sp>
          <p:nvSpPr>
            <p:cNvPr id="28" name="AutoShape 11"/>
            <p:cNvSpPr>
              <a:spLocks/>
            </p:cNvSpPr>
            <p:nvPr/>
          </p:nvSpPr>
          <p:spPr bwMode="auto">
            <a:xfrm>
              <a:off x="1552460" y="2023358"/>
              <a:ext cx="2098932"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pPr algn="r"/>
              <a:r>
                <a:rPr lang="en-US" sz="1200" dirty="0">
                  <a:latin typeface="Lato Light" panose="020F0302020204030203" pitchFamily="34" charset="0"/>
                </a:rPr>
                <a:t>questions developed and scored to maximize prediction of a business outcome (e.g. job </a:t>
              </a:r>
              <a:r>
                <a:rPr lang="en-US" sz="1200" dirty="0" smtClean="0">
                  <a:latin typeface="Lato Light" panose="020F0302020204030203" pitchFamily="34" charset="0"/>
                </a:rPr>
                <a:t>performance)</a:t>
              </a:r>
              <a:r>
                <a:rPr lang="en-US" sz="1200" baseline="30000" dirty="0" smtClean="0">
                  <a:latin typeface="Lato Light" panose="020F0302020204030203" pitchFamily="34" charset="0"/>
                </a:rPr>
                <a:t>1</a:t>
              </a:r>
              <a:endParaRPr lang="en-US" sz="1200" baseline="30000" dirty="0">
                <a:latin typeface="Lato Light" panose="020F0302020204030203" pitchFamily="34" charset="0"/>
                <a:cs typeface="Arial" panose="020B0604020202020204" pitchFamily="34" charset="0"/>
              </a:endParaRPr>
            </a:p>
          </p:txBody>
        </p:sp>
        <p:sp>
          <p:nvSpPr>
            <p:cNvPr id="36" name="TextBox 35"/>
            <p:cNvSpPr txBox="1"/>
            <p:nvPr/>
          </p:nvSpPr>
          <p:spPr>
            <a:xfrm>
              <a:off x="1751518" y="1590238"/>
              <a:ext cx="1899873" cy="584775"/>
            </a:xfrm>
            <a:prstGeom prst="rect">
              <a:avLst/>
            </a:prstGeom>
            <a:noFill/>
          </p:spPr>
          <p:txBody>
            <a:bodyPr wrap="square" rtlCol="0">
              <a:spAutoFit/>
            </a:bodyPr>
            <a:lstStyle/>
            <a:p>
              <a:pPr algn="r"/>
              <a:r>
                <a:rPr lang="en-US" sz="3200" b="1" dirty="0" smtClean="0">
                  <a:solidFill>
                    <a:schemeClr val="accent3"/>
                  </a:solidFill>
                  <a:latin typeface="+mj-lt"/>
                </a:rPr>
                <a:t>BIODATA</a:t>
              </a:r>
              <a:endParaRPr lang="en-US" sz="3200" b="1" dirty="0">
                <a:solidFill>
                  <a:schemeClr val="accent3"/>
                </a:solidFill>
                <a:latin typeface="+mj-lt"/>
              </a:endParaRPr>
            </a:p>
          </p:txBody>
        </p:sp>
        <p:sp>
          <p:nvSpPr>
            <p:cNvPr id="37" name="TextBox 36"/>
            <p:cNvSpPr txBox="1"/>
            <p:nvPr/>
          </p:nvSpPr>
          <p:spPr>
            <a:xfrm>
              <a:off x="9336484" y="2832733"/>
              <a:ext cx="1651389" cy="276999"/>
            </a:xfrm>
            <a:prstGeom prst="rect">
              <a:avLst/>
            </a:prstGeom>
            <a:noFill/>
          </p:spPr>
          <p:txBody>
            <a:bodyPr wrap="square" rtlCol="0">
              <a:spAutoFit/>
            </a:bodyPr>
            <a:lstStyle/>
            <a:p>
              <a:r>
                <a:rPr lang="en-US" sz="1200" b="1" dirty="0" smtClean="0">
                  <a:solidFill>
                    <a:schemeClr val="tx2"/>
                  </a:solidFill>
                  <a:latin typeface="+mj-lt"/>
                </a:rPr>
                <a:t>Classification</a:t>
              </a:r>
              <a:r>
                <a:rPr lang="en-US" sz="1200" b="1" baseline="30000" dirty="0" smtClean="0">
                  <a:solidFill>
                    <a:schemeClr val="tx2"/>
                  </a:solidFill>
                  <a:latin typeface="+mj-lt"/>
                </a:rPr>
                <a:t>1</a:t>
              </a:r>
              <a:endParaRPr lang="en-US" sz="1200" b="1" baseline="30000" dirty="0">
                <a:solidFill>
                  <a:schemeClr val="tx2"/>
                </a:solidFill>
                <a:latin typeface="+mj-lt"/>
              </a:endParaRPr>
            </a:p>
          </p:txBody>
        </p:sp>
        <p:sp>
          <p:nvSpPr>
            <p:cNvPr id="38" name="TextBox 37"/>
            <p:cNvSpPr txBox="1"/>
            <p:nvPr/>
          </p:nvSpPr>
          <p:spPr>
            <a:xfrm>
              <a:off x="1151946" y="2738391"/>
              <a:ext cx="1651389" cy="276999"/>
            </a:xfrm>
            <a:prstGeom prst="rect">
              <a:avLst/>
            </a:prstGeom>
            <a:noFill/>
          </p:spPr>
          <p:txBody>
            <a:bodyPr wrap="square" rtlCol="0">
              <a:spAutoFit/>
            </a:bodyPr>
            <a:lstStyle/>
            <a:p>
              <a:pPr algn="r"/>
              <a:r>
                <a:rPr lang="pl-PL" sz="1200" b="1" dirty="0">
                  <a:solidFill>
                    <a:schemeClr val="accent3"/>
                  </a:solidFill>
                  <a:latin typeface="+mj-lt"/>
                </a:rPr>
                <a:t>Three categories</a:t>
              </a:r>
              <a:r>
                <a:rPr lang="pl-PL" sz="1200" b="1" baseline="30000" dirty="0">
                  <a:solidFill>
                    <a:schemeClr val="accent3"/>
                  </a:solidFill>
                  <a:latin typeface="+mj-lt"/>
                </a:rPr>
                <a:t>2</a:t>
              </a:r>
            </a:p>
          </p:txBody>
        </p:sp>
        <p:sp>
          <p:nvSpPr>
            <p:cNvPr id="39" name="TextBox 38"/>
            <p:cNvSpPr txBox="1"/>
            <p:nvPr/>
          </p:nvSpPr>
          <p:spPr>
            <a:xfrm>
              <a:off x="1317172" y="4799549"/>
              <a:ext cx="2334220" cy="276999"/>
            </a:xfrm>
            <a:prstGeom prst="rect">
              <a:avLst/>
            </a:prstGeom>
            <a:noFill/>
          </p:spPr>
          <p:txBody>
            <a:bodyPr wrap="square" rtlCol="0">
              <a:spAutoFit/>
            </a:bodyPr>
            <a:lstStyle/>
            <a:p>
              <a:pPr algn="r"/>
              <a:r>
                <a:rPr lang="en-US" sz="1200" b="1" dirty="0" smtClean="0">
                  <a:solidFill>
                    <a:schemeClr val="accent3"/>
                  </a:solidFill>
                  <a:latin typeface="+mj-lt"/>
                </a:rPr>
                <a:t>4 theories underlie this method</a:t>
              </a:r>
              <a:r>
                <a:rPr lang="en-US" sz="1200" b="1" baseline="30000" dirty="0" smtClean="0">
                  <a:solidFill>
                    <a:schemeClr val="accent3"/>
                  </a:solidFill>
                  <a:latin typeface="+mj-lt"/>
                </a:rPr>
                <a:t>5</a:t>
              </a:r>
              <a:endParaRPr lang="en-US" sz="1200" b="1" baseline="30000" dirty="0">
                <a:solidFill>
                  <a:schemeClr val="accent3"/>
                </a:solidFill>
                <a:latin typeface="+mj-lt"/>
              </a:endParaRPr>
            </a:p>
          </p:txBody>
        </p:sp>
        <p:sp>
          <p:nvSpPr>
            <p:cNvPr id="40" name="TextBox 39"/>
            <p:cNvSpPr txBox="1"/>
            <p:nvPr/>
          </p:nvSpPr>
          <p:spPr>
            <a:xfrm>
              <a:off x="8538519" y="1589718"/>
              <a:ext cx="3305138" cy="584775"/>
            </a:xfrm>
            <a:prstGeom prst="rect">
              <a:avLst/>
            </a:prstGeom>
            <a:noFill/>
          </p:spPr>
          <p:txBody>
            <a:bodyPr wrap="square" rtlCol="0">
              <a:spAutoFit/>
            </a:bodyPr>
            <a:lstStyle/>
            <a:p>
              <a:r>
                <a:rPr lang="en-US" sz="3200" b="1" dirty="0" smtClean="0">
                  <a:solidFill>
                    <a:schemeClr val="tx2"/>
                  </a:solidFill>
                  <a:latin typeface="+mj-lt"/>
                </a:rPr>
                <a:t>Marker Words</a:t>
              </a:r>
              <a:endParaRPr lang="en-US" sz="3200" b="1" dirty="0">
                <a:solidFill>
                  <a:schemeClr val="tx2"/>
                </a:solidFill>
                <a:latin typeface="+mj-lt"/>
              </a:endParaRPr>
            </a:p>
          </p:txBody>
        </p:sp>
        <p:sp>
          <p:nvSpPr>
            <p:cNvPr id="41" name="TextBox 40"/>
            <p:cNvSpPr txBox="1"/>
            <p:nvPr/>
          </p:nvSpPr>
          <p:spPr>
            <a:xfrm>
              <a:off x="8545900" y="4799549"/>
              <a:ext cx="1651389" cy="276999"/>
            </a:xfrm>
            <a:prstGeom prst="rect">
              <a:avLst/>
            </a:prstGeom>
            <a:noFill/>
          </p:spPr>
          <p:txBody>
            <a:bodyPr wrap="square" rtlCol="0">
              <a:spAutoFit/>
            </a:bodyPr>
            <a:lstStyle/>
            <a:p>
              <a:r>
                <a:rPr lang="en-US" sz="1200" b="1" dirty="0" smtClean="0">
                  <a:solidFill>
                    <a:schemeClr val="tx2"/>
                  </a:solidFill>
                  <a:latin typeface="+mj-lt"/>
                </a:rPr>
                <a:t>Intelligence</a:t>
              </a:r>
              <a:r>
                <a:rPr lang="en-US" sz="1200" b="1" baseline="30000" dirty="0" smtClean="0">
                  <a:solidFill>
                    <a:schemeClr val="tx2"/>
                  </a:solidFill>
                  <a:latin typeface="+mj-lt"/>
                </a:rPr>
                <a:t>4</a:t>
              </a:r>
              <a:endParaRPr lang="en-US" sz="1200" b="1" baseline="30000" dirty="0">
                <a:solidFill>
                  <a:schemeClr val="tx2"/>
                </a:solidFill>
                <a:latin typeface="+mj-lt"/>
              </a:endParaRPr>
            </a:p>
          </p:txBody>
        </p:sp>
        <p:sp>
          <p:nvSpPr>
            <p:cNvPr id="42" name="AutoShape 11"/>
            <p:cNvSpPr>
              <a:spLocks/>
            </p:cNvSpPr>
            <p:nvPr/>
          </p:nvSpPr>
          <p:spPr bwMode="auto">
            <a:xfrm>
              <a:off x="703321" y="2969913"/>
              <a:ext cx="2100014"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pPr algn="r"/>
              <a:r>
                <a:rPr lang="en-US" sz="1400" dirty="0" smtClean="0">
                  <a:latin typeface="Lato Light" panose="020F0302020204030203" pitchFamily="34" charset="0"/>
                </a:rPr>
                <a:t>Developmental experiences</a:t>
              </a:r>
              <a:r>
                <a:rPr lang="en-US" sz="1400" baseline="30000" dirty="0" smtClean="0">
                  <a:latin typeface="Lato Light" panose="020F0302020204030203" pitchFamily="34" charset="0"/>
                </a:rPr>
                <a:t>3</a:t>
              </a:r>
            </a:p>
            <a:p>
              <a:pPr algn="r"/>
              <a:r>
                <a:rPr lang="en-US" sz="1400" dirty="0">
                  <a:latin typeface="Lato Light" panose="020F0302020204030203" pitchFamily="34" charset="0"/>
                </a:rPr>
                <a:t>Typical </a:t>
              </a:r>
              <a:r>
                <a:rPr lang="en-US" sz="1400" dirty="0" smtClean="0">
                  <a:latin typeface="Lato Light" panose="020F0302020204030203" pitchFamily="34" charset="0"/>
                </a:rPr>
                <a:t>behavior</a:t>
              </a:r>
            </a:p>
            <a:p>
              <a:pPr algn="r"/>
              <a:r>
                <a:rPr lang="en-US" sz="1400" dirty="0">
                  <a:latin typeface="Lato Light" panose="020F0302020204030203" pitchFamily="34" charset="0"/>
                </a:rPr>
                <a:t>Typical </a:t>
              </a:r>
              <a:r>
                <a:rPr lang="en-US" sz="1400" dirty="0" smtClean="0">
                  <a:latin typeface="Lato Light" panose="020F0302020204030203" pitchFamily="34" charset="0"/>
                </a:rPr>
                <a:t>job-related behavior</a:t>
              </a:r>
              <a:r>
                <a:rPr lang="en-US" sz="1400" baseline="30000" dirty="0" smtClean="0">
                  <a:latin typeface="Lato Light" panose="020F0302020204030203" pitchFamily="34" charset="0"/>
                </a:rPr>
                <a:t>4</a:t>
              </a:r>
              <a:endParaRPr lang="en-US" sz="1400" baseline="30000" dirty="0">
                <a:latin typeface="Lato Light" panose="020F0302020204030203" pitchFamily="34" charset="0"/>
                <a:cs typeface="Arial" panose="020B0604020202020204" pitchFamily="34" charset="0"/>
              </a:endParaRPr>
            </a:p>
          </p:txBody>
        </p:sp>
        <p:sp>
          <p:nvSpPr>
            <p:cNvPr id="43" name="AutoShape 11"/>
            <p:cNvSpPr>
              <a:spLocks/>
            </p:cNvSpPr>
            <p:nvPr/>
          </p:nvSpPr>
          <p:spPr bwMode="auto">
            <a:xfrm>
              <a:off x="1552460" y="4971472"/>
              <a:ext cx="2098932"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pPr algn="r"/>
              <a:r>
                <a:rPr lang="en-US" sz="1400" dirty="0" smtClean="0">
                  <a:latin typeface="Lato Light" panose="020F0302020204030203" pitchFamily="34" charset="0"/>
                </a:rPr>
                <a:t>Classification</a:t>
              </a:r>
            </a:p>
            <a:p>
              <a:pPr algn="r"/>
              <a:r>
                <a:rPr lang="en-US" sz="1400" dirty="0" smtClean="0">
                  <a:latin typeface="Lato Light" panose="020F0302020204030203" pitchFamily="34" charset="0"/>
                  <a:cs typeface="Arial" panose="020B0604020202020204" pitchFamily="34" charset="0"/>
                </a:rPr>
                <a:t>Consistency model</a:t>
              </a:r>
            </a:p>
            <a:p>
              <a:pPr algn="r"/>
              <a:r>
                <a:rPr lang="en-US" sz="1400" dirty="0" smtClean="0">
                  <a:latin typeface="Lato Light" panose="020F0302020204030203" pitchFamily="34" charset="0"/>
                  <a:cs typeface="Arial" panose="020B0604020202020204" pitchFamily="34" charset="0"/>
                </a:rPr>
                <a:t>Ecology model of behavior</a:t>
              </a:r>
            </a:p>
            <a:p>
              <a:pPr algn="r"/>
              <a:r>
                <a:rPr lang="en-US" sz="1400" dirty="0" smtClean="0">
                  <a:latin typeface="Lato Light" panose="020F0302020204030203" pitchFamily="34" charset="0"/>
                  <a:cs typeface="Arial" panose="020B0604020202020204" pitchFamily="34" charset="0"/>
                </a:rPr>
                <a:t>Social Identity Theory</a:t>
              </a:r>
            </a:p>
            <a:p>
              <a:pPr algn="r"/>
              <a:endParaRPr lang="en-US" sz="1400" dirty="0">
                <a:latin typeface="Lato Light" panose="020F0302020204030203" pitchFamily="34" charset="0"/>
                <a:cs typeface="Arial" panose="020B0604020202020204" pitchFamily="34" charset="0"/>
              </a:endParaRPr>
            </a:p>
          </p:txBody>
        </p:sp>
        <p:sp>
          <p:nvSpPr>
            <p:cNvPr id="44" name="AutoShape 11"/>
            <p:cNvSpPr>
              <a:spLocks/>
            </p:cNvSpPr>
            <p:nvPr/>
          </p:nvSpPr>
          <p:spPr bwMode="auto">
            <a:xfrm>
              <a:off x="8589442" y="2023358"/>
              <a:ext cx="3047293"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r>
                <a:rPr lang="en-US" sz="1400" dirty="0" smtClean="0">
                  <a:latin typeface="Lato Light" panose="020F0302020204030203" pitchFamily="34" charset="0"/>
                </a:rPr>
                <a:t>Speech is observable behavior that reflects meaningful psychological traits and characteristics</a:t>
              </a:r>
              <a:endParaRPr lang="en-US" sz="1400" dirty="0">
                <a:latin typeface="Lato Light" panose="020F0302020204030203" pitchFamily="34" charset="0"/>
                <a:cs typeface="Arial" panose="020B0604020202020204" pitchFamily="34" charset="0"/>
              </a:endParaRPr>
            </a:p>
          </p:txBody>
        </p:sp>
        <p:sp>
          <p:nvSpPr>
            <p:cNvPr id="45" name="AutoShape 11"/>
            <p:cNvSpPr>
              <a:spLocks/>
            </p:cNvSpPr>
            <p:nvPr/>
          </p:nvSpPr>
          <p:spPr bwMode="auto">
            <a:xfrm>
              <a:off x="8589443" y="4971472"/>
              <a:ext cx="3047291"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r>
                <a:rPr lang="en-US" sz="1400" dirty="0" smtClean="0">
                  <a:latin typeface="Lato Light" panose="020F0302020204030203" pitchFamily="34" charset="0"/>
                </a:rPr>
                <a:t>Differentiation words, conjunctions, words with 6+ characters, prepositions, and cognitive process words may reflect intelligence</a:t>
              </a:r>
              <a:r>
                <a:rPr lang="en-US" sz="1400" baseline="30000" dirty="0" smtClean="0">
                  <a:latin typeface="Lato Light" panose="020F0302020204030203" pitchFamily="34" charset="0"/>
                </a:rPr>
                <a:t>5,6</a:t>
              </a:r>
              <a:endParaRPr lang="en-US" sz="1400" baseline="30000" dirty="0">
                <a:latin typeface="Lato Light" panose="020F0302020204030203" pitchFamily="34" charset="0"/>
                <a:cs typeface="Arial" panose="020B0604020202020204" pitchFamily="34" charset="0"/>
              </a:endParaRPr>
            </a:p>
          </p:txBody>
        </p:sp>
        <p:sp>
          <p:nvSpPr>
            <p:cNvPr id="46" name="AutoShape 11"/>
            <p:cNvSpPr>
              <a:spLocks/>
            </p:cNvSpPr>
            <p:nvPr/>
          </p:nvSpPr>
          <p:spPr bwMode="auto">
            <a:xfrm>
              <a:off x="9380028" y="3002571"/>
              <a:ext cx="2100014"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r>
                <a:rPr lang="en-US" sz="1400" dirty="0" smtClean="0">
                  <a:latin typeface="Lato Light" panose="020F0302020204030203" pitchFamily="34" charset="0"/>
                </a:rPr>
                <a:t>Used to diagnose individuals based on analysis of their speech</a:t>
              </a:r>
              <a:endParaRPr lang="en-US" sz="1400" dirty="0">
                <a:latin typeface="Lato Light" panose="020F0302020204030203" pitchFamily="34" charset="0"/>
                <a:cs typeface="Arial" panose="020B0604020202020204" pitchFamily="34" charset="0"/>
              </a:endParaRPr>
            </a:p>
          </p:txBody>
        </p:sp>
        <p:sp>
          <p:nvSpPr>
            <p:cNvPr id="75" name="TextBox 74"/>
            <p:cNvSpPr txBox="1"/>
            <p:nvPr/>
          </p:nvSpPr>
          <p:spPr>
            <a:xfrm>
              <a:off x="9336483" y="3822468"/>
              <a:ext cx="3262739" cy="276999"/>
            </a:xfrm>
            <a:prstGeom prst="rect">
              <a:avLst/>
            </a:prstGeom>
            <a:noFill/>
          </p:spPr>
          <p:txBody>
            <a:bodyPr wrap="square" rtlCol="0">
              <a:spAutoFit/>
            </a:bodyPr>
            <a:lstStyle/>
            <a:p>
              <a:r>
                <a:rPr lang="en-US" sz="1200" b="1" dirty="0">
                  <a:solidFill>
                    <a:schemeClr val="tx2"/>
                  </a:solidFill>
                  <a:latin typeface="+mj-lt"/>
                </a:rPr>
                <a:t>B</a:t>
              </a:r>
              <a:r>
                <a:rPr lang="en-US" sz="1200" b="1" dirty="0" smtClean="0">
                  <a:solidFill>
                    <a:schemeClr val="tx2"/>
                  </a:solidFill>
                  <a:latin typeface="+mj-lt"/>
                </a:rPr>
                <a:t>ehaviors </a:t>
              </a:r>
              <a:r>
                <a:rPr lang="en-US" sz="1200" b="1" dirty="0">
                  <a:solidFill>
                    <a:schemeClr val="tx2"/>
                  </a:solidFill>
                  <a:latin typeface="+mj-lt"/>
                </a:rPr>
                <a:t>and psychological </a:t>
              </a:r>
              <a:r>
                <a:rPr lang="en-US" sz="1200" b="1" dirty="0" smtClean="0">
                  <a:solidFill>
                    <a:schemeClr val="tx2"/>
                  </a:solidFill>
                  <a:latin typeface="+mj-lt"/>
                </a:rPr>
                <a:t>characteristics</a:t>
              </a:r>
              <a:r>
                <a:rPr lang="en-US" sz="1200" b="1" baseline="30000" dirty="0" smtClean="0">
                  <a:solidFill>
                    <a:schemeClr val="tx2"/>
                  </a:solidFill>
                  <a:latin typeface="+mj-lt"/>
                </a:rPr>
                <a:t>2,3</a:t>
              </a:r>
              <a:endParaRPr lang="en-US" sz="1200" b="1" baseline="30000" dirty="0">
                <a:solidFill>
                  <a:schemeClr val="tx2"/>
                </a:solidFill>
                <a:latin typeface="+mj-lt"/>
              </a:endParaRPr>
            </a:p>
          </p:txBody>
        </p:sp>
        <p:sp>
          <p:nvSpPr>
            <p:cNvPr id="76" name="AutoShape 11"/>
            <p:cNvSpPr>
              <a:spLocks/>
            </p:cNvSpPr>
            <p:nvPr/>
          </p:nvSpPr>
          <p:spPr bwMode="auto">
            <a:xfrm>
              <a:off x="9380028" y="4000611"/>
              <a:ext cx="2100014"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r>
                <a:rPr lang="en-US" sz="1400" dirty="0" smtClean="0">
                  <a:latin typeface="Lato Light" panose="020F0302020204030203" pitchFamily="34" charset="0"/>
                </a:rPr>
                <a:t>Impression management styles</a:t>
              </a:r>
              <a:r>
                <a:rPr lang="en-US" sz="1400" baseline="30000" dirty="0">
                  <a:latin typeface="Lato Light" panose="020F0302020204030203" pitchFamily="34" charset="0"/>
                </a:rPr>
                <a:t>2</a:t>
              </a:r>
              <a:r>
                <a:rPr lang="en-US" sz="1400" dirty="0" smtClean="0">
                  <a:latin typeface="Lato Light" panose="020F0302020204030203" pitchFamily="34" charset="0"/>
                </a:rPr>
                <a:t> and mood</a:t>
              </a:r>
              <a:r>
                <a:rPr lang="en-US" sz="1400" baseline="30000" dirty="0" smtClean="0">
                  <a:latin typeface="Lato Light" panose="020F0302020204030203" pitchFamily="34" charset="0"/>
                </a:rPr>
                <a:t>3</a:t>
              </a:r>
              <a:r>
                <a:rPr lang="en-US" sz="1400" dirty="0" smtClean="0">
                  <a:latin typeface="Lato Light" panose="020F0302020204030203" pitchFamily="34" charset="0"/>
                </a:rPr>
                <a:t> have been identified from speech</a:t>
              </a:r>
              <a:endParaRPr lang="en-US" sz="1400" dirty="0">
                <a:latin typeface="Lato Light" panose="020F0302020204030203" pitchFamily="34" charset="0"/>
                <a:cs typeface="Arial" panose="020B0604020202020204" pitchFamily="34" charset="0"/>
              </a:endParaRPr>
            </a:p>
          </p:txBody>
        </p:sp>
        <p:sp>
          <p:nvSpPr>
            <p:cNvPr id="77" name="TextBox 76"/>
            <p:cNvSpPr txBox="1"/>
            <p:nvPr/>
          </p:nvSpPr>
          <p:spPr>
            <a:xfrm>
              <a:off x="1151946" y="3800696"/>
              <a:ext cx="1651389" cy="276999"/>
            </a:xfrm>
            <a:prstGeom prst="rect">
              <a:avLst/>
            </a:prstGeom>
            <a:noFill/>
          </p:spPr>
          <p:txBody>
            <a:bodyPr wrap="square" rtlCol="0">
              <a:spAutoFit/>
            </a:bodyPr>
            <a:lstStyle/>
            <a:p>
              <a:pPr algn="r"/>
              <a:r>
                <a:rPr lang="en-US" sz="1200" b="1" dirty="0" smtClean="0">
                  <a:solidFill>
                    <a:schemeClr val="accent3"/>
                  </a:solidFill>
                  <a:latin typeface="+mj-lt"/>
                </a:rPr>
                <a:t>A Method</a:t>
              </a:r>
              <a:endParaRPr lang="en-US" sz="1200" b="1" dirty="0">
                <a:solidFill>
                  <a:schemeClr val="accent3"/>
                </a:solidFill>
                <a:latin typeface="+mj-lt"/>
              </a:endParaRPr>
            </a:p>
          </p:txBody>
        </p:sp>
        <p:sp>
          <p:nvSpPr>
            <p:cNvPr id="78" name="AutoShape 11"/>
            <p:cNvSpPr>
              <a:spLocks/>
            </p:cNvSpPr>
            <p:nvPr/>
          </p:nvSpPr>
          <p:spPr bwMode="auto">
            <a:xfrm>
              <a:off x="704404" y="3978839"/>
              <a:ext cx="2098932"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pPr algn="r"/>
              <a:r>
                <a:rPr lang="en-US" sz="1400" dirty="0" smtClean="0">
                  <a:latin typeface="Lato Light" panose="020F0302020204030203" pitchFamily="34" charset="0"/>
                </a:rPr>
                <a:t>An </a:t>
              </a:r>
              <a:r>
                <a:rPr lang="en-US" sz="1400" dirty="0">
                  <a:latin typeface="Lato Light" panose="020F0302020204030203" pitchFamily="34" charset="0"/>
                </a:rPr>
                <a:t>a</a:t>
              </a:r>
              <a:r>
                <a:rPr lang="en-US" sz="1400" dirty="0" smtClean="0">
                  <a:latin typeface="Lato Light" panose="020F0302020204030203" pitchFamily="34" charset="0"/>
                </a:rPr>
                <a:t>pproach </a:t>
              </a:r>
              <a:r>
                <a:rPr lang="en-US" sz="1400" dirty="0">
                  <a:latin typeface="Lato Light" panose="020F0302020204030203" pitchFamily="34" charset="0"/>
                </a:rPr>
                <a:t>to measuring constructs </a:t>
              </a:r>
              <a:r>
                <a:rPr lang="en-US" sz="1400" dirty="0" smtClean="0">
                  <a:latin typeface="Lato Light" panose="020F0302020204030203" pitchFamily="34" charset="0"/>
                </a:rPr>
                <a:t>used </a:t>
              </a:r>
              <a:r>
                <a:rPr lang="en-US" sz="1400" dirty="0">
                  <a:latin typeface="Lato Light" panose="020F0302020204030203" pitchFamily="34" charset="0"/>
                </a:rPr>
                <a:t>to predict </a:t>
              </a:r>
              <a:r>
                <a:rPr lang="en-US" sz="1400" dirty="0" smtClean="0">
                  <a:latin typeface="Lato Light" panose="020F0302020204030203" pitchFamily="34" charset="0"/>
                </a:rPr>
                <a:t>behavior</a:t>
              </a:r>
              <a:endParaRPr lang="en-US" sz="1400" dirty="0">
                <a:latin typeface="Lato Light" panose="020F0302020204030203" pitchFamily="34" charset="0"/>
              </a:endParaRPr>
            </a:p>
          </p:txBody>
        </p:sp>
        <p:grpSp>
          <p:nvGrpSpPr>
            <p:cNvPr id="73" name="Group 72"/>
            <p:cNvGrpSpPr/>
            <p:nvPr/>
          </p:nvGrpSpPr>
          <p:grpSpPr>
            <a:xfrm>
              <a:off x="5126681" y="2485394"/>
              <a:ext cx="1930606" cy="2230424"/>
              <a:chOff x="10238456" y="4970296"/>
              <a:chExt cx="3862218" cy="4462010"/>
            </a:xfrm>
          </p:grpSpPr>
          <p:sp>
            <p:nvSpPr>
              <p:cNvPr id="47" name="AutoShape 2"/>
              <p:cNvSpPr>
                <a:spLocks/>
              </p:cNvSpPr>
              <p:nvPr/>
            </p:nvSpPr>
            <p:spPr bwMode="auto">
              <a:xfrm>
                <a:off x="11478164" y="6644289"/>
                <a:ext cx="1363950" cy="1089215"/>
              </a:xfrm>
              <a:custGeom>
                <a:avLst/>
                <a:gdLst/>
                <a:ahLst/>
                <a:cxnLst/>
                <a:rect l="0" t="0" r="r" b="b"/>
                <a:pathLst>
                  <a:path w="21600" h="20461">
                    <a:moveTo>
                      <a:pt x="10541" y="0"/>
                    </a:moveTo>
                    <a:lnTo>
                      <a:pt x="0" y="6234"/>
                    </a:lnTo>
                    <a:lnTo>
                      <a:pt x="10541" y="12467"/>
                    </a:lnTo>
                    <a:lnTo>
                      <a:pt x="20416" y="6632"/>
                    </a:lnTo>
                    <a:cubicBezTo>
                      <a:pt x="20547" y="6712"/>
                      <a:pt x="20597" y="6836"/>
                      <a:pt x="20597" y="6960"/>
                    </a:cubicBezTo>
                    <a:lnTo>
                      <a:pt x="20597" y="11719"/>
                    </a:lnTo>
                    <a:cubicBezTo>
                      <a:pt x="20301" y="11841"/>
                      <a:pt x="20084" y="12171"/>
                      <a:pt x="20084" y="12564"/>
                    </a:cubicBezTo>
                    <a:cubicBezTo>
                      <a:pt x="20084" y="12875"/>
                      <a:pt x="20217" y="13151"/>
                      <a:pt x="20420" y="13312"/>
                    </a:cubicBezTo>
                    <a:lnTo>
                      <a:pt x="20134" y="15083"/>
                    </a:lnTo>
                    <a:lnTo>
                      <a:pt x="21550" y="15083"/>
                    </a:lnTo>
                    <a:lnTo>
                      <a:pt x="21264" y="13312"/>
                    </a:lnTo>
                    <a:cubicBezTo>
                      <a:pt x="21467" y="13151"/>
                      <a:pt x="21600" y="12875"/>
                      <a:pt x="21600" y="12564"/>
                    </a:cubicBezTo>
                    <a:cubicBezTo>
                      <a:pt x="21600" y="12171"/>
                      <a:pt x="21384" y="11841"/>
                      <a:pt x="21087" y="11719"/>
                    </a:cubicBezTo>
                    <a:lnTo>
                      <a:pt x="21087" y="6906"/>
                    </a:lnTo>
                    <a:cubicBezTo>
                      <a:pt x="21087" y="6704"/>
                      <a:pt x="21043" y="6502"/>
                      <a:pt x="20942" y="6320"/>
                    </a:cubicBezTo>
                    <a:cubicBezTo>
                      <a:pt x="20857" y="6164"/>
                      <a:pt x="20731" y="6025"/>
                      <a:pt x="20547" y="5916"/>
                    </a:cubicBezTo>
                    <a:cubicBezTo>
                      <a:pt x="19575" y="5342"/>
                      <a:pt x="10541" y="0"/>
                      <a:pt x="10541" y="0"/>
                    </a:cubicBezTo>
                    <a:close/>
                    <a:moveTo>
                      <a:pt x="4211" y="10336"/>
                    </a:moveTo>
                    <a:lnTo>
                      <a:pt x="4211" y="17043"/>
                    </a:lnTo>
                    <a:cubicBezTo>
                      <a:pt x="7710" y="21600"/>
                      <a:pt x="13373" y="21600"/>
                      <a:pt x="16872" y="17043"/>
                    </a:cubicBezTo>
                    <a:lnTo>
                      <a:pt x="16872" y="10336"/>
                    </a:lnTo>
                    <a:lnTo>
                      <a:pt x="10541" y="14055"/>
                    </a:lnTo>
                    <a:cubicBezTo>
                      <a:pt x="10541" y="14055"/>
                      <a:pt x="4211" y="10336"/>
                      <a:pt x="4211" y="10336"/>
                    </a:cubicBezTo>
                    <a:close/>
                    <a:moveTo>
                      <a:pt x="4211" y="10336"/>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1200"/>
              </a:p>
            </p:txBody>
          </p:sp>
          <p:sp>
            <p:nvSpPr>
              <p:cNvPr id="67" name="Freeform 11"/>
              <p:cNvSpPr>
                <a:spLocks/>
              </p:cNvSpPr>
              <p:nvPr/>
            </p:nvSpPr>
            <p:spPr bwMode="auto">
              <a:xfrm>
                <a:off x="10507333" y="5280928"/>
                <a:ext cx="3324464" cy="3840745"/>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tx1">
                  <a:lumMod val="60000"/>
                  <a:lumOff val="40000"/>
                  <a:alpha val="10000"/>
                </a:schemeClr>
              </a:solidFill>
              <a:ln>
                <a:noFill/>
              </a:ln>
              <a:extLst/>
            </p:spPr>
            <p:txBody>
              <a:bodyPr vert="horz" wrap="square" lIns="45708" tIns="22854" rIns="45708" bIns="22854" numCol="1" anchor="t" anchorCtr="0" compatLnSpc="1">
                <a:prstTxWarp prst="textNoShape">
                  <a:avLst/>
                </a:prstTxWarp>
              </a:bodyPr>
              <a:lstStyle/>
              <a:p>
                <a:endParaRPr lang="pl-PL" sz="1200"/>
              </a:p>
            </p:txBody>
          </p:sp>
          <p:sp>
            <p:nvSpPr>
              <p:cNvPr id="68" name="Freeform 12"/>
              <p:cNvSpPr>
                <a:spLocks/>
              </p:cNvSpPr>
              <p:nvPr/>
            </p:nvSpPr>
            <p:spPr bwMode="auto">
              <a:xfrm>
                <a:off x="11234566" y="6102341"/>
                <a:ext cx="2595146" cy="2803230"/>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 name="connsiteX0" fmla="*/ 10303 w 10303"/>
                  <a:gd name="connsiteY0" fmla="*/ 4266 h 10000"/>
                  <a:gd name="connsiteX1" fmla="*/ 4331 w 10303"/>
                  <a:gd name="connsiteY1" fmla="*/ 0 h 10000"/>
                  <a:gd name="connsiteX2" fmla="*/ 303 w 10303"/>
                  <a:gd name="connsiteY2" fmla="*/ 6383 h 10000"/>
                  <a:gd name="connsiteX3" fmla="*/ 0 w 10303"/>
                  <a:gd name="connsiteY3" fmla="*/ 5581 h 10000"/>
                  <a:gd name="connsiteX4" fmla="*/ 5129 w 10303"/>
                  <a:gd name="connsiteY4" fmla="*/ 10000 h 10000"/>
                  <a:gd name="connsiteX5" fmla="*/ 5129 w 10303"/>
                  <a:gd name="connsiteY5" fmla="*/ 10000 h 10000"/>
                  <a:gd name="connsiteX6" fmla="*/ 7768 w 10303"/>
                  <a:gd name="connsiteY6" fmla="*/ 8640 h 10000"/>
                  <a:gd name="connsiteX7" fmla="*/ 7768 w 10303"/>
                  <a:gd name="connsiteY7" fmla="*/ 8640 h 10000"/>
                  <a:gd name="connsiteX8" fmla="*/ 10303 w 10303"/>
                  <a:gd name="connsiteY8" fmla="*/ 7326 h 10000"/>
                  <a:gd name="connsiteX9" fmla="*/ 10303 w 10303"/>
                  <a:gd name="connsiteY9" fmla="*/ 4266 h 10000"/>
                  <a:gd name="connsiteX0" fmla="*/ 10303 w 10303"/>
                  <a:gd name="connsiteY0" fmla="*/ 4266 h 10000"/>
                  <a:gd name="connsiteX1" fmla="*/ 4331 w 10303"/>
                  <a:gd name="connsiteY1" fmla="*/ 0 h 10000"/>
                  <a:gd name="connsiteX2" fmla="*/ 51 w 10303"/>
                  <a:gd name="connsiteY2" fmla="*/ 1777 h 10000"/>
                  <a:gd name="connsiteX3" fmla="*/ 0 w 10303"/>
                  <a:gd name="connsiteY3" fmla="*/ 5581 h 10000"/>
                  <a:gd name="connsiteX4" fmla="*/ 5129 w 10303"/>
                  <a:gd name="connsiteY4" fmla="*/ 10000 h 10000"/>
                  <a:gd name="connsiteX5" fmla="*/ 5129 w 10303"/>
                  <a:gd name="connsiteY5" fmla="*/ 10000 h 10000"/>
                  <a:gd name="connsiteX6" fmla="*/ 7768 w 10303"/>
                  <a:gd name="connsiteY6" fmla="*/ 8640 h 10000"/>
                  <a:gd name="connsiteX7" fmla="*/ 7768 w 10303"/>
                  <a:gd name="connsiteY7" fmla="*/ 8640 h 10000"/>
                  <a:gd name="connsiteX8" fmla="*/ 10303 w 10303"/>
                  <a:gd name="connsiteY8" fmla="*/ 7326 h 10000"/>
                  <a:gd name="connsiteX9" fmla="*/ 10303 w 10303"/>
                  <a:gd name="connsiteY9" fmla="*/ 4266 h 10000"/>
                  <a:gd name="connsiteX0" fmla="*/ 10303 w 10303"/>
                  <a:gd name="connsiteY0" fmla="*/ 4266 h 10000"/>
                  <a:gd name="connsiteX1" fmla="*/ 7457 w 10303"/>
                  <a:gd name="connsiteY1" fmla="*/ 2245 h 10000"/>
                  <a:gd name="connsiteX2" fmla="*/ 4331 w 10303"/>
                  <a:gd name="connsiteY2" fmla="*/ 0 h 10000"/>
                  <a:gd name="connsiteX3" fmla="*/ 51 w 10303"/>
                  <a:gd name="connsiteY3" fmla="*/ 1777 h 10000"/>
                  <a:gd name="connsiteX4" fmla="*/ 0 w 10303"/>
                  <a:gd name="connsiteY4" fmla="*/ 5581 h 10000"/>
                  <a:gd name="connsiteX5" fmla="*/ 5129 w 10303"/>
                  <a:gd name="connsiteY5" fmla="*/ 10000 h 10000"/>
                  <a:gd name="connsiteX6" fmla="*/ 5129 w 10303"/>
                  <a:gd name="connsiteY6" fmla="*/ 10000 h 10000"/>
                  <a:gd name="connsiteX7" fmla="*/ 7768 w 10303"/>
                  <a:gd name="connsiteY7" fmla="*/ 8640 h 10000"/>
                  <a:gd name="connsiteX8" fmla="*/ 7768 w 10303"/>
                  <a:gd name="connsiteY8" fmla="*/ 8640 h 10000"/>
                  <a:gd name="connsiteX9" fmla="*/ 10303 w 10303"/>
                  <a:gd name="connsiteY9" fmla="*/ 7326 h 10000"/>
                  <a:gd name="connsiteX10" fmla="*/ 10303 w 10303"/>
                  <a:gd name="connsiteY10" fmla="*/ 4266 h 10000"/>
                  <a:gd name="connsiteX0" fmla="*/ 10303 w 10303"/>
                  <a:gd name="connsiteY0" fmla="*/ 4381 h 10115"/>
                  <a:gd name="connsiteX1" fmla="*/ 7457 w 10303"/>
                  <a:gd name="connsiteY1" fmla="*/ 2360 h 10115"/>
                  <a:gd name="connsiteX2" fmla="*/ 3751 w 10303"/>
                  <a:gd name="connsiteY2" fmla="*/ 0 h 10115"/>
                  <a:gd name="connsiteX3" fmla="*/ 51 w 10303"/>
                  <a:gd name="connsiteY3" fmla="*/ 1892 h 10115"/>
                  <a:gd name="connsiteX4" fmla="*/ 0 w 10303"/>
                  <a:gd name="connsiteY4" fmla="*/ 5696 h 10115"/>
                  <a:gd name="connsiteX5" fmla="*/ 5129 w 10303"/>
                  <a:gd name="connsiteY5" fmla="*/ 10115 h 10115"/>
                  <a:gd name="connsiteX6" fmla="*/ 5129 w 10303"/>
                  <a:gd name="connsiteY6" fmla="*/ 10115 h 10115"/>
                  <a:gd name="connsiteX7" fmla="*/ 7768 w 10303"/>
                  <a:gd name="connsiteY7" fmla="*/ 8755 h 10115"/>
                  <a:gd name="connsiteX8" fmla="*/ 7768 w 10303"/>
                  <a:gd name="connsiteY8" fmla="*/ 8755 h 10115"/>
                  <a:gd name="connsiteX9" fmla="*/ 10303 w 10303"/>
                  <a:gd name="connsiteY9" fmla="*/ 7441 h 10115"/>
                  <a:gd name="connsiteX10" fmla="*/ 10303 w 10303"/>
                  <a:gd name="connsiteY10" fmla="*/ 4381 h 10115"/>
                  <a:gd name="connsiteX0" fmla="*/ 10303 w 10303"/>
                  <a:gd name="connsiteY0" fmla="*/ 4381 h 10115"/>
                  <a:gd name="connsiteX1" fmla="*/ 7457 w 10303"/>
                  <a:gd name="connsiteY1" fmla="*/ 2062 h 10115"/>
                  <a:gd name="connsiteX2" fmla="*/ 3751 w 10303"/>
                  <a:gd name="connsiteY2" fmla="*/ 0 h 10115"/>
                  <a:gd name="connsiteX3" fmla="*/ 51 w 10303"/>
                  <a:gd name="connsiteY3" fmla="*/ 1892 h 10115"/>
                  <a:gd name="connsiteX4" fmla="*/ 0 w 10303"/>
                  <a:gd name="connsiteY4" fmla="*/ 5696 h 10115"/>
                  <a:gd name="connsiteX5" fmla="*/ 5129 w 10303"/>
                  <a:gd name="connsiteY5" fmla="*/ 10115 h 10115"/>
                  <a:gd name="connsiteX6" fmla="*/ 5129 w 10303"/>
                  <a:gd name="connsiteY6" fmla="*/ 10115 h 10115"/>
                  <a:gd name="connsiteX7" fmla="*/ 7768 w 10303"/>
                  <a:gd name="connsiteY7" fmla="*/ 8755 h 10115"/>
                  <a:gd name="connsiteX8" fmla="*/ 7768 w 10303"/>
                  <a:gd name="connsiteY8" fmla="*/ 8755 h 10115"/>
                  <a:gd name="connsiteX9" fmla="*/ 10303 w 10303"/>
                  <a:gd name="connsiteY9" fmla="*/ 7441 h 10115"/>
                  <a:gd name="connsiteX10" fmla="*/ 10303 w 10303"/>
                  <a:gd name="connsiteY10" fmla="*/ 4381 h 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03" h="10115">
                    <a:moveTo>
                      <a:pt x="10303" y="4381"/>
                    </a:moveTo>
                    <a:lnTo>
                      <a:pt x="7457" y="2062"/>
                    </a:lnTo>
                    <a:lnTo>
                      <a:pt x="3751" y="0"/>
                    </a:lnTo>
                    <a:lnTo>
                      <a:pt x="51" y="1892"/>
                    </a:lnTo>
                    <a:lnTo>
                      <a:pt x="0" y="5696"/>
                    </a:lnTo>
                    <a:lnTo>
                      <a:pt x="5129" y="10115"/>
                    </a:lnTo>
                    <a:lnTo>
                      <a:pt x="5129" y="10115"/>
                    </a:lnTo>
                    <a:lnTo>
                      <a:pt x="7768" y="8755"/>
                    </a:lnTo>
                    <a:lnTo>
                      <a:pt x="7768" y="8755"/>
                    </a:lnTo>
                    <a:lnTo>
                      <a:pt x="10303" y="7441"/>
                    </a:lnTo>
                    <a:lnTo>
                      <a:pt x="10303" y="4381"/>
                    </a:lnTo>
                    <a:close/>
                  </a:path>
                </a:pathLst>
              </a:custGeom>
              <a:solidFill>
                <a:schemeClr val="bg1">
                  <a:lumMod val="25000"/>
                  <a:alpha val="15000"/>
                </a:schemeClr>
              </a:solidFill>
              <a:ln>
                <a:noFill/>
              </a:ln>
              <a:extLst/>
            </p:spPr>
            <p:txBody>
              <a:bodyPr vert="horz" wrap="square" lIns="45708" tIns="22854" rIns="45708" bIns="22854" numCol="1" anchor="t" anchorCtr="0" compatLnSpc="1">
                <a:prstTxWarp prst="textNoShape">
                  <a:avLst/>
                </a:prstTxWarp>
              </a:bodyPr>
              <a:lstStyle/>
              <a:p>
                <a:endParaRPr lang="pl-PL" sz="1200"/>
              </a:p>
            </p:txBody>
          </p:sp>
          <p:sp>
            <p:nvSpPr>
              <p:cNvPr id="69" name="Freeform 13"/>
              <p:cNvSpPr>
                <a:spLocks/>
              </p:cNvSpPr>
              <p:nvPr/>
            </p:nvSpPr>
            <p:spPr bwMode="auto">
              <a:xfrm>
                <a:off x="11218191" y="6057673"/>
                <a:ext cx="1907011" cy="2205176"/>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rgbClr val="EA5B57"/>
              </a:solidFill>
              <a:ln>
                <a:noFill/>
              </a:ln>
              <a:extLst/>
            </p:spPr>
            <p:txBody>
              <a:bodyPr vert="horz" wrap="square" lIns="91440" tIns="45720" rIns="91440" bIns="45720" numCol="1" anchor="t" anchorCtr="0" compatLnSpc="1">
                <a:prstTxWarp prst="textNoShape">
                  <a:avLst/>
                </a:prstTxWarp>
              </a:bodyPr>
              <a:lstStyle/>
              <a:p>
                <a:pPr defTabSz="1828709"/>
                <a:endParaRPr lang="pl-PL" sz="4000"/>
              </a:p>
            </p:txBody>
          </p:sp>
          <p:sp>
            <p:nvSpPr>
              <p:cNvPr id="71" name="Freeform 11"/>
              <p:cNvSpPr>
                <a:spLocks/>
              </p:cNvSpPr>
              <p:nvPr/>
            </p:nvSpPr>
            <p:spPr bwMode="auto">
              <a:xfrm>
                <a:off x="10238456" y="4970296"/>
                <a:ext cx="3862218" cy="446201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noFill/>
              <a:ln w="63500">
                <a:solidFill>
                  <a:srgbClr val="ABABAB"/>
                </a:solidFill>
              </a:ln>
              <a:extLst/>
            </p:spPr>
            <p:txBody>
              <a:bodyPr vert="horz" wrap="square" lIns="45708" tIns="22854" rIns="45708" bIns="22854" numCol="1" anchor="t" anchorCtr="0" compatLnSpc="1">
                <a:prstTxWarp prst="textNoShape">
                  <a:avLst/>
                </a:prstTxWarp>
              </a:bodyPr>
              <a:lstStyle/>
              <a:p>
                <a:endParaRPr lang="pl-PL" sz="1200"/>
              </a:p>
            </p:txBody>
          </p:sp>
        </p:grpSp>
        <p:cxnSp>
          <p:nvCxnSpPr>
            <p:cNvPr id="91" name="Straight Connector 90"/>
            <p:cNvCxnSpPr/>
            <p:nvPr/>
          </p:nvCxnSpPr>
          <p:spPr>
            <a:xfrm flipV="1">
              <a:off x="3800191" y="2132005"/>
              <a:ext cx="463" cy="1211124"/>
            </a:xfrm>
            <a:prstGeom prst="line">
              <a:avLst/>
            </a:prstGeom>
            <a:ln w="63500">
              <a:solidFill>
                <a:srgbClr val="ABABAB"/>
              </a:solidFill>
              <a:prstDash val="sysDash"/>
            </a:ln>
          </p:spPr>
          <p:style>
            <a:lnRef idx="1">
              <a:schemeClr val="accent1"/>
            </a:lnRef>
            <a:fillRef idx="0">
              <a:schemeClr val="accent1"/>
            </a:fillRef>
            <a:effectRef idx="0">
              <a:schemeClr val="accent1"/>
            </a:effectRef>
            <a:fontRef idx="minor">
              <a:schemeClr val="tx1"/>
            </a:fontRef>
          </p:style>
        </p:cxnSp>
        <p:sp>
          <p:nvSpPr>
            <p:cNvPr id="4" name="Oval 3"/>
            <p:cNvSpPr>
              <a:spLocks noChangeAspect="1"/>
            </p:cNvSpPr>
            <p:nvPr/>
          </p:nvSpPr>
          <p:spPr>
            <a:xfrm flipH="1">
              <a:off x="3732977" y="2042461"/>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9" name="Straight Connector 88"/>
            <p:cNvCxnSpPr/>
            <p:nvPr/>
          </p:nvCxnSpPr>
          <p:spPr>
            <a:xfrm flipV="1">
              <a:off x="8382521" y="2139355"/>
              <a:ext cx="463" cy="1211124"/>
            </a:xfrm>
            <a:prstGeom prst="line">
              <a:avLst/>
            </a:prstGeom>
            <a:ln w="63500">
              <a:solidFill>
                <a:srgbClr val="ABABAB"/>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a:spLocks noChangeAspect="1"/>
            </p:cNvSpPr>
            <p:nvPr/>
          </p:nvSpPr>
          <p:spPr>
            <a:xfrm>
              <a:off x="8316169" y="2046367"/>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a:spLocks noChangeAspect="1"/>
            </p:cNvSpPr>
            <p:nvPr/>
          </p:nvSpPr>
          <p:spPr>
            <a:xfrm flipH="1" flipV="1">
              <a:off x="3732977" y="4997205"/>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0" name="Straight Connector 89"/>
            <p:cNvCxnSpPr/>
            <p:nvPr/>
          </p:nvCxnSpPr>
          <p:spPr>
            <a:xfrm flipV="1">
              <a:off x="8382521" y="3874376"/>
              <a:ext cx="463" cy="1211124"/>
            </a:xfrm>
            <a:prstGeom prst="line">
              <a:avLst/>
            </a:prstGeom>
            <a:ln w="63500">
              <a:solidFill>
                <a:srgbClr val="ABABAB"/>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noChangeAspect="1"/>
            </p:cNvSpPr>
            <p:nvPr/>
          </p:nvSpPr>
          <p:spPr>
            <a:xfrm flipV="1">
              <a:off x="8316169" y="4997205"/>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8" name="Straight Connector 97"/>
            <p:cNvCxnSpPr/>
            <p:nvPr/>
          </p:nvCxnSpPr>
          <p:spPr>
            <a:xfrm flipV="1">
              <a:off x="8631719" y="3111583"/>
              <a:ext cx="562717" cy="318866"/>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sp>
          <p:nvSpPr>
            <p:cNvPr id="17" name="Oval 16"/>
            <p:cNvSpPr>
              <a:spLocks noChangeAspect="1"/>
            </p:cNvSpPr>
            <p:nvPr/>
          </p:nvSpPr>
          <p:spPr>
            <a:xfrm flipH="1">
              <a:off x="9167545" y="3028814"/>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6" name="Straight Connector 95"/>
            <p:cNvCxnSpPr/>
            <p:nvPr/>
          </p:nvCxnSpPr>
          <p:spPr>
            <a:xfrm>
              <a:off x="8634460" y="3762279"/>
              <a:ext cx="562717" cy="318866"/>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sp>
          <p:nvSpPr>
            <p:cNvPr id="84" name="Oval 83"/>
            <p:cNvSpPr>
              <a:spLocks noChangeAspect="1"/>
            </p:cNvSpPr>
            <p:nvPr/>
          </p:nvSpPr>
          <p:spPr>
            <a:xfrm flipH="1">
              <a:off x="9152392" y="4011920"/>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8" name="Straight Connector 17"/>
            <p:cNvCxnSpPr/>
            <p:nvPr/>
          </p:nvCxnSpPr>
          <p:spPr>
            <a:xfrm flipH="1">
              <a:off x="4078804" y="3595207"/>
              <a:ext cx="1053389"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p:cNvSpPr>
              <a:spLocks noChangeAspect="1"/>
            </p:cNvSpPr>
            <p:nvPr/>
          </p:nvSpPr>
          <p:spPr>
            <a:xfrm flipH="1">
              <a:off x="5057577" y="3528625"/>
              <a:ext cx="133165" cy="133165"/>
            </a:xfrm>
            <a:prstGeom prst="ellipse">
              <a:avLst/>
            </a:prstGeom>
            <a:solidFill>
              <a:srgbClr val="FFFFFF"/>
            </a:solid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p:cNvCxnSpPr/>
            <p:nvPr/>
          </p:nvCxnSpPr>
          <p:spPr>
            <a:xfrm flipH="1">
              <a:off x="7036181" y="3595207"/>
              <a:ext cx="1093764"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p:cNvSpPr>
              <a:spLocks noChangeAspect="1"/>
            </p:cNvSpPr>
            <p:nvPr/>
          </p:nvSpPr>
          <p:spPr>
            <a:xfrm flipH="1">
              <a:off x="6980459" y="3528625"/>
              <a:ext cx="133165" cy="133165"/>
            </a:xfrm>
            <a:prstGeom prst="ellipse">
              <a:avLst/>
            </a:prstGeom>
            <a:solidFill>
              <a:srgbClr val="FFFFFF"/>
            </a:solidFill>
            <a:ln w="857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00" name="Straight Connector 99"/>
            <p:cNvCxnSpPr/>
            <p:nvPr/>
          </p:nvCxnSpPr>
          <p:spPr>
            <a:xfrm>
              <a:off x="2957482" y="3111583"/>
              <a:ext cx="562717" cy="318866"/>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sp>
          <p:nvSpPr>
            <p:cNvPr id="23" name="Oval 22"/>
            <p:cNvSpPr>
              <a:spLocks noChangeAspect="1"/>
            </p:cNvSpPr>
            <p:nvPr/>
          </p:nvSpPr>
          <p:spPr>
            <a:xfrm flipH="1">
              <a:off x="2872460" y="3028814"/>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9" name="Straight Connector 98"/>
            <p:cNvCxnSpPr/>
            <p:nvPr/>
          </p:nvCxnSpPr>
          <p:spPr>
            <a:xfrm flipV="1">
              <a:off x="2965901" y="3762279"/>
              <a:ext cx="562717" cy="318866"/>
            </a:xfrm>
            <a:prstGeom prst="line">
              <a:avLst/>
            </a:prstGeom>
            <a:ln w="63500">
              <a:solidFill>
                <a:srgbClr val="ABABAB"/>
              </a:solidFill>
            </a:ln>
          </p:spPr>
          <p:style>
            <a:lnRef idx="1">
              <a:schemeClr val="accent1"/>
            </a:lnRef>
            <a:fillRef idx="0">
              <a:schemeClr val="accent1"/>
            </a:fillRef>
            <a:effectRef idx="0">
              <a:schemeClr val="accent1"/>
            </a:effectRef>
            <a:fontRef idx="minor">
              <a:schemeClr val="tx1"/>
            </a:fontRef>
          </p:style>
        </p:cxnSp>
        <p:sp>
          <p:nvSpPr>
            <p:cNvPr id="85" name="Oval 84"/>
            <p:cNvSpPr>
              <a:spLocks noChangeAspect="1"/>
            </p:cNvSpPr>
            <p:nvPr/>
          </p:nvSpPr>
          <p:spPr>
            <a:xfrm flipH="1">
              <a:off x="2876390" y="4011920"/>
              <a:ext cx="133165" cy="133165"/>
            </a:xfrm>
            <a:prstGeom prst="ellipse">
              <a:avLst/>
            </a:prstGeom>
            <a:solidFill>
              <a:srgbClr val="FFFFFF"/>
            </a:solidFill>
            <a:ln w="85725">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9" name="Group 48"/>
            <p:cNvGrpSpPr>
              <a:grpSpLocks noChangeAspect="1"/>
            </p:cNvGrpSpPr>
            <p:nvPr/>
          </p:nvGrpSpPr>
          <p:grpSpPr>
            <a:xfrm>
              <a:off x="3485642" y="3244843"/>
              <a:ext cx="638631" cy="737808"/>
              <a:chOff x="5181600" y="2557463"/>
              <a:chExt cx="2187575" cy="2527300"/>
            </a:xfrm>
          </p:grpSpPr>
          <p:sp>
            <p:nvSpPr>
              <p:cNvPr id="51"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sp>
            <p:nvSpPr>
              <p:cNvPr id="52"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accent3">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sp>
            <p:nvSpPr>
              <p:cNvPr id="53" name="Freeform 13"/>
              <p:cNvSpPr>
                <a:spLocks/>
              </p:cNvSpPr>
              <p:nvPr/>
            </p:nvSpPr>
            <p:spPr bwMode="auto">
              <a:xfrm>
                <a:off x="5518147" y="2947988"/>
                <a:ext cx="1514474"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grpSp>
        <p:grpSp>
          <p:nvGrpSpPr>
            <p:cNvPr id="61" name="Group 60"/>
            <p:cNvGrpSpPr>
              <a:grpSpLocks noChangeAspect="1"/>
            </p:cNvGrpSpPr>
            <p:nvPr/>
          </p:nvGrpSpPr>
          <p:grpSpPr>
            <a:xfrm>
              <a:off x="8059694" y="3224863"/>
              <a:ext cx="638630" cy="737808"/>
              <a:chOff x="5181600" y="2557463"/>
              <a:chExt cx="2187575" cy="2527300"/>
            </a:xfrm>
          </p:grpSpPr>
          <p:sp>
            <p:nvSpPr>
              <p:cNvPr id="63" name="Freeform 11"/>
              <p:cNvSpPr>
                <a:spLocks/>
              </p:cNvSpPr>
              <p:nvPr/>
            </p:nvSpPr>
            <p:spPr bwMode="auto">
              <a:xfrm>
                <a:off x="5181600" y="2557463"/>
                <a:ext cx="2187575" cy="2527300"/>
              </a:xfrm>
              <a:custGeom>
                <a:avLst/>
                <a:gdLst>
                  <a:gd name="T0" fmla="*/ 1378 w 1378"/>
                  <a:gd name="T1" fmla="*/ 796 h 1592"/>
                  <a:gd name="T2" fmla="*/ 1378 w 1378"/>
                  <a:gd name="T3" fmla="*/ 398 h 1592"/>
                  <a:gd name="T4" fmla="*/ 688 w 1378"/>
                  <a:gd name="T5" fmla="*/ 0 h 1592"/>
                  <a:gd name="T6" fmla="*/ 0 w 1378"/>
                  <a:gd name="T7" fmla="*/ 398 h 1592"/>
                  <a:gd name="T8" fmla="*/ 0 w 1378"/>
                  <a:gd name="T9" fmla="*/ 1194 h 1592"/>
                  <a:gd name="T10" fmla="*/ 688 w 1378"/>
                  <a:gd name="T11" fmla="*/ 1592 h 1592"/>
                  <a:gd name="T12" fmla="*/ 688 w 1378"/>
                  <a:gd name="T13" fmla="*/ 1592 h 1592"/>
                  <a:gd name="T14" fmla="*/ 1376 w 1378"/>
                  <a:gd name="T15" fmla="*/ 1194 h 1592"/>
                  <a:gd name="T16" fmla="*/ 1376 w 1378"/>
                  <a:gd name="T17" fmla="*/ 1194 h 1592"/>
                  <a:gd name="T18" fmla="*/ 1378 w 1378"/>
                  <a:gd name="T19" fmla="*/ 796 h 1592"/>
                  <a:gd name="T20" fmla="*/ 1378 w 1378"/>
                  <a:gd name="T21" fmla="*/ 796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8" h="1592">
                    <a:moveTo>
                      <a:pt x="1378" y="796"/>
                    </a:moveTo>
                    <a:lnTo>
                      <a:pt x="1378" y="398"/>
                    </a:lnTo>
                    <a:lnTo>
                      <a:pt x="688" y="0"/>
                    </a:lnTo>
                    <a:lnTo>
                      <a:pt x="0" y="398"/>
                    </a:lnTo>
                    <a:lnTo>
                      <a:pt x="0" y="1194"/>
                    </a:lnTo>
                    <a:lnTo>
                      <a:pt x="688" y="1592"/>
                    </a:lnTo>
                    <a:lnTo>
                      <a:pt x="688" y="1592"/>
                    </a:lnTo>
                    <a:lnTo>
                      <a:pt x="1376" y="1194"/>
                    </a:lnTo>
                    <a:lnTo>
                      <a:pt x="1376" y="1194"/>
                    </a:lnTo>
                    <a:lnTo>
                      <a:pt x="1378" y="796"/>
                    </a:lnTo>
                    <a:lnTo>
                      <a:pt x="1378" y="7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sp>
            <p:nvSpPr>
              <p:cNvPr id="64" name="Freeform 12"/>
              <p:cNvSpPr>
                <a:spLocks/>
              </p:cNvSpPr>
              <p:nvPr/>
            </p:nvSpPr>
            <p:spPr bwMode="auto">
              <a:xfrm>
                <a:off x="5540375" y="2944813"/>
                <a:ext cx="1828800" cy="2054225"/>
              </a:xfrm>
              <a:custGeom>
                <a:avLst/>
                <a:gdLst>
                  <a:gd name="T0" fmla="*/ 1152 w 1152"/>
                  <a:gd name="T1" fmla="*/ 552 h 1294"/>
                  <a:gd name="T2" fmla="*/ 464 w 1152"/>
                  <a:gd name="T3" fmla="*/ 0 h 1294"/>
                  <a:gd name="T4" fmla="*/ 0 w 1152"/>
                  <a:gd name="T5" fmla="*/ 826 h 1294"/>
                  <a:gd name="T6" fmla="*/ 0 w 1152"/>
                  <a:gd name="T7" fmla="*/ 826 h 1294"/>
                  <a:gd name="T8" fmla="*/ 556 w 1152"/>
                  <a:gd name="T9" fmla="*/ 1294 h 1294"/>
                  <a:gd name="T10" fmla="*/ 556 w 1152"/>
                  <a:gd name="T11" fmla="*/ 1294 h 1294"/>
                  <a:gd name="T12" fmla="*/ 860 w 1152"/>
                  <a:gd name="T13" fmla="*/ 1118 h 1294"/>
                  <a:gd name="T14" fmla="*/ 860 w 1152"/>
                  <a:gd name="T15" fmla="*/ 1118 h 1294"/>
                  <a:gd name="T16" fmla="*/ 1152 w 1152"/>
                  <a:gd name="T17" fmla="*/ 948 h 1294"/>
                  <a:gd name="T18" fmla="*/ 1152 w 1152"/>
                  <a:gd name="T19" fmla="*/ 552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1294">
                    <a:moveTo>
                      <a:pt x="1152" y="552"/>
                    </a:moveTo>
                    <a:lnTo>
                      <a:pt x="464" y="0"/>
                    </a:lnTo>
                    <a:lnTo>
                      <a:pt x="0" y="826"/>
                    </a:lnTo>
                    <a:lnTo>
                      <a:pt x="0" y="826"/>
                    </a:lnTo>
                    <a:lnTo>
                      <a:pt x="556" y="1294"/>
                    </a:lnTo>
                    <a:lnTo>
                      <a:pt x="556" y="1294"/>
                    </a:lnTo>
                    <a:lnTo>
                      <a:pt x="860" y="1118"/>
                    </a:lnTo>
                    <a:lnTo>
                      <a:pt x="860" y="1118"/>
                    </a:lnTo>
                    <a:lnTo>
                      <a:pt x="1152" y="948"/>
                    </a:lnTo>
                    <a:lnTo>
                      <a:pt x="1152" y="552"/>
                    </a:lnTo>
                    <a:close/>
                  </a:path>
                </a:pathLst>
              </a:custGeom>
              <a:solidFill>
                <a:schemeClr val="tx2">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sp>
            <p:nvSpPr>
              <p:cNvPr id="65" name="Freeform 13"/>
              <p:cNvSpPr>
                <a:spLocks/>
              </p:cNvSpPr>
              <p:nvPr/>
            </p:nvSpPr>
            <p:spPr bwMode="auto">
              <a:xfrm>
                <a:off x="5518150" y="2947988"/>
                <a:ext cx="1514475" cy="1746250"/>
              </a:xfrm>
              <a:custGeom>
                <a:avLst/>
                <a:gdLst>
                  <a:gd name="T0" fmla="*/ 476 w 954"/>
                  <a:gd name="T1" fmla="*/ 1100 h 1100"/>
                  <a:gd name="T2" fmla="*/ 0 w 954"/>
                  <a:gd name="T3" fmla="*/ 824 h 1100"/>
                  <a:gd name="T4" fmla="*/ 0 w 954"/>
                  <a:gd name="T5" fmla="*/ 274 h 1100"/>
                  <a:gd name="T6" fmla="*/ 476 w 954"/>
                  <a:gd name="T7" fmla="*/ 0 h 1100"/>
                  <a:gd name="T8" fmla="*/ 954 w 954"/>
                  <a:gd name="T9" fmla="*/ 274 h 1100"/>
                  <a:gd name="T10" fmla="*/ 954 w 954"/>
                  <a:gd name="T11" fmla="*/ 824 h 1100"/>
                  <a:gd name="T12" fmla="*/ 476 w 954"/>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954" h="1100">
                    <a:moveTo>
                      <a:pt x="476" y="1100"/>
                    </a:moveTo>
                    <a:lnTo>
                      <a:pt x="0" y="824"/>
                    </a:lnTo>
                    <a:lnTo>
                      <a:pt x="0" y="274"/>
                    </a:lnTo>
                    <a:lnTo>
                      <a:pt x="476" y="0"/>
                    </a:lnTo>
                    <a:lnTo>
                      <a:pt x="954" y="274"/>
                    </a:lnTo>
                    <a:lnTo>
                      <a:pt x="954" y="824"/>
                    </a:lnTo>
                    <a:lnTo>
                      <a:pt x="476" y="11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pl-PL" sz="1200"/>
              </a:p>
            </p:txBody>
          </p:sp>
        </p:grpSp>
        <p:sp>
          <p:nvSpPr>
            <p:cNvPr id="57" name="AutoShape 25"/>
            <p:cNvSpPr>
              <a:spLocks/>
            </p:cNvSpPr>
            <p:nvPr/>
          </p:nvSpPr>
          <p:spPr bwMode="auto">
            <a:xfrm>
              <a:off x="5866882" y="3300050"/>
              <a:ext cx="457200" cy="548640"/>
            </a:xfrm>
            <a:custGeom>
              <a:avLst/>
              <a:gdLst/>
              <a:ahLst/>
              <a:cxnLst/>
              <a:rect l="0" t="0" r="r" b="b"/>
              <a:pathLst>
                <a:path w="21600" h="21600">
                  <a:moveTo>
                    <a:pt x="3021" y="8155"/>
                  </a:moveTo>
                  <a:lnTo>
                    <a:pt x="0" y="8155"/>
                  </a:lnTo>
                  <a:lnTo>
                    <a:pt x="0" y="9469"/>
                  </a:lnTo>
                  <a:lnTo>
                    <a:pt x="3021" y="9469"/>
                  </a:lnTo>
                  <a:cubicBezTo>
                    <a:pt x="3021" y="9469"/>
                    <a:pt x="3021" y="8155"/>
                    <a:pt x="3021" y="8155"/>
                  </a:cubicBezTo>
                  <a:close/>
                  <a:moveTo>
                    <a:pt x="4134" y="12944"/>
                  </a:moveTo>
                  <a:lnTo>
                    <a:pt x="3527" y="11746"/>
                  </a:lnTo>
                  <a:lnTo>
                    <a:pt x="861" y="12810"/>
                  </a:lnTo>
                  <a:lnTo>
                    <a:pt x="1469" y="14008"/>
                  </a:lnTo>
                  <a:cubicBezTo>
                    <a:pt x="1469" y="14008"/>
                    <a:pt x="4134" y="12944"/>
                    <a:pt x="4134" y="12944"/>
                  </a:cubicBezTo>
                  <a:close/>
                  <a:moveTo>
                    <a:pt x="4380" y="4950"/>
                  </a:moveTo>
                  <a:lnTo>
                    <a:pt x="2011" y="3443"/>
                  </a:lnTo>
                  <a:lnTo>
                    <a:pt x="1148" y="4511"/>
                  </a:lnTo>
                  <a:lnTo>
                    <a:pt x="3517" y="6018"/>
                  </a:lnTo>
                  <a:cubicBezTo>
                    <a:pt x="3517" y="6018"/>
                    <a:pt x="4380" y="4950"/>
                    <a:pt x="4380" y="4950"/>
                  </a:cubicBezTo>
                  <a:close/>
                  <a:moveTo>
                    <a:pt x="7543" y="2790"/>
                  </a:moveTo>
                  <a:lnTo>
                    <a:pt x="6240" y="635"/>
                  </a:lnTo>
                  <a:lnTo>
                    <a:pt x="4935" y="1257"/>
                  </a:lnTo>
                  <a:lnTo>
                    <a:pt x="6238" y="3411"/>
                  </a:lnTo>
                  <a:cubicBezTo>
                    <a:pt x="6238" y="3411"/>
                    <a:pt x="7543" y="2790"/>
                    <a:pt x="7543" y="2790"/>
                  </a:cubicBezTo>
                  <a:close/>
                  <a:moveTo>
                    <a:pt x="21600" y="8155"/>
                  </a:moveTo>
                  <a:lnTo>
                    <a:pt x="18579" y="8155"/>
                  </a:lnTo>
                  <a:lnTo>
                    <a:pt x="18579" y="9469"/>
                  </a:lnTo>
                  <a:lnTo>
                    <a:pt x="21600" y="9469"/>
                  </a:lnTo>
                  <a:cubicBezTo>
                    <a:pt x="21600" y="9469"/>
                    <a:pt x="21600" y="8155"/>
                    <a:pt x="21600" y="8155"/>
                  </a:cubicBezTo>
                  <a:close/>
                  <a:moveTo>
                    <a:pt x="20713" y="12800"/>
                  </a:moveTo>
                  <a:lnTo>
                    <a:pt x="18048" y="11841"/>
                  </a:lnTo>
                  <a:lnTo>
                    <a:pt x="17492" y="13059"/>
                  </a:lnTo>
                  <a:lnTo>
                    <a:pt x="20158" y="14017"/>
                  </a:lnTo>
                  <a:cubicBezTo>
                    <a:pt x="20158" y="14017"/>
                    <a:pt x="20713" y="12800"/>
                    <a:pt x="20713" y="12800"/>
                  </a:cubicBezTo>
                  <a:close/>
                  <a:moveTo>
                    <a:pt x="20452" y="4511"/>
                  </a:moveTo>
                  <a:lnTo>
                    <a:pt x="19589" y="3443"/>
                  </a:lnTo>
                  <a:lnTo>
                    <a:pt x="17220" y="4950"/>
                  </a:lnTo>
                  <a:lnTo>
                    <a:pt x="18083" y="6018"/>
                  </a:lnTo>
                  <a:cubicBezTo>
                    <a:pt x="18083" y="6018"/>
                    <a:pt x="20452" y="4511"/>
                    <a:pt x="20452" y="4511"/>
                  </a:cubicBezTo>
                  <a:close/>
                  <a:moveTo>
                    <a:pt x="16665" y="1257"/>
                  </a:moveTo>
                  <a:lnTo>
                    <a:pt x="15360" y="635"/>
                  </a:lnTo>
                  <a:lnTo>
                    <a:pt x="14057" y="2790"/>
                  </a:lnTo>
                  <a:lnTo>
                    <a:pt x="15362" y="3411"/>
                  </a:lnTo>
                  <a:cubicBezTo>
                    <a:pt x="15362" y="3411"/>
                    <a:pt x="16665" y="1257"/>
                    <a:pt x="16665" y="1257"/>
                  </a:cubicBezTo>
                  <a:close/>
                  <a:moveTo>
                    <a:pt x="11580" y="2365"/>
                  </a:moveTo>
                  <a:lnTo>
                    <a:pt x="10099" y="2365"/>
                  </a:lnTo>
                  <a:lnTo>
                    <a:pt x="10099" y="0"/>
                  </a:lnTo>
                  <a:lnTo>
                    <a:pt x="11580" y="0"/>
                  </a:lnTo>
                  <a:cubicBezTo>
                    <a:pt x="11580" y="0"/>
                    <a:pt x="11580" y="2365"/>
                    <a:pt x="11580" y="2365"/>
                  </a:cubicBezTo>
                  <a:close/>
                  <a:moveTo>
                    <a:pt x="16986" y="8998"/>
                  </a:moveTo>
                  <a:cubicBezTo>
                    <a:pt x="16986" y="12265"/>
                    <a:pt x="13821" y="14095"/>
                    <a:pt x="13821" y="16673"/>
                  </a:cubicBezTo>
                  <a:lnTo>
                    <a:pt x="12379" y="16673"/>
                  </a:lnTo>
                  <a:cubicBezTo>
                    <a:pt x="12380" y="13496"/>
                    <a:pt x="15519" y="11822"/>
                    <a:pt x="15519" y="8998"/>
                  </a:cubicBezTo>
                  <a:cubicBezTo>
                    <a:pt x="15519" y="3711"/>
                    <a:pt x="6075" y="3703"/>
                    <a:pt x="6075" y="8998"/>
                  </a:cubicBezTo>
                  <a:cubicBezTo>
                    <a:pt x="6075" y="11820"/>
                    <a:pt x="9160" y="13421"/>
                    <a:pt x="9230" y="16673"/>
                  </a:cubicBezTo>
                  <a:lnTo>
                    <a:pt x="7773" y="16673"/>
                  </a:lnTo>
                  <a:cubicBezTo>
                    <a:pt x="7773" y="14095"/>
                    <a:pt x="4607" y="12265"/>
                    <a:pt x="4607" y="8998"/>
                  </a:cubicBezTo>
                  <a:cubicBezTo>
                    <a:pt x="4607" y="1978"/>
                    <a:pt x="16986" y="1971"/>
                    <a:pt x="16986" y="8998"/>
                  </a:cubicBezTo>
                  <a:close/>
                  <a:moveTo>
                    <a:pt x="8781" y="20557"/>
                  </a:moveTo>
                  <a:cubicBezTo>
                    <a:pt x="9839" y="21425"/>
                    <a:pt x="9948" y="21600"/>
                    <a:pt x="10370" y="21600"/>
                  </a:cubicBezTo>
                  <a:lnTo>
                    <a:pt x="11185" y="21600"/>
                  </a:lnTo>
                  <a:cubicBezTo>
                    <a:pt x="11598" y="21600"/>
                    <a:pt x="11699" y="21438"/>
                    <a:pt x="12813" y="20557"/>
                  </a:cubicBezTo>
                  <a:cubicBezTo>
                    <a:pt x="12813" y="20557"/>
                    <a:pt x="8781" y="20557"/>
                    <a:pt x="8781" y="20557"/>
                  </a:cubicBezTo>
                  <a:close/>
                  <a:moveTo>
                    <a:pt x="12841" y="18973"/>
                  </a:moveTo>
                  <a:lnTo>
                    <a:pt x="8753" y="18973"/>
                  </a:lnTo>
                  <a:cubicBezTo>
                    <a:pt x="8452" y="18973"/>
                    <a:pt x="8209" y="19189"/>
                    <a:pt x="8209" y="19456"/>
                  </a:cubicBezTo>
                  <a:cubicBezTo>
                    <a:pt x="8209" y="19722"/>
                    <a:pt x="8452" y="19938"/>
                    <a:pt x="8753" y="19938"/>
                  </a:cubicBezTo>
                  <a:lnTo>
                    <a:pt x="12841" y="19938"/>
                  </a:lnTo>
                  <a:cubicBezTo>
                    <a:pt x="13141" y="19938"/>
                    <a:pt x="13385" y="19722"/>
                    <a:pt x="13385" y="19456"/>
                  </a:cubicBezTo>
                  <a:cubicBezTo>
                    <a:pt x="13385" y="19189"/>
                    <a:pt x="13141" y="18973"/>
                    <a:pt x="12841" y="18973"/>
                  </a:cubicBezTo>
                  <a:close/>
                  <a:moveTo>
                    <a:pt x="12939" y="17367"/>
                  </a:moveTo>
                  <a:lnTo>
                    <a:pt x="8655" y="17367"/>
                  </a:lnTo>
                  <a:cubicBezTo>
                    <a:pt x="8355" y="17367"/>
                    <a:pt x="8111" y="17583"/>
                    <a:pt x="8111" y="17849"/>
                  </a:cubicBezTo>
                  <a:cubicBezTo>
                    <a:pt x="8111" y="18116"/>
                    <a:pt x="8355" y="18332"/>
                    <a:pt x="8655" y="18332"/>
                  </a:cubicBezTo>
                  <a:lnTo>
                    <a:pt x="12939" y="18332"/>
                  </a:lnTo>
                  <a:cubicBezTo>
                    <a:pt x="13239" y="18332"/>
                    <a:pt x="13483" y="18116"/>
                    <a:pt x="13483" y="17849"/>
                  </a:cubicBezTo>
                  <a:cubicBezTo>
                    <a:pt x="13483" y="17583"/>
                    <a:pt x="13239" y="17367"/>
                    <a:pt x="12939" y="17367"/>
                  </a:cubicBezTo>
                  <a:close/>
                  <a:moveTo>
                    <a:pt x="12939" y="17367"/>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2400"/>
            </a:p>
          </p:txBody>
        </p:sp>
        <p:sp>
          <p:nvSpPr>
            <p:cNvPr id="66" name="TextBox 65"/>
            <p:cNvSpPr txBox="1"/>
            <p:nvPr/>
          </p:nvSpPr>
          <p:spPr>
            <a:xfrm>
              <a:off x="5057576" y="1851328"/>
              <a:ext cx="2632885" cy="584775"/>
            </a:xfrm>
            <a:prstGeom prst="rect">
              <a:avLst/>
            </a:prstGeom>
            <a:noFill/>
          </p:spPr>
          <p:txBody>
            <a:bodyPr wrap="square" rtlCol="0">
              <a:spAutoFit/>
            </a:bodyPr>
            <a:lstStyle/>
            <a:p>
              <a:r>
                <a:rPr lang="en-US" sz="3200" b="1" dirty="0" smtClean="0">
                  <a:solidFill>
                    <a:srgbClr val="EA5B57"/>
                  </a:solidFill>
                  <a:latin typeface="+mj-lt"/>
                </a:rPr>
                <a:t>This Research</a:t>
              </a:r>
              <a:endParaRPr lang="en-US" sz="3200" b="1" dirty="0">
                <a:solidFill>
                  <a:srgbClr val="EA5B57"/>
                </a:solidFill>
                <a:latin typeface="+mj-lt"/>
              </a:endParaRPr>
            </a:p>
          </p:txBody>
        </p:sp>
        <p:sp>
          <p:nvSpPr>
            <p:cNvPr id="70" name="AutoShape 11"/>
            <p:cNvSpPr>
              <a:spLocks/>
            </p:cNvSpPr>
            <p:nvPr/>
          </p:nvSpPr>
          <p:spPr bwMode="auto">
            <a:xfrm>
              <a:off x="4984089" y="4765637"/>
              <a:ext cx="2335035" cy="7215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t"/>
            <a:lstStyle/>
            <a:p>
              <a:pPr algn="ctr"/>
              <a:r>
                <a:rPr lang="en-US" sz="1800" dirty="0" smtClean="0">
                  <a:latin typeface="Lato Light" panose="020F0302020204030203" pitchFamily="34" charset="0"/>
                </a:rPr>
                <a:t>The research here was the result of </a:t>
              </a:r>
              <a:r>
                <a:rPr lang="en-US" sz="1800" b="1" dirty="0" smtClean="0">
                  <a:latin typeface="Lato Light" panose="020F0302020204030203" pitchFamily="34" charset="0"/>
                </a:rPr>
                <a:t>integrating</a:t>
              </a:r>
              <a:r>
                <a:rPr lang="en-US" sz="1800" dirty="0" smtClean="0">
                  <a:latin typeface="Lato Light" panose="020F0302020204030203" pitchFamily="34" charset="0"/>
                </a:rPr>
                <a:t> </a:t>
              </a:r>
              <a:r>
                <a:rPr lang="en-US" sz="1800" b="1" dirty="0" smtClean="0">
                  <a:latin typeface="Lato Light" panose="020F0302020204030203" pitchFamily="34" charset="0"/>
                </a:rPr>
                <a:t>theories and methods </a:t>
              </a:r>
              <a:r>
                <a:rPr lang="en-US" sz="1800" dirty="0" smtClean="0">
                  <a:latin typeface="Lato Light" panose="020F0302020204030203" pitchFamily="34" charset="0"/>
                </a:rPr>
                <a:t>from biodata and the marker word hypothesis</a:t>
              </a:r>
              <a:endParaRPr lang="en-US" sz="1800" baseline="30000" dirty="0">
                <a:latin typeface="Lato Light" panose="020F0302020204030203" pitchFamily="34" charset="0"/>
                <a:cs typeface="Arial" panose="020B0604020202020204" pitchFamily="34" charset="0"/>
              </a:endParaRPr>
            </a:p>
          </p:txBody>
        </p:sp>
        <p:grpSp>
          <p:nvGrpSpPr>
            <p:cNvPr id="72" name="Group 71"/>
            <p:cNvGrpSpPr/>
            <p:nvPr/>
          </p:nvGrpSpPr>
          <p:grpSpPr>
            <a:xfrm>
              <a:off x="3666450" y="3465971"/>
              <a:ext cx="274320" cy="274320"/>
              <a:chOff x="4108451" y="307975"/>
              <a:chExt cx="811213" cy="877888"/>
            </a:xfrm>
          </p:grpSpPr>
          <p:sp>
            <p:nvSpPr>
              <p:cNvPr id="79" name="Freeform 10"/>
              <p:cNvSpPr>
                <a:spLocks noEditPoints="1"/>
              </p:cNvSpPr>
              <p:nvPr/>
            </p:nvSpPr>
            <p:spPr bwMode="auto">
              <a:xfrm>
                <a:off x="4279901" y="307975"/>
                <a:ext cx="125413" cy="190500"/>
              </a:xfrm>
              <a:custGeom>
                <a:avLst/>
                <a:gdLst>
                  <a:gd name="T0" fmla="*/ 33 w 33"/>
                  <a:gd name="T1" fmla="*/ 21 h 50"/>
                  <a:gd name="T2" fmla="*/ 33 w 33"/>
                  <a:gd name="T3" fmla="*/ 29 h 50"/>
                  <a:gd name="T4" fmla="*/ 28 w 33"/>
                  <a:gd name="T5" fmla="*/ 43 h 50"/>
                  <a:gd name="T6" fmla="*/ 16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7 w 33"/>
                  <a:gd name="T35" fmla="*/ 21 h 50"/>
                  <a:gd name="T36" fmla="*/ 7 w 33"/>
                  <a:gd name="T37" fmla="*/ 29 h 50"/>
                  <a:gd name="T38" fmla="*/ 11 w 33"/>
                  <a:gd name="T39" fmla="*/ 40 h 50"/>
                  <a:gd name="T40" fmla="*/ 16 w 33"/>
                  <a:gd name="T41" fmla="*/ 42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1" y="39"/>
                      <a:pt x="28" y="43"/>
                    </a:cubicBezTo>
                    <a:cubicBezTo>
                      <a:pt x="26" y="48"/>
                      <a:pt x="22" y="50"/>
                      <a:pt x="16" y="50"/>
                    </a:cubicBezTo>
                    <a:cubicBezTo>
                      <a:pt x="13" y="50"/>
                      <a:pt x="11" y="49"/>
                      <a:pt x="9" y="48"/>
                    </a:cubicBezTo>
                    <a:cubicBezTo>
                      <a:pt x="6"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0" y="8"/>
                      <a:pt x="19" y="8"/>
                      <a:pt x="16" y="8"/>
                    </a:cubicBezTo>
                    <a:cubicBezTo>
                      <a:pt x="14" y="8"/>
                      <a:pt x="12" y="8"/>
                      <a:pt x="11" y="10"/>
                    </a:cubicBezTo>
                    <a:cubicBezTo>
                      <a:pt x="8" y="13"/>
                      <a:pt x="7" y="17"/>
                      <a:pt x="7" y="21"/>
                    </a:cubicBezTo>
                    <a:cubicBezTo>
                      <a:pt x="7" y="29"/>
                      <a:pt x="7" y="29"/>
                      <a:pt x="7" y="29"/>
                    </a:cubicBezTo>
                    <a:cubicBezTo>
                      <a:pt x="7" y="33"/>
                      <a:pt x="9" y="37"/>
                      <a:pt x="11" y="40"/>
                    </a:cubicBezTo>
                    <a:cubicBezTo>
                      <a:pt x="12" y="42"/>
                      <a:pt x="14" y="42"/>
                      <a:pt x="16" y="42"/>
                    </a:cubicBezTo>
                    <a:cubicBezTo>
                      <a:pt x="19" y="42"/>
                      <a:pt x="20" y="41"/>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80" name="Freeform 11"/>
              <p:cNvSpPr>
                <a:spLocks noEditPoints="1"/>
              </p:cNvSpPr>
              <p:nvPr/>
            </p:nvSpPr>
            <p:spPr bwMode="auto">
              <a:xfrm>
                <a:off x="4451351" y="307975"/>
                <a:ext cx="125413" cy="190500"/>
              </a:xfrm>
              <a:custGeom>
                <a:avLst/>
                <a:gdLst>
                  <a:gd name="T0" fmla="*/ 33 w 33"/>
                  <a:gd name="T1" fmla="*/ 21 h 50"/>
                  <a:gd name="T2" fmla="*/ 33 w 33"/>
                  <a:gd name="T3" fmla="*/ 29 h 50"/>
                  <a:gd name="T4" fmla="*/ 29 w 33"/>
                  <a:gd name="T5" fmla="*/ 43 h 50"/>
                  <a:gd name="T6" fmla="*/ 16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7 w 33"/>
                  <a:gd name="T35" fmla="*/ 21 h 50"/>
                  <a:gd name="T36" fmla="*/ 7 w 33"/>
                  <a:gd name="T37" fmla="*/ 29 h 50"/>
                  <a:gd name="T38" fmla="*/ 11 w 33"/>
                  <a:gd name="T39" fmla="*/ 40 h 50"/>
                  <a:gd name="T40" fmla="*/ 16 w 33"/>
                  <a:gd name="T41" fmla="*/ 42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1" y="39"/>
                      <a:pt x="29" y="43"/>
                    </a:cubicBezTo>
                    <a:cubicBezTo>
                      <a:pt x="26" y="48"/>
                      <a:pt x="22" y="50"/>
                      <a:pt x="16" y="50"/>
                    </a:cubicBezTo>
                    <a:cubicBezTo>
                      <a:pt x="13" y="50"/>
                      <a:pt x="11" y="49"/>
                      <a:pt x="9" y="48"/>
                    </a:cubicBezTo>
                    <a:cubicBezTo>
                      <a:pt x="7"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0" y="8"/>
                      <a:pt x="19" y="8"/>
                      <a:pt x="16" y="8"/>
                    </a:cubicBezTo>
                    <a:cubicBezTo>
                      <a:pt x="14" y="8"/>
                      <a:pt x="12" y="8"/>
                      <a:pt x="11" y="10"/>
                    </a:cubicBezTo>
                    <a:cubicBezTo>
                      <a:pt x="9" y="13"/>
                      <a:pt x="7" y="17"/>
                      <a:pt x="7" y="21"/>
                    </a:cubicBezTo>
                    <a:cubicBezTo>
                      <a:pt x="7" y="29"/>
                      <a:pt x="7" y="29"/>
                      <a:pt x="7" y="29"/>
                    </a:cubicBezTo>
                    <a:cubicBezTo>
                      <a:pt x="7" y="33"/>
                      <a:pt x="9" y="37"/>
                      <a:pt x="11" y="40"/>
                    </a:cubicBezTo>
                    <a:cubicBezTo>
                      <a:pt x="12" y="42"/>
                      <a:pt x="14" y="42"/>
                      <a:pt x="16" y="42"/>
                    </a:cubicBezTo>
                    <a:cubicBezTo>
                      <a:pt x="19" y="42"/>
                      <a:pt x="20" y="41"/>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81" name="Freeform 12"/>
              <p:cNvSpPr>
                <a:spLocks noEditPoints="1"/>
              </p:cNvSpPr>
              <p:nvPr/>
            </p:nvSpPr>
            <p:spPr bwMode="auto">
              <a:xfrm>
                <a:off x="4108451" y="654050"/>
                <a:ext cx="127000" cy="190500"/>
              </a:xfrm>
              <a:custGeom>
                <a:avLst/>
                <a:gdLst>
                  <a:gd name="T0" fmla="*/ 33 w 33"/>
                  <a:gd name="T1" fmla="*/ 20 h 50"/>
                  <a:gd name="T2" fmla="*/ 33 w 33"/>
                  <a:gd name="T3" fmla="*/ 29 h 50"/>
                  <a:gd name="T4" fmla="*/ 28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8" y="43"/>
                    </a:cubicBezTo>
                    <a:cubicBezTo>
                      <a:pt x="26" y="47"/>
                      <a:pt x="22" y="50"/>
                      <a:pt x="16" y="50"/>
                    </a:cubicBezTo>
                    <a:cubicBezTo>
                      <a:pt x="13" y="50"/>
                      <a:pt x="11" y="49"/>
                      <a:pt x="9" y="48"/>
                    </a:cubicBezTo>
                    <a:cubicBezTo>
                      <a:pt x="6" y="46"/>
                      <a:pt x="4"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0" y="8"/>
                      <a:pt x="19" y="7"/>
                      <a:pt x="16" y="7"/>
                    </a:cubicBezTo>
                    <a:cubicBezTo>
                      <a:pt x="14" y="7"/>
                      <a:pt x="12" y="8"/>
                      <a:pt x="11" y="10"/>
                    </a:cubicBezTo>
                    <a:cubicBezTo>
                      <a:pt x="8" y="13"/>
                      <a:pt x="7" y="16"/>
                      <a:pt x="7" y="20"/>
                    </a:cubicBezTo>
                    <a:cubicBezTo>
                      <a:pt x="7" y="29"/>
                      <a:pt x="7" y="29"/>
                      <a:pt x="7" y="29"/>
                    </a:cubicBezTo>
                    <a:cubicBezTo>
                      <a:pt x="7" y="33"/>
                      <a:pt x="8" y="36"/>
                      <a:pt x="11" y="39"/>
                    </a:cubicBezTo>
                    <a:cubicBezTo>
                      <a:pt x="12" y="41"/>
                      <a:pt x="14" y="42"/>
                      <a:pt x="16" y="42"/>
                    </a:cubicBezTo>
                    <a:cubicBezTo>
                      <a:pt x="19" y="42"/>
                      <a:pt x="20"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86" name="Freeform 13"/>
              <p:cNvSpPr>
                <a:spLocks/>
              </p:cNvSpPr>
              <p:nvPr/>
            </p:nvSpPr>
            <p:spPr bwMode="auto">
              <a:xfrm>
                <a:off x="4279901" y="654050"/>
                <a:ext cx="125413" cy="182563"/>
              </a:xfrm>
              <a:custGeom>
                <a:avLst/>
                <a:gdLst>
                  <a:gd name="T0" fmla="*/ 20 w 33"/>
                  <a:gd name="T1" fmla="*/ 0 h 48"/>
                  <a:gd name="T2" fmla="*/ 20 w 33"/>
                  <a:gd name="T3" fmla="*/ 41 h 48"/>
                  <a:gd name="T4" fmla="*/ 28 w 33"/>
                  <a:gd name="T5" fmla="*/ 41 h 48"/>
                  <a:gd name="T6" fmla="*/ 32 w 33"/>
                  <a:gd name="T7" fmla="*/ 42 h 48"/>
                  <a:gd name="T8" fmla="*/ 33 w 33"/>
                  <a:gd name="T9" fmla="*/ 45 h 48"/>
                  <a:gd name="T10" fmla="*/ 32 w 33"/>
                  <a:gd name="T11" fmla="*/ 47 h 48"/>
                  <a:gd name="T12" fmla="*/ 28 w 33"/>
                  <a:gd name="T13" fmla="*/ 48 h 48"/>
                  <a:gd name="T14" fmla="*/ 5 w 33"/>
                  <a:gd name="T15" fmla="*/ 48 h 48"/>
                  <a:gd name="T16" fmla="*/ 1 w 33"/>
                  <a:gd name="T17" fmla="*/ 47 h 48"/>
                  <a:gd name="T18" fmla="*/ 0 w 33"/>
                  <a:gd name="T19" fmla="*/ 45 h 48"/>
                  <a:gd name="T20" fmla="*/ 1 w 33"/>
                  <a:gd name="T21" fmla="*/ 42 h 48"/>
                  <a:gd name="T22" fmla="*/ 5 w 33"/>
                  <a:gd name="T23" fmla="*/ 41 h 48"/>
                  <a:gd name="T24" fmla="*/ 13 w 33"/>
                  <a:gd name="T25" fmla="*/ 41 h 48"/>
                  <a:gd name="T26" fmla="*/ 13 w 33"/>
                  <a:gd name="T27" fmla="*/ 9 h 48"/>
                  <a:gd name="T28" fmla="*/ 6 w 33"/>
                  <a:gd name="T29" fmla="*/ 11 h 48"/>
                  <a:gd name="T30" fmla="*/ 3 w 33"/>
                  <a:gd name="T31" fmla="*/ 12 h 48"/>
                  <a:gd name="T32" fmla="*/ 1 w 33"/>
                  <a:gd name="T33" fmla="*/ 10 h 48"/>
                  <a:gd name="T34" fmla="*/ 0 w 33"/>
                  <a:gd name="T35" fmla="*/ 8 h 48"/>
                  <a:gd name="T36" fmla="*/ 1 w 33"/>
                  <a:gd name="T37" fmla="*/ 5 h 48"/>
                  <a:gd name="T38" fmla="*/ 4 w 33"/>
                  <a:gd name="T39" fmla="*/ 4 h 48"/>
                  <a:gd name="T40" fmla="*/ 20 w 33"/>
                  <a:gd name="T4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8">
                    <a:moveTo>
                      <a:pt x="20" y="0"/>
                    </a:moveTo>
                    <a:cubicBezTo>
                      <a:pt x="20" y="41"/>
                      <a:pt x="20" y="41"/>
                      <a:pt x="20" y="41"/>
                    </a:cubicBezTo>
                    <a:cubicBezTo>
                      <a:pt x="28" y="41"/>
                      <a:pt x="28" y="41"/>
                      <a:pt x="28" y="41"/>
                    </a:cubicBezTo>
                    <a:cubicBezTo>
                      <a:pt x="30" y="41"/>
                      <a:pt x="31" y="41"/>
                      <a:pt x="32" y="42"/>
                    </a:cubicBezTo>
                    <a:cubicBezTo>
                      <a:pt x="32" y="43"/>
                      <a:pt x="33" y="44"/>
                      <a:pt x="33" y="45"/>
                    </a:cubicBezTo>
                    <a:cubicBezTo>
                      <a:pt x="33" y="46"/>
                      <a:pt x="32" y="47"/>
                      <a:pt x="32" y="47"/>
                    </a:cubicBezTo>
                    <a:cubicBezTo>
                      <a:pt x="31" y="48"/>
                      <a:pt x="30" y="48"/>
                      <a:pt x="28" y="48"/>
                    </a:cubicBezTo>
                    <a:cubicBezTo>
                      <a:pt x="5" y="48"/>
                      <a:pt x="5" y="48"/>
                      <a:pt x="5" y="48"/>
                    </a:cubicBezTo>
                    <a:cubicBezTo>
                      <a:pt x="3" y="48"/>
                      <a:pt x="2" y="48"/>
                      <a:pt x="1" y="47"/>
                    </a:cubicBezTo>
                    <a:cubicBezTo>
                      <a:pt x="0" y="47"/>
                      <a:pt x="0" y="46"/>
                      <a:pt x="0" y="45"/>
                    </a:cubicBezTo>
                    <a:cubicBezTo>
                      <a:pt x="0" y="44"/>
                      <a:pt x="0" y="43"/>
                      <a:pt x="1" y="42"/>
                    </a:cubicBezTo>
                    <a:cubicBezTo>
                      <a:pt x="2" y="41"/>
                      <a:pt x="3" y="41"/>
                      <a:pt x="5" y="41"/>
                    </a:cubicBezTo>
                    <a:cubicBezTo>
                      <a:pt x="13" y="41"/>
                      <a:pt x="13" y="41"/>
                      <a:pt x="13" y="41"/>
                    </a:cubicBezTo>
                    <a:cubicBezTo>
                      <a:pt x="13" y="9"/>
                      <a:pt x="13" y="9"/>
                      <a:pt x="13" y="9"/>
                    </a:cubicBezTo>
                    <a:cubicBezTo>
                      <a:pt x="6" y="11"/>
                      <a:pt x="6" y="11"/>
                      <a:pt x="6" y="11"/>
                    </a:cubicBezTo>
                    <a:cubicBezTo>
                      <a:pt x="5" y="11"/>
                      <a:pt x="4" y="12"/>
                      <a:pt x="3" y="12"/>
                    </a:cubicBezTo>
                    <a:cubicBezTo>
                      <a:pt x="2" y="12"/>
                      <a:pt x="2" y="11"/>
                      <a:pt x="1" y="10"/>
                    </a:cubicBezTo>
                    <a:cubicBezTo>
                      <a:pt x="0" y="10"/>
                      <a:pt x="0" y="9"/>
                      <a:pt x="0" y="8"/>
                    </a:cubicBezTo>
                    <a:cubicBezTo>
                      <a:pt x="0" y="7"/>
                      <a:pt x="0" y="6"/>
                      <a:pt x="1" y="5"/>
                    </a:cubicBezTo>
                    <a:cubicBezTo>
                      <a:pt x="1" y="5"/>
                      <a:pt x="2" y="4"/>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87" name="Freeform 14"/>
              <p:cNvSpPr>
                <a:spLocks noEditPoints="1"/>
              </p:cNvSpPr>
              <p:nvPr/>
            </p:nvSpPr>
            <p:spPr bwMode="auto">
              <a:xfrm>
                <a:off x="4451351" y="654050"/>
                <a:ext cx="125413" cy="190500"/>
              </a:xfrm>
              <a:custGeom>
                <a:avLst/>
                <a:gdLst>
                  <a:gd name="T0" fmla="*/ 33 w 33"/>
                  <a:gd name="T1" fmla="*/ 20 h 50"/>
                  <a:gd name="T2" fmla="*/ 33 w 33"/>
                  <a:gd name="T3" fmla="*/ 29 h 50"/>
                  <a:gd name="T4" fmla="*/ 29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9" y="43"/>
                    </a:cubicBezTo>
                    <a:cubicBezTo>
                      <a:pt x="26" y="47"/>
                      <a:pt x="22" y="50"/>
                      <a:pt x="16" y="50"/>
                    </a:cubicBezTo>
                    <a:cubicBezTo>
                      <a:pt x="13" y="50"/>
                      <a:pt x="11" y="49"/>
                      <a:pt x="9" y="48"/>
                    </a:cubicBezTo>
                    <a:cubicBezTo>
                      <a:pt x="7" y="46"/>
                      <a:pt x="5"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0" y="8"/>
                      <a:pt x="19" y="7"/>
                      <a:pt x="16" y="7"/>
                    </a:cubicBezTo>
                    <a:cubicBezTo>
                      <a:pt x="14" y="7"/>
                      <a:pt x="12" y="8"/>
                      <a:pt x="11" y="10"/>
                    </a:cubicBezTo>
                    <a:cubicBezTo>
                      <a:pt x="9" y="13"/>
                      <a:pt x="7" y="16"/>
                      <a:pt x="7" y="20"/>
                    </a:cubicBezTo>
                    <a:cubicBezTo>
                      <a:pt x="7" y="29"/>
                      <a:pt x="7" y="29"/>
                      <a:pt x="7" y="29"/>
                    </a:cubicBezTo>
                    <a:cubicBezTo>
                      <a:pt x="7" y="33"/>
                      <a:pt x="9" y="36"/>
                      <a:pt x="11" y="39"/>
                    </a:cubicBezTo>
                    <a:cubicBezTo>
                      <a:pt x="12" y="41"/>
                      <a:pt x="14" y="42"/>
                      <a:pt x="16" y="42"/>
                    </a:cubicBezTo>
                    <a:cubicBezTo>
                      <a:pt x="19" y="42"/>
                      <a:pt x="20"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88" name="Freeform 15"/>
              <p:cNvSpPr>
                <a:spLocks noEditPoints="1"/>
              </p:cNvSpPr>
              <p:nvPr/>
            </p:nvSpPr>
            <p:spPr bwMode="auto">
              <a:xfrm>
                <a:off x="4622801" y="654050"/>
                <a:ext cx="125413" cy="190500"/>
              </a:xfrm>
              <a:custGeom>
                <a:avLst/>
                <a:gdLst>
                  <a:gd name="T0" fmla="*/ 33 w 33"/>
                  <a:gd name="T1" fmla="*/ 20 h 50"/>
                  <a:gd name="T2" fmla="*/ 33 w 33"/>
                  <a:gd name="T3" fmla="*/ 29 h 50"/>
                  <a:gd name="T4" fmla="*/ 29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9" y="43"/>
                    </a:cubicBezTo>
                    <a:cubicBezTo>
                      <a:pt x="26" y="47"/>
                      <a:pt x="22" y="50"/>
                      <a:pt x="16" y="50"/>
                    </a:cubicBezTo>
                    <a:cubicBezTo>
                      <a:pt x="13" y="50"/>
                      <a:pt x="11" y="49"/>
                      <a:pt x="9" y="48"/>
                    </a:cubicBezTo>
                    <a:cubicBezTo>
                      <a:pt x="7" y="46"/>
                      <a:pt x="5"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1" y="8"/>
                      <a:pt x="19" y="7"/>
                      <a:pt x="16" y="7"/>
                    </a:cubicBezTo>
                    <a:cubicBezTo>
                      <a:pt x="14" y="7"/>
                      <a:pt x="12" y="8"/>
                      <a:pt x="11" y="10"/>
                    </a:cubicBezTo>
                    <a:cubicBezTo>
                      <a:pt x="9" y="13"/>
                      <a:pt x="7" y="16"/>
                      <a:pt x="7" y="20"/>
                    </a:cubicBezTo>
                    <a:cubicBezTo>
                      <a:pt x="7" y="29"/>
                      <a:pt x="7" y="29"/>
                      <a:pt x="7" y="29"/>
                    </a:cubicBezTo>
                    <a:cubicBezTo>
                      <a:pt x="7" y="33"/>
                      <a:pt x="9" y="36"/>
                      <a:pt x="11" y="39"/>
                    </a:cubicBezTo>
                    <a:cubicBezTo>
                      <a:pt x="12" y="41"/>
                      <a:pt x="14" y="42"/>
                      <a:pt x="16" y="42"/>
                    </a:cubicBezTo>
                    <a:cubicBezTo>
                      <a:pt x="19" y="42"/>
                      <a:pt x="21"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93" name="Freeform 16"/>
              <p:cNvSpPr>
                <a:spLocks/>
              </p:cNvSpPr>
              <p:nvPr/>
            </p:nvSpPr>
            <p:spPr bwMode="auto">
              <a:xfrm>
                <a:off x="4451351" y="996950"/>
                <a:ext cx="125413" cy="185738"/>
              </a:xfrm>
              <a:custGeom>
                <a:avLst/>
                <a:gdLst>
                  <a:gd name="T0" fmla="*/ 20 w 33"/>
                  <a:gd name="T1" fmla="*/ 0 h 49"/>
                  <a:gd name="T2" fmla="*/ 20 w 33"/>
                  <a:gd name="T3" fmla="*/ 41 h 49"/>
                  <a:gd name="T4" fmla="*/ 28 w 33"/>
                  <a:gd name="T5" fmla="*/ 41 h 49"/>
                  <a:gd name="T6" fmla="*/ 32 w 33"/>
                  <a:gd name="T7" fmla="*/ 42 h 49"/>
                  <a:gd name="T8" fmla="*/ 33 w 33"/>
                  <a:gd name="T9" fmla="*/ 45 h 49"/>
                  <a:gd name="T10" fmla="*/ 32 w 33"/>
                  <a:gd name="T11" fmla="*/ 48 h 49"/>
                  <a:gd name="T12" fmla="*/ 28 w 33"/>
                  <a:gd name="T13" fmla="*/ 49 h 49"/>
                  <a:gd name="T14" fmla="*/ 5 w 33"/>
                  <a:gd name="T15" fmla="*/ 49 h 49"/>
                  <a:gd name="T16" fmla="*/ 1 w 33"/>
                  <a:gd name="T17" fmla="*/ 48 h 49"/>
                  <a:gd name="T18" fmla="*/ 0 w 33"/>
                  <a:gd name="T19" fmla="*/ 45 h 49"/>
                  <a:gd name="T20" fmla="*/ 1 w 33"/>
                  <a:gd name="T21" fmla="*/ 42 h 49"/>
                  <a:gd name="T22" fmla="*/ 5 w 33"/>
                  <a:gd name="T23" fmla="*/ 41 h 49"/>
                  <a:gd name="T24" fmla="*/ 13 w 33"/>
                  <a:gd name="T25" fmla="*/ 41 h 49"/>
                  <a:gd name="T26" fmla="*/ 13 w 33"/>
                  <a:gd name="T27" fmla="*/ 10 h 49"/>
                  <a:gd name="T28" fmla="*/ 6 w 33"/>
                  <a:gd name="T29" fmla="*/ 12 h 49"/>
                  <a:gd name="T30" fmla="*/ 3 w 33"/>
                  <a:gd name="T31" fmla="*/ 12 h 49"/>
                  <a:gd name="T32" fmla="*/ 1 w 33"/>
                  <a:gd name="T33" fmla="*/ 11 h 49"/>
                  <a:gd name="T34" fmla="*/ 0 w 33"/>
                  <a:gd name="T35" fmla="*/ 8 h 49"/>
                  <a:gd name="T36" fmla="*/ 1 w 33"/>
                  <a:gd name="T37" fmla="*/ 6 h 49"/>
                  <a:gd name="T38" fmla="*/ 4 w 33"/>
                  <a:gd name="T39" fmla="*/ 4 h 49"/>
                  <a:gd name="T40" fmla="*/ 20 w 33"/>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9">
                    <a:moveTo>
                      <a:pt x="20" y="0"/>
                    </a:moveTo>
                    <a:cubicBezTo>
                      <a:pt x="20" y="41"/>
                      <a:pt x="20" y="41"/>
                      <a:pt x="20" y="41"/>
                    </a:cubicBezTo>
                    <a:cubicBezTo>
                      <a:pt x="28" y="41"/>
                      <a:pt x="28" y="41"/>
                      <a:pt x="28" y="41"/>
                    </a:cubicBezTo>
                    <a:cubicBezTo>
                      <a:pt x="30" y="41"/>
                      <a:pt x="31" y="42"/>
                      <a:pt x="32" y="42"/>
                    </a:cubicBezTo>
                    <a:cubicBezTo>
                      <a:pt x="32" y="43"/>
                      <a:pt x="33" y="44"/>
                      <a:pt x="33" y="45"/>
                    </a:cubicBezTo>
                    <a:cubicBezTo>
                      <a:pt x="33" y="46"/>
                      <a:pt x="32" y="47"/>
                      <a:pt x="32" y="48"/>
                    </a:cubicBezTo>
                    <a:cubicBezTo>
                      <a:pt x="31" y="49"/>
                      <a:pt x="30" y="49"/>
                      <a:pt x="28" y="49"/>
                    </a:cubicBezTo>
                    <a:cubicBezTo>
                      <a:pt x="5" y="49"/>
                      <a:pt x="5" y="49"/>
                      <a:pt x="5" y="49"/>
                    </a:cubicBezTo>
                    <a:cubicBezTo>
                      <a:pt x="3" y="49"/>
                      <a:pt x="2" y="49"/>
                      <a:pt x="1" y="48"/>
                    </a:cubicBezTo>
                    <a:cubicBezTo>
                      <a:pt x="0" y="47"/>
                      <a:pt x="0" y="46"/>
                      <a:pt x="0" y="45"/>
                    </a:cubicBezTo>
                    <a:cubicBezTo>
                      <a:pt x="0" y="44"/>
                      <a:pt x="0" y="43"/>
                      <a:pt x="1" y="42"/>
                    </a:cubicBezTo>
                    <a:cubicBezTo>
                      <a:pt x="2" y="42"/>
                      <a:pt x="3" y="41"/>
                      <a:pt x="5" y="41"/>
                    </a:cubicBezTo>
                    <a:cubicBezTo>
                      <a:pt x="13" y="41"/>
                      <a:pt x="13" y="41"/>
                      <a:pt x="13" y="41"/>
                    </a:cubicBezTo>
                    <a:cubicBezTo>
                      <a:pt x="13" y="10"/>
                      <a:pt x="13" y="10"/>
                      <a:pt x="13" y="10"/>
                    </a:cubicBezTo>
                    <a:cubicBezTo>
                      <a:pt x="6" y="12"/>
                      <a:pt x="6" y="12"/>
                      <a:pt x="6" y="12"/>
                    </a:cubicBezTo>
                    <a:cubicBezTo>
                      <a:pt x="5" y="12"/>
                      <a:pt x="4" y="12"/>
                      <a:pt x="3" y="12"/>
                    </a:cubicBezTo>
                    <a:cubicBezTo>
                      <a:pt x="2" y="12"/>
                      <a:pt x="2" y="12"/>
                      <a:pt x="1" y="11"/>
                    </a:cubicBezTo>
                    <a:cubicBezTo>
                      <a:pt x="0" y="10"/>
                      <a:pt x="0" y="9"/>
                      <a:pt x="0" y="8"/>
                    </a:cubicBezTo>
                    <a:cubicBezTo>
                      <a:pt x="0" y="7"/>
                      <a:pt x="0" y="6"/>
                      <a:pt x="1" y="6"/>
                    </a:cubicBezTo>
                    <a:cubicBezTo>
                      <a:pt x="1" y="5"/>
                      <a:pt x="2" y="5"/>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94" name="Freeform 17"/>
              <p:cNvSpPr>
                <a:spLocks/>
              </p:cNvSpPr>
              <p:nvPr/>
            </p:nvSpPr>
            <p:spPr bwMode="auto">
              <a:xfrm>
                <a:off x="4622801" y="996950"/>
                <a:ext cx="125413" cy="185738"/>
              </a:xfrm>
              <a:custGeom>
                <a:avLst/>
                <a:gdLst>
                  <a:gd name="T0" fmla="*/ 20 w 33"/>
                  <a:gd name="T1" fmla="*/ 0 h 49"/>
                  <a:gd name="T2" fmla="*/ 20 w 33"/>
                  <a:gd name="T3" fmla="*/ 41 h 49"/>
                  <a:gd name="T4" fmla="*/ 28 w 33"/>
                  <a:gd name="T5" fmla="*/ 41 h 49"/>
                  <a:gd name="T6" fmla="*/ 32 w 33"/>
                  <a:gd name="T7" fmla="*/ 42 h 49"/>
                  <a:gd name="T8" fmla="*/ 33 w 33"/>
                  <a:gd name="T9" fmla="*/ 45 h 49"/>
                  <a:gd name="T10" fmla="*/ 32 w 33"/>
                  <a:gd name="T11" fmla="*/ 48 h 49"/>
                  <a:gd name="T12" fmla="*/ 28 w 33"/>
                  <a:gd name="T13" fmla="*/ 49 h 49"/>
                  <a:gd name="T14" fmla="*/ 5 w 33"/>
                  <a:gd name="T15" fmla="*/ 49 h 49"/>
                  <a:gd name="T16" fmla="*/ 1 w 33"/>
                  <a:gd name="T17" fmla="*/ 48 h 49"/>
                  <a:gd name="T18" fmla="*/ 0 w 33"/>
                  <a:gd name="T19" fmla="*/ 45 h 49"/>
                  <a:gd name="T20" fmla="*/ 1 w 33"/>
                  <a:gd name="T21" fmla="*/ 42 h 49"/>
                  <a:gd name="T22" fmla="*/ 5 w 33"/>
                  <a:gd name="T23" fmla="*/ 41 h 49"/>
                  <a:gd name="T24" fmla="*/ 13 w 33"/>
                  <a:gd name="T25" fmla="*/ 41 h 49"/>
                  <a:gd name="T26" fmla="*/ 13 w 33"/>
                  <a:gd name="T27" fmla="*/ 10 h 49"/>
                  <a:gd name="T28" fmla="*/ 6 w 33"/>
                  <a:gd name="T29" fmla="*/ 12 h 49"/>
                  <a:gd name="T30" fmla="*/ 4 w 33"/>
                  <a:gd name="T31" fmla="*/ 12 h 49"/>
                  <a:gd name="T32" fmla="*/ 1 w 33"/>
                  <a:gd name="T33" fmla="*/ 11 h 49"/>
                  <a:gd name="T34" fmla="*/ 0 w 33"/>
                  <a:gd name="T35" fmla="*/ 8 h 49"/>
                  <a:gd name="T36" fmla="*/ 1 w 33"/>
                  <a:gd name="T37" fmla="*/ 6 h 49"/>
                  <a:gd name="T38" fmla="*/ 4 w 33"/>
                  <a:gd name="T39" fmla="*/ 4 h 49"/>
                  <a:gd name="T40" fmla="*/ 20 w 33"/>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9">
                    <a:moveTo>
                      <a:pt x="20" y="0"/>
                    </a:moveTo>
                    <a:cubicBezTo>
                      <a:pt x="20" y="41"/>
                      <a:pt x="20" y="41"/>
                      <a:pt x="20" y="41"/>
                    </a:cubicBezTo>
                    <a:cubicBezTo>
                      <a:pt x="28" y="41"/>
                      <a:pt x="28" y="41"/>
                      <a:pt x="28" y="41"/>
                    </a:cubicBezTo>
                    <a:cubicBezTo>
                      <a:pt x="30" y="41"/>
                      <a:pt x="31" y="42"/>
                      <a:pt x="32" y="42"/>
                    </a:cubicBezTo>
                    <a:cubicBezTo>
                      <a:pt x="33" y="43"/>
                      <a:pt x="33" y="44"/>
                      <a:pt x="33" y="45"/>
                    </a:cubicBezTo>
                    <a:cubicBezTo>
                      <a:pt x="33" y="46"/>
                      <a:pt x="33" y="47"/>
                      <a:pt x="32" y="48"/>
                    </a:cubicBezTo>
                    <a:cubicBezTo>
                      <a:pt x="31" y="49"/>
                      <a:pt x="30" y="49"/>
                      <a:pt x="28" y="49"/>
                    </a:cubicBezTo>
                    <a:cubicBezTo>
                      <a:pt x="5" y="49"/>
                      <a:pt x="5" y="49"/>
                      <a:pt x="5" y="49"/>
                    </a:cubicBezTo>
                    <a:cubicBezTo>
                      <a:pt x="3" y="49"/>
                      <a:pt x="2" y="49"/>
                      <a:pt x="1" y="48"/>
                    </a:cubicBezTo>
                    <a:cubicBezTo>
                      <a:pt x="0" y="47"/>
                      <a:pt x="0" y="46"/>
                      <a:pt x="0" y="45"/>
                    </a:cubicBezTo>
                    <a:cubicBezTo>
                      <a:pt x="0" y="44"/>
                      <a:pt x="0" y="43"/>
                      <a:pt x="1" y="42"/>
                    </a:cubicBezTo>
                    <a:cubicBezTo>
                      <a:pt x="2" y="42"/>
                      <a:pt x="3" y="41"/>
                      <a:pt x="5" y="41"/>
                    </a:cubicBezTo>
                    <a:cubicBezTo>
                      <a:pt x="13" y="41"/>
                      <a:pt x="13" y="41"/>
                      <a:pt x="13" y="41"/>
                    </a:cubicBezTo>
                    <a:cubicBezTo>
                      <a:pt x="13" y="10"/>
                      <a:pt x="13" y="10"/>
                      <a:pt x="13" y="10"/>
                    </a:cubicBezTo>
                    <a:cubicBezTo>
                      <a:pt x="6" y="12"/>
                      <a:pt x="6" y="12"/>
                      <a:pt x="6" y="12"/>
                    </a:cubicBezTo>
                    <a:cubicBezTo>
                      <a:pt x="5" y="12"/>
                      <a:pt x="4" y="12"/>
                      <a:pt x="4" y="12"/>
                    </a:cubicBezTo>
                    <a:cubicBezTo>
                      <a:pt x="3" y="12"/>
                      <a:pt x="2" y="12"/>
                      <a:pt x="1" y="11"/>
                    </a:cubicBezTo>
                    <a:cubicBezTo>
                      <a:pt x="0" y="10"/>
                      <a:pt x="0" y="9"/>
                      <a:pt x="0" y="8"/>
                    </a:cubicBezTo>
                    <a:cubicBezTo>
                      <a:pt x="0" y="7"/>
                      <a:pt x="0" y="6"/>
                      <a:pt x="1" y="6"/>
                    </a:cubicBezTo>
                    <a:cubicBezTo>
                      <a:pt x="1" y="5"/>
                      <a:pt x="2" y="5"/>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sp>
            <p:nvSpPr>
              <p:cNvPr id="95" name="Freeform 18"/>
              <p:cNvSpPr>
                <a:spLocks noEditPoints="1"/>
              </p:cNvSpPr>
              <p:nvPr/>
            </p:nvSpPr>
            <p:spPr bwMode="auto">
              <a:xfrm>
                <a:off x="4794251" y="996950"/>
                <a:ext cx="125413" cy="188913"/>
              </a:xfrm>
              <a:custGeom>
                <a:avLst/>
                <a:gdLst>
                  <a:gd name="T0" fmla="*/ 33 w 33"/>
                  <a:gd name="T1" fmla="*/ 21 h 50"/>
                  <a:gd name="T2" fmla="*/ 33 w 33"/>
                  <a:gd name="T3" fmla="*/ 29 h 50"/>
                  <a:gd name="T4" fmla="*/ 29 w 33"/>
                  <a:gd name="T5" fmla="*/ 43 h 50"/>
                  <a:gd name="T6" fmla="*/ 17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8 w 33"/>
                  <a:gd name="T35" fmla="*/ 21 h 50"/>
                  <a:gd name="T36" fmla="*/ 8 w 33"/>
                  <a:gd name="T37" fmla="*/ 29 h 50"/>
                  <a:gd name="T38" fmla="*/ 11 w 33"/>
                  <a:gd name="T39" fmla="*/ 40 h 50"/>
                  <a:gd name="T40" fmla="*/ 17 w 33"/>
                  <a:gd name="T41" fmla="*/ 43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2" y="39"/>
                      <a:pt x="29" y="43"/>
                    </a:cubicBezTo>
                    <a:cubicBezTo>
                      <a:pt x="26" y="48"/>
                      <a:pt x="22" y="50"/>
                      <a:pt x="17" y="50"/>
                    </a:cubicBezTo>
                    <a:cubicBezTo>
                      <a:pt x="13" y="50"/>
                      <a:pt x="11" y="49"/>
                      <a:pt x="9" y="48"/>
                    </a:cubicBezTo>
                    <a:cubicBezTo>
                      <a:pt x="7"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1" y="8"/>
                      <a:pt x="19" y="8"/>
                      <a:pt x="16" y="8"/>
                    </a:cubicBezTo>
                    <a:cubicBezTo>
                      <a:pt x="14" y="8"/>
                      <a:pt x="12" y="9"/>
                      <a:pt x="11" y="10"/>
                    </a:cubicBezTo>
                    <a:cubicBezTo>
                      <a:pt x="9" y="13"/>
                      <a:pt x="8" y="17"/>
                      <a:pt x="8" y="21"/>
                    </a:cubicBezTo>
                    <a:cubicBezTo>
                      <a:pt x="8" y="29"/>
                      <a:pt x="8" y="29"/>
                      <a:pt x="8" y="29"/>
                    </a:cubicBezTo>
                    <a:cubicBezTo>
                      <a:pt x="8" y="33"/>
                      <a:pt x="9" y="37"/>
                      <a:pt x="11" y="40"/>
                    </a:cubicBezTo>
                    <a:cubicBezTo>
                      <a:pt x="12" y="42"/>
                      <a:pt x="14" y="43"/>
                      <a:pt x="17" y="43"/>
                    </a:cubicBezTo>
                    <a:cubicBezTo>
                      <a:pt x="19" y="43"/>
                      <a:pt x="21" y="42"/>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Segoe UI" pitchFamily="34" charset="0"/>
                  <a:ea typeface="Segoe UI" pitchFamily="34" charset="0"/>
                  <a:cs typeface="Segoe UI" pitchFamily="34" charset="0"/>
                </a:endParaRPr>
              </a:p>
            </p:txBody>
          </p:sp>
        </p:grpSp>
        <p:sp>
          <p:nvSpPr>
            <p:cNvPr id="97" name="AutoShape 4"/>
            <p:cNvSpPr>
              <a:spLocks/>
            </p:cNvSpPr>
            <p:nvPr/>
          </p:nvSpPr>
          <p:spPr bwMode="auto">
            <a:xfrm>
              <a:off x="8245824" y="3468335"/>
              <a:ext cx="274320" cy="274320"/>
            </a:xfrm>
            <a:custGeom>
              <a:avLst/>
              <a:gdLst/>
              <a:ahLst/>
              <a:cxnLst/>
              <a:rect l="0" t="0" r="r" b="b"/>
              <a:pathLst>
                <a:path w="21600" h="21600">
                  <a:moveTo>
                    <a:pt x="19086" y="1603"/>
                  </a:moveTo>
                  <a:lnTo>
                    <a:pt x="12241" y="1603"/>
                  </a:lnTo>
                  <a:lnTo>
                    <a:pt x="12241" y="1458"/>
                  </a:lnTo>
                  <a:cubicBezTo>
                    <a:pt x="12241" y="654"/>
                    <a:pt x="11593" y="0"/>
                    <a:pt x="10796" y="0"/>
                  </a:cubicBezTo>
                  <a:cubicBezTo>
                    <a:pt x="9999" y="0"/>
                    <a:pt x="9351" y="654"/>
                    <a:pt x="9351" y="1458"/>
                  </a:cubicBezTo>
                  <a:lnTo>
                    <a:pt x="9351" y="4560"/>
                  </a:lnTo>
                  <a:lnTo>
                    <a:pt x="2514" y="4560"/>
                  </a:lnTo>
                  <a:lnTo>
                    <a:pt x="0" y="7566"/>
                  </a:lnTo>
                  <a:lnTo>
                    <a:pt x="2514" y="10572"/>
                  </a:lnTo>
                  <a:lnTo>
                    <a:pt x="9351" y="10572"/>
                  </a:lnTo>
                  <a:lnTo>
                    <a:pt x="9351" y="20142"/>
                  </a:lnTo>
                  <a:cubicBezTo>
                    <a:pt x="9351" y="20946"/>
                    <a:pt x="9999" y="21600"/>
                    <a:pt x="10796" y="21600"/>
                  </a:cubicBezTo>
                  <a:cubicBezTo>
                    <a:pt x="11593" y="21600"/>
                    <a:pt x="12241" y="20946"/>
                    <a:pt x="12241" y="20142"/>
                  </a:cubicBezTo>
                  <a:lnTo>
                    <a:pt x="12241" y="7615"/>
                  </a:lnTo>
                  <a:lnTo>
                    <a:pt x="19086" y="7615"/>
                  </a:lnTo>
                  <a:lnTo>
                    <a:pt x="21600" y="4609"/>
                  </a:lnTo>
                  <a:cubicBezTo>
                    <a:pt x="21600" y="4609"/>
                    <a:pt x="19086" y="1603"/>
                    <a:pt x="19086" y="1603"/>
                  </a:cubicBezTo>
                  <a:close/>
                  <a:moveTo>
                    <a:pt x="19086" y="160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2400"/>
            </a:p>
          </p:txBody>
        </p:sp>
      </p:grpSp>
    </p:spTree>
    <p:extLst>
      <p:ext uri="{BB962C8B-B14F-4D97-AF65-F5344CB8AC3E}">
        <p14:creationId xmlns:p14="http://schemas.microsoft.com/office/powerpoint/2010/main" val="11728529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
        <p:nvSpPr>
          <p:cNvPr id="4" name="TextBox 3"/>
          <p:cNvSpPr txBox="1"/>
          <p:nvPr/>
        </p:nvSpPr>
        <p:spPr>
          <a:xfrm>
            <a:off x="2077359" y="1081384"/>
            <a:ext cx="8643712" cy="4708981"/>
          </a:xfrm>
          <a:prstGeom prst="rect">
            <a:avLst/>
          </a:prstGeom>
          <a:noFill/>
        </p:spPr>
        <p:txBody>
          <a:bodyPr wrap="none" rtlCol="0">
            <a:spAutoFit/>
          </a:bodyPr>
          <a:lstStyle/>
          <a:p>
            <a:pPr algn="ctr"/>
            <a:r>
              <a:rPr lang="en-US" sz="3600" b="1" dirty="0" smtClean="0">
                <a:solidFill>
                  <a:srgbClr val="FFFFFF"/>
                </a:solidFill>
                <a:latin typeface="+mj-lt"/>
              </a:rPr>
              <a:t>Biodata predicts performance</a:t>
            </a:r>
          </a:p>
          <a:p>
            <a:pPr algn="ctr"/>
            <a:r>
              <a:rPr lang="en-US" sz="3600" b="1" dirty="0" smtClean="0">
                <a:solidFill>
                  <a:srgbClr val="FFFFFF"/>
                </a:solidFill>
                <a:latin typeface="+mj-lt"/>
              </a:rPr>
              <a:t>by assessing past and typical behavior.</a:t>
            </a:r>
          </a:p>
          <a:p>
            <a:pPr algn="ctr"/>
            <a:endParaRPr lang="en-US" sz="3600" b="1" dirty="0" smtClean="0">
              <a:solidFill>
                <a:srgbClr val="FFFFFF"/>
              </a:solidFill>
              <a:latin typeface="+mj-lt"/>
            </a:endParaRPr>
          </a:p>
          <a:p>
            <a:pPr algn="ctr"/>
            <a:r>
              <a:rPr lang="en-US" sz="3000" b="1" dirty="0">
                <a:solidFill>
                  <a:schemeClr val="tx2">
                    <a:lumMod val="40000"/>
                    <a:lumOff val="60000"/>
                  </a:schemeClr>
                </a:solidFill>
              </a:rPr>
              <a:t>Common methods pull these theories together</a:t>
            </a:r>
          </a:p>
          <a:p>
            <a:pPr algn="ctr"/>
            <a:endParaRPr lang="en-US" sz="3200" dirty="0" smtClean="0">
              <a:solidFill>
                <a:srgbClr val="FFFFFF"/>
              </a:solidFill>
            </a:endParaRPr>
          </a:p>
          <a:p>
            <a:pPr algn="ctr"/>
            <a:r>
              <a:rPr lang="en-US" sz="3200" dirty="0" smtClean="0">
                <a:solidFill>
                  <a:srgbClr val="FFFFFF"/>
                </a:solidFill>
              </a:rPr>
              <a:t>Marker word hypothesis enables identification</a:t>
            </a:r>
          </a:p>
          <a:p>
            <a:pPr algn="ctr"/>
            <a:r>
              <a:rPr lang="en-US" sz="3200" dirty="0" smtClean="0">
                <a:solidFill>
                  <a:srgbClr val="FFFFFF"/>
                </a:solidFill>
              </a:rPr>
              <a:t>of </a:t>
            </a:r>
            <a:r>
              <a:rPr lang="en-US" sz="3200" dirty="0">
                <a:solidFill>
                  <a:srgbClr val="FFFFFF"/>
                </a:solidFill>
              </a:rPr>
              <a:t>psychological traits and characteristics</a:t>
            </a:r>
          </a:p>
          <a:p>
            <a:pPr algn="ctr"/>
            <a:endParaRPr lang="en-US" sz="3200" dirty="0">
              <a:solidFill>
                <a:srgbClr val="FFFFFF"/>
              </a:solidFill>
            </a:endParaRPr>
          </a:p>
          <a:p>
            <a:pPr algn="ctr"/>
            <a:endParaRPr lang="en-US" sz="3400" b="1" dirty="0">
              <a:solidFill>
                <a:schemeClr val="tx2">
                  <a:lumMod val="40000"/>
                  <a:lumOff val="60000"/>
                </a:schemeClr>
              </a:solidFill>
              <a:latin typeface="+mj-lt"/>
            </a:endParaRPr>
          </a:p>
        </p:txBody>
      </p:sp>
    </p:spTree>
    <p:extLst>
      <p:ext uri="{BB962C8B-B14F-4D97-AF65-F5344CB8AC3E}">
        <p14:creationId xmlns:p14="http://schemas.microsoft.com/office/powerpoint/2010/main" val="27487083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Line 3"/>
          <p:cNvSpPr>
            <a:spLocks noChangeShapeType="1"/>
          </p:cNvSpPr>
          <p:nvPr/>
        </p:nvSpPr>
        <p:spPr bwMode="auto">
          <a:xfrm flipH="1">
            <a:off x="914162" y="4965300"/>
            <a:ext cx="3579674" cy="0"/>
          </a:xfrm>
          <a:prstGeom prst="line">
            <a:avLst/>
          </a:prstGeom>
          <a:noFill/>
          <a:ln w="101600" cap="flat" cmpd="sng">
            <a:solidFill>
              <a:schemeClr val="accent2"/>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81924" name="Line 4"/>
          <p:cNvSpPr>
            <a:spLocks noChangeShapeType="1"/>
          </p:cNvSpPr>
          <p:nvPr/>
        </p:nvSpPr>
        <p:spPr bwMode="auto">
          <a:xfrm flipH="1">
            <a:off x="914162" y="2578322"/>
            <a:ext cx="3579674" cy="0"/>
          </a:xfrm>
          <a:prstGeom prst="line">
            <a:avLst/>
          </a:prstGeom>
          <a:noFill/>
          <a:ln w="101600" cap="flat" cmpd="sng">
            <a:solidFill>
              <a:schemeClr val="accent2"/>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81926" name="Line 6"/>
          <p:cNvSpPr>
            <a:spLocks noChangeShapeType="1"/>
          </p:cNvSpPr>
          <p:nvPr/>
        </p:nvSpPr>
        <p:spPr bwMode="auto">
          <a:xfrm flipH="1">
            <a:off x="7414868" y="4964507"/>
            <a:ext cx="3643158" cy="0"/>
          </a:xfrm>
          <a:prstGeom prst="line">
            <a:avLst/>
          </a:prstGeom>
          <a:noFill/>
          <a:ln w="101600" cap="flat" cmpd="sng">
            <a:solidFill>
              <a:schemeClr val="accent2"/>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81927" name="Line 7"/>
          <p:cNvSpPr>
            <a:spLocks noChangeShapeType="1"/>
          </p:cNvSpPr>
          <p:nvPr/>
        </p:nvSpPr>
        <p:spPr bwMode="auto">
          <a:xfrm flipH="1">
            <a:off x="7478352" y="2603715"/>
            <a:ext cx="3579674" cy="0"/>
          </a:xfrm>
          <a:prstGeom prst="line">
            <a:avLst/>
          </a:prstGeom>
          <a:noFill/>
          <a:ln w="101600" cap="flat" cmpd="sng">
            <a:solidFill>
              <a:schemeClr val="accent2"/>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fontAlgn="base" hangingPunct="0">
              <a:spcBef>
                <a:spcPct val="0"/>
              </a:spcBef>
              <a:spcAft>
                <a:spcPct val="0"/>
              </a:spcAft>
            </a:pPr>
            <a:endParaRPr lang="en-US" sz="6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nvGrpSpPr>
          <p:cNvPr id="2" name="Group 1"/>
          <p:cNvGrpSpPr/>
          <p:nvPr/>
        </p:nvGrpSpPr>
        <p:grpSpPr>
          <a:xfrm>
            <a:off x="3497938" y="1644322"/>
            <a:ext cx="4729518" cy="4096270"/>
            <a:chOff x="6997700" y="3287713"/>
            <a:chExt cx="9461500" cy="8194675"/>
          </a:xfrm>
        </p:grpSpPr>
        <p:sp>
          <p:nvSpPr>
            <p:cNvPr id="81925" name="AutoShape 5"/>
            <p:cNvSpPr>
              <a:spLocks/>
            </p:cNvSpPr>
            <p:nvPr/>
          </p:nvSpPr>
          <p:spPr bwMode="auto">
            <a:xfrm rot="16199985">
              <a:off x="7631906" y="2653507"/>
              <a:ext cx="8193087" cy="9461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rgbClr val="EA5B57"/>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81932" name="AutoShape 12"/>
            <p:cNvSpPr>
              <a:spLocks/>
            </p:cNvSpPr>
            <p:nvPr/>
          </p:nvSpPr>
          <p:spPr bwMode="auto">
            <a:xfrm>
              <a:off x="10347324" y="4860925"/>
              <a:ext cx="5786439" cy="66214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039"/>
                  </a:moveTo>
                  <a:lnTo>
                    <a:pt x="13984" y="21600"/>
                  </a:lnTo>
                  <a:lnTo>
                    <a:pt x="3742" y="21600"/>
                  </a:lnTo>
                  <a:lnTo>
                    <a:pt x="0" y="17010"/>
                  </a:lnTo>
                  <a:lnTo>
                    <a:pt x="11883" y="0"/>
                  </a:lnTo>
                  <a:lnTo>
                    <a:pt x="21600" y="10039"/>
                  </a:lnTo>
                  <a:close/>
                </a:path>
              </a:pathLst>
            </a:custGeom>
            <a:solidFill>
              <a:schemeClr val="accent2">
                <a:lumMod val="75000"/>
                <a:alpha val="50000"/>
              </a:schemeClr>
            </a:solidFill>
            <a:ln>
              <a:noFill/>
            </a:ln>
            <a:effectLst/>
            <a:extLst/>
          </p:spPr>
          <p:txBody>
            <a:bodyPr lIns="0" tIns="0" rIns="0" bIns="0" anchor="ctr"/>
            <a:lstStyle/>
            <a:p>
              <a:pPr algn="ctr" defTabSz="412667" fontAlgn="base" hangingPunct="0">
                <a:spcBef>
                  <a:spcPct val="0"/>
                </a:spcBef>
                <a:spcAft>
                  <a:spcPct val="0"/>
                </a:spcAft>
              </a:pPr>
              <a:endParaRPr lang="en-US" sz="2799" dirty="0">
                <a:solidFill>
                  <a:srgbClr val="000000"/>
                </a:solidFill>
                <a:sym typeface="Gill Sans" charset="0"/>
              </a:endParaRPr>
            </a:p>
          </p:txBody>
        </p:sp>
        <p:sp>
          <p:nvSpPr>
            <p:cNvPr id="81933" name="AutoShape 13"/>
            <p:cNvSpPr>
              <a:spLocks/>
            </p:cNvSpPr>
            <p:nvPr/>
          </p:nvSpPr>
          <p:spPr bwMode="auto">
            <a:xfrm rot="16199985">
              <a:off x="8909844" y="4166394"/>
              <a:ext cx="5635625" cy="650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accent2">
                <a:lumMod val="5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fontAlgn="base" hangingPunct="0">
                <a:spcBef>
                  <a:spcPct val="0"/>
                </a:spcBef>
                <a:spcAft>
                  <a:spcPct val="0"/>
                </a:spcAft>
              </a:pPr>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3" name="Title 2"/>
          <p:cNvSpPr>
            <a:spLocks noGrp="1"/>
          </p:cNvSpPr>
          <p:nvPr>
            <p:ph type="title"/>
          </p:nvPr>
        </p:nvSpPr>
        <p:spPr>
          <a:xfrm>
            <a:off x="125824" y="171998"/>
            <a:ext cx="12162304" cy="1754326"/>
          </a:xfrm>
        </p:spPr>
        <p:txBody>
          <a:bodyPr/>
          <a:lstStyle/>
          <a:p>
            <a:r>
              <a:rPr lang="en-US" sz="3600" b="0" dirty="0" smtClean="0">
                <a:latin typeface="Lato Bold"/>
                <a:ea typeface="Aleo Regular" charset="0"/>
                <a:cs typeface="Lao UI" panose="020B0502040204020203" pitchFamily="34" charset="0"/>
                <a:sym typeface="Aleo Regular" charset="0"/>
              </a:rPr>
              <a:t>The over-arching question I am trying </a:t>
            </a:r>
            <a:r>
              <a:rPr lang="en-US" sz="3600" b="0" dirty="0">
                <a:latin typeface="Lato Bold"/>
                <a:ea typeface="Aleo Regular" charset="0"/>
                <a:cs typeface="Lao UI" panose="020B0502040204020203" pitchFamily="34" charset="0"/>
                <a:sym typeface="Aleo Regular" charset="0"/>
              </a:rPr>
              <a:t>to answer is </a:t>
            </a:r>
            <a:r>
              <a:rPr lang="en-US" sz="3600" b="0" dirty="0" smtClean="0">
                <a:latin typeface="Lato Bold"/>
                <a:ea typeface="Aleo Regular" charset="0"/>
                <a:cs typeface="Lao UI" panose="020B0502040204020203" pitchFamily="34" charset="0"/>
                <a:sym typeface="Aleo Regular" charset="0"/>
              </a:rPr>
              <a:t>can use</a:t>
            </a:r>
            <a:br>
              <a:rPr lang="en-US" sz="3600" b="0" dirty="0" smtClean="0">
                <a:latin typeface="Lato Bold"/>
                <a:ea typeface="Aleo Regular" charset="0"/>
                <a:cs typeface="Lao UI" panose="020B0502040204020203" pitchFamily="34" charset="0"/>
                <a:sym typeface="Aleo Regular" charset="0"/>
              </a:rPr>
            </a:br>
            <a:r>
              <a:rPr lang="en-US" sz="3600" b="0" dirty="0" smtClean="0">
                <a:latin typeface="Lato Bold"/>
                <a:ea typeface="Aleo Regular" charset="0"/>
                <a:cs typeface="Lao UI" panose="020B0502040204020203" pitchFamily="34" charset="0"/>
                <a:sym typeface="Aleo Regular" charset="0"/>
              </a:rPr>
              <a:t>the text from resumes to</a:t>
            </a:r>
            <a:r>
              <a:rPr lang="en-US" sz="3600" b="0" dirty="0">
                <a:latin typeface="Lato Bold"/>
                <a:ea typeface="Aleo Regular" charset="0"/>
                <a:cs typeface="Lao UI" panose="020B0502040204020203" pitchFamily="34" charset="0"/>
                <a:sym typeface="Aleo Regular" charset="0"/>
              </a:rPr>
              <a:t> </a:t>
            </a:r>
            <a:r>
              <a:rPr lang="en-US" sz="3600" b="0" dirty="0" smtClean="0">
                <a:latin typeface="Lato Bold"/>
                <a:ea typeface="Aleo Regular" charset="0"/>
                <a:cs typeface="Lao UI" panose="020B0502040204020203" pitchFamily="34" charset="0"/>
                <a:sym typeface="Aleo Regular" charset="0"/>
              </a:rPr>
              <a:t>forecast task performance?</a:t>
            </a:r>
            <a:r>
              <a:rPr lang="en-US" sz="3600" b="0" dirty="0">
                <a:latin typeface="Lato Bold"/>
                <a:ea typeface="Aleo Regular" charset="0"/>
                <a:cs typeface="Lao UI" panose="020B0502040204020203" pitchFamily="34" charset="0"/>
                <a:sym typeface="Aleo Regular" charset="0"/>
              </a:rPr>
              <a:t/>
            </a:r>
            <a:br>
              <a:rPr lang="en-US" sz="3600" b="0" dirty="0">
                <a:latin typeface="Lato Bold"/>
                <a:ea typeface="Aleo Regular" charset="0"/>
                <a:cs typeface="Lao UI" panose="020B0502040204020203" pitchFamily="34" charset="0"/>
                <a:sym typeface="Aleo Regular" charset="0"/>
              </a:rPr>
            </a:br>
            <a:endParaRPr lang="en-US" sz="3600" b="0" dirty="0">
              <a:latin typeface="Lato Bold"/>
              <a:cs typeface="Lao UI" panose="020B0502040204020203" pitchFamily="34" charset="0"/>
            </a:endParaRPr>
          </a:p>
        </p:txBody>
      </p:sp>
      <p:sp>
        <p:nvSpPr>
          <p:cNvPr id="16" name="AutoShape 8"/>
          <p:cNvSpPr>
            <a:spLocks/>
          </p:cNvSpPr>
          <p:nvPr/>
        </p:nvSpPr>
        <p:spPr bwMode="auto">
          <a:xfrm>
            <a:off x="880110" y="2134568"/>
            <a:ext cx="3219450" cy="387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ctr"/>
          <a:lstStyle/>
          <a:p>
            <a:pPr algn="r"/>
            <a:r>
              <a:rPr lang="en-US" dirty="0" smtClean="0">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Informed by theory</a:t>
            </a:r>
            <a:endParaRPr lang="en-US" sz="1100" dirty="0">
              <a:latin typeface="Lato" panose="020F0502020204030203" pitchFamily="34" charset="0"/>
            </a:endParaRPr>
          </a:p>
        </p:txBody>
      </p:sp>
      <p:sp>
        <p:nvSpPr>
          <p:cNvPr id="17" name="AutoShape 9"/>
          <p:cNvSpPr>
            <a:spLocks/>
          </p:cNvSpPr>
          <p:nvPr/>
        </p:nvSpPr>
        <p:spPr bwMode="auto">
          <a:xfrm>
            <a:off x="914162" y="4531891"/>
            <a:ext cx="3017520" cy="387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ctr"/>
          <a:lstStyle/>
          <a:p>
            <a:pPr algn="r"/>
            <a:r>
              <a:rPr lang="en-US" dirty="0" smtClean="0">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Measure latent constructs</a:t>
            </a:r>
            <a:endParaRPr lang="en-US" sz="1100" dirty="0">
              <a:latin typeface="Lato" panose="020F0502020204030203" pitchFamily="34" charset="0"/>
            </a:endParaRPr>
          </a:p>
        </p:txBody>
      </p:sp>
      <p:sp>
        <p:nvSpPr>
          <p:cNvPr id="18" name="AutoShape 10"/>
          <p:cNvSpPr>
            <a:spLocks/>
          </p:cNvSpPr>
          <p:nvPr/>
        </p:nvSpPr>
        <p:spPr bwMode="auto">
          <a:xfrm>
            <a:off x="7775423" y="2151090"/>
            <a:ext cx="3161476" cy="387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ctr"/>
          <a:lstStyle/>
          <a:p>
            <a:pPr algn="l"/>
            <a:r>
              <a:rPr lang="en-US" dirty="0" smtClean="0">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Empirically driven</a:t>
            </a:r>
            <a:endParaRPr lang="en-US" sz="1100" dirty="0">
              <a:latin typeface="Lato" panose="020F0502020204030203" pitchFamily="34" charset="0"/>
            </a:endParaRPr>
          </a:p>
        </p:txBody>
      </p:sp>
      <p:sp>
        <p:nvSpPr>
          <p:cNvPr id="19" name="AutoShape 11"/>
          <p:cNvSpPr>
            <a:spLocks/>
          </p:cNvSpPr>
          <p:nvPr/>
        </p:nvSpPr>
        <p:spPr bwMode="auto">
          <a:xfrm>
            <a:off x="8062008" y="4537749"/>
            <a:ext cx="3161476" cy="3872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5393" tIns="25393" rIns="25393" bIns="25393" anchor="ctr"/>
          <a:lstStyle/>
          <a:p>
            <a:pPr algn="l"/>
            <a:r>
              <a:rPr lang="en-US" dirty="0" smtClean="0">
                <a:latin typeface="Lato Light" panose="020F0302020204030203" pitchFamily="34" charset="0"/>
                <a:sym typeface="Lato Light" panose="020F0302020204030203" pitchFamily="34" charset="0"/>
              </a:rPr>
              <a:t>Use cross-validation</a:t>
            </a:r>
            <a:endParaRPr lang="en-US" sz="1100" dirty="0">
              <a:latin typeface="Lato" panose="020F0502020204030203" pitchFamily="34" charset="0"/>
            </a:endParaRPr>
          </a:p>
        </p:txBody>
      </p:sp>
      <p:grpSp>
        <p:nvGrpSpPr>
          <p:cNvPr id="20" name="Group 19"/>
          <p:cNvGrpSpPr/>
          <p:nvPr/>
        </p:nvGrpSpPr>
        <p:grpSpPr>
          <a:xfrm>
            <a:off x="5405100" y="2430723"/>
            <a:ext cx="914400" cy="914400"/>
            <a:chOff x="4108451" y="307975"/>
            <a:chExt cx="811213" cy="877888"/>
          </a:xfrm>
        </p:grpSpPr>
        <p:sp>
          <p:nvSpPr>
            <p:cNvPr id="21" name="Freeform 10"/>
            <p:cNvSpPr>
              <a:spLocks noEditPoints="1"/>
            </p:cNvSpPr>
            <p:nvPr/>
          </p:nvSpPr>
          <p:spPr bwMode="auto">
            <a:xfrm>
              <a:off x="4279901" y="307975"/>
              <a:ext cx="125413" cy="190500"/>
            </a:xfrm>
            <a:custGeom>
              <a:avLst/>
              <a:gdLst>
                <a:gd name="T0" fmla="*/ 33 w 33"/>
                <a:gd name="T1" fmla="*/ 21 h 50"/>
                <a:gd name="T2" fmla="*/ 33 w 33"/>
                <a:gd name="T3" fmla="*/ 29 h 50"/>
                <a:gd name="T4" fmla="*/ 28 w 33"/>
                <a:gd name="T5" fmla="*/ 43 h 50"/>
                <a:gd name="T6" fmla="*/ 16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7 w 33"/>
                <a:gd name="T35" fmla="*/ 21 h 50"/>
                <a:gd name="T36" fmla="*/ 7 w 33"/>
                <a:gd name="T37" fmla="*/ 29 h 50"/>
                <a:gd name="T38" fmla="*/ 11 w 33"/>
                <a:gd name="T39" fmla="*/ 40 h 50"/>
                <a:gd name="T40" fmla="*/ 16 w 33"/>
                <a:gd name="T41" fmla="*/ 42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1" y="39"/>
                    <a:pt x="28" y="43"/>
                  </a:cubicBezTo>
                  <a:cubicBezTo>
                    <a:pt x="26" y="48"/>
                    <a:pt x="22" y="50"/>
                    <a:pt x="16" y="50"/>
                  </a:cubicBezTo>
                  <a:cubicBezTo>
                    <a:pt x="13" y="50"/>
                    <a:pt x="11" y="49"/>
                    <a:pt x="9" y="48"/>
                  </a:cubicBezTo>
                  <a:cubicBezTo>
                    <a:pt x="6"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0" y="8"/>
                    <a:pt x="19" y="8"/>
                    <a:pt x="16" y="8"/>
                  </a:cubicBezTo>
                  <a:cubicBezTo>
                    <a:pt x="14" y="8"/>
                    <a:pt x="12" y="8"/>
                    <a:pt x="11" y="10"/>
                  </a:cubicBezTo>
                  <a:cubicBezTo>
                    <a:pt x="8" y="13"/>
                    <a:pt x="7" y="17"/>
                    <a:pt x="7" y="21"/>
                  </a:cubicBezTo>
                  <a:cubicBezTo>
                    <a:pt x="7" y="29"/>
                    <a:pt x="7" y="29"/>
                    <a:pt x="7" y="29"/>
                  </a:cubicBezTo>
                  <a:cubicBezTo>
                    <a:pt x="7" y="33"/>
                    <a:pt x="9" y="37"/>
                    <a:pt x="11" y="40"/>
                  </a:cubicBezTo>
                  <a:cubicBezTo>
                    <a:pt x="12" y="42"/>
                    <a:pt x="14" y="42"/>
                    <a:pt x="16" y="42"/>
                  </a:cubicBezTo>
                  <a:cubicBezTo>
                    <a:pt x="19" y="42"/>
                    <a:pt x="20" y="41"/>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2" name="Freeform 11"/>
            <p:cNvSpPr>
              <a:spLocks noEditPoints="1"/>
            </p:cNvSpPr>
            <p:nvPr/>
          </p:nvSpPr>
          <p:spPr bwMode="auto">
            <a:xfrm>
              <a:off x="4451351" y="307975"/>
              <a:ext cx="125413" cy="190500"/>
            </a:xfrm>
            <a:custGeom>
              <a:avLst/>
              <a:gdLst>
                <a:gd name="T0" fmla="*/ 33 w 33"/>
                <a:gd name="T1" fmla="*/ 21 h 50"/>
                <a:gd name="T2" fmla="*/ 33 w 33"/>
                <a:gd name="T3" fmla="*/ 29 h 50"/>
                <a:gd name="T4" fmla="*/ 29 w 33"/>
                <a:gd name="T5" fmla="*/ 43 h 50"/>
                <a:gd name="T6" fmla="*/ 16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7 w 33"/>
                <a:gd name="T35" fmla="*/ 21 h 50"/>
                <a:gd name="T36" fmla="*/ 7 w 33"/>
                <a:gd name="T37" fmla="*/ 29 h 50"/>
                <a:gd name="T38" fmla="*/ 11 w 33"/>
                <a:gd name="T39" fmla="*/ 40 h 50"/>
                <a:gd name="T40" fmla="*/ 16 w 33"/>
                <a:gd name="T41" fmla="*/ 42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1" y="39"/>
                    <a:pt x="29" y="43"/>
                  </a:cubicBezTo>
                  <a:cubicBezTo>
                    <a:pt x="26" y="48"/>
                    <a:pt x="22" y="50"/>
                    <a:pt x="16" y="50"/>
                  </a:cubicBezTo>
                  <a:cubicBezTo>
                    <a:pt x="13" y="50"/>
                    <a:pt x="11" y="49"/>
                    <a:pt x="9" y="48"/>
                  </a:cubicBezTo>
                  <a:cubicBezTo>
                    <a:pt x="7"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0" y="8"/>
                    <a:pt x="19" y="8"/>
                    <a:pt x="16" y="8"/>
                  </a:cubicBezTo>
                  <a:cubicBezTo>
                    <a:pt x="14" y="8"/>
                    <a:pt x="12" y="8"/>
                    <a:pt x="11" y="10"/>
                  </a:cubicBezTo>
                  <a:cubicBezTo>
                    <a:pt x="9" y="13"/>
                    <a:pt x="7" y="17"/>
                    <a:pt x="7" y="21"/>
                  </a:cubicBezTo>
                  <a:cubicBezTo>
                    <a:pt x="7" y="29"/>
                    <a:pt x="7" y="29"/>
                    <a:pt x="7" y="29"/>
                  </a:cubicBezTo>
                  <a:cubicBezTo>
                    <a:pt x="7" y="33"/>
                    <a:pt x="9" y="37"/>
                    <a:pt x="11" y="40"/>
                  </a:cubicBezTo>
                  <a:cubicBezTo>
                    <a:pt x="12" y="42"/>
                    <a:pt x="14" y="42"/>
                    <a:pt x="16" y="42"/>
                  </a:cubicBezTo>
                  <a:cubicBezTo>
                    <a:pt x="19" y="42"/>
                    <a:pt x="20" y="41"/>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3" name="Freeform 12"/>
            <p:cNvSpPr>
              <a:spLocks noEditPoints="1"/>
            </p:cNvSpPr>
            <p:nvPr/>
          </p:nvSpPr>
          <p:spPr bwMode="auto">
            <a:xfrm>
              <a:off x="4108451" y="654050"/>
              <a:ext cx="127000" cy="190500"/>
            </a:xfrm>
            <a:custGeom>
              <a:avLst/>
              <a:gdLst>
                <a:gd name="T0" fmla="*/ 33 w 33"/>
                <a:gd name="T1" fmla="*/ 20 h 50"/>
                <a:gd name="T2" fmla="*/ 33 w 33"/>
                <a:gd name="T3" fmla="*/ 29 h 50"/>
                <a:gd name="T4" fmla="*/ 28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8" y="43"/>
                  </a:cubicBezTo>
                  <a:cubicBezTo>
                    <a:pt x="26" y="47"/>
                    <a:pt x="22" y="50"/>
                    <a:pt x="16" y="50"/>
                  </a:cubicBezTo>
                  <a:cubicBezTo>
                    <a:pt x="13" y="50"/>
                    <a:pt x="11" y="49"/>
                    <a:pt x="9" y="48"/>
                  </a:cubicBezTo>
                  <a:cubicBezTo>
                    <a:pt x="6" y="46"/>
                    <a:pt x="4"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0" y="8"/>
                    <a:pt x="19" y="7"/>
                    <a:pt x="16" y="7"/>
                  </a:cubicBezTo>
                  <a:cubicBezTo>
                    <a:pt x="14" y="7"/>
                    <a:pt x="12" y="8"/>
                    <a:pt x="11" y="10"/>
                  </a:cubicBezTo>
                  <a:cubicBezTo>
                    <a:pt x="8" y="13"/>
                    <a:pt x="7" y="16"/>
                    <a:pt x="7" y="20"/>
                  </a:cubicBezTo>
                  <a:cubicBezTo>
                    <a:pt x="7" y="29"/>
                    <a:pt x="7" y="29"/>
                    <a:pt x="7" y="29"/>
                  </a:cubicBezTo>
                  <a:cubicBezTo>
                    <a:pt x="7" y="33"/>
                    <a:pt x="8" y="36"/>
                    <a:pt x="11" y="39"/>
                  </a:cubicBezTo>
                  <a:cubicBezTo>
                    <a:pt x="12" y="41"/>
                    <a:pt x="14" y="42"/>
                    <a:pt x="16" y="42"/>
                  </a:cubicBezTo>
                  <a:cubicBezTo>
                    <a:pt x="19" y="42"/>
                    <a:pt x="20"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4" name="Freeform 13"/>
            <p:cNvSpPr>
              <a:spLocks/>
            </p:cNvSpPr>
            <p:nvPr/>
          </p:nvSpPr>
          <p:spPr bwMode="auto">
            <a:xfrm>
              <a:off x="4279901" y="654050"/>
              <a:ext cx="125413" cy="182563"/>
            </a:xfrm>
            <a:custGeom>
              <a:avLst/>
              <a:gdLst>
                <a:gd name="T0" fmla="*/ 20 w 33"/>
                <a:gd name="T1" fmla="*/ 0 h 48"/>
                <a:gd name="T2" fmla="*/ 20 w 33"/>
                <a:gd name="T3" fmla="*/ 41 h 48"/>
                <a:gd name="T4" fmla="*/ 28 w 33"/>
                <a:gd name="T5" fmla="*/ 41 h 48"/>
                <a:gd name="T6" fmla="*/ 32 w 33"/>
                <a:gd name="T7" fmla="*/ 42 h 48"/>
                <a:gd name="T8" fmla="*/ 33 w 33"/>
                <a:gd name="T9" fmla="*/ 45 h 48"/>
                <a:gd name="T10" fmla="*/ 32 w 33"/>
                <a:gd name="T11" fmla="*/ 47 h 48"/>
                <a:gd name="T12" fmla="*/ 28 w 33"/>
                <a:gd name="T13" fmla="*/ 48 h 48"/>
                <a:gd name="T14" fmla="*/ 5 w 33"/>
                <a:gd name="T15" fmla="*/ 48 h 48"/>
                <a:gd name="T16" fmla="*/ 1 w 33"/>
                <a:gd name="T17" fmla="*/ 47 h 48"/>
                <a:gd name="T18" fmla="*/ 0 w 33"/>
                <a:gd name="T19" fmla="*/ 45 h 48"/>
                <a:gd name="T20" fmla="*/ 1 w 33"/>
                <a:gd name="T21" fmla="*/ 42 h 48"/>
                <a:gd name="T22" fmla="*/ 5 w 33"/>
                <a:gd name="T23" fmla="*/ 41 h 48"/>
                <a:gd name="T24" fmla="*/ 13 w 33"/>
                <a:gd name="T25" fmla="*/ 41 h 48"/>
                <a:gd name="T26" fmla="*/ 13 w 33"/>
                <a:gd name="T27" fmla="*/ 9 h 48"/>
                <a:gd name="T28" fmla="*/ 6 w 33"/>
                <a:gd name="T29" fmla="*/ 11 h 48"/>
                <a:gd name="T30" fmla="*/ 3 w 33"/>
                <a:gd name="T31" fmla="*/ 12 h 48"/>
                <a:gd name="T32" fmla="*/ 1 w 33"/>
                <a:gd name="T33" fmla="*/ 10 h 48"/>
                <a:gd name="T34" fmla="*/ 0 w 33"/>
                <a:gd name="T35" fmla="*/ 8 h 48"/>
                <a:gd name="T36" fmla="*/ 1 w 33"/>
                <a:gd name="T37" fmla="*/ 5 h 48"/>
                <a:gd name="T38" fmla="*/ 4 w 33"/>
                <a:gd name="T39" fmla="*/ 4 h 48"/>
                <a:gd name="T40" fmla="*/ 20 w 33"/>
                <a:gd name="T4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8">
                  <a:moveTo>
                    <a:pt x="20" y="0"/>
                  </a:moveTo>
                  <a:cubicBezTo>
                    <a:pt x="20" y="41"/>
                    <a:pt x="20" y="41"/>
                    <a:pt x="20" y="41"/>
                  </a:cubicBezTo>
                  <a:cubicBezTo>
                    <a:pt x="28" y="41"/>
                    <a:pt x="28" y="41"/>
                    <a:pt x="28" y="41"/>
                  </a:cubicBezTo>
                  <a:cubicBezTo>
                    <a:pt x="30" y="41"/>
                    <a:pt x="31" y="41"/>
                    <a:pt x="32" y="42"/>
                  </a:cubicBezTo>
                  <a:cubicBezTo>
                    <a:pt x="32" y="43"/>
                    <a:pt x="33" y="44"/>
                    <a:pt x="33" y="45"/>
                  </a:cubicBezTo>
                  <a:cubicBezTo>
                    <a:pt x="33" y="46"/>
                    <a:pt x="32" y="47"/>
                    <a:pt x="32" y="47"/>
                  </a:cubicBezTo>
                  <a:cubicBezTo>
                    <a:pt x="31" y="48"/>
                    <a:pt x="30" y="48"/>
                    <a:pt x="28" y="48"/>
                  </a:cubicBezTo>
                  <a:cubicBezTo>
                    <a:pt x="5" y="48"/>
                    <a:pt x="5" y="48"/>
                    <a:pt x="5" y="48"/>
                  </a:cubicBezTo>
                  <a:cubicBezTo>
                    <a:pt x="3" y="48"/>
                    <a:pt x="2" y="48"/>
                    <a:pt x="1" y="47"/>
                  </a:cubicBezTo>
                  <a:cubicBezTo>
                    <a:pt x="0" y="47"/>
                    <a:pt x="0" y="46"/>
                    <a:pt x="0" y="45"/>
                  </a:cubicBezTo>
                  <a:cubicBezTo>
                    <a:pt x="0" y="44"/>
                    <a:pt x="0" y="43"/>
                    <a:pt x="1" y="42"/>
                  </a:cubicBezTo>
                  <a:cubicBezTo>
                    <a:pt x="2" y="41"/>
                    <a:pt x="3" y="41"/>
                    <a:pt x="5" y="41"/>
                  </a:cubicBezTo>
                  <a:cubicBezTo>
                    <a:pt x="13" y="41"/>
                    <a:pt x="13" y="41"/>
                    <a:pt x="13" y="41"/>
                  </a:cubicBezTo>
                  <a:cubicBezTo>
                    <a:pt x="13" y="9"/>
                    <a:pt x="13" y="9"/>
                    <a:pt x="13" y="9"/>
                  </a:cubicBezTo>
                  <a:cubicBezTo>
                    <a:pt x="6" y="11"/>
                    <a:pt x="6" y="11"/>
                    <a:pt x="6" y="11"/>
                  </a:cubicBezTo>
                  <a:cubicBezTo>
                    <a:pt x="5" y="11"/>
                    <a:pt x="4" y="12"/>
                    <a:pt x="3" y="12"/>
                  </a:cubicBezTo>
                  <a:cubicBezTo>
                    <a:pt x="2" y="12"/>
                    <a:pt x="2" y="11"/>
                    <a:pt x="1" y="10"/>
                  </a:cubicBezTo>
                  <a:cubicBezTo>
                    <a:pt x="0" y="10"/>
                    <a:pt x="0" y="9"/>
                    <a:pt x="0" y="8"/>
                  </a:cubicBezTo>
                  <a:cubicBezTo>
                    <a:pt x="0" y="7"/>
                    <a:pt x="0" y="6"/>
                    <a:pt x="1" y="5"/>
                  </a:cubicBezTo>
                  <a:cubicBezTo>
                    <a:pt x="1" y="5"/>
                    <a:pt x="2" y="4"/>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5" name="Freeform 14"/>
            <p:cNvSpPr>
              <a:spLocks noEditPoints="1"/>
            </p:cNvSpPr>
            <p:nvPr/>
          </p:nvSpPr>
          <p:spPr bwMode="auto">
            <a:xfrm>
              <a:off x="4451351" y="654050"/>
              <a:ext cx="125413" cy="190500"/>
            </a:xfrm>
            <a:custGeom>
              <a:avLst/>
              <a:gdLst>
                <a:gd name="T0" fmla="*/ 33 w 33"/>
                <a:gd name="T1" fmla="*/ 20 h 50"/>
                <a:gd name="T2" fmla="*/ 33 w 33"/>
                <a:gd name="T3" fmla="*/ 29 h 50"/>
                <a:gd name="T4" fmla="*/ 29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9" y="43"/>
                  </a:cubicBezTo>
                  <a:cubicBezTo>
                    <a:pt x="26" y="47"/>
                    <a:pt x="22" y="50"/>
                    <a:pt x="16" y="50"/>
                  </a:cubicBezTo>
                  <a:cubicBezTo>
                    <a:pt x="13" y="50"/>
                    <a:pt x="11" y="49"/>
                    <a:pt x="9" y="48"/>
                  </a:cubicBezTo>
                  <a:cubicBezTo>
                    <a:pt x="7" y="46"/>
                    <a:pt x="5"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0" y="8"/>
                    <a:pt x="19" y="7"/>
                    <a:pt x="16" y="7"/>
                  </a:cubicBezTo>
                  <a:cubicBezTo>
                    <a:pt x="14" y="7"/>
                    <a:pt x="12" y="8"/>
                    <a:pt x="11" y="10"/>
                  </a:cubicBezTo>
                  <a:cubicBezTo>
                    <a:pt x="9" y="13"/>
                    <a:pt x="7" y="16"/>
                    <a:pt x="7" y="20"/>
                  </a:cubicBezTo>
                  <a:cubicBezTo>
                    <a:pt x="7" y="29"/>
                    <a:pt x="7" y="29"/>
                    <a:pt x="7" y="29"/>
                  </a:cubicBezTo>
                  <a:cubicBezTo>
                    <a:pt x="7" y="33"/>
                    <a:pt x="9" y="36"/>
                    <a:pt x="11" y="39"/>
                  </a:cubicBezTo>
                  <a:cubicBezTo>
                    <a:pt x="12" y="41"/>
                    <a:pt x="14" y="42"/>
                    <a:pt x="16" y="42"/>
                  </a:cubicBezTo>
                  <a:cubicBezTo>
                    <a:pt x="19" y="42"/>
                    <a:pt x="20"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6" name="Freeform 15"/>
            <p:cNvSpPr>
              <a:spLocks noEditPoints="1"/>
            </p:cNvSpPr>
            <p:nvPr/>
          </p:nvSpPr>
          <p:spPr bwMode="auto">
            <a:xfrm>
              <a:off x="4622801" y="654050"/>
              <a:ext cx="125413" cy="190500"/>
            </a:xfrm>
            <a:custGeom>
              <a:avLst/>
              <a:gdLst>
                <a:gd name="T0" fmla="*/ 33 w 33"/>
                <a:gd name="T1" fmla="*/ 20 h 50"/>
                <a:gd name="T2" fmla="*/ 33 w 33"/>
                <a:gd name="T3" fmla="*/ 29 h 50"/>
                <a:gd name="T4" fmla="*/ 29 w 33"/>
                <a:gd name="T5" fmla="*/ 43 h 50"/>
                <a:gd name="T6" fmla="*/ 16 w 33"/>
                <a:gd name="T7" fmla="*/ 50 h 50"/>
                <a:gd name="T8" fmla="*/ 9 w 33"/>
                <a:gd name="T9" fmla="*/ 48 h 50"/>
                <a:gd name="T10" fmla="*/ 3 w 33"/>
                <a:gd name="T11" fmla="*/ 40 h 50"/>
                <a:gd name="T12" fmla="*/ 0 w 33"/>
                <a:gd name="T13" fmla="*/ 29 h 50"/>
                <a:gd name="T14" fmla="*/ 0 w 33"/>
                <a:gd name="T15" fmla="*/ 20 h 50"/>
                <a:gd name="T16" fmla="*/ 4 w 33"/>
                <a:gd name="T17" fmla="*/ 6 h 50"/>
                <a:gd name="T18" fmla="*/ 16 w 33"/>
                <a:gd name="T19" fmla="*/ 0 h 50"/>
                <a:gd name="T20" fmla="*/ 24 w 33"/>
                <a:gd name="T21" fmla="*/ 1 h 50"/>
                <a:gd name="T22" fmla="*/ 30 w 33"/>
                <a:gd name="T23" fmla="*/ 9 h 50"/>
                <a:gd name="T24" fmla="*/ 33 w 33"/>
                <a:gd name="T25" fmla="*/ 20 h 50"/>
                <a:gd name="T26" fmla="*/ 25 w 33"/>
                <a:gd name="T27" fmla="*/ 20 h 50"/>
                <a:gd name="T28" fmla="*/ 22 w 33"/>
                <a:gd name="T29" fmla="*/ 10 h 50"/>
                <a:gd name="T30" fmla="*/ 16 w 33"/>
                <a:gd name="T31" fmla="*/ 7 h 50"/>
                <a:gd name="T32" fmla="*/ 11 w 33"/>
                <a:gd name="T33" fmla="*/ 10 h 50"/>
                <a:gd name="T34" fmla="*/ 7 w 33"/>
                <a:gd name="T35" fmla="*/ 20 h 50"/>
                <a:gd name="T36" fmla="*/ 7 w 33"/>
                <a:gd name="T37" fmla="*/ 29 h 50"/>
                <a:gd name="T38" fmla="*/ 11 w 33"/>
                <a:gd name="T39" fmla="*/ 39 h 50"/>
                <a:gd name="T40" fmla="*/ 16 w 33"/>
                <a:gd name="T41" fmla="*/ 42 h 50"/>
                <a:gd name="T42" fmla="*/ 22 w 33"/>
                <a:gd name="T43" fmla="*/ 39 h 50"/>
                <a:gd name="T44" fmla="*/ 25 w 33"/>
                <a:gd name="T45" fmla="*/ 29 h 50"/>
                <a:gd name="T46" fmla="*/ 25 w 33"/>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0"/>
                  </a:moveTo>
                  <a:cubicBezTo>
                    <a:pt x="33" y="29"/>
                    <a:pt x="33" y="29"/>
                    <a:pt x="33" y="29"/>
                  </a:cubicBezTo>
                  <a:cubicBezTo>
                    <a:pt x="33" y="34"/>
                    <a:pt x="31" y="38"/>
                    <a:pt x="29" y="43"/>
                  </a:cubicBezTo>
                  <a:cubicBezTo>
                    <a:pt x="26" y="47"/>
                    <a:pt x="22" y="50"/>
                    <a:pt x="16" y="50"/>
                  </a:cubicBezTo>
                  <a:cubicBezTo>
                    <a:pt x="13" y="50"/>
                    <a:pt x="11" y="49"/>
                    <a:pt x="9" y="48"/>
                  </a:cubicBezTo>
                  <a:cubicBezTo>
                    <a:pt x="7" y="46"/>
                    <a:pt x="5" y="44"/>
                    <a:pt x="3" y="40"/>
                  </a:cubicBezTo>
                  <a:cubicBezTo>
                    <a:pt x="1" y="37"/>
                    <a:pt x="0" y="33"/>
                    <a:pt x="0" y="29"/>
                  </a:cubicBezTo>
                  <a:cubicBezTo>
                    <a:pt x="0" y="20"/>
                    <a:pt x="0" y="20"/>
                    <a:pt x="0" y="20"/>
                  </a:cubicBezTo>
                  <a:cubicBezTo>
                    <a:pt x="0" y="15"/>
                    <a:pt x="1" y="11"/>
                    <a:pt x="4" y="6"/>
                  </a:cubicBezTo>
                  <a:cubicBezTo>
                    <a:pt x="7" y="2"/>
                    <a:pt x="11" y="0"/>
                    <a:pt x="16" y="0"/>
                  </a:cubicBezTo>
                  <a:cubicBezTo>
                    <a:pt x="19" y="0"/>
                    <a:pt x="22" y="0"/>
                    <a:pt x="24" y="1"/>
                  </a:cubicBezTo>
                  <a:cubicBezTo>
                    <a:pt x="26" y="3"/>
                    <a:pt x="28" y="5"/>
                    <a:pt x="30" y="9"/>
                  </a:cubicBezTo>
                  <a:cubicBezTo>
                    <a:pt x="32" y="12"/>
                    <a:pt x="33" y="16"/>
                    <a:pt x="33" y="20"/>
                  </a:cubicBezTo>
                  <a:close/>
                  <a:moveTo>
                    <a:pt x="25" y="20"/>
                  </a:moveTo>
                  <a:cubicBezTo>
                    <a:pt x="25" y="16"/>
                    <a:pt x="24" y="13"/>
                    <a:pt x="22" y="10"/>
                  </a:cubicBezTo>
                  <a:cubicBezTo>
                    <a:pt x="21" y="8"/>
                    <a:pt x="19" y="7"/>
                    <a:pt x="16" y="7"/>
                  </a:cubicBezTo>
                  <a:cubicBezTo>
                    <a:pt x="14" y="7"/>
                    <a:pt x="12" y="8"/>
                    <a:pt x="11" y="10"/>
                  </a:cubicBezTo>
                  <a:cubicBezTo>
                    <a:pt x="9" y="13"/>
                    <a:pt x="7" y="16"/>
                    <a:pt x="7" y="20"/>
                  </a:cubicBezTo>
                  <a:cubicBezTo>
                    <a:pt x="7" y="29"/>
                    <a:pt x="7" y="29"/>
                    <a:pt x="7" y="29"/>
                  </a:cubicBezTo>
                  <a:cubicBezTo>
                    <a:pt x="7" y="33"/>
                    <a:pt x="9" y="36"/>
                    <a:pt x="11" y="39"/>
                  </a:cubicBezTo>
                  <a:cubicBezTo>
                    <a:pt x="12" y="41"/>
                    <a:pt x="14" y="42"/>
                    <a:pt x="16" y="42"/>
                  </a:cubicBezTo>
                  <a:cubicBezTo>
                    <a:pt x="19" y="42"/>
                    <a:pt x="21" y="41"/>
                    <a:pt x="22" y="39"/>
                  </a:cubicBezTo>
                  <a:cubicBezTo>
                    <a:pt x="24" y="36"/>
                    <a:pt x="25" y="33"/>
                    <a:pt x="25" y="29"/>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7" name="Freeform 16"/>
            <p:cNvSpPr>
              <a:spLocks/>
            </p:cNvSpPr>
            <p:nvPr/>
          </p:nvSpPr>
          <p:spPr bwMode="auto">
            <a:xfrm>
              <a:off x="4451351" y="996950"/>
              <a:ext cx="125413" cy="185738"/>
            </a:xfrm>
            <a:custGeom>
              <a:avLst/>
              <a:gdLst>
                <a:gd name="T0" fmla="*/ 20 w 33"/>
                <a:gd name="T1" fmla="*/ 0 h 49"/>
                <a:gd name="T2" fmla="*/ 20 w 33"/>
                <a:gd name="T3" fmla="*/ 41 h 49"/>
                <a:gd name="T4" fmla="*/ 28 w 33"/>
                <a:gd name="T5" fmla="*/ 41 h 49"/>
                <a:gd name="T6" fmla="*/ 32 w 33"/>
                <a:gd name="T7" fmla="*/ 42 h 49"/>
                <a:gd name="T8" fmla="*/ 33 w 33"/>
                <a:gd name="T9" fmla="*/ 45 h 49"/>
                <a:gd name="T10" fmla="*/ 32 w 33"/>
                <a:gd name="T11" fmla="*/ 48 h 49"/>
                <a:gd name="T12" fmla="*/ 28 w 33"/>
                <a:gd name="T13" fmla="*/ 49 h 49"/>
                <a:gd name="T14" fmla="*/ 5 w 33"/>
                <a:gd name="T15" fmla="*/ 49 h 49"/>
                <a:gd name="T16" fmla="*/ 1 w 33"/>
                <a:gd name="T17" fmla="*/ 48 h 49"/>
                <a:gd name="T18" fmla="*/ 0 w 33"/>
                <a:gd name="T19" fmla="*/ 45 h 49"/>
                <a:gd name="T20" fmla="*/ 1 w 33"/>
                <a:gd name="T21" fmla="*/ 42 h 49"/>
                <a:gd name="T22" fmla="*/ 5 w 33"/>
                <a:gd name="T23" fmla="*/ 41 h 49"/>
                <a:gd name="T24" fmla="*/ 13 w 33"/>
                <a:gd name="T25" fmla="*/ 41 h 49"/>
                <a:gd name="T26" fmla="*/ 13 w 33"/>
                <a:gd name="T27" fmla="*/ 10 h 49"/>
                <a:gd name="T28" fmla="*/ 6 w 33"/>
                <a:gd name="T29" fmla="*/ 12 h 49"/>
                <a:gd name="T30" fmla="*/ 3 w 33"/>
                <a:gd name="T31" fmla="*/ 12 h 49"/>
                <a:gd name="T32" fmla="*/ 1 w 33"/>
                <a:gd name="T33" fmla="*/ 11 h 49"/>
                <a:gd name="T34" fmla="*/ 0 w 33"/>
                <a:gd name="T35" fmla="*/ 8 h 49"/>
                <a:gd name="T36" fmla="*/ 1 w 33"/>
                <a:gd name="T37" fmla="*/ 6 h 49"/>
                <a:gd name="T38" fmla="*/ 4 w 33"/>
                <a:gd name="T39" fmla="*/ 4 h 49"/>
                <a:gd name="T40" fmla="*/ 20 w 33"/>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9">
                  <a:moveTo>
                    <a:pt x="20" y="0"/>
                  </a:moveTo>
                  <a:cubicBezTo>
                    <a:pt x="20" y="41"/>
                    <a:pt x="20" y="41"/>
                    <a:pt x="20" y="41"/>
                  </a:cubicBezTo>
                  <a:cubicBezTo>
                    <a:pt x="28" y="41"/>
                    <a:pt x="28" y="41"/>
                    <a:pt x="28" y="41"/>
                  </a:cubicBezTo>
                  <a:cubicBezTo>
                    <a:pt x="30" y="41"/>
                    <a:pt x="31" y="42"/>
                    <a:pt x="32" y="42"/>
                  </a:cubicBezTo>
                  <a:cubicBezTo>
                    <a:pt x="32" y="43"/>
                    <a:pt x="33" y="44"/>
                    <a:pt x="33" y="45"/>
                  </a:cubicBezTo>
                  <a:cubicBezTo>
                    <a:pt x="33" y="46"/>
                    <a:pt x="32" y="47"/>
                    <a:pt x="32" y="48"/>
                  </a:cubicBezTo>
                  <a:cubicBezTo>
                    <a:pt x="31" y="49"/>
                    <a:pt x="30" y="49"/>
                    <a:pt x="28" y="49"/>
                  </a:cubicBezTo>
                  <a:cubicBezTo>
                    <a:pt x="5" y="49"/>
                    <a:pt x="5" y="49"/>
                    <a:pt x="5" y="49"/>
                  </a:cubicBezTo>
                  <a:cubicBezTo>
                    <a:pt x="3" y="49"/>
                    <a:pt x="2" y="49"/>
                    <a:pt x="1" y="48"/>
                  </a:cubicBezTo>
                  <a:cubicBezTo>
                    <a:pt x="0" y="47"/>
                    <a:pt x="0" y="46"/>
                    <a:pt x="0" y="45"/>
                  </a:cubicBezTo>
                  <a:cubicBezTo>
                    <a:pt x="0" y="44"/>
                    <a:pt x="0" y="43"/>
                    <a:pt x="1" y="42"/>
                  </a:cubicBezTo>
                  <a:cubicBezTo>
                    <a:pt x="2" y="42"/>
                    <a:pt x="3" y="41"/>
                    <a:pt x="5" y="41"/>
                  </a:cubicBezTo>
                  <a:cubicBezTo>
                    <a:pt x="13" y="41"/>
                    <a:pt x="13" y="41"/>
                    <a:pt x="13" y="41"/>
                  </a:cubicBezTo>
                  <a:cubicBezTo>
                    <a:pt x="13" y="10"/>
                    <a:pt x="13" y="10"/>
                    <a:pt x="13" y="10"/>
                  </a:cubicBezTo>
                  <a:cubicBezTo>
                    <a:pt x="6" y="12"/>
                    <a:pt x="6" y="12"/>
                    <a:pt x="6" y="12"/>
                  </a:cubicBezTo>
                  <a:cubicBezTo>
                    <a:pt x="5" y="12"/>
                    <a:pt x="4" y="12"/>
                    <a:pt x="3" y="12"/>
                  </a:cubicBezTo>
                  <a:cubicBezTo>
                    <a:pt x="2" y="12"/>
                    <a:pt x="2" y="12"/>
                    <a:pt x="1" y="11"/>
                  </a:cubicBezTo>
                  <a:cubicBezTo>
                    <a:pt x="0" y="10"/>
                    <a:pt x="0" y="9"/>
                    <a:pt x="0" y="8"/>
                  </a:cubicBezTo>
                  <a:cubicBezTo>
                    <a:pt x="0" y="7"/>
                    <a:pt x="0" y="6"/>
                    <a:pt x="1" y="6"/>
                  </a:cubicBezTo>
                  <a:cubicBezTo>
                    <a:pt x="1" y="5"/>
                    <a:pt x="2" y="5"/>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8" name="Freeform 17"/>
            <p:cNvSpPr>
              <a:spLocks/>
            </p:cNvSpPr>
            <p:nvPr/>
          </p:nvSpPr>
          <p:spPr bwMode="auto">
            <a:xfrm>
              <a:off x="4622801" y="996950"/>
              <a:ext cx="125413" cy="185738"/>
            </a:xfrm>
            <a:custGeom>
              <a:avLst/>
              <a:gdLst>
                <a:gd name="T0" fmla="*/ 20 w 33"/>
                <a:gd name="T1" fmla="*/ 0 h 49"/>
                <a:gd name="T2" fmla="*/ 20 w 33"/>
                <a:gd name="T3" fmla="*/ 41 h 49"/>
                <a:gd name="T4" fmla="*/ 28 w 33"/>
                <a:gd name="T5" fmla="*/ 41 h 49"/>
                <a:gd name="T6" fmla="*/ 32 w 33"/>
                <a:gd name="T7" fmla="*/ 42 h 49"/>
                <a:gd name="T8" fmla="*/ 33 w 33"/>
                <a:gd name="T9" fmla="*/ 45 h 49"/>
                <a:gd name="T10" fmla="*/ 32 w 33"/>
                <a:gd name="T11" fmla="*/ 48 h 49"/>
                <a:gd name="T12" fmla="*/ 28 w 33"/>
                <a:gd name="T13" fmla="*/ 49 h 49"/>
                <a:gd name="T14" fmla="*/ 5 w 33"/>
                <a:gd name="T15" fmla="*/ 49 h 49"/>
                <a:gd name="T16" fmla="*/ 1 w 33"/>
                <a:gd name="T17" fmla="*/ 48 h 49"/>
                <a:gd name="T18" fmla="*/ 0 w 33"/>
                <a:gd name="T19" fmla="*/ 45 h 49"/>
                <a:gd name="T20" fmla="*/ 1 w 33"/>
                <a:gd name="T21" fmla="*/ 42 h 49"/>
                <a:gd name="T22" fmla="*/ 5 w 33"/>
                <a:gd name="T23" fmla="*/ 41 h 49"/>
                <a:gd name="T24" fmla="*/ 13 w 33"/>
                <a:gd name="T25" fmla="*/ 41 h 49"/>
                <a:gd name="T26" fmla="*/ 13 w 33"/>
                <a:gd name="T27" fmla="*/ 10 h 49"/>
                <a:gd name="T28" fmla="*/ 6 w 33"/>
                <a:gd name="T29" fmla="*/ 12 h 49"/>
                <a:gd name="T30" fmla="*/ 4 w 33"/>
                <a:gd name="T31" fmla="*/ 12 h 49"/>
                <a:gd name="T32" fmla="*/ 1 w 33"/>
                <a:gd name="T33" fmla="*/ 11 h 49"/>
                <a:gd name="T34" fmla="*/ 0 w 33"/>
                <a:gd name="T35" fmla="*/ 8 h 49"/>
                <a:gd name="T36" fmla="*/ 1 w 33"/>
                <a:gd name="T37" fmla="*/ 6 h 49"/>
                <a:gd name="T38" fmla="*/ 4 w 33"/>
                <a:gd name="T39" fmla="*/ 4 h 49"/>
                <a:gd name="T40" fmla="*/ 20 w 33"/>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9">
                  <a:moveTo>
                    <a:pt x="20" y="0"/>
                  </a:moveTo>
                  <a:cubicBezTo>
                    <a:pt x="20" y="41"/>
                    <a:pt x="20" y="41"/>
                    <a:pt x="20" y="41"/>
                  </a:cubicBezTo>
                  <a:cubicBezTo>
                    <a:pt x="28" y="41"/>
                    <a:pt x="28" y="41"/>
                    <a:pt x="28" y="41"/>
                  </a:cubicBezTo>
                  <a:cubicBezTo>
                    <a:pt x="30" y="41"/>
                    <a:pt x="31" y="42"/>
                    <a:pt x="32" y="42"/>
                  </a:cubicBezTo>
                  <a:cubicBezTo>
                    <a:pt x="33" y="43"/>
                    <a:pt x="33" y="44"/>
                    <a:pt x="33" y="45"/>
                  </a:cubicBezTo>
                  <a:cubicBezTo>
                    <a:pt x="33" y="46"/>
                    <a:pt x="33" y="47"/>
                    <a:pt x="32" y="48"/>
                  </a:cubicBezTo>
                  <a:cubicBezTo>
                    <a:pt x="31" y="49"/>
                    <a:pt x="30" y="49"/>
                    <a:pt x="28" y="49"/>
                  </a:cubicBezTo>
                  <a:cubicBezTo>
                    <a:pt x="5" y="49"/>
                    <a:pt x="5" y="49"/>
                    <a:pt x="5" y="49"/>
                  </a:cubicBezTo>
                  <a:cubicBezTo>
                    <a:pt x="3" y="49"/>
                    <a:pt x="2" y="49"/>
                    <a:pt x="1" y="48"/>
                  </a:cubicBezTo>
                  <a:cubicBezTo>
                    <a:pt x="0" y="47"/>
                    <a:pt x="0" y="46"/>
                    <a:pt x="0" y="45"/>
                  </a:cubicBezTo>
                  <a:cubicBezTo>
                    <a:pt x="0" y="44"/>
                    <a:pt x="0" y="43"/>
                    <a:pt x="1" y="42"/>
                  </a:cubicBezTo>
                  <a:cubicBezTo>
                    <a:pt x="2" y="42"/>
                    <a:pt x="3" y="41"/>
                    <a:pt x="5" y="41"/>
                  </a:cubicBezTo>
                  <a:cubicBezTo>
                    <a:pt x="13" y="41"/>
                    <a:pt x="13" y="41"/>
                    <a:pt x="13" y="41"/>
                  </a:cubicBezTo>
                  <a:cubicBezTo>
                    <a:pt x="13" y="10"/>
                    <a:pt x="13" y="10"/>
                    <a:pt x="13" y="10"/>
                  </a:cubicBezTo>
                  <a:cubicBezTo>
                    <a:pt x="6" y="12"/>
                    <a:pt x="6" y="12"/>
                    <a:pt x="6" y="12"/>
                  </a:cubicBezTo>
                  <a:cubicBezTo>
                    <a:pt x="5" y="12"/>
                    <a:pt x="4" y="12"/>
                    <a:pt x="4" y="12"/>
                  </a:cubicBezTo>
                  <a:cubicBezTo>
                    <a:pt x="3" y="12"/>
                    <a:pt x="2" y="12"/>
                    <a:pt x="1" y="11"/>
                  </a:cubicBezTo>
                  <a:cubicBezTo>
                    <a:pt x="0" y="10"/>
                    <a:pt x="0" y="9"/>
                    <a:pt x="0" y="8"/>
                  </a:cubicBezTo>
                  <a:cubicBezTo>
                    <a:pt x="0" y="7"/>
                    <a:pt x="0" y="6"/>
                    <a:pt x="1" y="6"/>
                  </a:cubicBezTo>
                  <a:cubicBezTo>
                    <a:pt x="1" y="5"/>
                    <a:pt x="2" y="5"/>
                    <a:pt x="4" y="4"/>
                  </a:cubicBez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sp>
          <p:nvSpPr>
            <p:cNvPr id="29" name="Freeform 18"/>
            <p:cNvSpPr>
              <a:spLocks noEditPoints="1"/>
            </p:cNvSpPr>
            <p:nvPr/>
          </p:nvSpPr>
          <p:spPr bwMode="auto">
            <a:xfrm>
              <a:off x="4794251" y="996950"/>
              <a:ext cx="125413" cy="188913"/>
            </a:xfrm>
            <a:custGeom>
              <a:avLst/>
              <a:gdLst>
                <a:gd name="T0" fmla="*/ 33 w 33"/>
                <a:gd name="T1" fmla="*/ 21 h 50"/>
                <a:gd name="T2" fmla="*/ 33 w 33"/>
                <a:gd name="T3" fmla="*/ 29 h 50"/>
                <a:gd name="T4" fmla="*/ 29 w 33"/>
                <a:gd name="T5" fmla="*/ 43 h 50"/>
                <a:gd name="T6" fmla="*/ 17 w 33"/>
                <a:gd name="T7" fmla="*/ 50 h 50"/>
                <a:gd name="T8" fmla="*/ 9 w 33"/>
                <a:gd name="T9" fmla="*/ 48 h 50"/>
                <a:gd name="T10" fmla="*/ 3 w 33"/>
                <a:gd name="T11" fmla="*/ 41 h 50"/>
                <a:gd name="T12" fmla="*/ 0 w 33"/>
                <a:gd name="T13" fmla="*/ 29 h 50"/>
                <a:gd name="T14" fmla="*/ 0 w 33"/>
                <a:gd name="T15" fmla="*/ 21 h 50"/>
                <a:gd name="T16" fmla="*/ 4 w 33"/>
                <a:gd name="T17" fmla="*/ 7 h 50"/>
                <a:gd name="T18" fmla="*/ 16 w 33"/>
                <a:gd name="T19" fmla="*/ 0 h 50"/>
                <a:gd name="T20" fmla="*/ 24 w 33"/>
                <a:gd name="T21" fmla="*/ 2 h 50"/>
                <a:gd name="T22" fmla="*/ 30 w 33"/>
                <a:gd name="T23" fmla="*/ 9 h 50"/>
                <a:gd name="T24" fmla="*/ 33 w 33"/>
                <a:gd name="T25" fmla="*/ 21 h 50"/>
                <a:gd name="T26" fmla="*/ 25 w 33"/>
                <a:gd name="T27" fmla="*/ 21 h 50"/>
                <a:gd name="T28" fmla="*/ 22 w 33"/>
                <a:gd name="T29" fmla="*/ 10 h 50"/>
                <a:gd name="T30" fmla="*/ 16 w 33"/>
                <a:gd name="T31" fmla="*/ 8 h 50"/>
                <a:gd name="T32" fmla="*/ 11 w 33"/>
                <a:gd name="T33" fmla="*/ 10 h 50"/>
                <a:gd name="T34" fmla="*/ 8 w 33"/>
                <a:gd name="T35" fmla="*/ 21 h 50"/>
                <a:gd name="T36" fmla="*/ 8 w 33"/>
                <a:gd name="T37" fmla="*/ 29 h 50"/>
                <a:gd name="T38" fmla="*/ 11 w 33"/>
                <a:gd name="T39" fmla="*/ 40 h 50"/>
                <a:gd name="T40" fmla="*/ 17 w 33"/>
                <a:gd name="T41" fmla="*/ 43 h 50"/>
                <a:gd name="T42" fmla="*/ 22 w 33"/>
                <a:gd name="T43" fmla="*/ 40 h 50"/>
                <a:gd name="T44" fmla="*/ 25 w 33"/>
                <a:gd name="T45" fmla="*/ 29 h 50"/>
                <a:gd name="T46" fmla="*/ 25 w 33"/>
                <a:gd name="T4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50">
                  <a:moveTo>
                    <a:pt x="33" y="21"/>
                  </a:moveTo>
                  <a:cubicBezTo>
                    <a:pt x="33" y="29"/>
                    <a:pt x="33" y="29"/>
                    <a:pt x="33" y="29"/>
                  </a:cubicBezTo>
                  <a:cubicBezTo>
                    <a:pt x="33" y="34"/>
                    <a:pt x="32" y="39"/>
                    <a:pt x="29" y="43"/>
                  </a:cubicBezTo>
                  <a:cubicBezTo>
                    <a:pt x="26" y="48"/>
                    <a:pt x="22" y="50"/>
                    <a:pt x="17" y="50"/>
                  </a:cubicBezTo>
                  <a:cubicBezTo>
                    <a:pt x="13" y="50"/>
                    <a:pt x="11" y="49"/>
                    <a:pt x="9" y="48"/>
                  </a:cubicBezTo>
                  <a:cubicBezTo>
                    <a:pt x="7" y="47"/>
                    <a:pt x="5" y="44"/>
                    <a:pt x="3" y="41"/>
                  </a:cubicBezTo>
                  <a:cubicBezTo>
                    <a:pt x="1" y="37"/>
                    <a:pt x="0" y="33"/>
                    <a:pt x="0" y="29"/>
                  </a:cubicBezTo>
                  <a:cubicBezTo>
                    <a:pt x="0" y="21"/>
                    <a:pt x="0" y="21"/>
                    <a:pt x="0" y="21"/>
                  </a:cubicBezTo>
                  <a:cubicBezTo>
                    <a:pt x="0" y="16"/>
                    <a:pt x="1" y="11"/>
                    <a:pt x="4" y="7"/>
                  </a:cubicBezTo>
                  <a:cubicBezTo>
                    <a:pt x="7" y="2"/>
                    <a:pt x="11" y="0"/>
                    <a:pt x="16" y="0"/>
                  </a:cubicBezTo>
                  <a:cubicBezTo>
                    <a:pt x="19" y="0"/>
                    <a:pt x="22" y="1"/>
                    <a:pt x="24" y="2"/>
                  </a:cubicBezTo>
                  <a:cubicBezTo>
                    <a:pt x="26" y="3"/>
                    <a:pt x="28" y="6"/>
                    <a:pt x="30" y="9"/>
                  </a:cubicBezTo>
                  <a:cubicBezTo>
                    <a:pt x="32" y="13"/>
                    <a:pt x="33" y="17"/>
                    <a:pt x="33" y="21"/>
                  </a:cubicBezTo>
                  <a:close/>
                  <a:moveTo>
                    <a:pt x="25" y="21"/>
                  </a:moveTo>
                  <a:cubicBezTo>
                    <a:pt x="25" y="17"/>
                    <a:pt x="24" y="13"/>
                    <a:pt x="22" y="10"/>
                  </a:cubicBezTo>
                  <a:cubicBezTo>
                    <a:pt x="21" y="8"/>
                    <a:pt x="19" y="8"/>
                    <a:pt x="16" y="8"/>
                  </a:cubicBezTo>
                  <a:cubicBezTo>
                    <a:pt x="14" y="8"/>
                    <a:pt x="12" y="9"/>
                    <a:pt x="11" y="10"/>
                  </a:cubicBezTo>
                  <a:cubicBezTo>
                    <a:pt x="9" y="13"/>
                    <a:pt x="8" y="17"/>
                    <a:pt x="8" y="21"/>
                  </a:cubicBezTo>
                  <a:cubicBezTo>
                    <a:pt x="8" y="29"/>
                    <a:pt x="8" y="29"/>
                    <a:pt x="8" y="29"/>
                  </a:cubicBezTo>
                  <a:cubicBezTo>
                    <a:pt x="8" y="33"/>
                    <a:pt x="9" y="37"/>
                    <a:pt x="11" y="40"/>
                  </a:cubicBezTo>
                  <a:cubicBezTo>
                    <a:pt x="12" y="42"/>
                    <a:pt x="14" y="43"/>
                    <a:pt x="17" y="43"/>
                  </a:cubicBezTo>
                  <a:cubicBezTo>
                    <a:pt x="19" y="43"/>
                    <a:pt x="21" y="42"/>
                    <a:pt x="22" y="40"/>
                  </a:cubicBezTo>
                  <a:cubicBezTo>
                    <a:pt x="24" y="37"/>
                    <a:pt x="25" y="33"/>
                    <a:pt x="25" y="29"/>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pitchFamily="34" charset="0"/>
                <a:ea typeface="Segoe UI" pitchFamily="34" charset="0"/>
                <a:cs typeface="Segoe UI" pitchFamily="34" charset="0"/>
              </a:endParaRPr>
            </a:p>
          </p:txBody>
        </p:sp>
      </p:grpSp>
      <p:sp>
        <p:nvSpPr>
          <p:cNvPr id="30" name="AutoShape 4"/>
          <p:cNvSpPr>
            <a:spLocks/>
          </p:cNvSpPr>
          <p:nvPr/>
        </p:nvSpPr>
        <p:spPr bwMode="auto">
          <a:xfrm>
            <a:off x="5405100" y="4184898"/>
            <a:ext cx="914400" cy="914400"/>
          </a:xfrm>
          <a:custGeom>
            <a:avLst/>
            <a:gdLst/>
            <a:ahLst/>
            <a:cxnLst/>
            <a:rect l="0" t="0" r="r" b="b"/>
            <a:pathLst>
              <a:path w="21600" h="21600">
                <a:moveTo>
                  <a:pt x="19086" y="1603"/>
                </a:moveTo>
                <a:lnTo>
                  <a:pt x="12241" y="1603"/>
                </a:lnTo>
                <a:lnTo>
                  <a:pt x="12241" y="1458"/>
                </a:lnTo>
                <a:cubicBezTo>
                  <a:pt x="12241" y="654"/>
                  <a:pt x="11593" y="0"/>
                  <a:pt x="10796" y="0"/>
                </a:cubicBezTo>
                <a:cubicBezTo>
                  <a:pt x="9999" y="0"/>
                  <a:pt x="9351" y="654"/>
                  <a:pt x="9351" y="1458"/>
                </a:cubicBezTo>
                <a:lnTo>
                  <a:pt x="9351" y="4560"/>
                </a:lnTo>
                <a:lnTo>
                  <a:pt x="2514" y="4560"/>
                </a:lnTo>
                <a:lnTo>
                  <a:pt x="0" y="7566"/>
                </a:lnTo>
                <a:lnTo>
                  <a:pt x="2514" y="10572"/>
                </a:lnTo>
                <a:lnTo>
                  <a:pt x="9351" y="10572"/>
                </a:lnTo>
                <a:lnTo>
                  <a:pt x="9351" y="20142"/>
                </a:lnTo>
                <a:cubicBezTo>
                  <a:pt x="9351" y="20946"/>
                  <a:pt x="9999" y="21600"/>
                  <a:pt x="10796" y="21600"/>
                </a:cubicBezTo>
                <a:cubicBezTo>
                  <a:pt x="11593" y="21600"/>
                  <a:pt x="12241" y="20946"/>
                  <a:pt x="12241" y="20142"/>
                </a:cubicBezTo>
                <a:lnTo>
                  <a:pt x="12241" y="7615"/>
                </a:lnTo>
                <a:lnTo>
                  <a:pt x="19086" y="7615"/>
                </a:lnTo>
                <a:lnTo>
                  <a:pt x="21600" y="4609"/>
                </a:lnTo>
                <a:cubicBezTo>
                  <a:pt x="21600" y="4609"/>
                  <a:pt x="19086" y="1603"/>
                  <a:pt x="19086" y="1603"/>
                </a:cubicBezTo>
                <a:close/>
                <a:moveTo>
                  <a:pt x="19086" y="160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sp>
        <p:nvSpPr>
          <p:cNvPr id="5" name="TextBox 4"/>
          <p:cNvSpPr txBox="1"/>
          <p:nvPr/>
        </p:nvSpPr>
        <p:spPr>
          <a:xfrm>
            <a:off x="5609410" y="3485896"/>
            <a:ext cx="857955" cy="584775"/>
          </a:xfrm>
          <a:prstGeom prst="rect">
            <a:avLst/>
          </a:prstGeom>
          <a:noFill/>
        </p:spPr>
        <p:txBody>
          <a:bodyPr wrap="square" rtlCol="0">
            <a:spAutoFit/>
          </a:bodyPr>
          <a:lstStyle/>
          <a:p>
            <a:r>
              <a:rPr lang="en-US" sz="3200" b="1" dirty="0" smtClean="0">
                <a:solidFill>
                  <a:schemeClr val="bg1"/>
                </a:solidFill>
                <a:latin typeface="Lato Light" panose="020F0302020204030203" pitchFamily="34" charset="0"/>
                <a:ea typeface="Lato Light" panose="020F0302020204030203" pitchFamily="34" charset="0"/>
                <a:cs typeface="Lato Light" panose="020F0302020204030203" pitchFamily="34" charset="0"/>
              </a:rPr>
              <a:t>&amp;</a:t>
            </a:r>
            <a:endParaRPr lang="en-US" sz="3200" b="1" dirty="0">
              <a:solidFill>
                <a:schemeClr val="bg1"/>
              </a:solidFill>
              <a:latin typeface="Lato Light" panose="020F0302020204030203" pitchFamily="34" charset="0"/>
              <a:ea typeface="Lato Light" panose="020F0302020204030203" pitchFamily="34" charset="0"/>
              <a:cs typeface="Lato Light" panose="020F0302020204030203" pitchFamily="34" charset="0"/>
            </a:endParaRPr>
          </a:p>
        </p:txBody>
      </p:sp>
    </p:spTree>
    <p:extLst>
      <p:ext uri="{BB962C8B-B14F-4D97-AF65-F5344CB8AC3E}">
        <p14:creationId xmlns:p14="http://schemas.microsoft.com/office/powerpoint/2010/main" val="85660760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Picture 1" descr="Untitled-5.jpg"/>
          <p:cNvPicPr>
            <a:picLocks noChangeAspect="1"/>
          </p:cNvPicPr>
          <p:nvPr/>
        </p:nvPicPr>
        <p:blipFill>
          <a:blip r:embed="rId3">
            <a:extLst>
              <a:ext uri="{28A0092B-C50C-407E-A947-70E740481C1C}">
                <a14:useLocalDpi xmlns:a14="http://schemas.microsoft.com/office/drawing/2010/main" val="0"/>
              </a:ext>
            </a:extLst>
          </a:blip>
          <a:srcRect l="27" r="27"/>
          <a:stretch>
            <a:fillRect/>
          </a:stretch>
        </p:blipFill>
        <p:spPr bwMode="auto">
          <a:xfrm>
            <a:off x="-1" y="893"/>
            <a:ext cx="12188825" cy="68562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Shape 146"/>
          <p:cNvSpPr/>
          <p:nvPr/>
        </p:nvSpPr>
        <p:spPr>
          <a:xfrm>
            <a:off x="-37060" y="-217714"/>
            <a:ext cx="12262944" cy="7462030"/>
          </a:xfrm>
          <a:prstGeom prst="rect">
            <a:avLst/>
          </a:prstGeom>
          <a:solidFill>
            <a:srgbClr val="464649">
              <a:alpha val="65228"/>
            </a:srgbClr>
          </a:solidFill>
          <a:ln w="12700">
            <a:miter lim="400000"/>
          </a:ln>
        </p:spPr>
        <p:txBody>
          <a:bodyPr lIns="0" tIns="0" rIns="0" bIns="0"/>
          <a:lstStyle/>
          <a:p>
            <a:pPr defTabSz="914338"/>
            <a:endParaRPr sz="1765" kern="0" dirty="0">
              <a:solidFill>
                <a:srgbClr val="58585B"/>
              </a:solidFill>
              <a:latin typeface="Arial"/>
              <a:cs typeface="Arial"/>
              <a:sym typeface="Arial"/>
            </a:endParaRPr>
          </a:p>
        </p:txBody>
      </p:sp>
      <p:sp>
        <p:nvSpPr>
          <p:cNvPr id="7" name="Rectangle 7"/>
          <p:cNvSpPr/>
          <p:nvPr/>
        </p:nvSpPr>
        <p:spPr bwMode="auto">
          <a:xfrm>
            <a:off x="85976" y="1260368"/>
            <a:ext cx="2377440" cy="54706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20650" defTabSz="932472" fontAlgn="base">
              <a:lnSpc>
                <a:spcPct val="90000"/>
              </a:lnSpc>
              <a:spcBef>
                <a:spcPct val="0"/>
              </a:spcBef>
              <a:spcAft>
                <a:spcPct val="0"/>
              </a:spcAft>
            </a:pPr>
            <a:r>
              <a:rPr lang="en-US" sz="6600" dirty="0" smtClean="0">
                <a:solidFill>
                  <a:schemeClr val="tx2">
                    <a:lumMod val="20000"/>
                    <a:lumOff val="80000"/>
                  </a:schemeClr>
                </a:solidFill>
                <a:latin typeface="Helvetica Neue Light"/>
                <a:ea typeface="Times New Roman"/>
                <a:cs typeface="Helvetica Neue Light"/>
              </a:rPr>
              <a:t>1</a:t>
            </a:r>
            <a:r>
              <a:rPr lang="en-US" sz="2400" b="1" dirty="0">
                <a:solidFill>
                  <a:schemeClr val="tx2">
                    <a:lumMod val="20000"/>
                    <a:lumOff val="80000"/>
                  </a:schemeClr>
                </a:solidFill>
                <a:latin typeface="Helvetica Neue"/>
                <a:ea typeface="Times New Roman"/>
                <a:cs typeface="Helvetica Neue"/>
              </a:rPr>
              <a:t>s</a:t>
            </a:r>
            <a:r>
              <a:rPr lang="en-US" sz="2400" b="1" dirty="0" smtClean="0">
                <a:solidFill>
                  <a:schemeClr val="tx2">
                    <a:lumMod val="20000"/>
                    <a:lumOff val="80000"/>
                  </a:schemeClr>
                </a:solidFill>
                <a:latin typeface="Helvetica Neue"/>
                <a:ea typeface="Times New Roman"/>
                <a:cs typeface="Helvetica Neue"/>
              </a:rPr>
              <a:t>ample</a:t>
            </a:r>
            <a:endParaRPr lang="en-US" sz="2400" b="1" dirty="0">
              <a:solidFill>
                <a:schemeClr val="tx2">
                  <a:lumMod val="20000"/>
                  <a:lumOff val="80000"/>
                </a:schemeClr>
              </a:solidFill>
              <a:latin typeface="Helvetica Neue"/>
              <a:ea typeface="Segoe UI" pitchFamily="34" charset="0"/>
              <a:cs typeface="Helvetica Neue"/>
            </a:endParaRP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N = 809 / 667</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Resumes</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Prolific Academic</a:t>
            </a:r>
            <a:endParaRPr lang="en-US" sz="1800" dirty="0" smtClean="0">
              <a:solidFill>
                <a:schemeClr val="bg1"/>
              </a:solidFill>
              <a:latin typeface="+mj-lt"/>
              <a:ea typeface="Segoe UI" pitchFamily="34" charset="0"/>
              <a:cs typeface="Helvetica Neue Light"/>
            </a:endParaRPr>
          </a:p>
        </p:txBody>
      </p:sp>
      <p:sp>
        <p:nvSpPr>
          <p:cNvPr id="8" name="Rectangle 11"/>
          <p:cNvSpPr/>
          <p:nvPr/>
        </p:nvSpPr>
        <p:spPr bwMode="auto">
          <a:xfrm>
            <a:off x="2463416" y="1260368"/>
            <a:ext cx="2377440" cy="54706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20650" defTabSz="932472" fontAlgn="base">
              <a:lnSpc>
                <a:spcPct val="90000"/>
              </a:lnSpc>
              <a:spcBef>
                <a:spcPct val="0"/>
              </a:spcBef>
              <a:spcAft>
                <a:spcPct val="0"/>
              </a:spcAft>
            </a:pPr>
            <a:r>
              <a:rPr lang="en-US" sz="6600" dirty="0" smtClean="0">
                <a:solidFill>
                  <a:schemeClr val="tx2">
                    <a:lumMod val="40000"/>
                    <a:lumOff val="60000"/>
                  </a:schemeClr>
                </a:solidFill>
                <a:latin typeface="Helvetica Neue Light"/>
                <a:ea typeface="Times New Roman"/>
                <a:cs typeface="Helvetica Neue Light"/>
              </a:rPr>
              <a:t>2</a:t>
            </a:r>
            <a:r>
              <a:rPr lang="en-US" b="1" dirty="0" smtClean="0">
                <a:solidFill>
                  <a:schemeClr val="tx2">
                    <a:lumMod val="40000"/>
                    <a:lumOff val="60000"/>
                  </a:schemeClr>
                </a:solidFill>
                <a:latin typeface="Helvetica Neue"/>
                <a:ea typeface="Times New Roman"/>
                <a:cs typeface="Helvetica Neue"/>
              </a:rPr>
              <a:t>covariates</a:t>
            </a:r>
            <a:r>
              <a:rPr lang="en-US" b="1" dirty="0" smtClean="0">
                <a:solidFill>
                  <a:schemeClr val="bg1"/>
                </a:solidFill>
                <a:latin typeface="Helvetica Neue Light"/>
                <a:ea typeface="Segoe UI" pitchFamily="34" charset="0"/>
                <a:cs typeface="Helvetica Neue Light"/>
              </a:rPr>
              <a:t> </a:t>
            </a:r>
          </a:p>
          <a:p>
            <a:pPr marL="120650" defTabSz="932472" fontAlgn="base">
              <a:lnSpc>
                <a:spcPct val="90000"/>
              </a:lnSpc>
              <a:spcBef>
                <a:spcPct val="0"/>
              </a:spcBef>
              <a:spcAft>
                <a:spcPct val="0"/>
              </a:spcAft>
            </a:pPr>
            <a:r>
              <a:rPr lang="en-US" sz="2400" dirty="0" smtClean="0">
                <a:solidFill>
                  <a:schemeClr val="bg1"/>
                </a:solidFill>
                <a:latin typeface="+mj-lt"/>
                <a:ea typeface="Segoe UI" pitchFamily="34" charset="0"/>
                <a:cs typeface="Helvetica Neue Light"/>
              </a:rPr>
              <a:t>Test following as possible covariates</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Gender</a:t>
            </a:r>
            <a:endParaRPr lang="en-US" sz="2400" dirty="0">
              <a:solidFill>
                <a:schemeClr val="bg1"/>
              </a:solidFill>
              <a:latin typeface="+mj-lt"/>
              <a:ea typeface="Segoe UI" pitchFamily="34" charset="0"/>
              <a:cs typeface="Helvetica Neue Light"/>
            </a:endParaRPr>
          </a:p>
          <a:p>
            <a:pPr marL="463550" indent="-342900" defTabSz="932472" fontAlgn="base">
              <a:lnSpc>
                <a:spcPct val="90000"/>
              </a:lnSpc>
              <a:spcBef>
                <a:spcPct val="0"/>
              </a:spcBef>
              <a:spcAft>
                <a:spcPct val="0"/>
              </a:spcAft>
              <a:buFont typeface="Wingdings" panose="05000000000000000000" pitchFamily="2" charset="2"/>
              <a:buChar char="§"/>
            </a:pPr>
            <a:r>
              <a:rPr lang="en-US" sz="2400" dirty="0">
                <a:solidFill>
                  <a:schemeClr val="bg1"/>
                </a:solidFill>
                <a:latin typeface="+mj-lt"/>
                <a:ea typeface="Segoe UI" pitchFamily="34" charset="0"/>
                <a:cs typeface="Helvetica Neue Light"/>
              </a:rPr>
              <a:t>Race </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a:solidFill>
                  <a:schemeClr val="bg1"/>
                </a:solidFill>
                <a:latin typeface="+mj-lt"/>
                <a:ea typeface="Segoe UI" pitchFamily="34" charset="0"/>
                <a:cs typeface="Helvetica Neue Light"/>
              </a:rPr>
              <a:t>Education </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a:solidFill>
                  <a:schemeClr val="bg1"/>
                </a:solidFill>
                <a:latin typeface="+mj-lt"/>
                <a:ea typeface="Segoe UI" pitchFamily="34" charset="0"/>
                <a:cs typeface="Helvetica Neue Light"/>
              </a:rPr>
              <a:t>Tenure</a:t>
            </a:r>
            <a:r>
              <a:rPr lang="en-US" sz="2400" baseline="30000" dirty="0">
                <a:solidFill>
                  <a:schemeClr val="bg1"/>
                </a:solidFill>
                <a:latin typeface="+mj-lt"/>
                <a:ea typeface="Segoe UI" pitchFamily="34" charset="0"/>
                <a:cs typeface="Helvetica Neue Light"/>
              </a:rPr>
              <a:t>1</a:t>
            </a:r>
          </a:p>
          <a:p>
            <a:pPr marL="120650" defTabSz="932472" fontAlgn="base">
              <a:lnSpc>
                <a:spcPct val="90000"/>
              </a:lnSpc>
              <a:spcBef>
                <a:spcPct val="0"/>
              </a:spcBef>
              <a:spcAft>
                <a:spcPct val="0"/>
              </a:spcAft>
            </a:pPr>
            <a:endParaRPr lang="en-US" sz="1800" dirty="0">
              <a:solidFill>
                <a:schemeClr val="bg1"/>
              </a:solidFill>
              <a:latin typeface="Helvetica Neue Light"/>
              <a:ea typeface="Segoe UI" pitchFamily="34" charset="0"/>
              <a:cs typeface="Helvetica Neue Light"/>
            </a:endParaRPr>
          </a:p>
        </p:txBody>
      </p:sp>
      <p:sp>
        <p:nvSpPr>
          <p:cNvPr id="9" name="Rectangle 12"/>
          <p:cNvSpPr/>
          <p:nvPr/>
        </p:nvSpPr>
        <p:spPr bwMode="auto">
          <a:xfrm>
            <a:off x="4840856" y="1260368"/>
            <a:ext cx="2377440" cy="54706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20650" defTabSz="932472" fontAlgn="base">
              <a:lnSpc>
                <a:spcPct val="90000"/>
              </a:lnSpc>
              <a:spcBef>
                <a:spcPct val="0"/>
              </a:spcBef>
              <a:spcAft>
                <a:spcPct val="0"/>
              </a:spcAft>
            </a:pPr>
            <a:r>
              <a:rPr lang="en-US" sz="6600" dirty="0" smtClean="0">
                <a:solidFill>
                  <a:schemeClr val="tx2">
                    <a:lumMod val="60000"/>
                    <a:lumOff val="40000"/>
                  </a:schemeClr>
                </a:solidFill>
                <a:latin typeface="Helvetica Neue Light"/>
                <a:ea typeface="Times New Roman"/>
                <a:cs typeface="Helvetica Neue Light"/>
              </a:rPr>
              <a:t>3</a:t>
            </a:r>
            <a:r>
              <a:rPr lang="it-IT" sz="2400" b="1" dirty="0" smtClean="0">
                <a:solidFill>
                  <a:schemeClr val="tx2">
                    <a:lumMod val="60000"/>
                    <a:lumOff val="40000"/>
                  </a:schemeClr>
                </a:solidFill>
                <a:latin typeface="Helvetica Neue "/>
                <a:ea typeface="Times New Roman"/>
                <a:cs typeface="Helvetica Neue "/>
              </a:rPr>
              <a:t>criterion</a:t>
            </a:r>
            <a:r>
              <a:rPr lang="it-IT" sz="2400" b="1" dirty="0" smtClean="0">
                <a:solidFill>
                  <a:schemeClr val="tx2">
                    <a:lumMod val="60000"/>
                    <a:lumOff val="40000"/>
                  </a:schemeClr>
                </a:solidFill>
                <a:latin typeface="Helvetica Neue Light"/>
                <a:ea typeface="Segoe UI" pitchFamily="34" charset="0"/>
                <a:cs typeface="Helvetica Neue Light"/>
              </a:rPr>
              <a:t> </a:t>
            </a:r>
          </a:p>
          <a:p>
            <a:pPr marL="120650" defTabSz="932472" fontAlgn="base">
              <a:lnSpc>
                <a:spcPct val="90000"/>
              </a:lnSpc>
              <a:spcBef>
                <a:spcPct val="0"/>
              </a:spcBef>
              <a:spcAft>
                <a:spcPct val="0"/>
              </a:spcAft>
            </a:pPr>
            <a:r>
              <a:rPr lang="it-IT" sz="2400" dirty="0">
                <a:solidFill>
                  <a:schemeClr val="bg1"/>
                </a:solidFill>
                <a:latin typeface="+mj-lt"/>
                <a:ea typeface="Segoe UI" pitchFamily="34" charset="0"/>
                <a:cs typeface="Helvetica Neue Light"/>
              </a:rPr>
              <a:t>Self-reported job </a:t>
            </a:r>
            <a:r>
              <a:rPr lang="it-IT" sz="2400" dirty="0" smtClean="0">
                <a:solidFill>
                  <a:schemeClr val="bg1"/>
                </a:solidFill>
                <a:latin typeface="+mj-lt"/>
                <a:ea typeface="Segoe UI" pitchFamily="34" charset="0"/>
                <a:cs typeface="Helvetica Neue Light"/>
              </a:rPr>
              <a:t>performance behaviors* </a:t>
            </a:r>
            <a:endParaRPr lang="it-IT" sz="2400" dirty="0">
              <a:solidFill>
                <a:schemeClr val="bg1"/>
              </a:solidFill>
              <a:latin typeface="+mj-lt"/>
              <a:ea typeface="Segoe UI" pitchFamily="34" charset="0"/>
              <a:cs typeface="Helvetica Neue Light"/>
            </a:endParaRPr>
          </a:p>
          <a:p>
            <a:pPr marL="463550" indent="-342900" defTabSz="932472" fontAlgn="base">
              <a:lnSpc>
                <a:spcPct val="90000"/>
              </a:lnSpc>
              <a:spcBef>
                <a:spcPct val="0"/>
              </a:spcBef>
              <a:spcAft>
                <a:spcPct val="0"/>
              </a:spcAft>
              <a:buFont typeface="Wingdings" panose="05000000000000000000" pitchFamily="2" charset="2"/>
              <a:buChar char="§"/>
            </a:pPr>
            <a:r>
              <a:rPr lang="it-IT" sz="2400" dirty="0">
                <a:solidFill>
                  <a:schemeClr val="bg1"/>
                </a:solidFill>
                <a:latin typeface="+mj-lt"/>
                <a:ea typeface="Segoe UI" pitchFamily="34" charset="0"/>
                <a:cs typeface="Helvetica Neue Light"/>
              </a:rPr>
              <a:t>18 item scale</a:t>
            </a:r>
          </a:p>
          <a:p>
            <a:pPr marL="463550" indent="-342900" defTabSz="932472" fontAlgn="base">
              <a:lnSpc>
                <a:spcPct val="90000"/>
              </a:lnSpc>
              <a:spcBef>
                <a:spcPct val="0"/>
              </a:spcBef>
              <a:spcAft>
                <a:spcPct val="0"/>
              </a:spcAft>
              <a:buFont typeface="Wingdings" panose="05000000000000000000" pitchFamily="2" charset="2"/>
              <a:buChar char="§"/>
            </a:pPr>
            <a:r>
              <a:rPr lang="it-IT" sz="2400" dirty="0">
                <a:solidFill>
                  <a:schemeClr val="bg1"/>
                </a:solidFill>
                <a:latin typeface="+mj-lt"/>
                <a:ea typeface="Segoe UI" pitchFamily="34" charset="0"/>
                <a:cs typeface="Helvetica Neue Light"/>
              </a:rPr>
              <a:t>Task </a:t>
            </a:r>
          </a:p>
          <a:p>
            <a:pPr marL="463550" indent="-342900" defTabSz="932472" fontAlgn="base">
              <a:lnSpc>
                <a:spcPct val="90000"/>
              </a:lnSpc>
              <a:spcBef>
                <a:spcPct val="0"/>
              </a:spcBef>
              <a:spcAft>
                <a:spcPct val="0"/>
              </a:spcAft>
              <a:buFont typeface="Wingdings" panose="05000000000000000000" pitchFamily="2" charset="2"/>
              <a:buChar char="§"/>
            </a:pPr>
            <a:r>
              <a:rPr lang="it-IT" sz="2400" dirty="0">
                <a:solidFill>
                  <a:schemeClr val="bg1"/>
                </a:solidFill>
                <a:latin typeface="+mj-lt"/>
                <a:ea typeface="Segoe UI" pitchFamily="34" charset="0"/>
                <a:cs typeface="Helvetica Neue Light"/>
              </a:rPr>
              <a:t>OCB</a:t>
            </a:r>
          </a:p>
          <a:p>
            <a:pPr marL="463550" indent="-342900" defTabSz="932472" fontAlgn="base">
              <a:lnSpc>
                <a:spcPct val="90000"/>
              </a:lnSpc>
              <a:spcBef>
                <a:spcPct val="0"/>
              </a:spcBef>
              <a:spcAft>
                <a:spcPct val="0"/>
              </a:spcAft>
              <a:buFont typeface="Wingdings" panose="05000000000000000000" pitchFamily="2" charset="2"/>
              <a:buChar char="§"/>
            </a:pPr>
            <a:r>
              <a:rPr lang="it-IT" sz="2400" dirty="0">
                <a:solidFill>
                  <a:schemeClr val="bg1"/>
                </a:solidFill>
                <a:latin typeface="+mj-lt"/>
                <a:ea typeface="Segoe UI" pitchFamily="34" charset="0"/>
                <a:cs typeface="Helvetica Neue Light"/>
              </a:rPr>
              <a:t>CWB</a:t>
            </a:r>
          </a:p>
          <a:p>
            <a:pPr marL="120650" defTabSz="932472" fontAlgn="base">
              <a:lnSpc>
                <a:spcPct val="90000"/>
              </a:lnSpc>
              <a:spcBef>
                <a:spcPct val="0"/>
              </a:spcBef>
              <a:spcAft>
                <a:spcPct val="0"/>
              </a:spcAft>
            </a:pPr>
            <a:endParaRPr lang="it-IT" sz="2400" dirty="0">
              <a:solidFill>
                <a:schemeClr val="bg1"/>
              </a:solidFill>
              <a:latin typeface="Helvetica Neue Light"/>
              <a:ea typeface="Segoe UI" pitchFamily="34" charset="0"/>
              <a:cs typeface="Helvetica Neue Light"/>
            </a:endParaRPr>
          </a:p>
          <a:p>
            <a:pPr marL="120650" defTabSz="932472" fontAlgn="base">
              <a:lnSpc>
                <a:spcPct val="90000"/>
              </a:lnSpc>
              <a:spcBef>
                <a:spcPct val="0"/>
              </a:spcBef>
              <a:spcAft>
                <a:spcPct val="0"/>
              </a:spcAft>
            </a:pPr>
            <a:endParaRPr lang="it-IT" sz="2400" dirty="0" smtClean="0">
              <a:solidFill>
                <a:schemeClr val="bg1"/>
              </a:solidFill>
              <a:latin typeface="Helvetica Neue Light"/>
              <a:ea typeface="Segoe UI" pitchFamily="34" charset="0"/>
              <a:cs typeface="Helvetica Neue Light"/>
            </a:endParaRPr>
          </a:p>
        </p:txBody>
      </p:sp>
      <p:sp>
        <p:nvSpPr>
          <p:cNvPr id="10" name="Rectangle 7"/>
          <p:cNvSpPr/>
          <p:nvPr/>
        </p:nvSpPr>
        <p:spPr bwMode="auto">
          <a:xfrm>
            <a:off x="7218296" y="1260367"/>
            <a:ext cx="2550544" cy="54706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6600" dirty="0" smtClean="0">
                <a:solidFill>
                  <a:srgbClr val="EA5B57"/>
                </a:solidFill>
                <a:latin typeface="Helvetica Neue Light"/>
                <a:ea typeface="Times New Roman"/>
                <a:cs typeface="Helvetica Neue Light"/>
              </a:rPr>
              <a:t>4</a:t>
            </a:r>
            <a:r>
              <a:rPr lang="en-US" sz="2300" b="1" dirty="0" smtClean="0">
                <a:solidFill>
                  <a:srgbClr val="EA5B57"/>
                </a:solidFill>
                <a:latin typeface="Helvetica Neue"/>
                <a:ea typeface="Times New Roman"/>
                <a:cs typeface="Helvetica Neue Light"/>
              </a:rPr>
              <a:t>data prep &amp; diagnosis</a:t>
            </a:r>
            <a:endParaRPr lang="en-US" sz="2300" b="1" dirty="0">
              <a:solidFill>
                <a:srgbClr val="EA5B57"/>
              </a:solidFill>
              <a:latin typeface="Helvetica Neue"/>
              <a:ea typeface="Segoe UI" pitchFamily="34" charset="0"/>
              <a:cs typeface="Helvetica Neue"/>
            </a:endParaRPr>
          </a:p>
          <a:p>
            <a:pPr marL="120650" defTabSz="932472" fontAlgn="base">
              <a:lnSpc>
                <a:spcPct val="90000"/>
              </a:lnSpc>
              <a:spcBef>
                <a:spcPct val="0"/>
              </a:spcBef>
              <a:spcAft>
                <a:spcPct val="0"/>
              </a:spcAft>
            </a:pPr>
            <a:r>
              <a:rPr lang="en-US" sz="2400" dirty="0" smtClean="0">
                <a:solidFill>
                  <a:schemeClr val="bg1"/>
                </a:solidFill>
                <a:latin typeface="+mj-lt"/>
                <a:ea typeface="Segoe UI" pitchFamily="34" charset="0"/>
                <a:cs typeface="Helvetica Neue Light"/>
              </a:rPr>
              <a:t>Preparation and understanding the data collected is </a:t>
            </a:r>
            <a:r>
              <a:rPr lang="en-US" sz="2400" b="1" dirty="0" smtClean="0">
                <a:solidFill>
                  <a:schemeClr val="bg1"/>
                </a:solidFill>
                <a:latin typeface="+mj-lt"/>
                <a:ea typeface="Segoe UI" pitchFamily="34" charset="0"/>
                <a:cs typeface="Helvetica Neue Light"/>
              </a:rPr>
              <a:t>EVERYTHING</a:t>
            </a:r>
            <a:endParaRPr lang="en-US" sz="2400" b="1" dirty="0">
              <a:solidFill>
                <a:schemeClr val="bg1"/>
              </a:solidFill>
              <a:latin typeface="+mj-lt"/>
              <a:ea typeface="Segoe UI" pitchFamily="34" charset="0"/>
              <a:cs typeface="Helvetica Neue Light"/>
            </a:endParaRP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Use LIWC program for text analysis</a:t>
            </a:r>
          </a:p>
          <a:p>
            <a:pPr marL="463550" indent="-342900" defTabSz="932472" fontAlgn="base">
              <a:lnSpc>
                <a:spcPct val="90000"/>
              </a:lnSpc>
              <a:spcBef>
                <a:spcPct val="0"/>
              </a:spcBef>
              <a:spcAft>
                <a:spcPct val="0"/>
              </a:spcAft>
              <a:buFont typeface="Wingdings" panose="05000000000000000000" pitchFamily="2" charset="2"/>
              <a:buChar char="§"/>
            </a:pPr>
            <a:r>
              <a:rPr lang="en-US" sz="2400" dirty="0" smtClean="0">
                <a:solidFill>
                  <a:schemeClr val="bg1"/>
                </a:solidFill>
                <a:latin typeface="+mj-lt"/>
                <a:ea typeface="Segoe UI" pitchFamily="34" charset="0"/>
                <a:cs typeface="Helvetica Neue Light"/>
              </a:rPr>
              <a:t>Process survey data as normal</a:t>
            </a:r>
            <a:endParaRPr lang="en-US" sz="2400" dirty="0">
              <a:solidFill>
                <a:schemeClr val="bg1"/>
              </a:solidFill>
              <a:latin typeface="+mj-lt"/>
              <a:ea typeface="Segoe UI" pitchFamily="34" charset="0"/>
              <a:cs typeface="Helvetica Neue Light"/>
            </a:endParaRPr>
          </a:p>
          <a:p>
            <a:pPr marL="120650" defTabSz="932472" fontAlgn="base">
              <a:lnSpc>
                <a:spcPct val="90000"/>
              </a:lnSpc>
              <a:spcBef>
                <a:spcPct val="0"/>
              </a:spcBef>
              <a:spcAft>
                <a:spcPct val="0"/>
              </a:spcAft>
            </a:pPr>
            <a:endParaRPr lang="en-US" sz="2400" dirty="0" smtClean="0">
              <a:solidFill>
                <a:schemeClr val="bg1"/>
              </a:solidFill>
              <a:latin typeface="Helvetica Neue Light"/>
              <a:ea typeface="Segoe UI" pitchFamily="34" charset="0"/>
              <a:cs typeface="Helvetica Neue Light"/>
            </a:endParaRPr>
          </a:p>
          <a:p>
            <a:pPr marL="120650" defTabSz="932472" fontAlgn="base">
              <a:lnSpc>
                <a:spcPct val="90000"/>
              </a:lnSpc>
              <a:spcBef>
                <a:spcPct val="0"/>
              </a:spcBef>
              <a:spcAft>
                <a:spcPct val="0"/>
              </a:spcAft>
            </a:pPr>
            <a:endParaRPr lang="en-US" sz="2000" dirty="0">
              <a:solidFill>
                <a:schemeClr val="bg1"/>
              </a:solidFill>
              <a:latin typeface="Helvetica Neue Light"/>
              <a:ea typeface="Segoe UI" pitchFamily="34" charset="0"/>
              <a:cs typeface="Helvetica Neue Light"/>
            </a:endParaRPr>
          </a:p>
        </p:txBody>
      </p:sp>
      <p:sp>
        <p:nvSpPr>
          <p:cNvPr id="11" name="Rectangle 11"/>
          <p:cNvSpPr/>
          <p:nvPr/>
        </p:nvSpPr>
        <p:spPr bwMode="auto">
          <a:xfrm>
            <a:off x="9768456" y="1260366"/>
            <a:ext cx="2377440" cy="5470633"/>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20650" defTabSz="932472" fontAlgn="base">
              <a:lnSpc>
                <a:spcPct val="90000"/>
              </a:lnSpc>
              <a:spcBef>
                <a:spcPct val="0"/>
              </a:spcBef>
              <a:spcAft>
                <a:spcPct val="0"/>
              </a:spcAft>
            </a:pPr>
            <a:r>
              <a:rPr lang="en-US" sz="6600" dirty="0">
                <a:solidFill>
                  <a:schemeClr val="tx2"/>
                </a:solidFill>
                <a:latin typeface="Helvetica Neue Light"/>
                <a:ea typeface="Times New Roman"/>
                <a:cs typeface="Helvetica Neue Light"/>
              </a:rPr>
              <a:t>5</a:t>
            </a:r>
            <a:r>
              <a:rPr lang="en-US" sz="2400" b="1" dirty="0" smtClean="0">
                <a:solidFill>
                  <a:schemeClr val="tx2"/>
                </a:solidFill>
                <a:latin typeface="Helvetica Neue "/>
                <a:ea typeface="Times New Roman"/>
                <a:cs typeface="Helvetica Neue "/>
              </a:rPr>
              <a:t>analysis</a:t>
            </a:r>
            <a:r>
              <a:rPr lang="en-US" sz="2400" b="1" dirty="0" smtClean="0">
                <a:solidFill>
                  <a:schemeClr val="tx2"/>
                </a:solidFill>
                <a:latin typeface="Helvetica Neue Light"/>
                <a:ea typeface="Segoe UI" pitchFamily="34" charset="0"/>
                <a:cs typeface="Helvetica Neue Light"/>
              </a:rPr>
              <a:t> </a:t>
            </a:r>
            <a:r>
              <a:rPr lang="en-US" sz="2400" dirty="0" smtClean="0">
                <a:solidFill>
                  <a:schemeClr val="bg1"/>
                </a:solidFill>
                <a:latin typeface="+mj-lt"/>
                <a:ea typeface="Segoe UI" pitchFamily="34" charset="0"/>
                <a:cs typeface="Helvetica Neue Light"/>
              </a:rPr>
              <a:t>Hypothesis tests</a:t>
            </a:r>
            <a:endParaRPr lang="en-US" sz="2400" dirty="0">
              <a:solidFill>
                <a:schemeClr val="bg1"/>
              </a:solidFill>
              <a:latin typeface="+mj-lt"/>
              <a:ea typeface="Segoe UI" pitchFamily="34" charset="0"/>
              <a:cs typeface="Helvetica Neue Light"/>
            </a:endParaRPr>
          </a:p>
        </p:txBody>
      </p:sp>
    </p:spTree>
    <p:extLst>
      <p:ext uri="{BB962C8B-B14F-4D97-AF65-F5344CB8AC3E}">
        <p14:creationId xmlns:p14="http://schemas.microsoft.com/office/powerpoint/2010/main" val="73768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0.etsystatic.com/001/0/6228198/il_fullxfull.402130380_8y3k.jpg"/>
          <p:cNvPicPr>
            <a:picLocks noChangeAspect="1" noChangeArrowheads="1"/>
          </p:cNvPicPr>
          <p:nvPr/>
        </p:nvPicPr>
        <p:blipFill rotWithShape="1">
          <a:blip r:embed="rId3">
            <a:extLst>
              <a:ext uri="{28A0092B-C50C-407E-A947-70E740481C1C}">
                <a14:useLocalDpi xmlns:a14="http://schemas.microsoft.com/office/drawing/2010/main" val="0"/>
              </a:ext>
            </a:extLst>
          </a:blip>
          <a:srcRect l="5724" t="12359" r="4707" b="6308"/>
          <a:stretch/>
        </p:blipFill>
        <p:spPr bwMode="auto">
          <a:xfrm>
            <a:off x="6082733" y="893"/>
            <a:ext cx="6106091" cy="7054386"/>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34"/>
          <p:cNvSpPr>
            <a:spLocks noGrp="1"/>
          </p:cNvSpPr>
          <p:nvPr>
            <p:ph type="title"/>
          </p:nvPr>
        </p:nvSpPr>
        <p:spPr>
          <a:xfrm>
            <a:off x="151225" y="56074"/>
            <a:ext cx="4688143" cy="1507849"/>
          </a:xfrm>
        </p:spPr>
        <p:txBody>
          <a:bodyPr/>
          <a:lstStyle/>
          <a:p>
            <a:r>
              <a:rPr lang="en-US" dirty="0" smtClean="0"/>
              <a:t>Sample, collection, </a:t>
            </a:r>
            <a:br>
              <a:rPr lang="en-US" dirty="0" smtClean="0"/>
            </a:br>
            <a:r>
              <a:rPr lang="en-US" dirty="0" smtClean="0"/>
              <a:t>&amp; </a:t>
            </a:r>
            <a:r>
              <a:rPr lang="en-US" dirty="0" smtClean="0"/>
              <a:t>preparation </a:t>
            </a:r>
            <a:endParaRPr lang="pl-PL" dirty="0"/>
          </a:p>
        </p:txBody>
      </p:sp>
      <p:grpSp>
        <p:nvGrpSpPr>
          <p:cNvPr id="57" name="Group 56"/>
          <p:cNvGrpSpPr/>
          <p:nvPr/>
        </p:nvGrpSpPr>
        <p:grpSpPr>
          <a:xfrm>
            <a:off x="8406707" y="1743368"/>
            <a:ext cx="1292981" cy="2736903"/>
            <a:chOff x="17274552" y="3492011"/>
            <a:chExt cx="2466676" cy="5221309"/>
          </a:xfrm>
        </p:grpSpPr>
        <p:sp>
          <p:nvSpPr>
            <p:cNvPr id="38" name="AutoShape 11"/>
            <p:cNvSpPr>
              <a:spLocks/>
            </p:cNvSpPr>
            <p:nvPr/>
          </p:nvSpPr>
          <p:spPr bwMode="auto">
            <a:xfrm>
              <a:off x="17274552" y="3492011"/>
              <a:ext cx="2466676" cy="24666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endParaRPr lang="en-US" sz="2000" kern="0" dirty="0">
                <a:solidFill>
                  <a:srgbClr val="66C8BD"/>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39" name="AutoShape 12"/>
            <p:cNvSpPr>
              <a:spLocks/>
            </p:cNvSpPr>
            <p:nvPr/>
          </p:nvSpPr>
          <p:spPr bwMode="auto">
            <a:xfrm>
              <a:off x="18232010" y="4153025"/>
              <a:ext cx="1485987" cy="1755135"/>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5">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228554"/>
              <a:endParaRPr lang="en-US" sz="1600" kern="0" dirty="0">
                <a:solidFill>
                  <a:sysClr val="windowText" lastClr="000000"/>
                </a:solidFill>
                <a:sym typeface="Source Sans Pro Light"/>
              </a:endParaRPr>
            </a:p>
          </p:txBody>
        </p:sp>
        <p:sp>
          <p:nvSpPr>
            <p:cNvPr id="40" name="AutoShape 13"/>
            <p:cNvSpPr>
              <a:spLocks/>
            </p:cNvSpPr>
            <p:nvPr/>
          </p:nvSpPr>
          <p:spPr bwMode="auto">
            <a:xfrm>
              <a:off x="17624819" y="3866346"/>
              <a:ext cx="1700481" cy="170048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endParaRPr lang="en-US" sz="2000" kern="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45" name="AutoShape 19"/>
            <p:cNvSpPr>
              <a:spLocks/>
            </p:cNvSpPr>
            <p:nvPr/>
          </p:nvSpPr>
          <p:spPr bwMode="auto">
            <a:xfrm>
              <a:off x="18234795" y="8190124"/>
              <a:ext cx="523196" cy="52319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203200" cap="flat" cmpd="sng">
              <a:solidFill>
                <a:schemeClr val="accent5"/>
              </a:solidFill>
              <a:prstDash val="solid"/>
              <a:miter lim="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a:endParaRPr lang="en-US" sz="2000" kern="0" dirty="0">
                <a:solidFill>
                  <a:srgbClr val="FFFFFF"/>
                </a:solidFill>
                <a:effectLst>
                  <a:outerShdw blurRad="38100" dist="38100" dir="2700000" algn="tl">
                    <a:srgbClr val="C0C0C0"/>
                  </a:outerShdw>
                </a:effectLst>
                <a:latin typeface="Aleo" panose="020F0502020204030203" pitchFamily="34" charset="0"/>
                <a:cs typeface="Arial" panose="020B0604020202020204" pitchFamily="34" charset="0"/>
              </a:endParaRPr>
            </a:p>
          </p:txBody>
        </p:sp>
        <p:cxnSp>
          <p:nvCxnSpPr>
            <p:cNvPr id="46" name="Straight Connector 45"/>
            <p:cNvCxnSpPr/>
            <p:nvPr/>
          </p:nvCxnSpPr>
          <p:spPr bwMode="auto">
            <a:xfrm>
              <a:off x="18496393" y="5796752"/>
              <a:ext cx="0" cy="2425246"/>
            </a:xfrm>
            <a:prstGeom prst="line">
              <a:avLst/>
            </a:prstGeom>
            <a:blipFill dpi="0" rotWithShape="0">
              <a:blip r:embed="rId4"/>
              <a:srcRect/>
              <a:tile tx="0" ty="0" sx="100000" sy="100000" flip="none" algn="tl"/>
            </a:blipFill>
            <a:ln w="63500" cap="flat" cmpd="sng" algn="ctr">
              <a:solidFill>
                <a:schemeClr val="accent5"/>
              </a:solidFill>
              <a:prstDash val="solid"/>
              <a:miter lim="0"/>
              <a:headEnd type="none" w="med" len="med"/>
              <a:tailEnd type="none" w="med" len="med"/>
            </a:ln>
            <a:effectLst/>
          </p:spPr>
        </p:cxnSp>
        <p:sp>
          <p:nvSpPr>
            <p:cNvPr id="55" name="Shape 192"/>
            <p:cNvSpPr/>
            <p:nvPr/>
          </p:nvSpPr>
          <p:spPr>
            <a:xfrm>
              <a:off x="18085368" y="4137621"/>
              <a:ext cx="840217" cy="1189589"/>
            </a:xfrm>
            <a:custGeom>
              <a:avLst/>
              <a:gdLst/>
              <a:ahLst/>
              <a:cxnLst>
                <a:cxn ang="0">
                  <a:pos x="wd2" y="hd2"/>
                </a:cxn>
                <a:cxn ang="5400000">
                  <a:pos x="wd2" y="hd2"/>
                </a:cxn>
                <a:cxn ang="10800000">
                  <a:pos x="wd2" y="hd2"/>
                </a:cxn>
                <a:cxn ang="16200000">
                  <a:pos x="wd2" y="hd2"/>
                </a:cxn>
              </a:cxnLst>
              <a:rect l="0" t="0" r="r" b="b"/>
              <a:pathLst>
                <a:path w="21600" h="21600" extrusionOk="0">
                  <a:moveTo>
                    <a:pt x="10800" y="11535"/>
                  </a:moveTo>
                  <a:cubicBezTo>
                    <a:pt x="7279" y="11535"/>
                    <a:pt x="4425" y="9519"/>
                    <a:pt x="4425" y="7033"/>
                  </a:cubicBezTo>
                  <a:cubicBezTo>
                    <a:pt x="4425" y="4546"/>
                    <a:pt x="7279" y="2530"/>
                    <a:pt x="10800" y="2530"/>
                  </a:cubicBezTo>
                  <a:cubicBezTo>
                    <a:pt x="14321" y="2530"/>
                    <a:pt x="17175" y="4546"/>
                    <a:pt x="17175" y="7033"/>
                  </a:cubicBezTo>
                  <a:cubicBezTo>
                    <a:pt x="17175" y="9519"/>
                    <a:pt x="14321" y="11535"/>
                    <a:pt x="10800" y="11535"/>
                  </a:cubicBezTo>
                  <a:close/>
                  <a:moveTo>
                    <a:pt x="10800" y="0"/>
                  </a:moveTo>
                  <a:cubicBezTo>
                    <a:pt x="4835" y="0"/>
                    <a:pt x="0" y="3415"/>
                    <a:pt x="0" y="7628"/>
                  </a:cubicBezTo>
                  <a:cubicBezTo>
                    <a:pt x="0" y="9353"/>
                    <a:pt x="812" y="10944"/>
                    <a:pt x="2178" y="12222"/>
                  </a:cubicBezTo>
                  <a:cubicBezTo>
                    <a:pt x="2261" y="12320"/>
                    <a:pt x="10220" y="21373"/>
                    <a:pt x="10220" y="21373"/>
                  </a:cubicBezTo>
                  <a:cubicBezTo>
                    <a:pt x="10354" y="21524"/>
                    <a:pt x="10577" y="21600"/>
                    <a:pt x="10800" y="21600"/>
                  </a:cubicBezTo>
                  <a:cubicBezTo>
                    <a:pt x="11023" y="21600"/>
                    <a:pt x="11246" y="21524"/>
                    <a:pt x="11380" y="21373"/>
                  </a:cubicBezTo>
                  <a:cubicBezTo>
                    <a:pt x="11380" y="21373"/>
                    <a:pt x="19339" y="12320"/>
                    <a:pt x="19422" y="12222"/>
                  </a:cubicBezTo>
                  <a:cubicBezTo>
                    <a:pt x="20788" y="10944"/>
                    <a:pt x="21600" y="9353"/>
                    <a:pt x="21600" y="7628"/>
                  </a:cubicBezTo>
                  <a:cubicBezTo>
                    <a:pt x="21600" y="3415"/>
                    <a:pt x="16765" y="0"/>
                    <a:pt x="10800" y="0"/>
                  </a:cubicBezTo>
                  <a:close/>
                </a:path>
              </a:pathLst>
            </a:custGeom>
            <a:solidFill>
              <a:srgbClr val="FFFFFF"/>
            </a:solidFill>
            <a:ln w="12700">
              <a:miter lim="400000"/>
            </a:ln>
          </p:spPr>
          <p:txBody>
            <a:bodyPr lIns="0" tIns="0" rIns="0" bIns="0" anchor="ctr"/>
            <a:lstStyle/>
            <a:p>
              <a:pPr algn="ctr" defTabSz="228554">
                <a:defRPr sz="30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endParaRPr sz="1500" kern="0" dirty="0">
                <a:solidFill>
                  <a:srgbClr val="FFFFFF"/>
                </a:solidFill>
                <a:effectLst>
                  <a:outerShdw blurRad="38100" dist="12700" dir="5400000" rotWithShape="0">
                    <a:srgbClr val="000000">
                      <a:alpha val="50000"/>
                    </a:srgbClr>
                  </a:outerShdw>
                </a:effectLst>
                <a:latin typeface="Aleo" panose="020F0502020204030203" pitchFamily="34" charset="0"/>
                <a:cs typeface="Arial" panose="020B0604020202020204" pitchFamily="34" charset="0"/>
                <a:sym typeface="Helvetica"/>
              </a:endParaRPr>
            </a:p>
          </p:txBody>
        </p:sp>
      </p:grpSp>
      <p:sp>
        <p:nvSpPr>
          <p:cNvPr id="58" name="TextBox 57"/>
          <p:cNvSpPr txBox="1"/>
          <p:nvPr/>
        </p:nvSpPr>
        <p:spPr>
          <a:xfrm>
            <a:off x="157545" y="1695648"/>
            <a:ext cx="5727936" cy="5509200"/>
          </a:xfrm>
          <a:prstGeom prst="rect">
            <a:avLst/>
          </a:prstGeom>
          <a:noFill/>
        </p:spPr>
        <p:txBody>
          <a:bodyPr wrap="square" rtlCol="0">
            <a:spAutoFit/>
          </a:bodyPr>
          <a:lstStyle/>
          <a:p>
            <a:pPr marL="285750" indent="-285750" defTabSz="228554">
              <a:buFont typeface="Wingdings" panose="05000000000000000000" pitchFamily="2" charset="2"/>
              <a:buChar char="§"/>
            </a:pP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Data was collected between November 2015 </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and January 2016 utilizing a cloud-based participant recruitment platform called </a:t>
            </a:r>
            <a:r>
              <a:rPr lang="en-US" sz="1600" b="1" kern="0" dirty="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rPr>
              <a:t>Prolific Academic </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(prolific.ac) which is similar to Amazon's Mechanical Turk, but built specifically for social science research by social science researchers from the University of Sheffield and backed by the University of </a:t>
            </a: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Oxford</a:t>
            </a:r>
            <a:endPar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endParaRPr>
          </a:p>
          <a:p>
            <a:pPr marL="285750" indent="-285750" defTabSz="228554">
              <a:buFont typeface="Wingdings" panose="05000000000000000000" pitchFamily="2" charset="2"/>
              <a:buChar char="§"/>
            </a:pP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From </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a total sample of 1,005 participants, useable data was obtained from </a:t>
            </a:r>
            <a:r>
              <a:rPr lang="en-US" sz="1600" b="1" kern="0" dirty="0" smtClean="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rPr>
              <a:t>809 participants</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 Approximately </a:t>
            </a: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196 individuals </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submitted unusable data. Unusable </a:t>
            </a: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means </a:t>
            </a:r>
            <a:r>
              <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that resumes were not provided or resumes were not in a format that could be analyzed (e.g. participant submitted a resume in a language other than English). </a:t>
            </a:r>
          </a:p>
          <a:p>
            <a:pPr marL="285750" indent="-285750" defTabSz="228554">
              <a:buFont typeface="Wingdings" panose="05000000000000000000" pitchFamily="2" charset="2"/>
              <a:buChar char="§"/>
            </a:pPr>
            <a:r>
              <a:rPr lang="en-US" sz="1600" b="1" kern="0" dirty="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rPr>
              <a:t>The </a:t>
            </a:r>
            <a:r>
              <a:rPr lang="en-US" sz="1600" b="1" kern="0" dirty="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rPr>
              <a:t>survey data was cleaned, string versions of the variables were created, and independent, dependent, and corroboration variables were created. </a:t>
            </a:r>
            <a:endParaRPr lang="en-US" sz="1600" b="1" kern="0" dirty="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endParaRPr>
          </a:p>
          <a:p>
            <a:pPr marL="285750" indent="-285750" defTabSz="228554">
              <a:buFont typeface="Wingdings" panose="05000000000000000000" pitchFamily="2" charset="2"/>
              <a:buChar char="§"/>
            </a:pPr>
            <a:r>
              <a:rPr lang="en-US" sz="1600" b="1" kern="0" dirty="0" smtClean="0">
                <a:solidFill>
                  <a:schemeClr val="accent5"/>
                </a:solidFill>
                <a:latin typeface="Lato Light" panose="020F0302020204030203" pitchFamily="34" charset="0"/>
                <a:ea typeface="Lato Light" panose="020F0302020204030203" pitchFamily="34" charset="0"/>
                <a:cs typeface="Lato Light" panose="020F0302020204030203" pitchFamily="34" charset="0"/>
                <a:sym typeface="Source Sans Pro Light"/>
              </a:rPr>
              <a:t>Resume files were converted into plain text files (.txt)</a:t>
            </a:r>
          </a:p>
          <a:p>
            <a:pPr defTabSz="228554"/>
            <a:r>
              <a:rPr lang="en-US" sz="16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TO BE DONE</a:t>
            </a:r>
          </a:p>
          <a:p>
            <a:pPr marL="285750" indent="-285750" defTabSz="228554">
              <a:buFont typeface="Wingdings" panose="05000000000000000000" pitchFamily="2" charset="2"/>
              <a:buChar char="§"/>
            </a:pP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Convert files into </a:t>
            </a:r>
            <a:r>
              <a:rPr lang="en-US" sz="1600" kern="0" dirty="0" err="1"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dataframe</a:t>
            </a: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 where index is file name and columns contain text</a:t>
            </a:r>
          </a:p>
          <a:p>
            <a:pPr marL="285750" indent="-285750" defTabSz="228554">
              <a:buFont typeface="Wingdings" panose="05000000000000000000" pitchFamily="2" charset="2"/>
              <a:buChar char="§"/>
            </a:pP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Join text data with survey data file </a:t>
            </a:r>
          </a:p>
          <a:p>
            <a:pPr marL="285750" indent="-285750" defTabSz="228554">
              <a:buFont typeface="Wingdings" panose="05000000000000000000" pitchFamily="2" charset="2"/>
              <a:buChar char="§"/>
            </a:pPr>
            <a:r>
              <a:rPr lang="en-US" sz="16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Text mining stuff…</a:t>
            </a:r>
          </a:p>
          <a:p>
            <a:pPr marL="285750" indent="-285750" defTabSz="228554">
              <a:buFont typeface="Wingdings" panose="05000000000000000000" pitchFamily="2" charset="2"/>
              <a:buChar char="§"/>
            </a:pPr>
            <a:endParaRPr lang="en-US" sz="1600" kern="0" dirty="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84263975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687" y="437853"/>
            <a:ext cx="7751547" cy="800091"/>
          </a:xfrm>
        </p:spPr>
        <p:txBody>
          <a:bodyPr/>
          <a:lstStyle/>
          <a:p>
            <a:r>
              <a:rPr lang="en-US" dirty="0"/>
              <a:t>Data exploration </a:t>
            </a:r>
            <a:r>
              <a:rPr lang="en-US" dirty="0" smtClean="0"/>
              <a:t>&amp; diagnostics</a:t>
            </a:r>
            <a:endParaRPr lang="pl-PL" dirty="0"/>
          </a:p>
        </p:txBody>
      </p:sp>
      <p:grpSp>
        <p:nvGrpSpPr>
          <p:cNvPr id="2" name="Group 1"/>
          <p:cNvGrpSpPr/>
          <p:nvPr/>
        </p:nvGrpSpPr>
        <p:grpSpPr>
          <a:xfrm>
            <a:off x="155687" y="1538969"/>
            <a:ext cx="1463040" cy="1463040"/>
            <a:chOff x="840159" y="1802415"/>
            <a:chExt cx="707806" cy="708475"/>
          </a:xfrm>
        </p:grpSpPr>
        <p:grpSp>
          <p:nvGrpSpPr>
            <p:cNvPr id="50" name="Group 49"/>
            <p:cNvGrpSpPr/>
            <p:nvPr/>
          </p:nvGrpSpPr>
          <p:grpSpPr>
            <a:xfrm>
              <a:off x="840159" y="1802415"/>
              <a:ext cx="707806" cy="708475"/>
              <a:chOff x="4316413" y="3541713"/>
              <a:chExt cx="1676400" cy="1677987"/>
            </a:xfrm>
          </p:grpSpPr>
          <p:sp>
            <p:nvSpPr>
              <p:cNvPr id="52" name="AutoShape 1"/>
              <p:cNvSpPr>
                <a:spLocks/>
              </p:cNvSpPr>
              <p:nvPr/>
            </p:nvSpPr>
            <p:spPr bwMode="auto">
              <a:xfrm>
                <a:off x="4316413" y="35417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53" name="AutoShape 5"/>
              <p:cNvSpPr>
                <a:spLocks/>
              </p:cNvSpPr>
              <p:nvPr/>
            </p:nvSpPr>
            <p:spPr bwMode="auto">
              <a:xfrm>
                <a:off x="4978400" y="39878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tx2">
                  <a:lumMod val="75000"/>
                  <a:alpha val="50000"/>
                </a:schemeClr>
              </a:solidFill>
              <a:ln>
                <a:noFill/>
              </a:ln>
              <a:effectLst/>
              <a:extLst/>
            </p:spPr>
            <p:txBody>
              <a:bodyPr lIns="0" tIns="0" rIns="0" bIns="0" anchor="ctr"/>
              <a:lstStyle/>
              <a:p>
                <a:endParaRPr lang="en-US" sz="1100" dirty="0">
                  <a:latin typeface="Lato" panose="020F0502020204030203" pitchFamily="34" charset="0"/>
                </a:endParaRPr>
              </a:p>
            </p:txBody>
          </p:sp>
          <p:sp>
            <p:nvSpPr>
              <p:cNvPr id="54" name="AutoShape 6"/>
              <p:cNvSpPr>
                <a:spLocks/>
              </p:cNvSpPr>
              <p:nvPr/>
            </p:nvSpPr>
            <p:spPr bwMode="auto">
              <a:xfrm>
                <a:off x="4570413" y="37957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46" name="Group 45"/>
            <p:cNvGrpSpPr/>
            <p:nvPr/>
          </p:nvGrpSpPr>
          <p:grpSpPr>
            <a:xfrm>
              <a:off x="1009111" y="2012728"/>
              <a:ext cx="365760" cy="274320"/>
              <a:chOff x="2360613" y="4568825"/>
              <a:chExt cx="835025" cy="685800"/>
            </a:xfrm>
          </p:grpSpPr>
          <p:sp>
            <p:nvSpPr>
              <p:cNvPr id="47" name="Freeform 22"/>
              <p:cNvSpPr>
                <a:spLocks noEditPoints="1"/>
              </p:cNvSpPr>
              <p:nvPr/>
            </p:nvSpPr>
            <p:spPr bwMode="auto">
              <a:xfrm>
                <a:off x="2360613" y="4568825"/>
                <a:ext cx="835025" cy="685800"/>
              </a:xfrm>
              <a:custGeom>
                <a:avLst/>
                <a:gdLst>
                  <a:gd name="T0" fmla="*/ 203 w 220"/>
                  <a:gd name="T1" fmla="*/ 0 h 180"/>
                  <a:gd name="T2" fmla="*/ 17 w 220"/>
                  <a:gd name="T3" fmla="*/ 0 h 180"/>
                  <a:gd name="T4" fmla="*/ 0 w 220"/>
                  <a:gd name="T5" fmla="*/ 17 h 180"/>
                  <a:gd name="T6" fmla="*/ 0 w 220"/>
                  <a:gd name="T7" fmla="*/ 163 h 180"/>
                  <a:gd name="T8" fmla="*/ 17 w 220"/>
                  <a:gd name="T9" fmla="*/ 180 h 180"/>
                  <a:gd name="T10" fmla="*/ 203 w 220"/>
                  <a:gd name="T11" fmla="*/ 180 h 180"/>
                  <a:gd name="T12" fmla="*/ 220 w 220"/>
                  <a:gd name="T13" fmla="*/ 163 h 180"/>
                  <a:gd name="T14" fmla="*/ 220 w 220"/>
                  <a:gd name="T15" fmla="*/ 17 h 180"/>
                  <a:gd name="T16" fmla="*/ 203 w 220"/>
                  <a:gd name="T17" fmla="*/ 0 h 180"/>
                  <a:gd name="T18" fmla="*/ 168 w 220"/>
                  <a:gd name="T19" fmla="*/ 11 h 180"/>
                  <a:gd name="T20" fmla="*/ 182 w 220"/>
                  <a:gd name="T21" fmla="*/ 11 h 180"/>
                  <a:gd name="T22" fmla="*/ 182 w 220"/>
                  <a:gd name="T23" fmla="*/ 25 h 180"/>
                  <a:gd name="T24" fmla="*/ 168 w 220"/>
                  <a:gd name="T25" fmla="*/ 25 h 180"/>
                  <a:gd name="T26" fmla="*/ 168 w 220"/>
                  <a:gd name="T27" fmla="*/ 11 h 180"/>
                  <a:gd name="T28" fmla="*/ 146 w 220"/>
                  <a:gd name="T29" fmla="*/ 11 h 180"/>
                  <a:gd name="T30" fmla="*/ 160 w 220"/>
                  <a:gd name="T31" fmla="*/ 11 h 180"/>
                  <a:gd name="T32" fmla="*/ 160 w 220"/>
                  <a:gd name="T33" fmla="*/ 25 h 180"/>
                  <a:gd name="T34" fmla="*/ 146 w 220"/>
                  <a:gd name="T35" fmla="*/ 25 h 180"/>
                  <a:gd name="T36" fmla="*/ 146 w 220"/>
                  <a:gd name="T37" fmla="*/ 11 h 180"/>
                  <a:gd name="T38" fmla="*/ 204 w 220"/>
                  <a:gd name="T39" fmla="*/ 169 h 180"/>
                  <a:gd name="T40" fmla="*/ 16 w 220"/>
                  <a:gd name="T41" fmla="*/ 169 h 180"/>
                  <a:gd name="T42" fmla="*/ 16 w 220"/>
                  <a:gd name="T43" fmla="*/ 31 h 180"/>
                  <a:gd name="T44" fmla="*/ 204 w 220"/>
                  <a:gd name="T45" fmla="*/ 31 h 180"/>
                  <a:gd name="T46" fmla="*/ 204 w 220"/>
                  <a:gd name="T47" fmla="*/ 169 h 180"/>
                  <a:gd name="T48" fmla="*/ 204 w 220"/>
                  <a:gd name="T49" fmla="*/ 25 h 180"/>
                  <a:gd name="T50" fmla="*/ 190 w 220"/>
                  <a:gd name="T51" fmla="*/ 25 h 180"/>
                  <a:gd name="T52" fmla="*/ 190 w 220"/>
                  <a:gd name="T53" fmla="*/ 11 h 180"/>
                  <a:gd name="T54" fmla="*/ 204 w 220"/>
                  <a:gd name="T55" fmla="*/ 11 h 180"/>
                  <a:gd name="T56" fmla="*/ 204 w 220"/>
                  <a:gd name="T57"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0" h="180">
                    <a:moveTo>
                      <a:pt x="203" y="0"/>
                    </a:moveTo>
                    <a:cubicBezTo>
                      <a:pt x="17" y="0"/>
                      <a:pt x="17" y="0"/>
                      <a:pt x="17" y="0"/>
                    </a:cubicBezTo>
                    <a:cubicBezTo>
                      <a:pt x="8" y="0"/>
                      <a:pt x="0" y="8"/>
                      <a:pt x="0" y="17"/>
                    </a:cubicBezTo>
                    <a:cubicBezTo>
                      <a:pt x="0" y="163"/>
                      <a:pt x="0" y="163"/>
                      <a:pt x="0" y="163"/>
                    </a:cubicBezTo>
                    <a:cubicBezTo>
                      <a:pt x="0" y="173"/>
                      <a:pt x="8" y="180"/>
                      <a:pt x="17" y="180"/>
                    </a:cubicBezTo>
                    <a:cubicBezTo>
                      <a:pt x="203" y="180"/>
                      <a:pt x="203" y="180"/>
                      <a:pt x="203" y="180"/>
                    </a:cubicBezTo>
                    <a:cubicBezTo>
                      <a:pt x="212" y="180"/>
                      <a:pt x="220" y="173"/>
                      <a:pt x="220" y="163"/>
                    </a:cubicBezTo>
                    <a:cubicBezTo>
                      <a:pt x="220" y="17"/>
                      <a:pt x="220" y="17"/>
                      <a:pt x="220" y="17"/>
                    </a:cubicBezTo>
                    <a:cubicBezTo>
                      <a:pt x="220" y="8"/>
                      <a:pt x="212" y="0"/>
                      <a:pt x="203" y="0"/>
                    </a:cubicBezTo>
                    <a:close/>
                    <a:moveTo>
                      <a:pt x="168" y="11"/>
                    </a:moveTo>
                    <a:cubicBezTo>
                      <a:pt x="182" y="11"/>
                      <a:pt x="182" y="11"/>
                      <a:pt x="182" y="11"/>
                    </a:cubicBezTo>
                    <a:cubicBezTo>
                      <a:pt x="182" y="25"/>
                      <a:pt x="182" y="25"/>
                      <a:pt x="182" y="25"/>
                    </a:cubicBezTo>
                    <a:cubicBezTo>
                      <a:pt x="168" y="25"/>
                      <a:pt x="168" y="25"/>
                      <a:pt x="168" y="25"/>
                    </a:cubicBezTo>
                    <a:lnTo>
                      <a:pt x="168" y="11"/>
                    </a:lnTo>
                    <a:close/>
                    <a:moveTo>
                      <a:pt x="146" y="11"/>
                    </a:moveTo>
                    <a:cubicBezTo>
                      <a:pt x="160" y="11"/>
                      <a:pt x="160" y="11"/>
                      <a:pt x="160" y="11"/>
                    </a:cubicBezTo>
                    <a:cubicBezTo>
                      <a:pt x="160" y="25"/>
                      <a:pt x="160" y="25"/>
                      <a:pt x="160" y="25"/>
                    </a:cubicBezTo>
                    <a:cubicBezTo>
                      <a:pt x="146" y="25"/>
                      <a:pt x="146" y="25"/>
                      <a:pt x="146" y="25"/>
                    </a:cubicBezTo>
                    <a:lnTo>
                      <a:pt x="146" y="11"/>
                    </a:lnTo>
                    <a:close/>
                    <a:moveTo>
                      <a:pt x="204" y="169"/>
                    </a:moveTo>
                    <a:cubicBezTo>
                      <a:pt x="16" y="169"/>
                      <a:pt x="16" y="169"/>
                      <a:pt x="16" y="169"/>
                    </a:cubicBezTo>
                    <a:cubicBezTo>
                      <a:pt x="16" y="31"/>
                      <a:pt x="16" y="31"/>
                      <a:pt x="16" y="31"/>
                    </a:cubicBezTo>
                    <a:cubicBezTo>
                      <a:pt x="204" y="31"/>
                      <a:pt x="204" y="31"/>
                      <a:pt x="204" y="31"/>
                    </a:cubicBezTo>
                    <a:lnTo>
                      <a:pt x="204" y="169"/>
                    </a:lnTo>
                    <a:close/>
                    <a:moveTo>
                      <a:pt x="204" y="25"/>
                    </a:moveTo>
                    <a:cubicBezTo>
                      <a:pt x="190" y="25"/>
                      <a:pt x="190" y="25"/>
                      <a:pt x="190" y="25"/>
                    </a:cubicBezTo>
                    <a:cubicBezTo>
                      <a:pt x="190" y="11"/>
                      <a:pt x="190" y="11"/>
                      <a:pt x="190" y="11"/>
                    </a:cubicBezTo>
                    <a:cubicBezTo>
                      <a:pt x="204" y="11"/>
                      <a:pt x="204" y="11"/>
                      <a:pt x="204" y="11"/>
                    </a:cubicBezTo>
                    <a:lnTo>
                      <a:pt x="204"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p:nvSpPr>
            <p:spPr bwMode="auto">
              <a:xfrm>
                <a:off x="2466976" y="4899025"/>
                <a:ext cx="490538" cy="260350"/>
              </a:xfrm>
              <a:custGeom>
                <a:avLst/>
                <a:gdLst>
                  <a:gd name="T0" fmla="*/ 19 w 309"/>
                  <a:gd name="T1" fmla="*/ 144 h 164"/>
                  <a:gd name="T2" fmla="*/ 19 w 309"/>
                  <a:gd name="T3" fmla="*/ 0 h 164"/>
                  <a:gd name="T4" fmla="*/ 0 w 309"/>
                  <a:gd name="T5" fmla="*/ 0 h 164"/>
                  <a:gd name="T6" fmla="*/ 0 w 309"/>
                  <a:gd name="T7" fmla="*/ 164 h 164"/>
                  <a:gd name="T8" fmla="*/ 309 w 309"/>
                  <a:gd name="T9" fmla="*/ 164 h 164"/>
                  <a:gd name="T10" fmla="*/ 309 w 309"/>
                  <a:gd name="T11" fmla="*/ 144 h 164"/>
                  <a:gd name="T12" fmla="*/ 19 w 309"/>
                  <a:gd name="T13" fmla="*/ 144 h 164"/>
                </a:gdLst>
                <a:ahLst/>
                <a:cxnLst>
                  <a:cxn ang="0">
                    <a:pos x="T0" y="T1"/>
                  </a:cxn>
                  <a:cxn ang="0">
                    <a:pos x="T2" y="T3"/>
                  </a:cxn>
                  <a:cxn ang="0">
                    <a:pos x="T4" y="T5"/>
                  </a:cxn>
                  <a:cxn ang="0">
                    <a:pos x="T6" y="T7"/>
                  </a:cxn>
                  <a:cxn ang="0">
                    <a:pos x="T8" y="T9"/>
                  </a:cxn>
                  <a:cxn ang="0">
                    <a:pos x="T10" y="T11"/>
                  </a:cxn>
                  <a:cxn ang="0">
                    <a:pos x="T12" y="T13"/>
                  </a:cxn>
                </a:cxnLst>
                <a:rect l="0" t="0" r="r" b="b"/>
                <a:pathLst>
                  <a:path w="309" h="164">
                    <a:moveTo>
                      <a:pt x="19" y="144"/>
                    </a:moveTo>
                    <a:lnTo>
                      <a:pt x="19" y="0"/>
                    </a:lnTo>
                    <a:lnTo>
                      <a:pt x="0" y="0"/>
                    </a:lnTo>
                    <a:lnTo>
                      <a:pt x="0" y="164"/>
                    </a:lnTo>
                    <a:lnTo>
                      <a:pt x="309" y="164"/>
                    </a:lnTo>
                    <a:lnTo>
                      <a:pt x="309" y="144"/>
                    </a:lnTo>
                    <a:lnTo>
                      <a:pt x="19"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2508251" y="4956175"/>
                <a:ext cx="373063" cy="114300"/>
              </a:xfrm>
              <a:custGeom>
                <a:avLst/>
                <a:gdLst>
                  <a:gd name="T0" fmla="*/ 103 w 235"/>
                  <a:gd name="T1" fmla="*/ 60 h 72"/>
                  <a:gd name="T2" fmla="*/ 189 w 235"/>
                  <a:gd name="T3" fmla="*/ 46 h 72"/>
                  <a:gd name="T4" fmla="*/ 235 w 235"/>
                  <a:gd name="T5" fmla="*/ 72 h 72"/>
                  <a:gd name="T6" fmla="*/ 206 w 235"/>
                  <a:gd name="T7" fmla="*/ 29 h 72"/>
                  <a:gd name="T8" fmla="*/ 103 w 235"/>
                  <a:gd name="T9" fmla="*/ 39 h 72"/>
                  <a:gd name="T10" fmla="*/ 46 w 235"/>
                  <a:gd name="T11" fmla="*/ 0 h 72"/>
                  <a:gd name="T12" fmla="*/ 0 w 235"/>
                  <a:gd name="T13" fmla="*/ 24 h 72"/>
                  <a:gd name="T14" fmla="*/ 0 w 235"/>
                  <a:gd name="T15" fmla="*/ 68 h 72"/>
                  <a:gd name="T16" fmla="*/ 46 w 235"/>
                  <a:gd name="T17" fmla="*/ 46 h 72"/>
                  <a:gd name="T18" fmla="*/ 103 w 235"/>
                  <a:gd name="T19"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72">
                    <a:moveTo>
                      <a:pt x="103" y="60"/>
                    </a:moveTo>
                    <a:lnTo>
                      <a:pt x="189" y="46"/>
                    </a:lnTo>
                    <a:lnTo>
                      <a:pt x="235" y="72"/>
                    </a:lnTo>
                    <a:lnTo>
                      <a:pt x="206" y="29"/>
                    </a:lnTo>
                    <a:lnTo>
                      <a:pt x="103" y="39"/>
                    </a:lnTo>
                    <a:lnTo>
                      <a:pt x="46" y="0"/>
                    </a:lnTo>
                    <a:lnTo>
                      <a:pt x="0" y="24"/>
                    </a:lnTo>
                    <a:lnTo>
                      <a:pt x="0" y="68"/>
                    </a:lnTo>
                    <a:lnTo>
                      <a:pt x="46" y="46"/>
                    </a:lnTo>
                    <a:lnTo>
                      <a:pt x="103"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p:cNvSpPr>
                <a:spLocks/>
              </p:cNvSpPr>
              <p:nvPr/>
            </p:nvSpPr>
            <p:spPr bwMode="auto">
              <a:xfrm>
                <a:off x="2508251" y="5040313"/>
                <a:ext cx="449263" cy="76200"/>
              </a:xfrm>
              <a:custGeom>
                <a:avLst/>
                <a:gdLst>
                  <a:gd name="T0" fmla="*/ 242 w 283"/>
                  <a:gd name="T1" fmla="*/ 31 h 48"/>
                  <a:gd name="T2" fmla="*/ 189 w 283"/>
                  <a:gd name="T3" fmla="*/ 0 h 48"/>
                  <a:gd name="T4" fmla="*/ 103 w 283"/>
                  <a:gd name="T5" fmla="*/ 15 h 48"/>
                  <a:gd name="T6" fmla="*/ 46 w 283"/>
                  <a:gd name="T7" fmla="*/ 0 h 48"/>
                  <a:gd name="T8" fmla="*/ 0 w 283"/>
                  <a:gd name="T9" fmla="*/ 22 h 48"/>
                  <a:gd name="T10" fmla="*/ 0 w 283"/>
                  <a:gd name="T11" fmla="*/ 24 h 48"/>
                  <a:gd name="T12" fmla="*/ 0 w 283"/>
                  <a:gd name="T13" fmla="*/ 48 h 48"/>
                  <a:gd name="T14" fmla="*/ 283 w 283"/>
                  <a:gd name="T15" fmla="*/ 48 h 48"/>
                  <a:gd name="T16" fmla="*/ 283 w 283"/>
                  <a:gd name="T17" fmla="*/ 15 h 48"/>
                  <a:gd name="T18" fmla="*/ 242 w 283"/>
                  <a:gd name="T19"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48">
                    <a:moveTo>
                      <a:pt x="242" y="31"/>
                    </a:moveTo>
                    <a:lnTo>
                      <a:pt x="189" y="0"/>
                    </a:lnTo>
                    <a:lnTo>
                      <a:pt x="103" y="15"/>
                    </a:lnTo>
                    <a:lnTo>
                      <a:pt x="46" y="0"/>
                    </a:lnTo>
                    <a:lnTo>
                      <a:pt x="0" y="22"/>
                    </a:lnTo>
                    <a:lnTo>
                      <a:pt x="0" y="24"/>
                    </a:lnTo>
                    <a:lnTo>
                      <a:pt x="0" y="48"/>
                    </a:lnTo>
                    <a:lnTo>
                      <a:pt x="283" y="48"/>
                    </a:lnTo>
                    <a:lnTo>
                      <a:pt x="283" y="15"/>
                    </a:lnTo>
                    <a:lnTo>
                      <a:pt x="242"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2466976" y="4759325"/>
                <a:ext cx="1714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7"/>
              <p:cNvSpPr>
                <a:spLocks noChangeArrowheads="1"/>
              </p:cNvSpPr>
              <p:nvPr/>
            </p:nvSpPr>
            <p:spPr bwMode="auto">
              <a:xfrm>
                <a:off x="2676526" y="4759325"/>
                <a:ext cx="169863"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8"/>
              <p:cNvSpPr>
                <a:spLocks noChangeArrowheads="1"/>
              </p:cNvSpPr>
              <p:nvPr/>
            </p:nvSpPr>
            <p:spPr bwMode="auto">
              <a:xfrm>
                <a:off x="2870201" y="4759325"/>
                <a:ext cx="24288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9"/>
              <p:cNvSpPr>
                <a:spLocks noChangeArrowheads="1"/>
              </p:cNvSpPr>
              <p:nvPr/>
            </p:nvSpPr>
            <p:spPr bwMode="auto">
              <a:xfrm>
                <a:off x="2870201" y="4835525"/>
                <a:ext cx="242888" cy="128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1" name="TextBox 60"/>
          <p:cNvSpPr txBox="1"/>
          <p:nvPr/>
        </p:nvSpPr>
        <p:spPr>
          <a:xfrm>
            <a:off x="1609029" y="1533729"/>
            <a:ext cx="10579796" cy="1631216"/>
          </a:xfrm>
          <a:prstGeom prst="rect">
            <a:avLst/>
          </a:prstGeom>
          <a:noFill/>
        </p:spPr>
        <p:txBody>
          <a:bodyPr wrap="square" rtlCol="0">
            <a:spAutoFit/>
          </a:bodyPr>
          <a:lstStyle/>
          <a:p>
            <a:pPr defTabSz="228554"/>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Descriptive analytics were done to assess the relative distribution of key data (e.g. task performance or verbal intelligence) across dimensions such as age, education, gender, and tenure. </a:t>
            </a:r>
            <a:r>
              <a:rPr lang="en-US" sz="20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Diagnostics showed that the survey data was normal. These dimensions also provided information necessary to view characteristics of the sample as a whole (most were white, male, with a bachelors degree, an average tenure of 3 years, in entry level IT sector jobs)</a:t>
            </a:r>
          </a:p>
        </p:txBody>
      </p:sp>
      <p:sp>
        <p:nvSpPr>
          <p:cNvPr id="62" name="TextBox 61"/>
          <p:cNvSpPr txBox="1"/>
          <p:nvPr/>
        </p:nvSpPr>
        <p:spPr>
          <a:xfrm>
            <a:off x="1618726" y="3376575"/>
            <a:ext cx="10570099" cy="1631216"/>
          </a:xfrm>
          <a:prstGeom prst="rect">
            <a:avLst/>
          </a:prstGeom>
          <a:noFill/>
        </p:spPr>
        <p:txBody>
          <a:bodyPr wrap="square" rtlCol="0">
            <a:spAutoFit/>
          </a:bodyPr>
          <a:lstStyle/>
          <a:p>
            <a:pPr defTabSz="228554"/>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The text data were positively skewed and leptokurtic, exhibiting a </a:t>
            </a:r>
            <a:r>
              <a:rPr lang="en-US" sz="2000" b="1" kern="0" dirty="0" err="1"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Zipf’s</a:t>
            </a:r>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 distribution</a:t>
            </a:r>
            <a:r>
              <a:rPr lang="en-US" sz="2000" b="1" kern="0" baseline="3000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1</a:t>
            </a:r>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 Most LIWC word categories showed low usage relative to base rates</a:t>
            </a:r>
            <a:r>
              <a:rPr lang="en-US" sz="2000" b="1" kern="0" baseline="3000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2</a:t>
            </a:r>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 </a:t>
            </a:r>
            <a:r>
              <a:rPr lang="en-US" sz="20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This is not uncommon with text data. The nature of speech makes this evident—once a phrase or thought is expressed it is usually not repeated and excessive repetition is generally considered bad practice. To mitigate the impact of skew, the data were log transformed</a:t>
            </a:r>
            <a:r>
              <a:rPr lang="en-US" sz="2000" kern="0" baseline="3000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3</a:t>
            </a:r>
            <a:r>
              <a:rPr lang="en-US" sz="20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a:t>
            </a:r>
            <a:endParaRPr lang="en-US" sz="2000" kern="0" baseline="3000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endParaRPr>
          </a:p>
        </p:txBody>
      </p:sp>
      <p:sp>
        <p:nvSpPr>
          <p:cNvPr id="63" name="TextBox 62"/>
          <p:cNvSpPr txBox="1"/>
          <p:nvPr/>
        </p:nvSpPr>
        <p:spPr>
          <a:xfrm>
            <a:off x="1566045" y="5106762"/>
            <a:ext cx="10622780" cy="1631216"/>
          </a:xfrm>
          <a:prstGeom prst="rect">
            <a:avLst/>
          </a:prstGeom>
          <a:noFill/>
        </p:spPr>
        <p:txBody>
          <a:bodyPr wrap="square" rtlCol="0">
            <a:spAutoFit/>
          </a:bodyPr>
          <a:lstStyle/>
          <a:p>
            <a:pPr defTabSz="228554"/>
            <a:r>
              <a:rPr lang="en-US" sz="2000"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An exploration of the word count revealed an even greater number of resume submissions were unusable for the predictive analyses due to low word count. Since the LIWC categories count percentage of each type of word category in a single text, low word count results in inflated and unstable percentage estimates. Thus, </a:t>
            </a:r>
            <a:r>
              <a:rPr lang="en-US" sz="2000" b="1" kern="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rPr>
              <a:t>resumes with less than 100 words were excluded from the predictive analyses resulting in a sample of 667 participants. </a:t>
            </a:r>
            <a:endParaRPr lang="en-US" sz="2000" b="1" kern="0" baseline="30000" dirty="0" smtClean="0">
              <a:solidFill>
                <a:srgbClr val="333333"/>
              </a:solidFill>
              <a:latin typeface="Lato Light" panose="020F0302020204030203" pitchFamily="34" charset="0"/>
              <a:ea typeface="Lato Light" panose="020F0302020204030203" pitchFamily="34" charset="0"/>
              <a:cs typeface="Lato Light" panose="020F0302020204030203" pitchFamily="34" charset="0"/>
              <a:sym typeface="Source Sans Pro Light"/>
            </a:endParaRPr>
          </a:p>
        </p:txBody>
      </p:sp>
      <p:grpSp>
        <p:nvGrpSpPr>
          <p:cNvPr id="31" name="Group 30"/>
          <p:cNvGrpSpPr/>
          <p:nvPr/>
        </p:nvGrpSpPr>
        <p:grpSpPr>
          <a:xfrm>
            <a:off x="136315" y="3437698"/>
            <a:ext cx="1463040" cy="1463040"/>
            <a:chOff x="625579" y="2844756"/>
            <a:chExt cx="914400" cy="914400"/>
          </a:xfrm>
        </p:grpSpPr>
        <p:grpSp>
          <p:nvGrpSpPr>
            <p:cNvPr id="20" name="Group 19"/>
            <p:cNvGrpSpPr/>
            <p:nvPr/>
          </p:nvGrpSpPr>
          <p:grpSpPr>
            <a:xfrm>
              <a:off x="625579" y="2844756"/>
              <a:ext cx="914400" cy="914400"/>
              <a:chOff x="1446213" y="10704513"/>
              <a:chExt cx="1676400" cy="1677987"/>
            </a:xfrm>
          </p:grpSpPr>
          <p:sp>
            <p:nvSpPr>
              <p:cNvPr id="22" name="AutoShape 8"/>
              <p:cNvSpPr>
                <a:spLocks/>
              </p:cNvSpPr>
              <p:nvPr/>
            </p:nvSpPr>
            <p:spPr bwMode="auto">
              <a:xfrm>
                <a:off x="1446213" y="107045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23" name="AutoShape 9"/>
              <p:cNvSpPr>
                <a:spLocks/>
              </p:cNvSpPr>
              <p:nvPr/>
            </p:nvSpPr>
            <p:spPr bwMode="auto">
              <a:xfrm>
                <a:off x="2108200" y="111506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5">
                  <a:lumMod val="75000"/>
                </a:schemeClr>
              </a:solidFill>
              <a:ln>
                <a:noFill/>
              </a:ln>
              <a:effectLst/>
              <a:extLst/>
            </p:spPr>
            <p:txBody>
              <a:bodyPr lIns="0" tIns="0" rIns="0" bIns="0" anchor="ctr"/>
              <a:lstStyle/>
              <a:p>
                <a:endParaRPr lang="en-US" sz="1100" dirty="0">
                  <a:latin typeface="Lato" panose="020F0502020204030203" pitchFamily="34" charset="0"/>
                </a:endParaRPr>
              </a:p>
            </p:txBody>
          </p:sp>
          <p:sp>
            <p:nvSpPr>
              <p:cNvPr id="24" name="AutoShape 10"/>
              <p:cNvSpPr>
                <a:spLocks/>
              </p:cNvSpPr>
              <p:nvPr/>
            </p:nvSpPr>
            <p:spPr bwMode="auto">
              <a:xfrm>
                <a:off x="1700213" y="10958514"/>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1650" dirty="0">
                  <a:solidFill>
                    <a:srgbClr val="FFFFFF"/>
                  </a:solidFill>
                  <a:latin typeface="Aleo bold" panose="020F0802020204030203" pitchFamily="34" charset="0"/>
                </a:endParaRPr>
              </a:p>
            </p:txBody>
          </p:sp>
        </p:grpSp>
        <p:sp>
          <p:nvSpPr>
            <p:cNvPr id="64" name="AutoShape 30"/>
            <p:cNvSpPr>
              <a:spLocks/>
            </p:cNvSpPr>
            <p:nvPr/>
          </p:nvSpPr>
          <p:spPr bwMode="auto">
            <a:xfrm>
              <a:off x="898081" y="3089667"/>
              <a:ext cx="365760" cy="365760"/>
            </a:xfrm>
            <a:custGeom>
              <a:avLst/>
              <a:gdLst/>
              <a:ahLst/>
              <a:cxnLst/>
              <a:rect l="0" t="0" r="r" b="b"/>
              <a:pathLst>
                <a:path w="21600" h="21600">
                  <a:moveTo>
                    <a:pt x="21600" y="18852"/>
                  </a:moveTo>
                  <a:lnTo>
                    <a:pt x="0" y="18852"/>
                  </a:lnTo>
                  <a:lnTo>
                    <a:pt x="0" y="21600"/>
                  </a:lnTo>
                  <a:lnTo>
                    <a:pt x="21600" y="21600"/>
                  </a:lnTo>
                  <a:cubicBezTo>
                    <a:pt x="21600" y="21600"/>
                    <a:pt x="21600" y="18852"/>
                    <a:pt x="21600" y="18852"/>
                  </a:cubicBezTo>
                  <a:close/>
                  <a:moveTo>
                    <a:pt x="19950" y="17183"/>
                  </a:moveTo>
                  <a:lnTo>
                    <a:pt x="16427" y="17183"/>
                  </a:lnTo>
                  <a:lnTo>
                    <a:pt x="16427" y="12872"/>
                  </a:lnTo>
                  <a:lnTo>
                    <a:pt x="19950" y="12872"/>
                  </a:lnTo>
                  <a:cubicBezTo>
                    <a:pt x="19950" y="12872"/>
                    <a:pt x="19950" y="17183"/>
                    <a:pt x="19950" y="17183"/>
                  </a:cubicBezTo>
                  <a:close/>
                  <a:moveTo>
                    <a:pt x="15022" y="17183"/>
                  </a:moveTo>
                  <a:lnTo>
                    <a:pt x="11499" y="17183"/>
                  </a:lnTo>
                  <a:lnTo>
                    <a:pt x="11499" y="5222"/>
                  </a:lnTo>
                  <a:lnTo>
                    <a:pt x="15022" y="5222"/>
                  </a:lnTo>
                  <a:cubicBezTo>
                    <a:pt x="15022" y="5222"/>
                    <a:pt x="15022" y="17183"/>
                    <a:pt x="15022" y="17183"/>
                  </a:cubicBezTo>
                  <a:close/>
                  <a:moveTo>
                    <a:pt x="10094" y="17183"/>
                  </a:moveTo>
                  <a:lnTo>
                    <a:pt x="6571" y="17183"/>
                  </a:lnTo>
                  <a:lnTo>
                    <a:pt x="6571" y="0"/>
                  </a:lnTo>
                  <a:lnTo>
                    <a:pt x="10094" y="0"/>
                  </a:lnTo>
                  <a:cubicBezTo>
                    <a:pt x="10094" y="0"/>
                    <a:pt x="10094" y="17183"/>
                    <a:pt x="10094" y="17183"/>
                  </a:cubicBezTo>
                  <a:close/>
                  <a:moveTo>
                    <a:pt x="5165" y="17183"/>
                  </a:moveTo>
                  <a:lnTo>
                    <a:pt x="1643" y="17183"/>
                  </a:lnTo>
                  <a:lnTo>
                    <a:pt x="1643" y="8693"/>
                  </a:lnTo>
                  <a:lnTo>
                    <a:pt x="5165" y="8693"/>
                  </a:lnTo>
                  <a:cubicBezTo>
                    <a:pt x="5165" y="8693"/>
                    <a:pt x="5165" y="17183"/>
                    <a:pt x="5165" y="17183"/>
                  </a:cubicBezTo>
                  <a:close/>
                  <a:moveTo>
                    <a:pt x="5165" y="1718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grpSp>
        <p:nvGrpSpPr>
          <p:cNvPr id="32" name="Group 31"/>
          <p:cNvGrpSpPr/>
          <p:nvPr/>
        </p:nvGrpSpPr>
        <p:grpSpPr>
          <a:xfrm>
            <a:off x="150838" y="5173491"/>
            <a:ext cx="1463040" cy="1463040"/>
            <a:chOff x="637257" y="4172171"/>
            <a:chExt cx="914400" cy="914400"/>
          </a:xfrm>
        </p:grpSpPr>
        <p:grpSp>
          <p:nvGrpSpPr>
            <p:cNvPr id="26" name="Group 25"/>
            <p:cNvGrpSpPr>
              <a:grpSpLocks noChangeAspect="1"/>
            </p:cNvGrpSpPr>
            <p:nvPr/>
          </p:nvGrpSpPr>
          <p:grpSpPr>
            <a:xfrm>
              <a:off x="637257" y="4172171"/>
              <a:ext cx="914400" cy="914400"/>
              <a:chOff x="8945562" y="7707313"/>
              <a:chExt cx="6043613" cy="6045200"/>
            </a:xfrm>
          </p:grpSpPr>
          <p:sp>
            <p:nvSpPr>
              <p:cNvPr id="28"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2000" dirty="0">
                  <a:solidFill>
                    <a:srgbClr val="FFFFFF"/>
                  </a:solidFill>
                  <a:effectLst>
                    <a:outerShdw blurRad="38100" dist="38100" dir="2700000" algn="tl">
                      <a:srgbClr val="000000"/>
                    </a:outerShdw>
                  </a:effectLst>
                  <a:latin typeface="Lato" panose="020F0502020204030203" pitchFamily="34" charset="0"/>
                </a:endParaRPr>
              </a:p>
            </p:txBody>
          </p:sp>
          <p:sp>
            <p:nvSpPr>
              <p:cNvPr id="29" name="Freeform 28"/>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3">
                  <a:lumMod val="75000"/>
                  <a:alpha val="50000"/>
                </a:schemeClr>
              </a:solidFill>
              <a:ln>
                <a:noFill/>
              </a:ln>
              <a:effectLst/>
              <a:extLst/>
            </p:spPr>
            <p:txBody>
              <a:bodyPr lIns="0" tIns="0" rIns="0" bIns="0" anchor="ctr"/>
              <a:lstStyle/>
              <a:p>
                <a:endParaRPr lang="en-US" sz="1100" dirty="0">
                  <a:latin typeface="Lato" panose="020F0502020204030203" pitchFamily="34" charset="0"/>
                </a:endParaRPr>
              </a:p>
            </p:txBody>
          </p:sp>
          <p:sp>
            <p:nvSpPr>
              <p:cNvPr id="30"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1650" dirty="0">
                  <a:solidFill>
                    <a:srgbClr val="FFFFFF"/>
                  </a:solidFill>
                  <a:latin typeface="Aleo bold" panose="020F0802020204030203" pitchFamily="34" charset="0"/>
                </a:endParaRPr>
              </a:p>
            </p:txBody>
          </p:sp>
        </p:grpSp>
        <p:sp>
          <p:nvSpPr>
            <p:cNvPr id="69" name="AutoShape 6"/>
            <p:cNvSpPr>
              <a:spLocks/>
            </p:cNvSpPr>
            <p:nvPr/>
          </p:nvSpPr>
          <p:spPr bwMode="auto">
            <a:xfrm>
              <a:off x="918476" y="4480511"/>
              <a:ext cx="365760" cy="342900"/>
            </a:xfrm>
            <a:custGeom>
              <a:avLst/>
              <a:gdLst/>
              <a:ahLst/>
              <a:cxnLst/>
              <a:rect l="0" t="0" r="r" b="b"/>
              <a:pathLst>
                <a:path w="21600" h="21600">
                  <a:moveTo>
                    <a:pt x="9901" y="11003"/>
                  </a:moveTo>
                  <a:lnTo>
                    <a:pt x="8077" y="11003"/>
                  </a:lnTo>
                  <a:lnTo>
                    <a:pt x="8077" y="13471"/>
                  </a:lnTo>
                  <a:lnTo>
                    <a:pt x="9901" y="13471"/>
                  </a:lnTo>
                  <a:cubicBezTo>
                    <a:pt x="9901" y="13471"/>
                    <a:pt x="9901" y="11003"/>
                    <a:pt x="9901" y="11003"/>
                  </a:cubicBezTo>
                  <a:close/>
                  <a:moveTo>
                    <a:pt x="7320" y="6637"/>
                  </a:moveTo>
                  <a:lnTo>
                    <a:pt x="5495" y="6637"/>
                  </a:lnTo>
                  <a:lnTo>
                    <a:pt x="5495" y="13471"/>
                  </a:lnTo>
                  <a:lnTo>
                    <a:pt x="7320" y="13471"/>
                  </a:lnTo>
                  <a:cubicBezTo>
                    <a:pt x="7320" y="13471"/>
                    <a:pt x="7320" y="6637"/>
                    <a:pt x="7320" y="6637"/>
                  </a:cubicBezTo>
                  <a:close/>
                  <a:moveTo>
                    <a:pt x="4738" y="13471"/>
                  </a:moveTo>
                  <a:lnTo>
                    <a:pt x="2913" y="13471"/>
                  </a:lnTo>
                  <a:lnTo>
                    <a:pt x="2913" y="9004"/>
                  </a:lnTo>
                  <a:lnTo>
                    <a:pt x="4738" y="9004"/>
                  </a:lnTo>
                  <a:cubicBezTo>
                    <a:pt x="4738" y="9004"/>
                    <a:pt x="4738" y="13471"/>
                    <a:pt x="4738" y="13471"/>
                  </a:cubicBezTo>
                  <a:close/>
                  <a:moveTo>
                    <a:pt x="10412" y="17792"/>
                  </a:moveTo>
                  <a:lnTo>
                    <a:pt x="0" y="17792"/>
                  </a:lnTo>
                  <a:lnTo>
                    <a:pt x="0" y="0"/>
                  </a:lnTo>
                  <a:lnTo>
                    <a:pt x="17542" y="0"/>
                  </a:lnTo>
                  <a:lnTo>
                    <a:pt x="17542" y="8207"/>
                  </a:lnTo>
                  <a:cubicBezTo>
                    <a:pt x="17011" y="7944"/>
                    <a:pt x="16438" y="7769"/>
                    <a:pt x="15839" y="7701"/>
                  </a:cubicBezTo>
                  <a:lnTo>
                    <a:pt x="15839" y="4241"/>
                  </a:lnTo>
                  <a:lnTo>
                    <a:pt x="1703" y="4241"/>
                  </a:lnTo>
                  <a:lnTo>
                    <a:pt x="1703" y="15843"/>
                  </a:lnTo>
                  <a:lnTo>
                    <a:pt x="9679" y="15843"/>
                  </a:lnTo>
                  <a:cubicBezTo>
                    <a:pt x="9831" y="16543"/>
                    <a:pt x="10081" y="17200"/>
                    <a:pt x="10412" y="17792"/>
                  </a:cubicBezTo>
                  <a:close/>
                  <a:moveTo>
                    <a:pt x="15262" y="17256"/>
                  </a:moveTo>
                  <a:cubicBezTo>
                    <a:pt x="13817" y="17256"/>
                    <a:pt x="12641" y="15910"/>
                    <a:pt x="12641" y="14254"/>
                  </a:cubicBezTo>
                  <a:cubicBezTo>
                    <a:pt x="12641" y="12599"/>
                    <a:pt x="13817" y="11252"/>
                    <a:pt x="15262" y="11252"/>
                  </a:cubicBezTo>
                  <a:cubicBezTo>
                    <a:pt x="16708" y="11252"/>
                    <a:pt x="17885" y="12599"/>
                    <a:pt x="17885" y="14254"/>
                  </a:cubicBezTo>
                  <a:cubicBezTo>
                    <a:pt x="17885" y="15910"/>
                    <a:pt x="16708" y="17256"/>
                    <a:pt x="15262" y="17256"/>
                  </a:cubicBezTo>
                  <a:close/>
                  <a:moveTo>
                    <a:pt x="18795" y="16811"/>
                  </a:moveTo>
                  <a:cubicBezTo>
                    <a:pt x="19205" y="16071"/>
                    <a:pt x="19443" y="15194"/>
                    <a:pt x="19443" y="14254"/>
                  </a:cubicBezTo>
                  <a:cubicBezTo>
                    <a:pt x="19443" y="11615"/>
                    <a:pt x="17567" y="9469"/>
                    <a:pt x="15262" y="9469"/>
                  </a:cubicBezTo>
                  <a:cubicBezTo>
                    <a:pt x="12957" y="9469"/>
                    <a:pt x="11082" y="11615"/>
                    <a:pt x="11082" y="14254"/>
                  </a:cubicBezTo>
                  <a:cubicBezTo>
                    <a:pt x="11082" y="16893"/>
                    <a:pt x="12957" y="19040"/>
                    <a:pt x="15262" y="19040"/>
                  </a:cubicBezTo>
                  <a:cubicBezTo>
                    <a:pt x="16042" y="19040"/>
                    <a:pt x="16773" y="18794"/>
                    <a:pt x="17398" y="18367"/>
                  </a:cubicBezTo>
                  <a:lnTo>
                    <a:pt x="20223" y="21600"/>
                  </a:lnTo>
                  <a:lnTo>
                    <a:pt x="21600" y="20023"/>
                  </a:lnTo>
                  <a:cubicBezTo>
                    <a:pt x="21600" y="20023"/>
                    <a:pt x="18795" y="16811"/>
                    <a:pt x="18795" y="16811"/>
                  </a:cubicBezTo>
                  <a:close/>
                  <a:moveTo>
                    <a:pt x="18795" y="16811"/>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a:p>
          </p:txBody>
        </p:sp>
      </p:grpSp>
    </p:spTree>
    <p:extLst>
      <p:ext uri="{BB962C8B-B14F-4D97-AF65-F5344CB8AC3E}">
        <p14:creationId xmlns:p14="http://schemas.microsoft.com/office/powerpoint/2010/main" val="4099111838"/>
      </p:ext>
    </p:extLst>
  </p:cSld>
  <p:clrMapOvr>
    <a:masterClrMapping/>
  </p:clrMapOvr>
  <p:transition spd="slow">
    <p:push/>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6.png"/></Relationships>
</file>

<file path=ppt/theme/_rels/theme11.xml.rels><?xml version="1.0" encoding="UTF-8" standalone="yes"?>
<Relationships xmlns="http://schemas.openxmlformats.org/package/2006/relationships"><Relationship Id="rId1" Type="http://schemas.openxmlformats.org/officeDocument/2006/relationships/image" Target="../media/image6.png"/></Relationships>
</file>

<file path=ppt/theme/_rels/theme9.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SPU Theme - Title and Subsections">
  <a:themeElements>
    <a:clrScheme name="SPU Alt">
      <a:dk1>
        <a:srgbClr val="505050"/>
      </a:dk1>
      <a:lt1>
        <a:sysClr val="window" lastClr="FFFFFF"/>
      </a:lt1>
      <a:dk2>
        <a:srgbClr val="FFFFFF"/>
      </a:dk2>
      <a:lt2>
        <a:srgbClr val="D2D2D2"/>
      </a:lt2>
      <a:accent1>
        <a:srgbClr val="9E0047"/>
      </a:accent1>
      <a:accent2>
        <a:srgbClr val="00188F"/>
      </a:accent2>
      <a:accent3>
        <a:srgbClr val="7FBA00"/>
      </a:accent3>
      <a:accent4>
        <a:srgbClr val="0072C6"/>
      </a:accent4>
      <a:accent5>
        <a:srgbClr val="D2D2D2"/>
      </a:accent5>
      <a:accent6>
        <a:srgbClr val="969696"/>
      </a:accent6>
      <a:hlink>
        <a:srgbClr val="C00000"/>
      </a:hlink>
      <a:folHlink>
        <a:srgbClr val="9E0047"/>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wrap="squar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SPU Template_FINAL_04April14" id="{5937EC0B-C8AE-4D31-BBDB-4C5EDA27844C}" vid="{8B2010BA-6015-447C-A649-C7633F37026E}"/>
    </a:ext>
  </a:extLst>
</a:theme>
</file>

<file path=ppt/theme/theme10.xml><?xml version="1.0" encoding="utf-8"?>
<a:theme xmlns:a="http://schemas.openxmlformats.org/drawingml/2006/main" name="1_Bright Theme">
  <a:themeElements>
    <a:clrScheme name="PitchDeck - colorful">
      <a:dk1>
        <a:srgbClr val="333333"/>
      </a:dk1>
      <a:lt1>
        <a:srgbClr val="FFFFFF"/>
      </a:lt1>
      <a:dk2>
        <a:srgbClr val="F7B91E"/>
      </a:dk2>
      <a:lt2>
        <a:srgbClr val="FBCB43"/>
      </a:lt2>
      <a:accent1>
        <a:srgbClr val="EA5B57"/>
      </a:accent1>
      <a:accent2>
        <a:srgbClr val="FF665E"/>
      </a:accent2>
      <a:accent3>
        <a:srgbClr val="1097C6"/>
      </a:accent3>
      <a:accent4>
        <a:srgbClr val="2EB3E8"/>
      </a:accent4>
      <a:accent5>
        <a:srgbClr val="4E9652"/>
      </a:accent5>
      <a:accent6>
        <a:srgbClr val="75BC75"/>
      </a:accent6>
      <a:hlink>
        <a:srgbClr val="1097C6"/>
      </a:hlink>
      <a:folHlink>
        <a:srgbClr val="2EB3E8"/>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ex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name="bright" id="{F1323FCE-C22B-4880-8E96-CA8CB7C7014E}" vid="{8CB77237-B2BA-4FED-B7BC-EA36248E27F8}"/>
    </a:ext>
  </a:extLst>
</a:theme>
</file>

<file path=ppt/theme/theme11.xml><?xml version="1.0" encoding="utf-8"?>
<a:theme xmlns:a="http://schemas.openxmlformats.org/drawingml/2006/main" name="2_Bright Theme">
  <a:themeElements>
    <a:clrScheme name="PitchDeck - colorful">
      <a:dk1>
        <a:srgbClr val="333333"/>
      </a:dk1>
      <a:lt1>
        <a:srgbClr val="FFFFFF"/>
      </a:lt1>
      <a:dk2>
        <a:srgbClr val="F7B91E"/>
      </a:dk2>
      <a:lt2>
        <a:srgbClr val="FBCB43"/>
      </a:lt2>
      <a:accent1>
        <a:srgbClr val="EA5B57"/>
      </a:accent1>
      <a:accent2>
        <a:srgbClr val="FF665E"/>
      </a:accent2>
      <a:accent3>
        <a:srgbClr val="1097C6"/>
      </a:accent3>
      <a:accent4>
        <a:srgbClr val="2EB3E8"/>
      </a:accent4>
      <a:accent5>
        <a:srgbClr val="4E9652"/>
      </a:accent5>
      <a:accent6>
        <a:srgbClr val="75BC75"/>
      </a:accent6>
      <a:hlink>
        <a:srgbClr val="1097C6"/>
      </a:hlink>
      <a:folHlink>
        <a:srgbClr val="2EB3E8"/>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ex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name="bright" id="{F1323FCE-C22B-4880-8E96-CA8CB7C7014E}" vid="{8CB77237-B2BA-4FED-B7BC-EA36248E27F8}"/>
    </a:ext>
  </a:extLst>
</a:theme>
</file>

<file path=ppt/theme/theme12.xml><?xml version="1.0" encoding="utf-8"?>
<a:theme xmlns:a="http://schemas.openxmlformats.org/drawingml/2006/main" name="Office Theme">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U Theme">
  <a:themeElements>
    <a:clrScheme name="SPU Branding Final">
      <a:dk1>
        <a:srgbClr val="000000"/>
      </a:dk1>
      <a:lt1>
        <a:srgbClr val="FFFFFF"/>
      </a:lt1>
      <a:dk2>
        <a:srgbClr val="0072C6"/>
      </a:dk2>
      <a:lt2>
        <a:srgbClr val="E6E6E6"/>
      </a:lt2>
      <a:accent1>
        <a:srgbClr val="8C1D40"/>
      </a:accent1>
      <a:accent2>
        <a:srgbClr val="FFFFFF"/>
      </a:accent2>
      <a:accent3>
        <a:srgbClr val="68217A"/>
      </a:accent3>
      <a:accent4>
        <a:srgbClr val="0072C6"/>
      </a:accent4>
      <a:accent5>
        <a:srgbClr val="BAD80A"/>
      </a:accent5>
      <a:accent6>
        <a:srgbClr val="68217A"/>
      </a:accent6>
      <a:hlink>
        <a:srgbClr val="8C1D40"/>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U Template_FINAL_04April14" id="{5937EC0B-C8AE-4D31-BBDB-4C5EDA27844C}" vid="{579C0C06-7563-4E4B-91A9-A427CCB0D645}"/>
    </a:ext>
  </a:extLst>
</a:theme>
</file>

<file path=ppt/theme/theme3.xml><?xml version="1.0" encoding="utf-8"?>
<a:theme xmlns:a="http://schemas.openxmlformats.org/drawingml/2006/main" name="Accent Color Transition Slides">
  <a:themeElements>
    <a:clrScheme name="SPU Branding Final">
      <a:dk1>
        <a:srgbClr val="000000"/>
      </a:dk1>
      <a:lt1>
        <a:srgbClr val="FFFFFF"/>
      </a:lt1>
      <a:dk2>
        <a:srgbClr val="0072C6"/>
      </a:dk2>
      <a:lt2>
        <a:srgbClr val="E6E6E6"/>
      </a:lt2>
      <a:accent1>
        <a:srgbClr val="8C1D40"/>
      </a:accent1>
      <a:accent2>
        <a:srgbClr val="FFFFFF"/>
      </a:accent2>
      <a:accent3>
        <a:srgbClr val="68217A"/>
      </a:accent3>
      <a:accent4>
        <a:srgbClr val="0072C6"/>
      </a:accent4>
      <a:accent5>
        <a:srgbClr val="BAD80A"/>
      </a:accent5>
      <a:accent6>
        <a:srgbClr val="68217A"/>
      </a:accent6>
      <a:hlink>
        <a:srgbClr val="8C1D40"/>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U Template_FINAL_04April14" id="{5937EC0B-C8AE-4D31-BBDB-4C5EDA27844C}" vid="{FB077627-DBF5-4B7B-84E6-35E3C8E3C131}"/>
    </a:ext>
  </a:extLst>
</a:theme>
</file>

<file path=ppt/theme/theme4.xml><?xml version="1.0" encoding="utf-8"?>
<a:theme xmlns:a="http://schemas.openxmlformats.org/drawingml/2006/main" name="1_SPU Theme">
  <a:themeElements>
    <a:clrScheme name="SPU Alt">
      <a:dk1>
        <a:srgbClr val="505050"/>
      </a:dk1>
      <a:lt1>
        <a:sysClr val="window" lastClr="FFFFFF"/>
      </a:lt1>
      <a:dk2>
        <a:srgbClr val="FFFFFF"/>
      </a:dk2>
      <a:lt2>
        <a:srgbClr val="D2D2D2"/>
      </a:lt2>
      <a:accent1>
        <a:srgbClr val="9E0047"/>
      </a:accent1>
      <a:accent2>
        <a:srgbClr val="00188F"/>
      </a:accent2>
      <a:accent3>
        <a:srgbClr val="7FBA00"/>
      </a:accent3>
      <a:accent4>
        <a:srgbClr val="0072C6"/>
      </a:accent4>
      <a:accent5>
        <a:srgbClr val="D2D2D2"/>
      </a:accent5>
      <a:accent6>
        <a:srgbClr val="969696"/>
      </a:accent6>
      <a:hlink>
        <a:srgbClr val="C00000"/>
      </a:hlink>
      <a:folHlink>
        <a:srgbClr val="9E0047"/>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wrap="squar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SPU Template_FINAL_04April14" id="{5937EC0B-C8AE-4D31-BBDB-4C5EDA27844C}" vid="{2F461B60-2EA2-4527-857D-EC1A7A0659CE}"/>
    </a:ext>
  </a:extLst>
</a:theme>
</file>

<file path=ppt/theme/theme5.xml><?xml version="1.0" encoding="utf-8"?>
<a:theme xmlns:a="http://schemas.openxmlformats.org/drawingml/2006/main" name="MGX Theme">
  <a:themeElements>
    <a:clrScheme name="SPU Branding v1">
      <a:dk1>
        <a:srgbClr val="000000"/>
      </a:dk1>
      <a:lt1>
        <a:srgbClr val="FFFFFF"/>
      </a:lt1>
      <a:dk2>
        <a:srgbClr val="0072C6"/>
      </a:dk2>
      <a:lt2>
        <a:srgbClr val="E6E6E6"/>
      </a:lt2>
      <a:accent1>
        <a:srgbClr val="9E0047"/>
      </a:accent1>
      <a:accent2>
        <a:srgbClr val="FFFFFF"/>
      </a:accent2>
      <a:accent3>
        <a:srgbClr val="68217A"/>
      </a:accent3>
      <a:accent4>
        <a:srgbClr val="0072C6"/>
      </a:accent4>
      <a:accent5>
        <a:srgbClr val="BAD80A"/>
      </a:accent5>
      <a:accent6>
        <a:srgbClr val="68217A"/>
      </a:accent6>
      <a:hlink>
        <a:srgbClr val="9E0047"/>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U Template_FINAL_04April14" id="{5937EC0B-C8AE-4D31-BBDB-4C5EDA27844C}" vid="{0F2E2EA7-A3DD-463B-9774-64CA04E55A95}"/>
    </a:ext>
  </a:extLst>
</a:theme>
</file>

<file path=ppt/theme/theme6.xml><?xml version="1.0" encoding="utf-8"?>
<a:theme xmlns:a="http://schemas.openxmlformats.org/drawingml/2006/main" name="1_Accent Color Transition Slides">
  <a:themeElements>
    <a:clrScheme name="MGX">
      <a:dk1>
        <a:srgbClr val="000000"/>
      </a:dk1>
      <a:lt1>
        <a:srgbClr val="FFFFFF"/>
      </a:lt1>
      <a:dk2>
        <a:srgbClr val="0072C6"/>
      </a:dk2>
      <a:lt2>
        <a:srgbClr val="E6E6E6"/>
      </a:lt2>
      <a:accent1>
        <a:srgbClr val="0072C6"/>
      </a:accent1>
      <a:accent2>
        <a:srgbClr val="BAD80A"/>
      </a:accent2>
      <a:accent3>
        <a:srgbClr val="FF8C00"/>
      </a:accent3>
      <a:accent4>
        <a:srgbClr val="68217A"/>
      </a:accent4>
      <a:accent5>
        <a:srgbClr val="00BCF2"/>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U Template_FINAL_04April14" id="{5937EC0B-C8AE-4D31-BBDB-4C5EDA27844C}" vid="{25237A38-D9A8-4859-ACD6-488E388AFF20}"/>
    </a:ext>
  </a:extLst>
</a:theme>
</file>

<file path=ppt/theme/theme7.xml><?xml version="1.0" encoding="utf-8"?>
<a:theme xmlns:a="http://schemas.openxmlformats.org/drawingml/2006/main" name="2_Accent Color Transition Slides">
  <a:themeElements>
    <a:clrScheme name="Black/White Transition Color Slides">
      <a:dk1>
        <a:srgbClr val="000000"/>
      </a:dk1>
      <a:lt1>
        <a:srgbClr val="FFFFFF"/>
      </a:lt1>
      <a:dk2>
        <a:srgbClr val="292929"/>
      </a:dk2>
      <a:lt2>
        <a:srgbClr val="D2D2D2"/>
      </a:lt2>
      <a:accent1>
        <a:srgbClr val="00BCF2"/>
      </a:accent1>
      <a:accent2>
        <a:srgbClr val="7FBA00"/>
      </a:accent2>
      <a:accent3>
        <a:srgbClr val="FF8C00"/>
      </a:accent3>
      <a:accent4>
        <a:srgbClr val="B4009E"/>
      </a:accent4>
      <a:accent5>
        <a:srgbClr val="0072C6"/>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U Template_FINAL_04April14" id="{5937EC0B-C8AE-4D31-BBDB-4C5EDA27844C}" vid="{62F196AF-6546-40FF-BAB4-CC7DD76926BB}"/>
    </a:ext>
  </a:extLst>
</a:theme>
</file>

<file path=ppt/theme/theme8.xml><?xml version="1.0" encoding="utf-8"?>
<a:theme xmlns:a="http://schemas.openxmlformats.org/drawingml/2006/main" name="Microsoft BDU">
  <a:themeElements>
    <a:clrScheme name="BDU Color Scheme">
      <a:dk1>
        <a:sysClr val="windowText" lastClr="000000"/>
      </a:dk1>
      <a:lt1>
        <a:sysClr val="window" lastClr="FFFFFF"/>
      </a:lt1>
      <a:dk2>
        <a:srgbClr val="1F497D"/>
      </a:dk2>
      <a:lt2>
        <a:srgbClr val="EEECE1"/>
      </a:lt2>
      <a:accent1>
        <a:srgbClr val="4668C5"/>
      </a:accent1>
      <a:accent2>
        <a:srgbClr val="BAD80A"/>
      </a:accent2>
      <a:accent3>
        <a:srgbClr val="FFB900"/>
      </a:accent3>
      <a:accent4>
        <a:srgbClr val="E2E584"/>
      </a:accent4>
      <a:accent5>
        <a:srgbClr val="002050"/>
      </a:accent5>
      <a:accent6>
        <a:srgbClr val="DD5900"/>
      </a:accent6>
      <a:hlink>
        <a:srgbClr val="002050"/>
      </a:hlink>
      <a:folHlink>
        <a:srgbClr val="800080"/>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SPU Template_FINAL_04April14" id="{5937EC0B-C8AE-4D31-BBDB-4C5EDA27844C}" vid="{8D7A3B47-5B99-4B8E-BABD-0720BA6B7E80}"/>
    </a:ext>
  </a:extLst>
</a:theme>
</file>

<file path=ppt/theme/theme9.xml><?xml version="1.0" encoding="utf-8"?>
<a:theme xmlns:a="http://schemas.openxmlformats.org/drawingml/2006/main" name="Bright Theme">
  <a:themeElements>
    <a:clrScheme name="PitchDeck - colorful">
      <a:dk1>
        <a:srgbClr val="333333"/>
      </a:dk1>
      <a:lt1>
        <a:srgbClr val="FFFFFF"/>
      </a:lt1>
      <a:dk2>
        <a:srgbClr val="F7B91E"/>
      </a:dk2>
      <a:lt2>
        <a:srgbClr val="FBCB43"/>
      </a:lt2>
      <a:accent1>
        <a:srgbClr val="EA5B57"/>
      </a:accent1>
      <a:accent2>
        <a:srgbClr val="FF665E"/>
      </a:accent2>
      <a:accent3>
        <a:srgbClr val="1097C6"/>
      </a:accent3>
      <a:accent4>
        <a:srgbClr val="2EB3E8"/>
      </a:accent4>
      <a:accent5>
        <a:srgbClr val="4E9652"/>
      </a:accent5>
      <a:accent6>
        <a:srgbClr val="75BC75"/>
      </a:accent6>
      <a:hlink>
        <a:srgbClr val="1097C6"/>
      </a:hlink>
      <a:folHlink>
        <a:srgbClr val="2EB3E8"/>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ex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name="bright" id="{F1323FCE-C22B-4880-8E96-CA8CB7C7014E}" vid="{8CB77237-B2BA-4FED-B7BC-EA36248E27F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7e7649f-490d-4128-a15a-ad45f7759f3a">KEYNCH3HC7X7-65-12721</_dlc_DocId>
    <_dlc_DocIdUrl xmlns="77e7649f-490d-4128-a15a-ad45f7759f3a">
      <Url>https://logic20201.sharepoint.com/Accounts/Microsoft/_layouts/DocIdRedir.aspx?ID=KEYNCH3HC7X7-65-12721</Url>
      <Description>KEYNCH3HC7X7-65-12721</Description>
    </_dlc_DocIdUrl>
    <TaxCatchAll xmlns="77e7649f-490d-4128-a15a-ad45f7759f3a">
      <Value>15</Value>
      <Value>14</Value>
    </TaxCatchAll>
    <k6941d57f78d455f8ff337c7b8f1aea5 xmlns="77e7649f-490d-4128-a15a-ad45f7759f3a">
      <Terms xmlns="http://schemas.microsoft.com/office/infopath/2007/PartnerControls">
        <TermInfo xmlns="http://schemas.microsoft.com/office/infopath/2007/PartnerControls">
          <TermName xmlns="http://schemas.microsoft.com/office/infopath/2007/PartnerControls">Microsoft</TermName>
          <TermId xmlns="http://schemas.microsoft.com/office/infopath/2007/PartnerControls">d841e977-0b57-4f5c-bd13-db9e556048b6</TermId>
        </TermInfo>
      </Terms>
    </k6941d57f78d455f8ff337c7b8f1aea5>
    <kc22efc0c7794b6ebc38ead8a07c4da7 xmlns="77e7649f-490d-4128-a15a-ad45f7759f3a">
      <Terms xmlns="http://schemas.microsoft.com/office/infopath/2007/PartnerControls"/>
    </kc22efc0c7794b6ebc38ead8a07c4da7>
    <TaxKeywordTaxHTField xmlns="77e7649f-490d-4128-a15a-ad45f7759f3a">
      <Terms xmlns="http://schemas.microsoft.com/office/infopath/2007/PartnerControls"/>
    </TaxKeywordTaxHTField>
    <d7a82e4dbf1f407194c754ec70acf2f2 xmlns="77e7649f-490d-4128-a15a-ad45f7759f3a">
      <Terms xmlns="http://schemas.microsoft.com/office/infopath/2007/PartnerControls"/>
    </d7a82e4dbf1f407194c754ec70acf2f2>
    <DocumentDescription xmlns="77e7649f-490d-4128-a15a-ad45f7759f3a" xsi:nil="true"/>
    <j798add890ff4429b8eb7b59e7aec171 xmlns="77e7649f-490d-4128-a15a-ad45f7759f3a">
      <Terms xmlns="http://schemas.microsoft.com/office/infopath/2007/PartnerControls"/>
    </j798add890ff4429b8eb7b59e7aec171>
    <od05fc1945b74625b019de7bf4070df8 xmlns="77e7649f-490d-4128-a15a-ad45f7759f3a">
      <Terms xmlns="http://schemas.microsoft.com/office/infopath/2007/PartnerControls">
        <TermInfo xmlns="http://schemas.microsoft.com/office/infopath/2007/PartnerControls">
          <TermName xmlns="http://schemas.microsoft.com/office/infopath/2007/PartnerControls">Document</TermName>
          <TermId xmlns="http://schemas.microsoft.com/office/infopath/2007/PartnerControls">64c15061-4ecf-4866-9082-c78643db035d</TermId>
        </TermInfo>
      </Terms>
    </od05fc1945b74625b019de7bf4070df8>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1C4669CC7B29248BB41C6A5DCCF1B90" ma:contentTypeVersion="31" ma:contentTypeDescription="Create a new document." ma:contentTypeScope="" ma:versionID="81082fa3e7506b3c02096405e46b5eba">
  <xsd:schema xmlns:xsd="http://www.w3.org/2001/XMLSchema" xmlns:xs="http://www.w3.org/2001/XMLSchema" xmlns:p="http://schemas.microsoft.com/office/2006/metadata/properties" xmlns:ns2="77e7649f-490d-4128-a15a-ad45f7759f3a" targetNamespace="http://schemas.microsoft.com/office/2006/metadata/properties" ma:root="true" ma:fieldsID="8a9d56d4eff9763006fbefabc1967409" ns2:_="">
    <xsd:import namespace="77e7649f-490d-4128-a15a-ad45f7759f3a"/>
    <xsd:element name="properties">
      <xsd:complexType>
        <xsd:sequence>
          <xsd:element name="documentManagement">
            <xsd:complexType>
              <xsd:all>
                <xsd:element ref="ns2:DocumentDescription" minOccurs="0"/>
                <xsd:element ref="ns2:_dlc_DocId" minOccurs="0"/>
                <xsd:element ref="ns2:_dlc_DocIdUrl" minOccurs="0"/>
                <xsd:element ref="ns2:_dlc_DocIdPersistId" minOccurs="0"/>
                <xsd:element ref="ns2:TaxCatchAll" minOccurs="0"/>
                <xsd:element ref="ns2:TaxKeywordTaxHTField" minOccurs="0"/>
                <xsd:element ref="ns2:k6941d57f78d455f8ff337c7b8f1aea5" minOccurs="0"/>
                <xsd:element ref="ns2:j798add890ff4429b8eb7b59e7aec171" minOccurs="0"/>
                <xsd:element ref="ns2:od05fc1945b74625b019de7bf4070df8" minOccurs="0"/>
                <xsd:element ref="ns2:kc22efc0c7794b6ebc38ead8a07c4da7" minOccurs="0"/>
                <xsd:element ref="ns2:d7a82e4dbf1f407194c754ec70acf2f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7649f-490d-4128-a15a-ad45f7759f3a" elementFormDefault="qualified">
    <xsd:import namespace="http://schemas.microsoft.com/office/2006/documentManagement/types"/>
    <xsd:import namespace="http://schemas.microsoft.com/office/infopath/2007/PartnerControls"/>
    <xsd:element name="DocumentDescription" ma:index="2" nillable="true" ma:displayName="Document Description" ma:internalName="DocumentDescription">
      <xsd:simpleType>
        <xsd:restriction base="dms:Note">
          <xsd:maxLength value="255"/>
        </xsd:restriction>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TaxCatchAll" ma:index="14" nillable="true" ma:displayName="Taxonomy Catch All Column" ma:description="" ma:hidden="true" ma:list="{61ecb560-3f53-41c2-9dca-2ea0ab4a1961}" ma:internalName="TaxCatchAll" ma:showField="CatchAllData" ma:web="77e7649f-490d-4128-a15a-ad45f7759f3a">
      <xsd:complexType>
        <xsd:complexContent>
          <xsd:extension base="dms:MultiChoiceLookup">
            <xsd:sequence>
              <xsd:element name="Value" type="dms:Lookup" maxOccurs="unbounded" minOccurs="0" nillable="true"/>
            </xsd:sequence>
          </xsd:extension>
        </xsd:complexContent>
      </xsd:complexType>
    </xsd:element>
    <xsd:element name="TaxKeywordTaxHTField" ma:index="15" nillable="true" ma:taxonomy="true" ma:internalName="TaxKeywordTaxHTField" ma:taxonomyFieldName="TaxKeyword" ma:displayName="Enterprise Keywords" ma:fieldId="{23f27201-bee3-471e-b2e7-b64fd8b7ca38}" ma:taxonomyMulti="true" ma:sspId="28c460cd-2ede-49fa-b66e-dc0e741a0448" ma:termSetId="00000000-0000-0000-0000-000000000000" ma:anchorId="00000000-0000-0000-0000-000000000000" ma:open="true" ma:isKeyword="true">
      <xsd:complexType>
        <xsd:sequence>
          <xsd:element ref="pc:Terms" minOccurs="0" maxOccurs="1"/>
        </xsd:sequence>
      </xsd:complexType>
    </xsd:element>
    <xsd:element name="k6941d57f78d455f8ff337c7b8f1aea5" ma:index="16" ma:taxonomy="true" ma:internalName="k6941d57f78d455f8ff337c7b8f1aea5" ma:taxonomyFieldName="Account" ma:displayName="Account" ma:readOnly="false" ma:default="15;#Microsoft|d841e977-0b57-4f5c-bd13-db9e556048b6" ma:fieldId="{46941d57-f78d-455f-8ff3-37c7b8f1aea5}" ma:sspId="28c460cd-2ede-49fa-b66e-dc0e741a0448" ma:termSetId="171fd0b3-25b2-4e62-a047-d83ce66d7755" ma:anchorId="00000000-0000-0000-0000-000000000000" ma:open="false" ma:isKeyword="false">
      <xsd:complexType>
        <xsd:sequence>
          <xsd:element ref="pc:Terms" minOccurs="0" maxOccurs="1"/>
        </xsd:sequence>
      </xsd:complexType>
    </xsd:element>
    <xsd:element name="j798add890ff4429b8eb7b59e7aec171" ma:index="17" nillable="true" ma:taxonomy="true" ma:internalName="j798add890ff4429b8eb7b59e7aec171" ma:taxonomyFieldName="Audience1" ma:displayName="Audience" ma:default="" ma:fieldId="{3798add8-90ff-4429-b8eb-7b59e7aec171}" ma:sspId="28c460cd-2ede-49fa-b66e-dc0e741a0448" ma:termSetId="853ac79b-0703-4eda-ba49-24f9f28497a3" ma:anchorId="00000000-0000-0000-0000-000000000000" ma:open="false" ma:isKeyword="false">
      <xsd:complexType>
        <xsd:sequence>
          <xsd:element ref="pc:Terms" minOccurs="0" maxOccurs="1"/>
        </xsd:sequence>
      </xsd:complexType>
    </xsd:element>
    <xsd:element name="od05fc1945b74625b019de7bf4070df8" ma:index="18" ma:taxonomy="true" ma:internalName="od05fc1945b74625b019de7bf4070df8" ma:taxonomyFieldName="ContentType1" ma:displayName="Content Type" ma:readOnly="false" ma:default="14;#Document|64c15061-4ecf-4866-9082-c78643db035d" ma:fieldId="{8d05fc19-45b7-4625-b019-de7bf4070df8}" ma:sspId="28c460cd-2ede-49fa-b66e-dc0e741a0448" ma:termSetId="c6c4b6c3-357a-4a13-8243-677c63c1eee5" ma:anchorId="00000000-0000-0000-0000-000000000000" ma:open="false" ma:isKeyword="false">
      <xsd:complexType>
        <xsd:sequence>
          <xsd:element ref="pc:Terms" minOccurs="0" maxOccurs="1"/>
        </xsd:sequence>
      </xsd:complexType>
    </xsd:element>
    <xsd:element name="kc22efc0c7794b6ebc38ead8a07c4da7" ma:index="19" nillable="true" ma:taxonomy="true" ma:internalName="kc22efc0c7794b6ebc38ead8a07c4da7" ma:taxonomyFieldName="Division" ma:displayName="Division" ma:default="" ma:fieldId="{4c22efc0-c779-4b6e-bc38-ead8a07c4da7}" ma:sspId="28c460cd-2ede-49fa-b66e-dc0e741a0448" ma:termSetId="52038897-d6fc-48f6-9d9a-e869894978cd" ma:anchorId="00000000-0000-0000-0000-000000000000" ma:open="false" ma:isKeyword="false">
      <xsd:complexType>
        <xsd:sequence>
          <xsd:element ref="pc:Terms" minOccurs="0" maxOccurs="1"/>
        </xsd:sequence>
      </xsd:complexType>
    </xsd:element>
    <xsd:element name="d7a82e4dbf1f407194c754ec70acf2f2" ma:index="20" nillable="true" ma:taxonomy="true" ma:internalName="d7a82e4dbf1f407194c754ec70acf2f2" ma:taxonomyFieldName="ItemTypeTag" ma:displayName="Item Type Tag" ma:default="" ma:fieldId="{d7a82e4d-bf1f-4071-94c7-54ec70acf2f2}" ma:sspId="28c460cd-2ede-49fa-b66e-dc0e741a0448" ma:termSetId="438ff5d9-9ef5-495a-93af-e7292ef38f7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8B0B1-26A4-4020-BF6B-A80C6BCE580F}">
  <ds:schemaRefs>
    <ds:schemaRef ds:uri="http://schemas.microsoft.com/sharepoint/events"/>
  </ds:schemaRefs>
</ds:datastoreItem>
</file>

<file path=customXml/itemProps2.xml><?xml version="1.0" encoding="utf-8"?>
<ds:datastoreItem xmlns:ds="http://schemas.openxmlformats.org/officeDocument/2006/customXml" ds:itemID="{A553D1F7-F727-4226-A6F9-655C12FC6942}">
  <ds:schemaRefs>
    <ds:schemaRef ds:uri="http://schemas.microsoft.com/sharepoint/v3/contenttype/forms"/>
  </ds:schemaRefs>
</ds:datastoreItem>
</file>

<file path=customXml/itemProps3.xml><?xml version="1.0" encoding="utf-8"?>
<ds:datastoreItem xmlns:ds="http://schemas.openxmlformats.org/officeDocument/2006/customXml" ds:itemID="{B064C4C9-5A5E-42F9-936D-47FB2D989490}">
  <ds:schemaRefs>
    <ds:schemaRef ds:uri="77e7649f-490d-4128-a15a-ad45f7759f3a"/>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http://purl.org/dc/dcmitype/"/>
    <ds:schemaRef ds:uri="http://schemas.microsoft.com/office/2006/metadata/properties"/>
  </ds:schemaRefs>
</ds:datastoreItem>
</file>

<file path=customXml/itemProps4.xml><?xml version="1.0" encoding="utf-8"?>
<ds:datastoreItem xmlns:ds="http://schemas.openxmlformats.org/officeDocument/2006/customXml" ds:itemID="{FF7AD653-5AFD-4108-9E0F-A2791B1A9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e7649f-490d-4128-a15a-ad45f7759f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SPU Template_FINAL_04April14</Template>
  <TotalTime>0</TotalTime>
  <Words>1811</Words>
  <Application>Microsoft Office PowerPoint</Application>
  <PresentationFormat>Custom</PresentationFormat>
  <Paragraphs>166</Paragraphs>
  <Slides>13</Slides>
  <Notes>11</Notes>
  <HiddenSlides>0</HiddenSlides>
  <MMClips>0</MMClips>
  <ScaleCrop>false</ScaleCrop>
  <HeadingPairs>
    <vt:vector size="6" baseType="variant">
      <vt:variant>
        <vt:lpstr>Fonts Used</vt:lpstr>
      </vt:variant>
      <vt:variant>
        <vt:i4>24</vt:i4>
      </vt:variant>
      <vt:variant>
        <vt:lpstr>Theme</vt:lpstr>
      </vt:variant>
      <vt:variant>
        <vt:i4>11</vt:i4>
      </vt:variant>
      <vt:variant>
        <vt:lpstr>Slide Titles</vt:lpstr>
      </vt:variant>
      <vt:variant>
        <vt:i4>13</vt:i4>
      </vt:variant>
    </vt:vector>
  </HeadingPairs>
  <TitlesOfParts>
    <vt:vector size="48" baseType="lpstr">
      <vt:lpstr>Aleo</vt:lpstr>
      <vt:lpstr>Aleo bold</vt:lpstr>
      <vt:lpstr>Aleo Regular</vt:lpstr>
      <vt:lpstr>Arial</vt:lpstr>
      <vt:lpstr>Calibri</vt:lpstr>
      <vt:lpstr>Consolas</vt:lpstr>
      <vt:lpstr>Courier New</vt:lpstr>
      <vt:lpstr>Gill Sans</vt:lpstr>
      <vt:lpstr>Helvetica</vt:lpstr>
      <vt:lpstr>Helvetica Neue</vt:lpstr>
      <vt:lpstr>Helvetica Neue </vt:lpstr>
      <vt:lpstr>Helvetica Neue Light</vt:lpstr>
      <vt:lpstr>Helvetica Neue Thin</vt:lpstr>
      <vt:lpstr>HelveticaNeueLT Std Thin</vt:lpstr>
      <vt:lpstr>Lao UI</vt:lpstr>
      <vt:lpstr>Lato</vt:lpstr>
      <vt:lpstr>Lato Bold</vt:lpstr>
      <vt:lpstr>Lato Light</vt:lpstr>
      <vt:lpstr>Lato Regular</vt:lpstr>
      <vt:lpstr>Segoe UI</vt:lpstr>
      <vt:lpstr>Segoe UI Light</vt:lpstr>
      <vt:lpstr>Source Sans Pro Light</vt:lpstr>
      <vt:lpstr>Times New Roman</vt:lpstr>
      <vt:lpstr>Wingdings</vt:lpstr>
      <vt:lpstr>SPU Theme - Title and Subsections</vt:lpstr>
      <vt:lpstr>SPU Theme</vt:lpstr>
      <vt:lpstr>Accent Color Transition Slides</vt:lpstr>
      <vt:lpstr>1_SPU Theme</vt:lpstr>
      <vt:lpstr>MGX Theme</vt:lpstr>
      <vt:lpstr>1_Accent Color Transition Slides</vt:lpstr>
      <vt:lpstr>2_Accent Color Transition Slides</vt:lpstr>
      <vt:lpstr>Microsoft BDU</vt:lpstr>
      <vt:lpstr>Bright Theme</vt:lpstr>
      <vt:lpstr>1_Bright Theme</vt:lpstr>
      <vt:lpstr>2_Bright Theme</vt:lpstr>
      <vt:lpstr>PowerPoint Presentation</vt:lpstr>
      <vt:lpstr>Overview</vt:lpstr>
      <vt:lpstr>PowerPoint Presentation</vt:lpstr>
      <vt:lpstr>PowerPoint Presentation</vt:lpstr>
      <vt:lpstr>PowerPoint Presentation</vt:lpstr>
      <vt:lpstr>The over-arching question I am trying to answer is can use the text from resumes to forecast task performance? </vt:lpstr>
      <vt:lpstr>PowerPoint Presentation</vt:lpstr>
      <vt:lpstr>Sample, collection,  &amp; preparation </vt:lpstr>
      <vt:lpstr>Data exploration &amp; diagnostics</vt:lpstr>
      <vt:lpstr>Covariates--sex</vt:lpstr>
      <vt:lpstr>Covariates--tenure</vt:lpstr>
      <vt:lpstr>Other covariates not significantly  correlated with task, contextual, or  counterproductive job performance  behaviors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2015-02-21T00:56:10Z</dcterms:created>
  <dcterms:modified xsi:type="dcterms:W3CDTF">2016-04-22T01:43:09Z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0x01010071C4669CC7B29248BB41C6A5DCCF1B90</vt:lpwstr>
  </property>
  <property fmtid="{D5CDD505-2E9C-101B-9397-08002B2CF9AE}" pid="3" name="_dlc_DocIdItemGuid">
    <vt:lpwstr>1d82b188-f664-4673-919d-f3e2deebbbcf</vt:lpwstr>
  </property>
  <property fmtid="{D5CDD505-2E9C-101B-9397-08002B2CF9AE}" pid="4" name="TaxKeyword">
    <vt:lpwstr/>
  </property>
  <property fmtid="{D5CDD505-2E9C-101B-9397-08002B2CF9AE}" pid="5" name="ContentType1">
    <vt:lpwstr>14;#Document|64c15061-4ecf-4866-9082-c78643db035d</vt:lpwstr>
  </property>
  <property fmtid="{D5CDD505-2E9C-101B-9397-08002B2CF9AE}" pid="6" name="Account">
    <vt:lpwstr>15;#Microsoft|d841e977-0b57-4f5c-bd13-db9e556048b6</vt:lpwstr>
  </property>
</Properties>
</file>