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Thanks for watching and following along with the presentation, we’re gonna be researching </a:t>
            </a:r>
            <a:endParaRPr/>
          </a:p>
          <a:p>
            <a:pPr indent="0" lvl="0" marL="0" rtl="0" algn="l">
              <a:spcBef>
                <a:spcPts val="0"/>
              </a:spcBef>
              <a:spcAft>
                <a:spcPts val="0"/>
              </a:spcAft>
              <a:buNone/>
            </a:pPr>
            <a:r>
              <a:rPr lang="en"/>
              <a:t>the </a:t>
            </a:r>
            <a:r>
              <a:rPr lang="en"/>
              <a:t>relationship between speed and break / movement on strikes in MLB, then after that we’re gonna use some of </a:t>
            </a:r>
            <a:br>
              <a:rPr lang="en"/>
            </a:br>
            <a:r>
              <a:rPr lang="en"/>
              <a:t>The data we found to look into some cool stats regarding whiff rates, individual pitchers and which of their pitches were</a:t>
            </a:r>
            <a:br>
              <a:rPr lang="en"/>
            </a:br>
            <a:r>
              <a:rPr lang="en"/>
              <a:t>Basically unhittable last season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ef5dad28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ef5dad28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ef5dad28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ef5dad28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ef5dad28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ef5dad28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ef5dad28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ef5dad28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f5dad28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ef5dad28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ef5dad28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ef5dad28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ef5dad28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ef5dad2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ef5dad2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ef5dad2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Starting off by importing all of the packages, pandas, numpy, matplotlib, py-plot, seaborn, and most </a:t>
            </a:r>
            <a:r>
              <a:rPr lang="en"/>
              <a:t>importantly</a:t>
            </a:r>
            <a:r>
              <a:rPr lang="en"/>
              <a:t> statcast</a:t>
            </a:r>
            <a:endParaRPr/>
          </a:p>
          <a:p>
            <a:pPr indent="-298450" lvl="0" marL="457200" rtl="0" algn="l">
              <a:spcBef>
                <a:spcPts val="0"/>
              </a:spcBef>
              <a:spcAft>
                <a:spcPts val="0"/>
              </a:spcAft>
              <a:buSzPts val="1100"/>
              <a:buChar char="-"/>
            </a:pPr>
            <a:r>
              <a:rPr lang="en"/>
              <a:t>We use statcast data from </a:t>
            </a:r>
            <a:r>
              <a:rPr lang="en"/>
              <a:t>the</a:t>
            </a:r>
            <a:r>
              <a:rPr lang="en"/>
              <a:t> 2023 mlb season, you can see we’re gonna be using those dates to </a:t>
            </a:r>
            <a:r>
              <a:rPr lang="en"/>
              <a:t>encapsulate</a:t>
            </a:r>
            <a:r>
              <a:rPr lang="en"/>
              <a:t> the</a:t>
            </a:r>
            <a:endParaRPr/>
          </a:p>
          <a:p>
            <a:pPr indent="-298450" lvl="0" marL="457200" rtl="0" algn="l">
              <a:spcBef>
                <a:spcPts val="0"/>
              </a:spcBef>
              <a:spcAft>
                <a:spcPts val="0"/>
              </a:spcAft>
              <a:buSzPts val="1100"/>
              <a:buChar char="-"/>
            </a:pPr>
            <a:r>
              <a:rPr lang="en"/>
              <a:t>First pitch of opening day through the </a:t>
            </a:r>
            <a:r>
              <a:rPr lang="en"/>
              <a:t>last</a:t>
            </a:r>
            <a:r>
              <a:rPr lang="en"/>
              <a:t> pitch of the world series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ef5dad2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ef5dad2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getting into the actual research, we’re gonna start by separating the data into bins</a:t>
            </a:r>
            <a:endParaRPr/>
          </a:p>
          <a:p>
            <a:pPr indent="-298450" lvl="0" marL="457200" rtl="0" algn="l">
              <a:spcBef>
                <a:spcPts val="0"/>
              </a:spcBef>
              <a:spcAft>
                <a:spcPts val="0"/>
              </a:spcAft>
              <a:buSzPts val="1100"/>
              <a:buChar char="-"/>
            </a:pPr>
            <a:r>
              <a:rPr lang="en"/>
              <a:t>The bins are 70 mph and below through 100 mph and above, separating into bins by 5 mph</a:t>
            </a:r>
            <a:endParaRPr/>
          </a:p>
          <a:p>
            <a:pPr indent="-298450" lvl="0" marL="457200" rtl="0" algn="l">
              <a:spcBef>
                <a:spcPts val="0"/>
              </a:spcBef>
              <a:spcAft>
                <a:spcPts val="0"/>
              </a:spcAft>
              <a:buSzPts val="1100"/>
              <a:buChar char="-"/>
            </a:pPr>
            <a:r>
              <a:rPr lang="en"/>
              <a:t>Eventually we’re gonna use these bins to find amounts of pitches thrown and their relations to strikes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ef5dad2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ef5dad2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Finding the </a:t>
            </a:r>
            <a:r>
              <a:rPr lang="en"/>
              <a:t>length</a:t>
            </a:r>
            <a:r>
              <a:rPr lang="en"/>
              <a:t> of the values in each bin to see how many pitches were thrown at each of the speed</a:t>
            </a:r>
            <a:endParaRPr/>
          </a:p>
          <a:p>
            <a:pPr indent="-298450" lvl="0" marL="457200" rtl="0" algn="l">
              <a:spcBef>
                <a:spcPts val="0"/>
              </a:spcBef>
              <a:spcAft>
                <a:spcPts val="0"/>
              </a:spcAft>
              <a:buSzPts val="1100"/>
              <a:buChar char="-"/>
            </a:pPr>
            <a:r>
              <a:rPr lang="en"/>
              <a:t>Then we defined non contact strikes by using is in to find called or </a:t>
            </a:r>
            <a:r>
              <a:rPr lang="en"/>
              <a:t>swinging</a:t>
            </a:r>
            <a:r>
              <a:rPr lang="en"/>
              <a:t> strikes, want to note</a:t>
            </a:r>
            <a:endParaRPr/>
          </a:p>
          <a:p>
            <a:pPr indent="-298450" lvl="0" marL="457200" rtl="0" algn="l">
              <a:spcBef>
                <a:spcPts val="0"/>
              </a:spcBef>
              <a:spcAft>
                <a:spcPts val="0"/>
              </a:spcAft>
              <a:buSzPts val="1100"/>
              <a:buChar char="-"/>
            </a:pPr>
            <a:r>
              <a:rPr lang="en"/>
              <a:t>That we’re using the called and swinging strikes </a:t>
            </a:r>
            <a:r>
              <a:rPr lang="en"/>
              <a:t>because</a:t>
            </a:r>
            <a:r>
              <a:rPr lang="en"/>
              <a:t> foul balls, missed bunts, etc won’t help show the relationship of speed or pitch movement</a:t>
            </a:r>
            <a:endParaRPr/>
          </a:p>
          <a:p>
            <a:pPr indent="-298450" lvl="0" marL="457200" rtl="0" algn="l">
              <a:spcBef>
                <a:spcPts val="0"/>
              </a:spcBef>
              <a:spcAft>
                <a:spcPts val="0"/>
              </a:spcAft>
              <a:buSzPts val="1100"/>
              <a:buChar char="-"/>
            </a:pPr>
            <a:r>
              <a:rPr lang="en"/>
              <a:t>Foul balls happen too frequently and would </a:t>
            </a:r>
            <a:r>
              <a:rPr lang="en"/>
              <a:t>interfere</a:t>
            </a:r>
            <a:r>
              <a:rPr lang="en"/>
              <a:t> with the data</a:t>
            </a:r>
            <a:endParaRPr/>
          </a:p>
          <a:p>
            <a:pPr indent="-298450" lvl="0" marL="457200" rtl="0" algn="l">
              <a:spcBef>
                <a:spcPts val="0"/>
              </a:spcBef>
              <a:spcAft>
                <a:spcPts val="0"/>
              </a:spcAft>
              <a:buSzPts val="1100"/>
              <a:buChar char="-"/>
            </a:pPr>
            <a:r>
              <a:rPr lang="en"/>
              <a:t>used the length of non-contact strikes to find the amount of strikes that were </a:t>
            </a:r>
            <a:r>
              <a:rPr lang="en"/>
              <a:t>caught</a:t>
            </a:r>
            <a:r>
              <a:rPr lang="en"/>
              <a:t> by </a:t>
            </a:r>
            <a:r>
              <a:rPr lang="en"/>
              <a:t>the</a:t>
            </a:r>
            <a:r>
              <a:rPr lang="en"/>
              <a:t> catcher, and then found the percentage of the total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ef5dad2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ef5dad2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ef5dad2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ef5dad2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ef5dad28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ef5dad28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ef5dad2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ef5dad2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ef5dad28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ef5dad28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7250"/>
            <a:ext cx="9144000" cy="5143500"/>
          </a:xfrm>
          <a:prstGeom prst="rect">
            <a:avLst/>
          </a:prstGeom>
          <a:noFill/>
          <a:ln>
            <a:noFill/>
          </a:ln>
        </p:spPr>
      </p:pic>
      <p:sp>
        <p:nvSpPr>
          <p:cNvPr id="55" name="Google Shape;55;p13"/>
          <p:cNvSpPr txBox="1"/>
          <p:nvPr>
            <p:ph type="ctrTitle"/>
          </p:nvPr>
        </p:nvSpPr>
        <p:spPr>
          <a:xfrm>
            <a:off x="311700" y="0"/>
            <a:ext cx="8520600" cy="111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SAL 603: Final Presentation</a:t>
            </a:r>
            <a:endParaRPr>
              <a:solidFill>
                <a:schemeClr val="lt1"/>
              </a:solidFill>
            </a:endParaRPr>
          </a:p>
        </p:txBody>
      </p:sp>
      <p:sp>
        <p:nvSpPr>
          <p:cNvPr id="56" name="Google Shape;56;p13"/>
          <p:cNvSpPr txBox="1"/>
          <p:nvPr>
            <p:ph idx="1" type="subTitle"/>
          </p:nvPr>
        </p:nvSpPr>
        <p:spPr>
          <a:xfrm>
            <a:off x="0" y="4350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Jason Weinberg</a:t>
            </a:r>
            <a:endParaRPr>
              <a:solidFill>
                <a:schemeClr val="lt1"/>
              </a:solidFill>
            </a:endParaRPr>
          </a:p>
        </p:txBody>
      </p:sp>
      <p:sp>
        <p:nvSpPr>
          <p:cNvPr id="57" name="Google Shape;57;p13"/>
          <p:cNvSpPr txBox="1"/>
          <p:nvPr>
            <p:ph idx="4294967295" type="title"/>
          </p:nvPr>
        </p:nvSpPr>
        <p:spPr>
          <a:xfrm>
            <a:off x="311700" y="1385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Demonstrating the effect of speed and pitch movement on strikes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5223450" y="445025"/>
            <a:ext cx="3609000" cy="4123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Top 12 </a:t>
            </a:r>
            <a:r>
              <a:rPr lang="en" sz="2400"/>
              <a:t>pitchers</a:t>
            </a:r>
            <a:r>
              <a:rPr lang="en" sz="2400"/>
              <a:t> and their respective breaking, non-breaking, and total strikes</a:t>
            </a:r>
            <a:endParaRPr sz="2400"/>
          </a:p>
        </p:txBody>
      </p:sp>
      <p:pic>
        <p:nvPicPr>
          <p:cNvPr id="122" name="Google Shape;122;p22"/>
          <p:cNvPicPr preferRelativeResize="0"/>
          <p:nvPr/>
        </p:nvPicPr>
        <p:blipFill>
          <a:blip r:embed="rId3">
            <a:alphaModFix/>
          </a:blip>
          <a:stretch>
            <a:fillRect/>
          </a:stretch>
        </p:blipFill>
        <p:spPr>
          <a:xfrm>
            <a:off x="0" y="0"/>
            <a:ext cx="522345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3"/>
          <p:cNvSpPr txBox="1"/>
          <p:nvPr>
            <p:ph idx="1" type="body"/>
          </p:nvPr>
        </p:nvSpPr>
        <p:spPr>
          <a:xfrm>
            <a:off x="5816225" y="252275"/>
            <a:ext cx="3198300" cy="4316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Top 12 pitchers and their </a:t>
            </a:r>
            <a:r>
              <a:rPr lang="en" sz="2400"/>
              <a:t>respective</a:t>
            </a:r>
            <a:r>
              <a:rPr lang="en" sz="2400"/>
              <a:t> release speeds and strike percentages</a:t>
            </a:r>
            <a:endParaRPr sz="2400"/>
          </a:p>
        </p:txBody>
      </p:sp>
      <p:pic>
        <p:nvPicPr>
          <p:cNvPr id="129" name="Google Shape;129;p23"/>
          <p:cNvPicPr preferRelativeResize="0"/>
          <p:nvPr/>
        </p:nvPicPr>
        <p:blipFill>
          <a:blip r:embed="rId3">
            <a:alphaModFix/>
          </a:blip>
          <a:stretch>
            <a:fillRect/>
          </a:stretch>
        </p:blipFill>
        <p:spPr>
          <a:xfrm>
            <a:off x="-5" y="0"/>
            <a:ext cx="608076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 y="73075"/>
            <a:ext cx="6284319" cy="5070425"/>
          </a:xfrm>
          <a:prstGeom prst="rect">
            <a:avLst/>
          </a:prstGeom>
          <a:noFill/>
          <a:ln>
            <a:noFill/>
          </a:ln>
        </p:spPr>
      </p:pic>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5972700" y="143338"/>
            <a:ext cx="2859600" cy="4929900"/>
          </a:xfrm>
          <a:prstGeom prst="rect">
            <a:avLst/>
          </a:prstGeom>
        </p:spPr>
        <p:txBody>
          <a:bodyPr anchorCtr="0" anchor="t" bIns="91425" lIns="91425" spcFirstLastPara="1" rIns="91425" wrap="square" tIns="91425">
            <a:normAutofit fontScale="70000" lnSpcReduction="20000"/>
          </a:bodyPr>
          <a:lstStyle/>
          <a:p>
            <a:pPr indent="-321945" lvl="0" marL="457200" rtl="0" algn="l">
              <a:spcBef>
                <a:spcPts val="0"/>
              </a:spcBef>
              <a:spcAft>
                <a:spcPts val="0"/>
              </a:spcAft>
              <a:buClr>
                <a:schemeClr val="dk1"/>
              </a:buClr>
              <a:buSzPct val="100000"/>
              <a:buChar char="-"/>
            </a:pPr>
            <a:r>
              <a:rPr lang="en" sz="2100">
                <a:solidFill>
                  <a:schemeClr val="dk1"/>
                </a:solidFill>
              </a:rPr>
              <a:t>I pulled the stats for the two pitchers that won the cy young award last year, in Gerrit Cole of the Yankees and Blake Snell from the Padres, and visualized their data. </a:t>
            </a:r>
            <a:endParaRPr sz="2100">
              <a:solidFill>
                <a:schemeClr val="dk1"/>
              </a:solidFill>
            </a:endParaRPr>
          </a:p>
          <a:p>
            <a:pPr indent="-321945" lvl="0" marL="457200" rtl="0" algn="l">
              <a:spcBef>
                <a:spcPts val="0"/>
              </a:spcBef>
              <a:spcAft>
                <a:spcPts val="0"/>
              </a:spcAft>
              <a:buClr>
                <a:schemeClr val="dk1"/>
              </a:buClr>
              <a:buSzPct val="100000"/>
              <a:buChar char="-"/>
            </a:pPr>
            <a:r>
              <a:rPr lang="en" sz="2100">
                <a:solidFill>
                  <a:schemeClr val="dk1"/>
                </a:solidFill>
              </a:rPr>
              <a:t>You can see Cole had way more breaking pitches as strikes compared to Snell, yet Snell threw a higher percentage of strikes. </a:t>
            </a:r>
            <a:endParaRPr sz="2100">
              <a:solidFill>
                <a:schemeClr val="dk1"/>
              </a:solidFill>
            </a:endParaRPr>
          </a:p>
          <a:p>
            <a:pPr indent="-321945" lvl="0" marL="457200" rtl="0" algn="l">
              <a:spcBef>
                <a:spcPts val="0"/>
              </a:spcBef>
              <a:spcAft>
                <a:spcPts val="0"/>
              </a:spcAft>
              <a:buClr>
                <a:schemeClr val="dk1"/>
              </a:buClr>
              <a:buSzPct val="100000"/>
              <a:buChar char="-"/>
            </a:pPr>
            <a:r>
              <a:rPr lang="en" sz="2100">
                <a:solidFill>
                  <a:schemeClr val="dk1"/>
                </a:solidFill>
              </a:rPr>
              <a:t>The two best pitchers in the league don't show enough correlation between breaking pitches as a percentage of strikes To show significance and again further back up the need to mix it up to keep hitters off balance.</a:t>
            </a:r>
            <a:endParaRPr sz="2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2" y="0"/>
            <a:ext cx="700285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Frame (previous slide)</a:t>
            </a:r>
            <a:endParaRPr/>
          </a:p>
        </p:txBody>
      </p:sp>
      <p:sp>
        <p:nvSpPr>
          <p:cNvPr id="149" name="Google Shape;149;p26"/>
          <p:cNvSpPr txBox="1"/>
          <p:nvPr>
            <p:ph idx="1" type="body"/>
          </p:nvPr>
        </p:nvSpPr>
        <p:spPr>
          <a:xfrm>
            <a:off x="311700" y="1152475"/>
            <a:ext cx="8520600" cy="17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 now went on to look at whiff rates, counting the values for swinging strikes.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Data frame Showed how many whiffs per pitches thrown each player had, to find their rate.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 wanted to highlight how incredible Spencer Strider’s 18% is, where nearly 1 in 5 pitches is swung and missed at. </a:t>
            </a:r>
            <a:endParaRPr/>
          </a:p>
        </p:txBody>
      </p:sp>
      <p:pic>
        <p:nvPicPr>
          <p:cNvPr id="150" name="Google Shape;150;p26"/>
          <p:cNvPicPr preferRelativeResize="0"/>
          <p:nvPr/>
        </p:nvPicPr>
        <p:blipFill>
          <a:blip r:embed="rId3">
            <a:alphaModFix/>
          </a:blip>
          <a:stretch>
            <a:fillRect/>
          </a:stretch>
        </p:blipFill>
        <p:spPr>
          <a:xfrm>
            <a:off x="636300" y="2901175"/>
            <a:ext cx="7912849" cy="207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7"/>
          <p:cNvSpPr txBox="1"/>
          <p:nvPr>
            <p:ph idx="1" type="body"/>
          </p:nvPr>
        </p:nvSpPr>
        <p:spPr>
          <a:xfrm>
            <a:off x="5928300" y="0"/>
            <a:ext cx="2904000" cy="322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Further diving into whiff rates, we were able to find out which pitches are the toughest to hit in the league.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This data with the most thrown pitches and then the amount of whiffs there were leads us to the displayed  data, where we find the individual whiff rate for each pitcher’s pitch, again noting that Strider’s slider has an amazing whiff rate of 25.6% which is hard to hit. </a:t>
            </a:r>
            <a:endParaRPr sz="1600">
              <a:solidFill>
                <a:schemeClr val="dk1"/>
              </a:solidFill>
            </a:endParaRPr>
          </a:p>
        </p:txBody>
      </p:sp>
      <p:pic>
        <p:nvPicPr>
          <p:cNvPr id="157" name="Google Shape;157;p27"/>
          <p:cNvPicPr preferRelativeResize="0"/>
          <p:nvPr/>
        </p:nvPicPr>
        <p:blipFill>
          <a:blip r:embed="rId3">
            <a:alphaModFix/>
          </a:blip>
          <a:stretch>
            <a:fillRect/>
          </a:stretch>
        </p:blipFill>
        <p:spPr>
          <a:xfrm>
            <a:off x="0" y="0"/>
            <a:ext cx="5847050" cy="3545800"/>
          </a:xfrm>
          <a:prstGeom prst="rect">
            <a:avLst/>
          </a:prstGeom>
          <a:noFill/>
          <a:ln>
            <a:noFill/>
          </a:ln>
        </p:spPr>
      </p:pic>
      <p:sp>
        <p:nvSpPr>
          <p:cNvPr id="158" name="Google Shape;158;p27"/>
          <p:cNvSpPr txBox="1"/>
          <p:nvPr/>
        </p:nvSpPr>
        <p:spPr>
          <a:xfrm>
            <a:off x="154175" y="3503750"/>
            <a:ext cx="6138600" cy="16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These show the ten best pitches in the league last year, which shows some great value for pitchers if they are in a spot where there are runners on and really can’t afford to get the ball put in play or need a strike out.</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Takeaways</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research doesn’t display any statistical significance between speed or break and strikes. The data doesn’t </a:t>
            </a:r>
            <a:r>
              <a:rPr lang="en">
                <a:solidFill>
                  <a:schemeClr val="dk1"/>
                </a:solidFill>
              </a:rPr>
              <a:t>signify any trends that are applicable to the rest of the league or anything that we can really find that would lead to a competitive advantage anywhere</a:t>
            </a:r>
            <a:endParaRPr>
              <a:solidFill>
                <a:schemeClr val="dk1"/>
              </a:solidFill>
            </a:endParaRPr>
          </a:p>
          <a:p>
            <a:pPr indent="-342900" lvl="0" marL="457200" rtl="0" algn="l">
              <a:spcBef>
                <a:spcPts val="0"/>
              </a:spcBef>
              <a:spcAft>
                <a:spcPts val="0"/>
              </a:spcAft>
              <a:buClr>
                <a:schemeClr val="dk1"/>
              </a:buClr>
              <a:buSzPts val="1800"/>
              <a:buChar char="-"/>
            </a:pPr>
            <a:r>
              <a:t/>
            </a:r>
            <a:endParaRPr>
              <a:solidFill>
                <a:schemeClr val="dk1"/>
              </a:solidFill>
            </a:endParaRPr>
          </a:p>
        </p:txBody>
      </p:sp>
      <p:sp>
        <p:nvSpPr>
          <p:cNvPr id="165" name="Google Shape;165;p28"/>
          <p:cNvSpPr txBox="1"/>
          <p:nvPr/>
        </p:nvSpPr>
        <p:spPr>
          <a:xfrm>
            <a:off x="2032175" y="602650"/>
            <a:ext cx="713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7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Demonstrating the effect that release speed and pitch movement have on strikes</a:t>
            </a:r>
            <a:endParaRPr/>
          </a:p>
        </p:txBody>
      </p:sp>
      <p:sp>
        <p:nvSpPr>
          <p:cNvPr id="63" name="Google Shape;63;p14"/>
          <p:cNvSpPr txBox="1"/>
          <p:nvPr>
            <p:ph idx="1" type="body"/>
          </p:nvPr>
        </p:nvSpPr>
        <p:spPr>
          <a:xfrm>
            <a:off x="311700" y="350410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statcast data from the 2023 MLB season </a:t>
            </a:r>
            <a:endParaRPr/>
          </a:p>
        </p:txBody>
      </p:sp>
      <p:pic>
        <p:nvPicPr>
          <p:cNvPr id="64" name="Google Shape;64;p14"/>
          <p:cNvPicPr preferRelativeResize="0"/>
          <p:nvPr/>
        </p:nvPicPr>
        <p:blipFill>
          <a:blip r:embed="rId3">
            <a:alphaModFix/>
          </a:blip>
          <a:stretch>
            <a:fillRect/>
          </a:stretch>
        </p:blipFill>
        <p:spPr>
          <a:xfrm>
            <a:off x="392925" y="4076800"/>
            <a:ext cx="7905751" cy="823700"/>
          </a:xfrm>
          <a:prstGeom prst="rect">
            <a:avLst/>
          </a:prstGeom>
          <a:noFill/>
          <a:ln>
            <a:noFill/>
          </a:ln>
        </p:spPr>
      </p:pic>
      <p:pic>
        <p:nvPicPr>
          <p:cNvPr id="65" name="Google Shape;65;p14"/>
          <p:cNvPicPr preferRelativeResize="0"/>
          <p:nvPr/>
        </p:nvPicPr>
        <p:blipFill>
          <a:blip r:embed="rId4">
            <a:alphaModFix/>
          </a:blip>
          <a:stretch>
            <a:fillRect/>
          </a:stretch>
        </p:blipFill>
        <p:spPr>
          <a:xfrm>
            <a:off x="152400" y="1530900"/>
            <a:ext cx="8839200" cy="1973195"/>
          </a:xfrm>
          <a:prstGeom prst="rect">
            <a:avLst/>
          </a:prstGeom>
          <a:noFill/>
          <a:ln>
            <a:noFill/>
          </a:ln>
        </p:spPr>
      </p:pic>
      <p:sp>
        <p:nvSpPr>
          <p:cNvPr id="66" name="Google Shape;66;p14"/>
          <p:cNvSpPr txBox="1"/>
          <p:nvPr/>
        </p:nvSpPr>
        <p:spPr>
          <a:xfrm>
            <a:off x="464350" y="1035850"/>
            <a:ext cx="8367900" cy="32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Importing packages</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Demonstrating the effect that release speed and pitch movement have on strikes</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271450" y="1065200"/>
            <a:ext cx="8601075" cy="359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0" y="790300"/>
            <a:ext cx="9144000" cy="4353199"/>
          </a:xfrm>
          <a:prstGeom prst="rect">
            <a:avLst/>
          </a:prstGeom>
          <a:noFill/>
          <a:ln>
            <a:noFill/>
          </a:ln>
        </p:spPr>
      </p:pic>
      <p:sp>
        <p:nvSpPr>
          <p:cNvPr id="81" name="Google Shape;81;p16"/>
          <p:cNvSpPr txBox="1"/>
          <p:nvPr>
            <p:ph type="title"/>
          </p:nvPr>
        </p:nvSpPr>
        <p:spPr>
          <a:xfrm>
            <a:off x="311700" y="-6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Demonstrating the effect that release speed and pitch movement have on strikes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28903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Overall DF </a:t>
            </a:r>
            <a:r>
              <a:rPr lang="en">
                <a:solidFill>
                  <a:schemeClr val="dk1"/>
                </a:solidFill>
              </a:rPr>
              <a:t>showing data from 2023: Swinging and called Strikes, the sum of both, and ranking the sum.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percentages each bin made up of the aggregate, the total pitches split up in bins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last column is the percentage pitches thrown in each bin is a strike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For example, a pitch thrown over 90-94 MPH has a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26.6% chance to be a called or swinging strike</a:t>
            </a:r>
            <a:endParaRPr>
              <a:solidFill>
                <a:schemeClr val="dk1"/>
              </a:solidFill>
            </a:endParaRPr>
          </a:p>
          <a:p>
            <a:pPr indent="-317500" lvl="1" marL="914400" rtl="0" algn="l">
              <a:spcBef>
                <a:spcPts val="0"/>
              </a:spcBef>
              <a:spcAft>
                <a:spcPts val="0"/>
              </a:spcAft>
              <a:buSzPts val="1400"/>
              <a:buChar char="-"/>
            </a:pPr>
            <a:r>
              <a:t/>
            </a:r>
            <a:endParaRPr/>
          </a:p>
        </p:txBody>
      </p:sp>
      <p:pic>
        <p:nvPicPr>
          <p:cNvPr id="88" name="Google Shape;88;p17"/>
          <p:cNvPicPr preferRelativeResize="0"/>
          <p:nvPr/>
        </p:nvPicPr>
        <p:blipFill>
          <a:blip r:embed="rId3">
            <a:alphaModFix/>
          </a:blip>
          <a:stretch>
            <a:fillRect/>
          </a:stretch>
        </p:blipFill>
        <p:spPr>
          <a:xfrm>
            <a:off x="0" y="0"/>
            <a:ext cx="9144000" cy="27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5409775" y="140150"/>
            <a:ext cx="3422400" cy="442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This visualization depicts the speed bins and their respective swinging, called, and total strikes</a:t>
            </a:r>
            <a:endParaRPr sz="2400">
              <a:solidFill>
                <a:schemeClr val="dk1"/>
              </a:solidFill>
            </a:endParaRPr>
          </a:p>
        </p:txBody>
      </p:sp>
      <p:pic>
        <p:nvPicPr>
          <p:cNvPr id="95" name="Google Shape;95;p18"/>
          <p:cNvPicPr preferRelativeResize="0"/>
          <p:nvPr/>
        </p:nvPicPr>
        <p:blipFill>
          <a:blip r:embed="rId3">
            <a:alphaModFix/>
          </a:blip>
          <a:stretch>
            <a:fillRect/>
          </a:stretch>
        </p:blipFill>
        <p:spPr>
          <a:xfrm>
            <a:off x="0" y="0"/>
            <a:ext cx="5753100" cy="346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1260" l="0" r="0" t="1260"/>
          <a:stretch/>
        </p:blipFill>
        <p:spPr>
          <a:xfrm>
            <a:off x="0" y="-266273"/>
            <a:ext cx="6076950" cy="4456775"/>
          </a:xfrm>
          <a:prstGeom prst="rect">
            <a:avLst/>
          </a:prstGeom>
          <a:noFill/>
          <a:ln>
            <a:noFill/>
          </a:ln>
        </p:spPr>
      </p:pic>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5760175" y="213475"/>
            <a:ext cx="2595600" cy="38928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Char char="-"/>
            </a:pPr>
            <a:r>
              <a:rPr lang="en" sz="2500">
                <a:solidFill>
                  <a:schemeClr val="dk1"/>
                </a:solidFill>
              </a:rPr>
              <a:t>This chart visualizes the bins with their total count of strikes</a:t>
            </a:r>
            <a:endParaRPr sz="2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0" y="0"/>
            <a:ext cx="9144001" cy="46016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Frame (previous slide)</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The data frame from the previous slide shows the 50 pitchers in MLB that threw the most pitches. Y</a:t>
            </a:r>
            <a:r>
              <a:rPr lang="en">
                <a:solidFill>
                  <a:schemeClr val="dk1"/>
                </a:solidFill>
              </a:rPr>
              <a:t>ou can see Zac Gallen, Zack Wheeler, Aaron Nola, and Jordan Montgomery all threw the most pitches they’re all from teams that went to either the world series or championship series so they pitched deep into October</a:t>
            </a:r>
            <a:endParaRPr>
              <a:solidFill>
                <a:schemeClr val="dk1"/>
              </a:solidFill>
            </a:endParaRPr>
          </a:p>
          <a:p>
            <a:pPr indent="-342900" lvl="0" marL="457200" rtl="0" algn="l">
              <a:spcBef>
                <a:spcPts val="0"/>
              </a:spcBef>
              <a:spcAft>
                <a:spcPts val="0"/>
              </a:spcAft>
              <a:buSzPts val="1800"/>
              <a:buChar char="-"/>
            </a:pPr>
            <a:r>
              <a:rPr lang="en">
                <a:solidFill>
                  <a:schemeClr val="dk1"/>
                </a:solidFill>
              </a:rPr>
              <a:t>This adds in the pitcher’s mean release speed from all of their pitches, what their strike percentage is, and how many breaking pitches make up their total strike percentage. Only a handful of guys are even above 90 in their mean release speed further proving from before its either not sustainable to continue to try to throw high speed pitches every time, or even pitches strictly with a lot of break. We’re learning that these guys need to mix it up to have success.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