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sldIdLst>
    <p:sldId id="357" r:id="rId2"/>
    <p:sldId id="386" r:id="rId3"/>
    <p:sldId id="372" r:id="rId4"/>
    <p:sldId id="385" r:id="rId5"/>
    <p:sldId id="375" r:id="rId6"/>
    <p:sldId id="378" r:id="rId7"/>
    <p:sldId id="380" r:id="rId8"/>
    <p:sldId id="379" r:id="rId9"/>
    <p:sldId id="381" r:id="rId10"/>
    <p:sldId id="384" r:id="rId11"/>
    <p:sldId id="382" r:id="rId12"/>
    <p:sldId id="383" r:id="rId13"/>
    <p:sldId id="388" r:id="rId14"/>
    <p:sldId id="389" r:id="rId15"/>
    <p:sldId id="391" r:id="rId16"/>
    <p:sldId id="399" r:id="rId17"/>
    <p:sldId id="393" r:id="rId18"/>
    <p:sldId id="390" r:id="rId19"/>
    <p:sldId id="394" r:id="rId20"/>
    <p:sldId id="395" r:id="rId21"/>
    <p:sldId id="396" r:id="rId22"/>
    <p:sldId id="397" r:id="rId23"/>
    <p:sldId id="398" r:id="rId24"/>
  </p:sldIdLst>
  <p:sldSz cx="10160000" cy="5715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O'Hanlon, Bridget" initials="OB" lastIdx="1" clrIdx="6"/>
  <p:cmAuthor id="1" name="Microsoft Office User" initials="MOU" lastIdx="1" clrIdx="0"/>
  <p:cmAuthor id="8" name="Marchant, Betsy" initials="MB" lastIdx="1" clrIdx="7"/>
  <p:cmAuthor id="2" name="Microsoft Office User" initials="MOU [2]" lastIdx="1" clrIdx="1"/>
  <p:cmAuthor id="9" name="Marchant, Betsy" initials="MB [2]" lastIdx="1" clrIdx="8"/>
  <p:cmAuthor id="3" name="Microsoft Office User" initials="MOU [3]" lastIdx="1" clrIdx="2"/>
  <p:cmAuthor id="10" name="Marchant, Betsy" initials="MB [2] [2]" lastIdx="1" clrIdx="9"/>
  <p:cmAuthor id="4" name="Microsoft Office User" initials="MOU [4]" lastIdx="1" clrIdx="3"/>
  <p:cmAuthor id="5" name="Microsoft Office User" initials="MOU [5]" lastIdx="1" clrIdx="4"/>
  <p:cmAuthor id="6" name="Microsoft Office User" initials="MOU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888C7D"/>
    <a:srgbClr val="6E7163"/>
    <a:srgbClr val="83877A"/>
    <a:srgbClr val="630B01"/>
    <a:srgbClr val="791400"/>
    <a:srgbClr val="941100"/>
    <a:srgbClr val="5F64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54718" autoAdjust="0"/>
  </p:normalViewPr>
  <p:slideViewPr>
    <p:cSldViewPr snapToGrid="0" snapToObjects="1">
      <p:cViewPr>
        <p:scale>
          <a:sx n="62" d="100"/>
          <a:sy n="62" d="100"/>
        </p:scale>
        <p:origin x="2248" y="456"/>
      </p:cViewPr>
      <p:guideLst>
        <p:guide orient="horz" pos="1800"/>
        <p:guide pos="3200"/>
      </p:guideLst>
    </p:cSldViewPr>
  </p:slideViewPr>
  <p:notesTextViewPr>
    <p:cViewPr>
      <p:scale>
        <a:sx n="20" d="100"/>
        <a:sy n="20" d="100"/>
      </p:scale>
      <p:origin x="0" y="0"/>
    </p:cViewPr>
  </p:notesTextViewPr>
  <p:sorterViewPr>
    <p:cViewPr>
      <p:scale>
        <a:sx n="150" d="100"/>
        <a:sy n="150" d="100"/>
      </p:scale>
      <p:origin x="0" y="0"/>
    </p:cViewPr>
  </p:sorterViewPr>
  <p:notesViewPr>
    <p:cSldViewPr snapToGrid="0" snapToObjects="1">
      <p:cViewPr varScale="1">
        <p:scale>
          <a:sx n="122" d="100"/>
          <a:sy n="122" d="100"/>
        </p:scale>
        <p:origin x="3864"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678011-03BD-2D49-AD50-3CD8467150DB}" type="datetimeFigureOut">
              <a:rPr lang="en-US" smtClean="0"/>
              <a:pPr/>
              <a:t>8/9/23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A1351-20CC-744B-B9F4-E4C5A07D5BB1}" type="slidenum">
              <a:rPr lang="en-US" smtClean="0"/>
              <a:pPr/>
              <a:t>‹#›</a:t>
            </a:fld>
            <a:endParaRPr lang="en-US"/>
          </a:p>
        </p:txBody>
      </p:sp>
    </p:spTree>
    <p:extLst>
      <p:ext uri="{BB962C8B-B14F-4D97-AF65-F5344CB8AC3E}">
        <p14:creationId xmlns:p14="http://schemas.microsoft.com/office/powerpoint/2010/main" val="12603573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FIRST – make sure to review, and use all the recommended guidance and examples provided in the reference material for this course (i.e., right amount of text on the sides, use of various types of visuals, full and complete speaker notes, etc.)</a:t>
            </a:r>
          </a:p>
          <a:p>
            <a:endParaRPr lang="en-US" dirty="0"/>
          </a:p>
          <a:p>
            <a:r>
              <a:rPr lang="en-US" dirty="0"/>
              <a:t>Your goals for this slide and speaker notes:</a:t>
            </a:r>
          </a:p>
          <a:p>
            <a:endParaRPr lang="en-US" dirty="0"/>
          </a:p>
          <a:p>
            <a:pPr marL="228600" indent="-228600">
              <a:buAutoNum type="arabicPeriod"/>
            </a:pPr>
            <a:r>
              <a:rPr lang="en-US" dirty="0"/>
              <a:t>Introduce your topic</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US" dirty="0"/>
              <a:t>Establish your identity and credentials</a:t>
            </a:r>
          </a:p>
          <a:p>
            <a:pPr marL="228600" indent="-228600">
              <a:buAutoNum type="arabicPeriod"/>
            </a:pPr>
            <a:r>
              <a:rPr lang="en-US" dirty="0"/>
              <a:t>Begin to hook the audience into your presentation.  The best presentations and learning usually include story telling.  Consider incorporating a short story (not a hypothetical scenario, if possible), right here upfront on your title slide, which sets the stage for your objectives.  How and why did you get interested in this topic / problem?  Was there some notable workplace event that made this topic important to you?  Why will this presentation be both interesting and useful to the audience?</a:t>
            </a:r>
          </a:p>
        </p:txBody>
      </p:sp>
      <p:sp>
        <p:nvSpPr>
          <p:cNvPr id="4" name="Slide Number Placeholder 3"/>
          <p:cNvSpPr>
            <a:spLocks noGrp="1"/>
          </p:cNvSpPr>
          <p:nvPr>
            <p:ph type="sldNum" sz="quarter" idx="10"/>
          </p:nvPr>
        </p:nvSpPr>
        <p:spPr/>
        <p:txBody>
          <a:bodyPr/>
          <a:lstStyle/>
          <a:p>
            <a:fld id="{889A1351-20CC-744B-B9F4-E4C5A07D5BB1}" type="slidenum">
              <a:rPr lang="en-US" smtClean="0"/>
              <a:pPr/>
              <a:t>1</a:t>
            </a:fld>
            <a:endParaRPr lang="en-US"/>
          </a:p>
        </p:txBody>
      </p:sp>
    </p:spTree>
    <p:extLst>
      <p:ext uri="{BB962C8B-B14F-4D97-AF65-F5344CB8AC3E}">
        <p14:creationId xmlns:p14="http://schemas.microsoft.com/office/powerpoint/2010/main" val="758207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chance to leave a lasting impact on your audience, as you promised them upfront on the Objectives slide.  Don’t miss this opportunity!</a:t>
            </a:r>
          </a:p>
          <a:p>
            <a:endParaRPr lang="en-US" dirty="0"/>
          </a:p>
          <a:p>
            <a:r>
              <a:rPr lang="en-US" dirty="0"/>
              <a:t>Include your contact </a:t>
            </a:r>
            <a:r>
              <a:rPr lang="en-US"/>
              <a:t>information.</a:t>
            </a:r>
            <a:endParaRPr lang="en-US" dirty="0"/>
          </a:p>
          <a:p>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13</a:t>
            </a:fld>
            <a:endParaRPr lang="en-US"/>
          </a:p>
        </p:txBody>
      </p:sp>
    </p:spTree>
    <p:extLst>
      <p:ext uri="{BB962C8B-B14F-4D97-AF65-F5344CB8AC3E}">
        <p14:creationId xmlns:p14="http://schemas.microsoft.com/office/powerpoint/2010/main" val="1067793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9A1351-20CC-744B-B9F4-E4C5A07D5BB1}" type="slidenum">
              <a:rPr lang="en-US" smtClean="0"/>
              <a:pPr/>
              <a:t>14</a:t>
            </a:fld>
            <a:endParaRPr lang="en-US"/>
          </a:p>
        </p:txBody>
      </p:sp>
    </p:spTree>
    <p:extLst>
      <p:ext uri="{BB962C8B-B14F-4D97-AF65-F5344CB8AC3E}">
        <p14:creationId xmlns:p14="http://schemas.microsoft.com/office/powerpoint/2010/main" val="1966042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9A1351-20CC-744B-B9F4-E4C5A07D5BB1}" type="slidenum">
              <a:rPr lang="en-US" smtClean="0"/>
              <a:pPr/>
              <a:t>15</a:t>
            </a:fld>
            <a:endParaRPr lang="en-US"/>
          </a:p>
        </p:txBody>
      </p:sp>
    </p:spTree>
    <p:extLst>
      <p:ext uri="{BB962C8B-B14F-4D97-AF65-F5344CB8AC3E}">
        <p14:creationId xmlns:p14="http://schemas.microsoft.com/office/powerpoint/2010/main" val="3250771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9A1351-20CC-744B-B9F4-E4C5A07D5BB1}" type="slidenum">
              <a:rPr lang="en-US" smtClean="0"/>
              <a:pPr/>
              <a:t>16</a:t>
            </a:fld>
            <a:endParaRPr lang="en-US"/>
          </a:p>
        </p:txBody>
      </p:sp>
    </p:spTree>
    <p:extLst>
      <p:ext uri="{BB962C8B-B14F-4D97-AF65-F5344CB8AC3E}">
        <p14:creationId xmlns:p14="http://schemas.microsoft.com/office/powerpoint/2010/main" val="4098319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9A1351-20CC-744B-B9F4-E4C5A07D5BB1}" type="slidenum">
              <a:rPr lang="en-US" smtClean="0"/>
              <a:pPr/>
              <a:t>17</a:t>
            </a:fld>
            <a:endParaRPr lang="en-US"/>
          </a:p>
        </p:txBody>
      </p:sp>
    </p:spTree>
    <p:extLst>
      <p:ext uri="{BB962C8B-B14F-4D97-AF65-F5344CB8AC3E}">
        <p14:creationId xmlns:p14="http://schemas.microsoft.com/office/powerpoint/2010/main" val="19185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9A1351-20CC-744B-B9F4-E4C5A07D5BB1}" type="slidenum">
              <a:rPr lang="en-US" smtClean="0"/>
              <a:pPr/>
              <a:t>18</a:t>
            </a:fld>
            <a:endParaRPr lang="en-US"/>
          </a:p>
        </p:txBody>
      </p:sp>
    </p:spTree>
    <p:extLst>
      <p:ext uri="{BB962C8B-B14F-4D97-AF65-F5344CB8AC3E}">
        <p14:creationId xmlns:p14="http://schemas.microsoft.com/office/powerpoint/2010/main" val="1264793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9A1351-20CC-744B-B9F4-E4C5A07D5BB1}" type="slidenum">
              <a:rPr lang="en-US" smtClean="0"/>
              <a:pPr/>
              <a:t>19</a:t>
            </a:fld>
            <a:endParaRPr lang="en-US"/>
          </a:p>
        </p:txBody>
      </p:sp>
    </p:spTree>
    <p:extLst>
      <p:ext uri="{BB962C8B-B14F-4D97-AF65-F5344CB8AC3E}">
        <p14:creationId xmlns:p14="http://schemas.microsoft.com/office/powerpoint/2010/main" val="2793848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9A1351-20CC-744B-B9F4-E4C5A07D5BB1}" type="slidenum">
              <a:rPr lang="en-US" smtClean="0"/>
              <a:pPr/>
              <a:t>20</a:t>
            </a:fld>
            <a:endParaRPr lang="en-US"/>
          </a:p>
        </p:txBody>
      </p:sp>
    </p:spTree>
    <p:extLst>
      <p:ext uri="{BB962C8B-B14F-4D97-AF65-F5344CB8AC3E}">
        <p14:creationId xmlns:p14="http://schemas.microsoft.com/office/powerpoint/2010/main" val="4177324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9A1351-20CC-744B-B9F4-E4C5A07D5BB1}" type="slidenum">
              <a:rPr lang="en-US" smtClean="0"/>
              <a:pPr/>
              <a:t>21</a:t>
            </a:fld>
            <a:endParaRPr lang="en-US"/>
          </a:p>
        </p:txBody>
      </p:sp>
    </p:spTree>
    <p:extLst>
      <p:ext uri="{BB962C8B-B14F-4D97-AF65-F5344CB8AC3E}">
        <p14:creationId xmlns:p14="http://schemas.microsoft.com/office/powerpoint/2010/main" val="685933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9A1351-20CC-744B-B9F4-E4C5A07D5BB1}" type="slidenum">
              <a:rPr lang="en-US" smtClean="0"/>
              <a:pPr/>
              <a:t>23</a:t>
            </a:fld>
            <a:endParaRPr lang="en-US"/>
          </a:p>
        </p:txBody>
      </p:sp>
    </p:spTree>
    <p:extLst>
      <p:ext uri="{BB962C8B-B14F-4D97-AF65-F5344CB8AC3E}">
        <p14:creationId xmlns:p14="http://schemas.microsoft.com/office/powerpoint/2010/main" val="2937033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Beginning with this slide, recognize that a stellar presentation isn’t about the topic, and it isn’t about you, the presenter.  It’s about the audience, insofar as how you present the topic to them, the audience, as the real focus of this entire presentation and by giving them something that they can take away and use.  From this point forward, frame every slide and speaker note to the maximum extent possible in terms of why it is interesting TO THE AUDIENCE, or how it is useful TO THE AUDIENCE.  This may even include tailoring the presentation of your research to the broader SANS audience in the event that your paper was intended for some narrower, more specialized industry or audience.</a:t>
            </a:r>
          </a:p>
          <a:p>
            <a:endParaRPr lang="en-US" dirty="0"/>
          </a:p>
          <a:p>
            <a:r>
              <a:rPr lang="en-US" dirty="0"/>
              <a:t>Your goals for this slide and speaker notes:</a:t>
            </a:r>
          </a:p>
          <a:p>
            <a:endParaRPr lang="en-US" dirty="0"/>
          </a:p>
          <a:p>
            <a:pPr marL="228600" indent="-228600">
              <a:buAutoNum type="arabicPeriod"/>
            </a:pPr>
            <a:r>
              <a:rPr lang="en-US" dirty="0"/>
              <a:t>Introduce your objectives as things that will be interesting and useful to the audience</a:t>
            </a:r>
          </a:p>
          <a:p>
            <a:pPr marL="228600" indent="-228600">
              <a:buAutoNum type="arabicPeriod"/>
            </a:pPr>
            <a:r>
              <a:rPr lang="en-US" dirty="0"/>
              <a:t>Especially introduce the “nugget,” that is, what one main thing will the audience take away from this presentation that will be especially and immediately useful to them?</a:t>
            </a:r>
          </a:p>
        </p:txBody>
      </p:sp>
      <p:sp>
        <p:nvSpPr>
          <p:cNvPr id="4" name="Slide Number Placeholder 3"/>
          <p:cNvSpPr>
            <a:spLocks noGrp="1"/>
          </p:cNvSpPr>
          <p:nvPr>
            <p:ph type="sldNum" sz="quarter" idx="10"/>
          </p:nvPr>
        </p:nvSpPr>
        <p:spPr/>
        <p:txBody>
          <a:bodyPr/>
          <a:lstStyle/>
          <a:p>
            <a:fld id="{889A1351-20CC-744B-B9F4-E4C5A07D5BB1}" type="slidenum">
              <a:rPr lang="en-US" smtClean="0"/>
              <a:pPr/>
              <a:t>2</a:t>
            </a:fld>
            <a:endParaRPr lang="en-US"/>
          </a:p>
        </p:txBody>
      </p:sp>
    </p:spTree>
    <p:extLst>
      <p:ext uri="{BB962C8B-B14F-4D97-AF65-F5344CB8AC3E}">
        <p14:creationId xmlns:p14="http://schemas.microsoft.com/office/powerpoint/2010/main" val="1878641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Provide</a:t>
            </a:r>
            <a:r>
              <a:rPr lang="en-US" baseline="0" dirty="0"/>
              <a:t> a p</a:t>
            </a:r>
            <a:r>
              <a:rPr lang="en-US" dirty="0"/>
              <a:t>roblem statement.  What is it that you set out to fix, or improve?</a:t>
            </a:r>
          </a:p>
          <a:p>
            <a:pPr marL="0" marR="0" lvl="0" indent="0" algn="l" defTabSz="457200" rtl="0" eaLnBrk="1" fontAlgn="auto" latinLnBrk="0" hangingPunct="1">
              <a:lnSpc>
                <a:spcPct val="100000"/>
              </a:lnSpc>
              <a:spcBef>
                <a:spcPts val="0"/>
              </a:spcBef>
              <a:spcAft>
                <a:spcPts val="0"/>
              </a:spcAft>
              <a:buClrTx/>
              <a:buSzTx/>
              <a:buFontTx/>
              <a:buNone/>
              <a:tabLst/>
              <a:defRPr/>
            </a:pPr>
            <a:br>
              <a:rPr lang="en-US" dirty="0"/>
            </a:br>
            <a:r>
              <a:rPr lang="en-US" dirty="0"/>
              <a:t>Discuss the impact of the problem.  Be sure to include a sense of the impact the problem is having, or could have if left unaddressed.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Relate the problem to your audience.  Make the explanation of your problem relatable to your audience…how do they share an interest or a stake in your problem, even if they perhaps didn’t know it?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3</a:t>
            </a:fld>
            <a:endParaRPr lang="en-US"/>
          </a:p>
        </p:txBody>
      </p:sp>
    </p:spTree>
    <p:extLst>
      <p:ext uri="{BB962C8B-B14F-4D97-AF65-F5344CB8AC3E}">
        <p14:creationId xmlns:p14="http://schemas.microsoft.com/office/powerpoint/2010/main" val="486253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needed:  Only what is required to ensure an understanding of the problem.  Less is more.  This is not simply an informative presentation, it is a persuasive presentation where you intend to convince the audience to use your solution/tool.</a:t>
            </a:r>
          </a:p>
          <a:p>
            <a:endParaRPr lang="en-US" dirty="0"/>
          </a:p>
          <a:p>
            <a:r>
              <a:rPr lang="en-US" dirty="0"/>
              <a:t>Relevance: Focus on key context which is necessary to understanding the problem, especially as led to the formulation of your methodology and experiment.</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Know your audience:  Don’t focus on the basics, assume your audience is a peer group of experts.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4</a:t>
            </a:fld>
            <a:endParaRPr lang="en-US"/>
          </a:p>
        </p:txBody>
      </p:sp>
    </p:spTree>
    <p:extLst>
      <p:ext uri="{BB962C8B-B14F-4D97-AF65-F5344CB8AC3E}">
        <p14:creationId xmlns:p14="http://schemas.microsoft.com/office/powerpoint/2010/main" val="149415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design:  This is how you decided upon your approach to the problem, and how you designed your experiment.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Focus:  Keep this high-level…your audience mostly won’t be graduate students, and thus won’t care a lot about the finer points of qualitative vs. quantitative methodology.</a:t>
            </a:r>
          </a:p>
          <a:p>
            <a:r>
              <a:rPr lang="en-US" dirty="0"/>
              <a:t>Language: If referring to your research sources, just call it research…not “scholarly research” (same reasoning as above)</a:t>
            </a:r>
          </a:p>
          <a:p>
            <a:r>
              <a:rPr lang="en-US" dirty="0"/>
              <a:t>Goal:  Your aim on this slide is simply to demonstrate to the audience that your method was sound, and to allow to them replicate it if desired.</a:t>
            </a:r>
          </a:p>
        </p:txBody>
      </p:sp>
      <p:sp>
        <p:nvSpPr>
          <p:cNvPr id="4" name="Slide Number Placeholder 3"/>
          <p:cNvSpPr>
            <a:spLocks noGrp="1"/>
          </p:cNvSpPr>
          <p:nvPr>
            <p:ph type="sldNum" sz="quarter" idx="10"/>
          </p:nvPr>
        </p:nvSpPr>
        <p:spPr/>
        <p:txBody>
          <a:bodyPr/>
          <a:lstStyle/>
          <a:p>
            <a:fld id="{889A1351-20CC-744B-B9F4-E4C5A07D5BB1}" type="slidenum">
              <a:rPr lang="en-US" smtClean="0"/>
              <a:pPr/>
              <a:t>5</a:t>
            </a:fld>
            <a:endParaRPr lang="en-US"/>
          </a:p>
        </p:txBody>
      </p:sp>
    </p:spTree>
    <p:extLst>
      <p:ext uri="{BB962C8B-B14F-4D97-AF65-F5344CB8AC3E}">
        <p14:creationId xmlns:p14="http://schemas.microsoft.com/office/powerpoint/2010/main" val="1701107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extension, but more detailed and practical, of your research methodology, especially if you set up some tool or combination of tools to test in, say, a VM environment.</a:t>
            </a:r>
          </a:p>
          <a:p>
            <a:r>
              <a:rPr lang="en-US" dirty="0"/>
              <a:t>For qualitative experiments (e.g., surveys) describe your survey process and audience.  Consider a visual, especially perhaps a flowchart.</a:t>
            </a:r>
          </a:p>
          <a:p>
            <a:r>
              <a:rPr lang="en-US" dirty="0"/>
              <a:t>Use visuals here whenever it can work, and then speak to the graphic.</a:t>
            </a:r>
          </a:p>
          <a:p>
            <a:r>
              <a:rPr lang="en-US" dirty="0"/>
              <a:t>This could expand to two slides, but no more than that!</a:t>
            </a:r>
          </a:p>
          <a:p>
            <a:r>
              <a:rPr lang="en-US" dirty="0"/>
              <a:t>Look to insert a story here about a notable moment, an “Ah ha!” moment, during the conduct of your experiment</a:t>
            </a:r>
          </a:p>
        </p:txBody>
      </p:sp>
      <p:sp>
        <p:nvSpPr>
          <p:cNvPr id="4" name="Slide Number Placeholder 3"/>
          <p:cNvSpPr>
            <a:spLocks noGrp="1"/>
          </p:cNvSpPr>
          <p:nvPr>
            <p:ph type="sldNum" sz="quarter" idx="10"/>
          </p:nvPr>
        </p:nvSpPr>
        <p:spPr/>
        <p:txBody>
          <a:bodyPr/>
          <a:lstStyle/>
          <a:p>
            <a:fld id="{889A1351-20CC-744B-B9F4-E4C5A07D5BB1}" type="slidenum">
              <a:rPr lang="en-US" smtClean="0"/>
              <a:pPr/>
              <a:t>6</a:t>
            </a:fld>
            <a:endParaRPr lang="en-US"/>
          </a:p>
        </p:txBody>
      </p:sp>
    </p:spTree>
    <p:extLst>
      <p:ext uri="{BB962C8B-B14F-4D97-AF65-F5344CB8AC3E}">
        <p14:creationId xmlns:p14="http://schemas.microsoft.com/office/powerpoint/2010/main" val="3101330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second slide on this, if needed, as described previously and especially if using many or dense visuals.</a:t>
            </a:r>
          </a:p>
          <a:p>
            <a:r>
              <a:rPr lang="en-US" dirty="0"/>
              <a:t>Include a visual of your testing rubric, if one was used.</a:t>
            </a:r>
          </a:p>
          <a:p>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7</a:t>
            </a:fld>
            <a:endParaRPr lang="en-US"/>
          </a:p>
        </p:txBody>
      </p:sp>
    </p:spTree>
    <p:extLst>
      <p:ext uri="{BB962C8B-B14F-4D97-AF65-F5344CB8AC3E}">
        <p14:creationId xmlns:p14="http://schemas.microsoft.com/office/powerpoint/2010/main" val="233620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Especially for quantitative processes and experiments, use graphics and visuals (script, command lines, packet headers or data, GUI, </a:t>
            </a:r>
            <a:r>
              <a:rPr lang="en-US" dirty="0" err="1"/>
              <a:t>netword</a:t>
            </a:r>
            <a:r>
              <a:rPr lang="en-US" dirty="0"/>
              <a:t> diagram, etc.) to allow your audience too “see” the interaction of your tools, process, environment, etc.</a:t>
            </a:r>
          </a:p>
          <a:p>
            <a:r>
              <a:rPr lang="en-US" dirty="0"/>
              <a:t>For qualitative processes, use some of the most impactful quotes or anecdotes, in advance of showing the full results, to demonstrate either (or both) powerful or unexpected results.</a:t>
            </a:r>
          </a:p>
          <a:p>
            <a:r>
              <a:rPr lang="en-US" dirty="0"/>
              <a:t>May extend to include three slides, if necessary.</a:t>
            </a:r>
          </a:p>
          <a:p>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8</a:t>
            </a:fld>
            <a:endParaRPr lang="en-US"/>
          </a:p>
        </p:txBody>
      </p:sp>
    </p:spTree>
    <p:extLst>
      <p:ext uri="{BB962C8B-B14F-4D97-AF65-F5344CB8AC3E}">
        <p14:creationId xmlns:p14="http://schemas.microsoft.com/office/powerpoint/2010/main" val="2169957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should largely line up with your objectives, so refer back to those to ensure an aligned sequencing.</a:t>
            </a:r>
          </a:p>
          <a:p>
            <a:r>
              <a:rPr lang="en-US" dirty="0"/>
              <a:t>Build from small to big, if multiple types or levels of results are relevant.</a:t>
            </a:r>
          </a:p>
          <a:p>
            <a:r>
              <a:rPr lang="en-US" dirty="0"/>
              <a:t>If testing various different processes or tools, build from least successful to most successful.</a:t>
            </a:r>
          </a:p>
          <a:p>
            <a:r>
              <a:rPr lang="en-US" dirty="0"/>
              <a:t>Include a second slide, if needed.</a:t>
            </a:r>
          </a:p>
          <a:p>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11</a:t>
            </a:fld>
            <a:endParaRPr lang="en-US"/>
          </a:p>
        </p:txBody>
      </p:sp>
    </p:spTree>
    <p:extLst>
      <p:ext uri="{BB962C8B-B14F-4D97-AF65-F5344CB8AC3E}">
        <p14:creationId xmlns:p14="http://schemas.microsoft.com/office/powerpoint/2010/main" val="1355544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descr="SANS Technology Institute Powerpoint Template R1_title.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0235580" cy="5760357"/>
          </a:xfrm>
          <a:prstGeom prst="rect">
            <a:avLst/>
          </a:prstGeom>
        </p:spPr>
      </p:pic>
      <p:sp>
        <p:nvSpPr>
          <p:cNvPr id="7" name="Rectangle 6"/>
          <p:cNvSpPr/>
          <p:nvPr userDrawn="1"/>
        </p:nvSpPr>
        <p:spPr>
          <a:xfrm>
            <a:off x="7591835" y="1"/>
            <a:ext cx="2643745" cy="57603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a:off x="0" y="1"/>
            <a:ext cx="8187267" cy="57603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38648" y="742910"/>
            <a:ext cx="8097352" cy="1225021"/>
          </a:xfrm>
        </p:spPr>
        <p:txBody>
          <a:bodyPr>
            <a:normAutofit/>
          </a:bodyPr>
          <a:lstStyle>
            <a:lvl1pPr>
              <a:defRPr sz="44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538648" y="1962905"/>
            <a:ext cx="6722827" cy="2779751"/>
          </a:xfrm>
        </p:spPr>
        <p:txBody>
          <a:bodyPr>
            <a:normAutofit/>
          </a:bodyPr>
          <a:lstStyle>
            <a:lvl1pPr marL="0" indent="0" algn="l">
              <a:buNone/>
              <a:defRPr sz="2000" b="0" i="0">
                <a:solidFill>
                  <a:schemeClr val="tx1"/>
                </a:solidFill>
                <a:latin typeface="Helvetica Light" charset="0"/>
                <a:ea typeface="Helvetica Light" charset="0"/>
                <a:cs typeface="Helvetica Light"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dirty="0"/>
              <a:t>Click to edit Master subtitle style</a:t>
            </a:r>
          </a:p>
        </p:txBody>
      </p:sp>
      <p:sp>
        <p:nvSpPr>
          <p:cNvPr id="10" name="TextBox 9"/>
          <p:cNvSpPr txBox="1"/>
          <p:nvPr userDrawn="1"/>
        </p:nvSpPr>
        <p:spPr>
          <a:xfrm>
            <a:off x="11258996" y="4294245"/>
            <a:ext cx="184731" cy="400110"/>
          </a:xfrm>
          <a:prstGeom prst="rect">
            <a:avLst/>
          </a:prstGeom>
          <a:noFill/>
        </p:spPr>
        <p:txBody>
          <a:bodyPr wrap="none" rtlCol="0">
            <a:spAutoFit/>
          </a:bodyPr>
          <a:lstStyle/>
          <a:p>
            <a:endParaRPr lang="en-US" sz="2000" dirty="0"/>
          </a:p>
        </p:txBody>
      </p:sp>
      <p:sp>
        <p:nvSpPr>
          <p:cNvPr id="5" name="TextBox 4"/>
          <p:cNvSpPr txBox="1"/>
          <p:nvPr userDrawn="1"/>
        </p:nvSpPr>
        <p:spPr>
          <a:xfrm>
            <a:off x="538647" y="5097617"/>
            <a:ext cx="6722827" cy="276999"/>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dirty="0">
                <a:latin typeface="Helvetica Light" charset="0"/>
                <a:ea typeface="Helvetica Light" charset="0"/>
                <a:cs typeface="Helvetica Light" charset="0"/>
              </a:rPr>
              <a:t>Presented to fulfill degree requirements for the SANS Technology Institute’s Master</a:t>
            </a:r>
            <a:r>
              <a:rPr lang="en-US" sz="1200" b="0" i="0" baseline="0" dirty="0">
                <a:latin typeface="Helvetica Light" charset="0"/>
                <a:ea typeface="Helvetica Light" charset="0"/>
                <a:cs typeface="Helvetica Light" charset="0"/>
              </a:rPr>
              <a:t> of Science</a:t>
            </a:r>
            <a:endParaRPr lang="en-US" sz="1200" b="0" i="0" dirty="0">
              <a:latin typeface="Helvetica Light" charset="0"/>
              <a:ea typeface="Helvetica Light" charset="0"/>
              <a:cs typeface="Helvetica Light"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01259" y="3932491"/>
            <a:ext cx="1620329" cy="1620329"/>
          </a:xfrm>
          <a:prstGeom prst="rect">
            <a:avLst/>
          </a:prstGeom>
        </p:spPr>
      </p:pic>
    </p:spTree>
    <p:extLst>
      <p:ext uri="{BB962C8B-B14F-4D97-AF65-F5344CB8AC3E}">
        <p14:creationId xmlns:p14="http://schemas.microsoft.com/office/powerpoint/2010/main" val="2715252443"/>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chemeClr val="tx2"/>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0" y="5418539"/>
            <a:ext cx="10160000" cy="296461"/>
            <a:chOff x="0" y="5418539"/>
            <a:chExt cx="10160000" cy="296461"/>
          </a:xfrm>
        </p:grpSpPr>
        <p:sp>
          <p:nvSpPr>
            <p:cNvPr id="8" name="Footer Placeholder 3"/>
            <p:cNvSpPr txBox="1">
              <a:spLocks/>
            </p:cNvSpPr>
            <p:nvPr/>
          </p:nvSpPr>
          <p:spPr>
            <a:xfrm>
              <a:off x="2878667" y="5483535"/>
              <a:ext cx="3217333" cy="220134"/>
            </a:xfrm>
            <a:prstGeom prst="rect">
              <a:avLst/>
            </a:prstGeom>
          </p:spPr>
          <p:txBody>
            <a:bodyPr vert="horz" lIns="91440" tIns="45720" rIns="91440" bIns="45720" rtlCol="0" anchor="ctr"/>
            <a:lstStyle>
              <a:defPPr>
                <a:defRPr lang="en-US"/>
              </a:defPPr>
              <a:lvl1pPr marL="0" algn="ctr" defTabSz="457200" rtl="0" eaLnBrk="1" latinLnBrk="0" hangingPunct="1">
                <a:defRPr sz="889" kern="1200">
                  <a:solidFill>
                    <a:srgbClr val="630B01"/>
                  </a:solidFill>
                  <a:latin typeface="Helvetica" charset="0"/>
                  <a:ea typeface="Helvetica" charset="0"/>
                  <a:cs typeface="Helvetica"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Master’s Degree Candidate</a:t>
              </a:r>
              <a:endParaRPr lang="en-US" dirty="0"/>
            </a:p>
          </p:txBody>
        </p:sp>
        <p:sp>
          <p:nvSpPr>
            <p:cNvPr id="9" name="Date Placeholder 4"/>
            <p:cNvSpPr txBox="1">
              <a:spLocks/>
            </p:cNvSpPr>
            <p:nvPr/>
          </p:nvSpPr>
          <p:spPr>
            <a:xfrm>
              <a:off x="294803" y="5483535"/>
              <a:ext cx="2370667" cy="231465"/>
            </a:xfrm>
            <a:prstGeom prst="rect">
              <a:avLst/>
            </a:prstGeom>
          </p:spPr>
          <p:txBody>
            <a:bodyPr vert="horz" lIns="91440" tIns="45720" rIns="91440" bIns="45720" rtlCol="0" anchor="ctr"/>
            <a:lstStyle>
              <a:defPPr>
                <a:defRPr lang="en-US"/>
              </a:defPPr>
              <a:lvl1pPr marL="0" algn="l" defTabSz="457200" rtl="0" eaLnBrk="1" latinLnBrk="0" hangingPunct="1">
                <a:defRPr sz="889" b="0" i="0" kern="1200">
                  <a:solidFill>
                    <a:srgbClr val="630B01"/>
                  </a:solidFill>
                  <a:latin typeface="Helvetica Light" charset="0"/>
                  <a:ea typeface="Helvetica Light" charset="0"/>
                  <a:cs typeface="Helvetica Light"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09E7752-FC0E-A64A-A354-E82941D3087C}" type="datetime1">
                <a:rPr lang="en-US" smtClean="0"/>
                <a:pPr/>
                <a:t>8/9/23</a:t>
              </a:fld>
              <a:endParaRPr lang="en-US"/>
            </a:p>
          </p:txBody>
        </p:sp>
        <p:sp>
          <p:nvSpPr>
            <p:cNvPr id="10" name="Slide Number Placeholder 5"/>
            <p:cNvSpPr txBox="1">
              <a:spLocks/>
            </p:cNvSpPr>
            <p:nvPr/>
          </p:nvSpPr>
          <p:spPr>
            <a:xfrm>
              <a:off x="6296555" y="5483535"/>
              <a:ext cx="2370667" cy="220134"/>
            </a:xfrm>
            <a:prstGeom prst="rect">
              <a:avLst/>
            </a:prstGeom>
          </p:spPr>
          <p:txBody>
            <a:bodyPr vert="horz" lIns="91440" tIns="45720" rIns="91440" bIns="45720" rtlCol="0" anchor="ctr"/>
            <a:lstStyle>
              <a:defPPr>
                <a:defRPr lang="en-US"/>
              </a:defPPr>
              <a:lvl1pPr marL="0" algn="r" defTabSz="457200" rtl="0" eaLnBrk="1" latinLnBrk="0" hangingPunct="1">
                <a:defRPr sz="889" b="0" i="0" kern="1200">
                  <a:solidFill>
                    <a:srgbClr val="630B01"/>
                  </a:solidFill>
                  <a:latin typeface="Helvetica Light" charset="0"/>
                  <a:ea typeface="Helvetica Light" charset="0"/>
                  <a:cs typeface="Helvetica Light"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D252473-18DD-8B4F-9977-3DF3375C4AAD}" type="slidenum">
                <a:rPr lang="en-US" smtClean="0"/>
                <a:pPr/>
                <a:t>‹#›</a:t>
              </a:fld>
              <a:endParaRPr lang="en-US"/>
            </a:p>
          </p:txBody>
        </p:sp>
        <p:sp>
          <p:nvSpPr>
            <p:cNvPr id="11" name="Rectangle 10"/>
            <p:cNvSpPr/>
            <p:nvPr/>
          </p:nvSpPr>
          <p:spPr>
            <a:xfrm>
              <a:off x="0" y="5418539"/>
              <a:ext cx="10160000" cy="296461"/>
            </a:xfrm>
            <a:prstGeom prst="rect">
              <a:avLst/>
            </a:prstGeom>
            <a:gradFill>
              <a:gsLst>
                <a:gs pos="3000">
                  <a:srgbClr val="83877A"/>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30469" y="5443940"/>
              <a:ext cx="2641600" cy="246221"/>
            </a:xfrm>
            <a:prstGeom prst="rect">
              <a:avLst/>
            </a:prstGeom>
            <a:noFill/>
          </p:spPr>
          <p:txBody>
            <a:bodyPr wrap="square" rtlCol="0">
              <a:spAutoFit/>
            </a:bodyPr>
            <a:lstStyle/>
            <a:p>
              <a:r>
                <a:rPr lang="en-US" sz="1000" dirty="0">
                  <a:solidFill>
                    <a:schemeClr val="accent6"/>
                  </a:solidFill>
                  <a:latin typeface="Helvetica Light" charset="0"/>
                  <a:ea typeface="Helvetica Light" charset="0"/>
                  <a:cs typeface="Helvetica Light" charset="0"/>
                </a:rPr>
                <a:t>Master’s Degree Candidate</a:t>
              </a:r>
            </a:p>
          </p:txBody>
        </p:sp>
        <p:sp>
          <p:nvSpPr>
            <p:cNvPr id="13" name="TextBox 12"/>
            <p:cNvSpPr txBox="1"/>
            <p:nvPr/>
          </p:nvSpPr>
          <p:spPr>
            <a:xfrm>
              <a:off x="8910867" y="5443940"/>
              <a:ext cx="1041400" cy="246221"/>
            </a:xfrm>
            <a:prstGeom prst="rect">
              <a:avLst/>
            </a:prstGeom>
            <a:noFill/>
          </p:spPr>
          <p:txBody>
            <a:bodyPr wrap="square" rtlCol="0">
              <a:spAutoFit/>
            </a:bodyPr>
            <a:lstStyle/>
            <a:p>
              <a:r>
                <a:rPr lang="en-US" sz="1000" dirty="0">
                  <a:solidFill>
                    <a:schemeClr val="accent6"/>
                  </a:solidFill>
                  <a:latin typeface="Helvetica Light" charset="0"/>
                  <a:ea typeface="Helvetica Light" charset="0"/>
                  <a:cs typeface="Helvetica Light" charset="0"/>
                </a:rPr>
                <a:t>www.sans.edu</a:t>
              </a:r>
            </a:p>
          </p:txBody>
        </p:sp>
      </p:grpSp>
    </p:spTree>
    <p:extLst>
      <p:ext uri="{BB962C8B-B14F-4D97-AF65-F5344CB8AC3E}">
        <p14:creationId xmlns:p14="http://schemas.microsoft.com/office/powerpoint/2010/main" val="115479958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08000" y="1649056"/>
            <a:ext cx="4487333" cy="31432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64667" y="1649056"/>
            <a:ext cx="4487333" cy="31432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p:cNvGrpSpPr/>
          <p:nvPr userDrawn="1"/>
        </p:nvGrpSpPr>
        <p:grpSpPr>
          <a:xfrm>
            <a:off x="0" y="5418539"/>
            <a:ext cx="10160000" cy="296461"/>
            <a:chOff x="0" y="5418539"/>
            <a:chExt cx="10160000" cy="296461"/>
          </a:xfrm>
        </p:grpSpPr>
        <p:sp>
          <p:nvSpPr>
            <p:cNvPr id="9" name="Footer Placeholder 3"/>
            <p:cNvSpPr txBox="1">
              <a:spLocks/>
            </p:cNvSpPr>
            <p:nvPr/>
          </p:nvSpPr>
          <p:spPr>
            <a:xfrm>
              <a:off x="2878667" y="5483535"/>
              <a:ext cx="3217333" cy="220134"/>
            </a:xfrm>
            <a:prstGeom prst="rect">
              <a:avLst/>
            </a:prstGeom>
          </p:spPr>
          <p:txBody>
            <a:bodyPr vert="horz" lIns="91440" tIns="45720" rIns="91440" bIns="45720" rtlCol="0" anchor="ctr"/>
            <a:lstStyle>
              <a:defPPr>
                <a:defRPr lang="en-US"/>
              </a:defPPr>
              <a:lvl1pPr marL="0" algn="ctr" defTabSz="457200" rtl="0" eaLnBrk="1" latinLnBrk="0" hangingPunct="1">
                <a:defRPr sz="889" kern="1200">
                  <a:solidFill>
                    <a:srgbClr val="630B01"/>
                  </a:solidFill>
                  <a:latin typeface="Helvetica" charset="0"/>
                  <a:ea typeface="Helvetica" charset="0"/>
                  <a:cs typeface="Helvetica"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Master’s Degree Candidate</a:t>
              </a:r>
              <a:endParaRPr lang="en-US" dirty="0"/>
            </a:p>
          </p:txBody>
        </p:sp>
        <p:sp>
          <p:nvSpPr>
            <p:cNvPr id="10" name="Date Placeholder 4"/>
            <p:cNvSpPr txBox="1">
              <a:spLocks/>
            </p:cNvSpPr>
            <p:nvPr/>
          </p:nvSpPr>
          <p:spPr>
            <a:xfrm>
              <a:off x="294803" y="5483535"/>
              <a:ext cx="2370667" cy="231465"/>
            </a:xfrm>
            <a:prstGeom prst="rect">
              <a:avLst/>
            </a:prstGeom>
          </p:spPr>
          <p:txBody>
            <a:bodyPr vert="horz" lIns="91440" tIns="45720" rIns="91440" bIns="45720" rtlCol="0" anchor="ctr"/>
            <a:lstStyle>
              <a:defPPr>
                <a:defRPr lang="en-US"/>
              </a:defPPr>
              <a:lvl1pPr marL="0" algn="l" defTabSz="457200" rtl="0" eaLnBrk="1" latinLnBrk="0" hangingPunct="1">
                <a:defRPr sz="889" b="0" i="0" kern="1200">
                  <a:solidFill>
                    <a:srgbClr val="630B01"/>
                  </a:solidFill>
                  <a:latin typeface="Helvetica Light" charset="0"/>
                  <a:ea typeface="Helvetica Light" charset="0"/>
                  <a:cs typeface="Helvetica Light"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09E7752-FC0E-A64A-A354-E82941D3087C}" type="datetime1">
                <a:rPr lang="en-US" smtClean="0"/>
                <a:pPr/>
                <a:t>8/9/23</a:t>
              </a:fld>
              <a:endParaRPr lang="en-US"/>
            </a:p>
          </p:txBody>
        </p:sp>
        <p:sp>
          <p:nvSpPr>
            <p:cNvPr id="11" name="Slide Number Placeholder 5"/>
            <p:cNvSpPr txBox="1">
              <a:spLocks/>
            </p:cNvSpPr>
            <p:nvPr/>
          </p:nvSpPr>
          <p:spPr>
            <a:xfrm>
              <a:off x="6296555" y="5483535"/>
              <a:ext cx="2370667" cy="220134"/>
            </a:xfrm>
            <a:prstGeom prst="rect">
              <a:avLst/>
            </a:prstGeom>
          </p:spPr>
          <p:txBody>
            <a:bodyPr vert="horz" lIns="91440" tIns="45720" rIns="91440" bIns="45720" rtlCol="0" anchor="ctr"/>
            <a:lstStyle>
              <a:defPPr>
                <a:defRPr lang="en-US"/>
              </a:defPPr>
              <a:lvl1pPr marL="0" algn="r" defTabSz="457200" rtl="0" eaLnBrk="1" latinLnBrk="0" hangingPunct="1">
                <a:defRPr sz="889" b="0" i="0" kern="1200">
                  <a:solidFill>
                    <a:srgbClr val="630B01"/>
                  </a:solidFill>
                  <a:latin typeface="Helvetica Light" charset="0"/>
                  <a:ea typeface="Helvetica Light" charset="0"/>
                  <a:cs typeface="Helvetica Light"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D252473-18DD-8B4F-9977-3DF3375C4AAD}" type="slidenum">
                <a:rPr lang="en-US" smtClean="0"/>
                <a:pPr/>
                <a:t>‹#›</a:t>
              </a:fld>
              <a:endParaRPr lang="en-US"/>
            </a:p>
          </p:txBody>
        </p:sp>
        <p:sp>
          <p:nvSpPr>
            <p:cNvPr id="12" name="Rectangle 11"/>
            <p:cNvSpPr/>
            <p:nvPr/>
          </p:nvSpPr>
          <p:spPr>
            <a:xfrm>
              <a:off x="0" y="5418539"/>
              <a:ext cx="10160000" cy="296461"/>
            </a:xfrm>
            <a:prstGeom prst="rect">
              <a:avLst/>
            </a:prstGeom>
            <a:gradFill>
              <a:gsLst>
                <a:gs pos="3000">
                  <a:srgbClr val="83877A"/>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30469" y="5443940"/>
              <a:ext cx="2641600" cy="246221"/>
            </a:xfrm>
            <a:prstGeom prst="rect">
              <a:avLst/>
            </a:prstGeom>
            <a:noFill/>
          </p:spPr>
          <p:txBody>
            <a:bodyPr wrap="square" rtlCol="0">
              <a:spAutoFit/>
            </a:bodyPr>
            <a:lstStyle/>
            <a:p>
              <a:r>
                <a:rPr lang="en-US" sz="1000" dirty="0">
                  <a:solidFill>
                    <a:schemeClr val="accent6"/>
                  </a:solidFill>
                  <a:latin typeface="Helvetica Light" charset="0"/>
                  <a:ea typeface="Helvetica Light" charset="0"/>
                  <a:cs typeface="Helvetica Light" charset="0"/>
                </a:rPr>
                <a:t>Master’s Degree Candidate</a:t>
              </a:r>
            </a:p>
          </p:txBody>
        </p:sp>
        <p:sp>
          <p:nvSpPr>
            <p:cNvPr id="14" name="TextBox 13"/>
            <p:cNvSpPr txBox="1"/>
            <p:nvPr/>
          </p:nvSpPr>
          <p:spPr>
            <a:xfrm>
              <a:off x="8910867" y="5443940"/>
              <a:ext cx="1041400" cy="246221"/>
            </a:xfrm>
            <a:prstGeom prst="rect">
              <a:avLst/>
            </a:prstGeom>
            <a:noFill/>
          </p:spPr>
          <p:txBody>
            <a:bodyPr wrap="square" rtlCol="0">
              <a:spAutoFit/>
            </a:bodyPr>
            <a:lstStyle/>
            <a:p>
              <a:r>
                <a:rPr lang="en-US" sz="1000" dirty="0" err="1">
                  <a:solidFill>
                    <a:schemeClr val="accent6"/>
                  </a:solidFill>
                  <a:latin typeface="Helvetica Light" charset="0"/>
                  <a:ea typeface="Helvetica Light" charset="0"/>
                  <a:cs typeface="Helvetica Light" charset="0"/>
                </a:rPr>
                <a:t>www.sans.edu</a:t>
              </a:r>
              <a:endParaRPr lang="en-US" sz="1000" dirty="0">
                <a:solidFill>
                  <a:schemeClr val="accent6"/>
                </a:solidFill>
                <a:latin typeface="Helvetica Light" charset="0"/>
                <a:ea typeface="Helvetica Light" charset="0"/>
                <a:cs typeface="Helvetica Light" charset="0"/>
              </a:endParaRPr>
            </a:p>
          </p:txBody>
        </p:sp>
      </p:grpSp>
    </p:spTree>
    <p:extLst>
      <p:ext uri="{BB962C8B-B14F-4D97-AF65-F5344CB8AC3E}">
        <p14:creationId xmlns:p14="http://schemas.microsoft.com/office/powerpoint/2010/main" val="343198349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8000" y="1408853"/>
            <a:ext cx="4489098" cy="533135"/>
          </a:xfrm>
        </p:spPr>
        <p:txBody>
          <a:bodyPr anchor="b">
            <a:normAutofit/>
          </a:bodyPr>
          <a:lstStyle>
            <a:lvl1pPr marL="0" indent="0">
              <a:buNone/>
              <a:defRPr sz="2400"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dirty="0"/>
              <a:t>Click to edit Master text styles</a:t>
            </a:r>
          </a:p>
        </p:txBody>
      </p:sp>
      <p:sp>
        <p:nvSpPr>
          <p:cNvPr id="4" name="Content Placeholder 3"/>
          <p:cNvSpPr>
            <a:spLocks noGrp="1"/>
          </p:cNvSpPr>
          <p:nvPr>
            <p:ph sz="half" idx="2"/>
          </p:nvPr>
        </p:nvSpPr>
        <p:spPr>
          <a:xfrm>
            <a:off x="508000" y="2140439"/>
            <a:ext cx="4489098" cy="3131397"/>
          </a:xfrm>
        </p:spPr>
        <p:txBody>
          <a:bodyPr/>
          <a:lstStyle>
            <a:lvl1pPr>
              <a:defRPr sz="2400"/>
            </a:lvl1pPr>
            <a:lvl2pPr>
              <a:defRPr sz="2200"/>
            </a:lvl2pPr>
            <a:lvl3pPr>
              <a:defRPr sz="2000"/>
            </a:lvl3pPr>
            <a:lvl4pPr>
              <a:defRPr sz="1800"/>
            </a:lvl4pPr>
            <a:lvl5pPr>
              <a:defRPr sz="1600"/>
            </a:lvl5pPr>
            <a:lvl6pPr>
              <a:defRPr sz="1778"/>
            </a:lvl6pPr>
            <a:lvl7pPr>
              <a:defRPr sz="1778"/>
            </a:lvl7pPr>
            <a:lvl8pPr>
              <a:defRPr sz="1778"/>
            </a:lvl8pPr>
            <a:lvl9pPr>
              <a:defRPr sz="177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61140" y="1408853"/>
            <a:ext cx="4436817" cy="533135"/>
          </a:xfrm>
        </p:spPr>
        <p:txBody>
          <a:bodyPr anchor="b">
            <a:noAutofit/>
          </a:bodyPr>
          <a:lstStyle>
            <a:lvl1pPr marL="0" indent="0">
              <a:buNone/>
              <a:defRPr sz="2400"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dirty="0"/>
              <a:t>Click to edit Master text styles</a:t>
            </a:r>
          </a:p>
        </p:txBody>
      </p:sp>
      <p:sp>
        <p:nvSpPr>
          <p:cNvPr id="6" name="Content Placeholder 5"/>
          <p:cNvSpPr>
            <a:spLocks noGrp="1"/>
          </p:cNvSpPr>
          <p:nvPr>
            <p:ph sz="quarter" idx="4"/>
          </p:nvPr>
        </p:nvSpPr>
        <p:spPr>
          <a:xfrm>
            <a:off x="5161140" y="2140439"/>
            <a:ext cx="4333055" cy="3131397"/>
          </a:xfrm>
        </p:spPr>
        <p:txBody>
          <a:bodyPr/>
          <a:lstStyle>
            <a:lvl1pPr>
              <a:defRPr sz="2400"/>
            </a:lvl1pPr>
            <a:lvl2pPr>
              <a:defRPr sz="2200"/>
            </a:lvl2pPr>
            <a:lvl3pPr>
              <a:defRPr sz="2000"/>
            </a:lvl3pPr>
            <a:lvl4pPr>
              <a:defRPr sz="1800"/>
            </a:lvl4pPr>
            <a:lvl5pPr>
              <a:defRPr sz="1600"/>
            </a:lvl5pPr>
            <a:lvl6pPr>
              <a:defRPr sz="1778"/>
            </a:lvl6pPr>
            <a:lvl7pPr>
              <a:defRPr sz="1778"/>
            </a:lvl7pPr>
            <a:lvl8pPr>
              <a:defRPr sz="1778"/>
            </a:lvl8pPr>
            <a:lvl9pPr>
              <a:defRPr sz="177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oup 9"/>
          <p:cNvGrpSpPr/>
          <p:nvPr userDrawn="1"/>
        </p:nvGrpSpPr>
        <p:grpSpPr>
          <a:xfrm>
            <a:off x="0" y="5418539"/>
            <a:ext cx="10160000" cy="296461"/>
            <a:chOff x="0" y="5418539"/>
            <a:chExt cx="10160000" cy="296461"/>
          </a:xfrm>
        </p:grpSpPr>
        <p:sp>
          <p:nvSpPr>
            <p:cNvPr id="11" name="Footer Placeholder 3"/>
            <p:cNvSpPr txBox="1">
              <a:spLocks/>
            </p:cNvSpPr>
            <p:nvPr/>
          </p:nvSpPr>
          <p:spPr>
            <a:xfrm>
              <a:off x="2878667" y="5483535"/>
              <a:ext cx="3217333" cy="220134"/>
            </a:xfrm>
            <a:prstGeom prst="rect">
              <a:avLst/>
            </a:prstGeom>
          </p:spPr>
          <p:txBody>
            <a:bodyPr vert="horz" lIns="91440" tIns="45720" rIns="91440" bIns="45720" rtlCol="0" anchor="ctr"/>
            <a:lstStyle>
              <a:defPPr>
                <a:defRPr lang="en-US"/>
              </a:defPPr>
              <a:lvl1pPr marL="0" algn="ctr" defTabSz="457200" rtl="0" eaLnBrk="1" latinLnBrk="0" hangingPunct="1">
                <a:defRPr sz="889" kern="1200">
                  <a:solidFill>
                    <a:srgbClr val="630B01"/>
                  </a:solidFill>
                  <a:latin typeface="Helvetica" charset="0"/>
                  <a:ea typeface="Helvetica" charset="0"/>
                  <a:cs typeface="Helvetica"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Master’s Degree Candidate</a:t>
              </a:r>
              <a:endParaRPr lang="en-US" dirty="0"/>
            </a:p>
          </p:txBody>
        </p:sp>
        <p:sp>
          <p:nvSpPr>
            <p:cNvPr id="12" name="Date Placeholder 4"/>
            <p:cNvSpPr txBox="1">
              <a:spLocks/>
            </p:cNvSpPr>
            <p:nvPr/>
          </p:nvSpPr>
          <p:spPr>
            <a:xfrm>
              <a:off x="294803" y="5483535"/>
              <a:ext cx="2370667" cy="231465"/>
            </a:xfrm>
            <a:prstGeom prst="rect">
              <a:avLst/>
            </a:prstGeom>
          </p:spPr>
          <p:txBody>
            <a:bodyPr vert="horz" lIns="91440" tIns="45720" rIns="91440" bIns="45720" rtlCol="0" anchor="ctr"/>
            <a:lstStyle>
              <a:defPPr>
                <a:defRPr lang="en-US"/>
              </a:defPPr>
              <a:lvl1pPr marL="0" algn="l" defTabSz="457200" rtl="0" eaLnBrk="1" latinLnBrk="0" hangingPunct="1">
                <a:defRPr sz="889" b="0" i="0" kern="1200">
                  <a:solidFill>
                    <a:srgbClr val="630B01"/>
                  </a:solidFill>
                  <a:latin typeface="Helvetica Light" charset="0"/>
                  <a:ea typeface="Helvetica Light" charset="0"/>
                  <a:cs typeface="Helvetica Light"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09E7752-FC0E-A64A-A354-E82941D3087C}" type="datetime1">
                <a:rPr lang="en-US" smtClean="0"/>
                <a:pPr/>
                <a:t>8/9/23</a:t>
              </a:fld>
              <a:endParaRPr lang="en-US"/>
            </a:p>
          </p:txBody>
        </p:sp>
        <p:sp>
          <p:nvSpPr>
            <p:cNvPr id="13" name="Slide Number Placeholder 5"/>
            <p:cNvSpPr txBox="1">
              <a:spLocks/>
            </p:cNvSpPr>
            <p:nvPr/>
          </p:nvSpPr>
          <p:spPr>
            <a:xfrm>
              <a:off x="6296555" y="5483535"/>
              <a:ext cx="2370667" cy="220134"/>
            </a:xfrm>
            <a:prstGeom prst="rect">
              <a:avLst/>
            </a:prstGeom>
          </p:spPr>
          <p:txBody>
            <a:bodyPr vert="horz" lIns="91440" tIns="45720" rIns="91440" bIns="45720" rtlCol="0" anchor="ctr"/>
            <a:lstStyle>
              <a:defPPr>
                <a:defRPr lang="en-US"/>
              </a:defPPr>
              <a:lvl1pPr marL="0" algn="r" defTabSz="457200" rtl="0" eaLnBrk="1" latinLnBrk="0" hangingPunct="1">
                <a:defRPr sz="889" b="0" i="0" kern="1200">
                  <a:solidFill>
                    <a:srgbClr val="630B01"/>
                  </a:solidFill>
                  <a:latin typeface="Helvetica Light" charset="0"/>
                  <a:ea typeface="Helvetica Light" charset="0"/>
                  <a:cs typeface="Helvetica Light"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D252473-18DD-8B4F-9977-3DF3375C4AAD}" type="slidenum">
                <a:rPr lang="en-US" smtClean="0"/>
                <a:pPr/>
                <a:t>‹#›</a:t>
              </a:fld>
              <a:endParaRPr lang="en-US"/>
            </a:p>
          </p:txBody>
        </p:sp>
        <p:sp>
          <p:nvSpPr>
            <p:cNvPr id="14" name="Rectangle 13"/>
            <p:cNvSpPr/>
            <p:nvPr/>
          </p:nvSpPr>
          <p:spPr>
            <a:xfrm>
              <a:off x="0" y="5418539"/>
              <a:ext cx="10160000" cy="296461"/>
            </a:xfrm>
            <a:prstGeom prst="rect">
              <a:avLst/>
            </a:prstGeom>
            <a:gradFill>
              <a:gsLst>
                <a:gs pos="3000">
                  <a:srgbClr val="83877A"/>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30469" y="5443940"/>
              <a:ext cx="2641600" cy="246221"/>
            </a:xfrm>
            <a:prstGeom prst="rect">
              <a:avLst/>
            </a:prstGeom>
            <a:noFill/>
          </p:spPr>
          <p:txBody>
            <a:bodyPr wrap="square" rtlCol="0">
              <a:spAutoFit/>
            </a:bodyPr>
            <a:lstStyle/>
            <a:p>
              <a:r>
                <a:rPr lang="en-US" sz="1000" dirty="0">
                  <a:solidFill>
                    <a:schemeClr val="accent6"/>
                  </a:solidFill>
                  <a:latin typeface="Helvetica Light" charset="0"/>
                  <a:ea typeface="Helvetica Light" charset="0"/>
                  <a:cs typeface="Helvetica Light" charset="0"/>
                </a:rPr>
                <a:t>Master’s Degree Candidate</a:t>
              </a:r>
            </a:p>
          </p:txBody>
        </p:sp>
        <p:sp>
          <p:nvSpPr>
            <p:cNvPr id="16" name="TextBox 15"/>
            <p:cNvSpPr txBox="1"/>
            <p:nvPr/>
          </p:nvSpPr>
          <p:spPr>
            <a:xfrm>
              <a:off x="8910867" y="5443940"/>
              <a:ext cx="1041400" cy="246221"/>
            </a:xfrm>
            <a:prstGeom prst="rect">
              <a:avLst/>
            </a:prstGeom>
            <a:noFill/>
          </p:spPr>
          <p:txBody>
            <a:bodyPr wrap="square" rtlCol="0">
              <a:spAutoFit/>
            </a:bodyPr>
            <a:lstStyle/>
            <a:p>
              <a:r>
                <a:rPr lang="en-US" sz="1000" dirty="0">
                  <a:solidFill>
                    <a:schemeClr val="accent6"/>
                  </a:solidFill>
                  <a:latin typeface="Helvetica Light" charset="0"/>
                  <a:ea typeface="Helvetica Light" charset="0"/>
                  <a:cs typeface="Helvetica Light" charset="0"/>
                </a:rPr>
                <a:t>www.sans.edu</a:t>
              </a:r>
            </a:p>
          </p:txBody>
        </p:sp>
      </p:grpSp>
      <p:sp>
        <p:nvSpPr>
          <p:cNvPr id="18" name="Title 1"/>
          <p:cNvSpPr>
            <a:spLocks noGrp="1"/>
          </p:cNvSpPr>
          <p:nvPr>
            <p:ph type="title"/>
          </p:nvPr>
        </p:nvSpPr>
        <p:spPr>
          <a:xfrm>
            <a:off x="389533" y="394938"/>
            <a:ext cx="9042034" cy="952500"/>
          </a:xfrm>
        </p:spPr>
        <p:txBody>
          <a:bodyPr/>
          <a:lstStyle/>
          <a:p>
            <a:r>
              <a:rPr lang="en-US" dirty="0"/>
              <a:t>Click to edit Master title style</a:t>
            </a:r>
          </a:p>
        </p:txBody>
      </p:sp>
    </p:spTree>
    <p:extLst>
      <p:ext uri="{BB962C8B-B14F-4D97-AF65-F5344CB8AC3E}">
        <p14:creationId xmlns:p14="http://schemas.microsoft.com/office/powerpoint/2010/main" val="17258462"/>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1" name="Rectangle 20"/>
          <p:cNvSpPr/>
          <p:nvPr userDrawn="1"/>
        </p:nvSpPr>
        <p:spPr>
          <a:xfrm>
            <a:off x="0" y="0"/>
            <a:ext cx="9057520" cy="5726330"/>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9533" y="394938"/>
            <a:ext cx="9042034" cy="9525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9533" y="1465385"/>
            <a:ext cx="9042034" cy="377998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94803" y="5494867"/>
            <a:ext cx="2370667" cy="231465"/>
          </a:xfrm>
          <a:prstGeom prst="rect">
            <a:avLst/>
          </a:prstGeom>
        </p:spPr>
        <p:txBody>
          <a:bodyPr vert="horz" lIns="91440" tIns="45720" rIns="91440" bIns="45720" rtlCol="0" anchor="ctr"/>
          <a:lstStyle>
            <a:lvl1pPr algn="l">
              <a:defRPr sz="889" b="0" i="0">
                <a:solidFill>
                  <a:srgbClr val="630B01"/>
                </a:solidFill>
                <a:latin typeface="Helvetica Light" charset="0"/>
                <a:ea typeface="Helvetica Light" charset="0"/>
                <a:cs typeface="Helvetica Light" charset="0"/>
              </a:defRPr>
            </a:lvl1pPr>
          </a:lstStyle>
          <a:p>
            <a:fld id="{57561822-89B9-474A-A4AE-7B2A49D6D85D}" type="datetime1">
              <a:rPr lang="en-US" smtClean="0"/>
              <a:pPr/>
              <a:t>8/9/23</a:t>
            </a:fld>
            <a:endParaRPr lang="en-US" dirty="0"/>
          </a:p>
        </p:txBody>
      </p:sp>
      <p:sp>
        <p:nvSpPr>
          <p:cNvPr id="5" name="Footer Placeholder 4"/>
          <p:cNvSpPr>
            <a:spLocks noGrp="1"/>
          </p:cNvSpPr>
          <p:nvPr>
            <p:ph type="ftr" sz="quarter" idx="3"/>
          </p:nvPr>
        </p:nvSpPr>
        <p:spPr>
          <a:xfrm>
            <a:off x="2878667" y="5494867"/>
            <a:ext cx="3217333" cy="220134"/>
          </a:xfrm>
          <a:prstGeom prst="rect">
            <a:avLst/>
          </a:prstGeom>
        </p:spPr>
        <p:txBody>
          <a:bodyPr vert="horz" lIns="91440" tIns="45720" rIns="91440" bIns="45720" rtlCol="0" anchor="ctr"/>
          <a:lstStyle>
            <a:lvl1pPr algn="ctr">
              <a:defRPr sz="889">
                <a:solidFill>
                  <a:srgbClr val="630B01"/>
                </a:solidFill>
                <a:latin typeface="Helvetica" charset="0"/>
                <a:ea typeface="Helvetica" charset="0"/>
                <a:cs typeface="Helvetica" charset="0"/>
              </a:defRPr>
            </a:lvl1pPr>
          </a:lstStyle>
          <a:p>
            <a:r>
              <a:rPr lang="en-US" dirty="0"/>
              <a:t>Master’s Degree Candidate</a:t>
            </a:r>
          </a:p>
        </p:txBody>
      </p:sp>
      <p:sp>
        <p:nvSpPr>
          <p:cNvPr id="6" name="Slide Number Placeholder 5"/>
          <p:cNvSpPr>
            <a:spLocks noGrp="1"/>
          </p:cNvSpPr>
          <p:nvPr>
            <p:ph type="sldNum" sz="quarter" idx="4"/>
          </p:nvPr>
        </p:nvSpPr>
        <p:spPr>
          <a:xfrm>
            <a:off x="6296555" y="5494867"/>
            <a:ext cx="2370667" cy="220134"/>
          </a:xfrm>
          <a:prstGeom prst="rect">
            <a:avLst/>
          </a:prstGeom>
        </p:spPr>
        <p:txBody>
          <a:bodyPr vert="horz" lIns="91440" tIns="45720" rIns="91440" bIns="45720" rtlCol="0" anchor="ctr"/>
          <a:lstStyle>
            <a:lvl1pPr algn="r">
              <a:defRPr sz="889" b="0" i="0">
                <a:solidFill>
                  <a:srgbClr val="630B01"/>
                </a:solidFill>
                <a:latin typeface="Helvetica Light" charset="0"/>
                <a:ea typeface="Helvetica Light" charset="0"/>
                <a:cs typeface="Helvetica Light" charset="0"/>
              </a:defRPr>
            </a:lvl1pPr>
          </a:lstStyle>
          <a:p>
            <a:fld id="{5D252473-18DD-8B4F-9977-3DF3375C4AAD}" type="slidenum">
              <a:rPr lang="en-US" smtClean="0"/>
              <a:pPr/>
              <a:t>‹#›</a:t>
            </a:fld>
            <a:endParaRPr lang="en-US" dirty="0"/>
          </a:p>
        </p:txBody>
      </p:sp>
      <p:sp>
        <p:nvSpPr>
          <p:cNvPr id="9" name="Rectangle 8"/>
          <p:cNvSpPr/>
          <p:nvPr userDrawn="1"/>
        </p:nvSpPr>
        <p:spPr>
          <a:xfrm>
            <a:off x="9003317" y="0"/>
            <a:ext cx="1156683" cy="5726330"/>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15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ransition spd="med">
    <p:pull/>
  </p:transition>
  <p:hf hdr="0"/>
  <p:txStyles>
    <p:titleStyle>
      <a:lvl1pPr algn="l" defTabSz="507995" rtl="0" eaLnBrk="1" latinLnBrk="0" hangingPunct="1">
        <a:spcBef>
          <a:spcPct val="0"/>
        </a:spcBef>
        <a:buNone/>
        <a:defRPr sz="4400" kern="1200" spc="-111">
          <a:solidFill>
            <a:schemeClr val="accent1"/>
          </a:solidFill>
          <a:latin typeface="Georgia"/>
          <a:ea typeface="+mj-ea"/>
          <a:cs typeface="Georgia"/>
        </a:defRPr>
      </a:lvl1pPr>
    </p:titleStyle>
    <p:body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8647" y="742910"/>
            <a:ext cx="9303621" cy="1225021"/>
          </a:xfrm>
        </p:spPr>
        <p:txBody>
          <a:bodyPr>
            <a:noAutofit/>
          </a:bodyPr>
          <a:lstStyle/>
          <a:p>
            <a:r>
              <a:rPr lang="en-US" sz="4000" dirty="0">
                <a:effectLst/>
                <a:latin typeface="Georgia" panose="02040502050405020303" pitchFamily="18" charset="0"/>
                <a:ea typeface="Arial" panose="020B0604020202020204" pitchFamily="34" charset="0"/>
              </a:rPr>
              <a:t>White-Box Machine Learning for Cybersecurity: Extracting IOCs from Neural Networks to Characterize sqlmap Usage</a:t>
            </a:r>
            <a:br>
              <a:rPr lang="en-US" sz="4000" dirty="0">
                <a:effectLst/>
                <a:latin typeface="Georgia" panose="02040502050405020303" pitchFamily="18" charset="0"/>
                <a:ea typeface="Times New Roman" panose="02020603050405020304" pitchFamily="18" charset="0"/>
              </a:rPr>
            </a:br>
            <a:endParaRPr lang="en-US" sz="4000" dirty="0">
              <a:latin typeface="Georgia" panose="02040502050405020303" pitchFamily="18" charset="0"/>
            </a:endParaRPr>
          </a:p>
        </p:txBody>
      </p:sp>
      <p:sp>
        <p:nvSpPr>
          <p:cNvPr id="2" name="TextBox 1"/>
          <p:cNvSpPr txBox="1"/>
          <p:nvPr/>
        </p:nvSpPr>
        <p:spPr>
          <a:xfrm>
            <a:off x="538647" y="2857500"/>
            <a:ext cx="7907084" cy="1015663"/>
          </a:xfrm>
          <a:prstGeom prst="rect">
            <a:avLst/>
          </a:prstGeom>
          <a:noFill/>
        </p:spPr>
        <p:txBody>
          <a:bodyPr wrap="square" rtlCol="0">
            <a:spAutoFit/>
          </a:bodyPr>
          <a:lstStyle/>
          <a:p>
            <a:r>
              <a:rPr lang="en-US" sz="2000" dirty="0">
                <a:latin typeface="Helvetica Light" charset="0"/>
                <a:ea typeface="Helvetica Light" charset="0"/>
                <a:cs typeface="Helvetica Light" charset="0"/>
              </a:rPr>
              <a:t>Presented by Justin Whitaker</a:t>
            </a:r>
          </a:p>
          <a:p>
            <a:r>
              <a:rPr lang="en-US" sz="2000" dirty="0">
                <a:latin typeface="Helvetica Light" charset="0"/>
                <a:ea typeface="Helvetica Light" charset="0"/>
                <a:cs typeface="Helvetica Light" charset="0"/>
              </a:rPr>
              <a:t>GSEC, GCIH, GCIA, GSTRT, GDSA, GCPM, GWEB, GCDA, GSOM</a:t>
            </a:r>
          </a:p>
          <a:p>
            <a:r>
              <a:rPr lang="en-US" sz="2000" dirty="0">
                <a:latin typeface="Helvetica Light" charset="0"/>
                <a:ea typeface="Helvetica Light" charset="0"/>
                <a:cs typeface="Helvetica Light" charset="0"/>
              </a:rPr>
              <a:t>Master’s Degree Candidate at the SANS Technology Institute</a:t>
            </a:r>
          </a:p>
        </p:txBody>
      </p:sp>
    </p:spTree>
    <p:extLst>
      <p:ext uri="{BB962C8B-B14F-4D97-AF65-F5344CB8AC3E}">
        <p14:creationId xmlns:p14="http://schemas.microsoft.com/office/powerpoint/2010/main" val="1816737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Your Experiment in Action</a:t>
            </a:r>
          </a:p>
        </p:txBody>
      </p:sp>
      <p:sp>
        <p:nvSpPr>
          <p:cNvPr id="3" name="Content Placeholder 2"/>
          <p:cNvSpPr>
            <a:spLocks noGrp="1"/>
          </p:cNvSpPr>
          <p:nvPr>
            <p:ph idx="1"/>
          </p:nvPr>
        </p:nvSpPr>
        <p:spPr/>
        <p:txBody>
          <a:bodyPr>
            <a:normAutofit/>
          </a:bodyPr>
          <a:lstStyle/>
          <a:p>
            <a:r>
              <a:rPr lang="en-US" dirty="0"/>
              <a:t>Third slide, if necessary</a:t>
            </a:r>
          </a:p>
          <a:p>
            <a:endParaRPr lang="en-US" dirty="0"/>
          </a:p>
        </p:txBody>
      </p:sp>
    </p:spTree>
    <p:extLst>
      <p:ext uri="{BB962C8B-B14F-4D97-AF65-F5344CB8AC3E}">
        <p14:creationId xmlns:p14="http://schemas.microsoft.com/office/powerpoint/2010/main" val="46496349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Analyze/Compare Your Results</a:t>
            </a:r>
          </a:p>
        </p:txBody>
      </p:sp>
      <p:sp>
        <p:nvSpPr>
          <p:cNvPr id="3" name="Content Placeholder 2"/>
          <p:cNvSpPr>
            <a:spLocks noGrp="1"/>
          </p:cNvSpPr>
          <p:nvPr>
            <p:ph idx="1"/>
          </p:nvPr>
        </p:nvSpPr>
        <p:spPr/>
        <p:txBody>
          <a:bodyPr>
            <a:normAutofit/>
          </a:bodyPr>
          <a:lstStyle/>
          <a:p>
            <a:r>
              <a:rPr lang="en-US" dirty="0"/>
              <a:t>Take your results from the previous slide(s) and demonstrate the comparative strengths &amp; weaknesses of various outcomes</a:t>
            </a:r>
          </a:p>
          <a:p>
            <a:endParaRPr lang="en-US" dirty="0"/>
          </a:p>
        </p:txBody>
      </p:sp>
    </p:spTree>
    <p:extLst>
      <p:ext uri="{BB962C8B-B14F-4D97-AF65-F5344CB8AC3E}">
        <p14:creationId xmlns:p14="http://schemas.microsoft.com/office/powerpoint/2010/main" val="364703467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33" y="394938"/>
            <a:ext cx="9042034" cy="952500"/>
          </a:xfrm>
        </p:spPr>
        <p:txBody>
          <a:bodyPr/>
          <a:lstStyle/>
          <a:p>
            <a:r>
              <a:rPr lang="en-US" dirty="0"/>
              <a:t>Analyze/Compare Your Results</a:t>
            </a:r>
          </a:p>
        </p:txBody>
      </p:sp>
      <p:sp>
        <p:nvSpPr>
          <p:cNvPr id="3" name="Content Placeholder 2"/>
          <p:cNvSpPr>
            <a:spLocks noGrp="1"/>
          </p:cNvSpPr>
          <p:nvPr>
            <p:ph idx="1"/>
          </p:nvPr>
        </p:nvSpPr>
        <p:spPr/>
        <p:txBody>
          <a:bodyPr>
            <a:normAutofit/>
          </a:bodyPr>
          <a:lstStyle/>
          <a:p>
            <a:r>
              <a:rPr lang="en-US" dirty="0"/>
              <a:t>Second slide, if necessary</a:t>
            </a:r>
          </a:p>
          <a:p>
            <a:r>
              <a:rPr lang="en-US" dirty="0"/>
              <a:t>Include a visual of your filled out testing rubric, if one was used</a:t>
            </a:r>
          </a:p>
          <a:p>
            <a:endParaRPr lang="en-US" dirty="0"/>
          </a:p>
          <a:p>
            <a:endParaRPr lang="en-US" dirty="0"/>
          </a:p>
        </p:txBody>
      </p:sp>
    </p:spTree>
    <p:extLst>
      <p:ext uri="{BB962C8B-B14F-4D97-AF65-F5344CB8AC3E}">
        <p14:creationId xmlns:p14="http://schemas.microsoft.com/office/powerpoint/2010/main" val="176590749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Summarize problem, and how the results addressed it</a:t>
            </a:r>
          </a:p>
          <a:p>
            <a:r>
              <a:rPr lang="en-US" dirty="0"/>
              <a:t>Do not recap research method, setup of experiment, or background context</a:t>
            </a:r>
          </a:p>
          <a:p>
            <a:r>
              <a:rPr lang="en-US" dirty="0"/>
              <a:t>If relevant, address how further experiment on this problem might be required</a:t>
            </a:r>
          </a:p>
          <a:p>
            <a:r>
              <a:rPr lang="en-US" dirty="0"/>
              <a:t>Remind audience of the nugget that you’ve just handed to them</a:t>
            </a:r>
          </a:p>
        </p:txBody>
      </p:sp>
    </p:spTree>
    <p:extLst>
      <p:ext uri="{BB962C8B-B14F-4D97-AF65-F5344CB8AC3E}">
        <p14:creationId xmlns:p14="http://schemas.microsoft.com/office/powerpoint/2010/main" val="1406462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33" y="394938"/>
            <a:ext cx="9042034" cy="952500"/>
          </a:xfrm>
        </p:spPr>
        <p:txBody>
          <a:bodyPr/>
          <a:lstStyle/>
          <a:p>
            <a:r>
              <a:rPr lang="en-US" dirty="0"/>
              <a:t>Classifier Architecture: Perceptron</a:t>
            </a:r>
          </a:p>
        </p:txBody>
      </p:sp>
      <p:pic>
        <p:nvPicPr>
          <p:cNvPr id="4" name="Picture 3" descr="A diagram of a computer program&#10;&#10;Description automatically generated">
            <a:extLst>
              <a:ext uri="{FF2B5EF4-FFF2-40B4-BE49-F238E27FC236}">
                <a16:creationId xmlns:a16="http://schemas.microsoft.com/office/drawing/2014/main" id="{0E2FE4C1-3053-F6EC-6385-5D7B5103C9F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28433" y="988569"/>
            <a:ext cx="7772400" cy="4331493"/>
          </a:xfrm>
          <a:prstGeom prst="rect">
            <a:avLst/>
          </a:prstGeom>
        </p:spPr>
      </p:pic>
    </p:spTree>
    <p:extLst>
      <p:ext uri="{BB962C8B-B14F-4D97-AF65-F5344CB8AC3E}">
        <p14:creationId xmlns:p14="http://schemas.microsoft.com/office/powerpoint/2010/main" val="288858247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33" y="0"/>
            <a:ext cx="9042034" cy="952500"/>
          </a:xfrm>
        </p:spPr>
        <p:txBody>
          <a:bodyPr/>
          <a:lstStyle/>
          <a:p>
            <a:r>
              <a:rPr lang="en-US" dirty="0"/>
              <a:t>Perceptron Internals (1/2)</a:t>
            </a:r>
          </a:p>
        </p:txBody>
      </p:sp>
      <p:pic>
        <p:nvPicPr>
          <p:cNvPr id="4" name="Picture 3" descr="A graph of different sizes and colors&#10;&#10;Description automatically generated with medium confidence">
            <a:extLst>
              <a:ext uri="{FF2B5EF4-FFF2-40B4-BE49-F238E27FC236}">
                <a16:creationId xmlns:a16="http://schemas.microsoft.com/office/drawing/2014/main" id="{66429A37-F7E5-AA5B-CE7E-584CB7689D4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228850" y="857250"/>
            <a:ext cx="5702300" cy="4000500"/>
          </a:xfrm>
          <a:prstGeom prst="rect">
            <a:avLst/>
          </a:prstGeom>
        </p:spPr>
      </p:pic>
    </p:spTree>
    <p:extLst>
      <p:ext uri="{BB962C8B-B14F-4D97-AF65-F5344CB8AC3E}">
        <p14:creationId xmlns:p14="http://schemas.microsoft.com/office/powerpoint/2010/main" val="29285872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33" y="-1"/>
            <a:ext cx="3301318" cy="6018415"/>
          </a:xfrm>
        </p:spPr>
        <p:txBody>
          <a:bodyPr/>
          <a:lstStyle/>
          <a:p>
            <a:r>
              <a:rPr lang="en-US" dirty="0"/>
              <a:t>Perceptron Internals (2/2)</a:t>
            </a:r>
          </a:p>
        </p:txBody>
      </p:sp>
      <p:pic>
        <p:nvPicPr>
          <p:cNvPr id="5" name="Picture 4" descr="A grey and white grid with letters&#10;&#10;Description automatically generated">
            <a:extLst>
              <a:ext uri="{FF2B5EF4-FFF2-40B4-BE49-F238E27FC236}">
                <a16:creationId xmlns:a16="http://schemas.microsoft.com/office/drawing/2014/main" id="{CF88F62A-C2C6-A21C-1310-1A040BFC476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929151" y="187037"/>
            <a:ext cx="2540000" cy="5715000"/>
          </a:xfrm>
          <a:prstGeom prst="rect">
            <a:avLst/>
          </a:prstGeom>
        </p:spPr>
      </p:pic>
    </p:spTree>
    <p:extLst>
      <p:ext uri="{BB962C8B-B14F-4D97-AF65-F5344CB8AC3E}">
        <p14:creationId xmlns:p14="http://schemas.microsoft.com/office/powerpoint/2010/main" val="3755186488"/>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33" y="0"/>
            <a:ext cx="9042034" cy="952500"/>
          </a:xfrm>
        </p:spPr>
        <p:txBody>
          <a:bodyPr/>
          <a:lstStyle/>
          <a:p>
            <a:r>
              <a:rPr lang="en-US" dirty="0"/>
              <a:t>Performance: Perceptron vs IOCs</a:t>
            </a:r>
          </a:p>
        </p:txBody>
      </p:sp>
      <p:pic>
        <p:nvPicPr>
          <p:cNvPr id="5" name="Picture 4" descr="A graph of a number of objects&#10;&#10;Description automatically generated with medium confidence">
            <a:extLst>
              <a:ext uri="{FF2B5EF4-FFF2-40B4-BE49-F238E27FC236}">
                <a16:creationId xmlns:a16="http://schemas.microsoft.com/office/drawing/2014/main" id="{6967D566-7A44-B1D7-3515-78DA1DE2AE0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127250" y="704850"/>
            <a:ext cx="5905500" cy="4305300"/>
          </a:xfrm>
          <a:prstGeom prst="rect">
            <a:avLst/>
          </a:prstGeom>
        </p:spPr>
      </p:pic>
    </p:spTree>
    <p:extLst>
      <p:ext uri="{BB962C8B-B14F-4D97-AF65-F5344CB8AC3E}">
        <p14:creationId xmlns:p14="http://schemas.microsoft.com/office/powerpoint/2010/main" val="109242339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32" y="394937"/>
            <a:ext cx="9770468" cy="1111134"/>
          </a:xfrm>
        </p:spPr>
        <p:txBody>
          <a:bodyPr>
            <a:normAutofit/>
          </a:bodyPr>
          <a:lstStyle/>
          <a:p>
            <a:r>
              <a:rPr lang="en-US" dirty="0"/>
              <a:t>Classifier Architecture: Neural Network</a:t>
            </a:r>
          </a:p>
        </p:txBody>
      </p:sp>
      <p:pic>
        <p:nvPicPr>
          <p:cNvPr id="5" name="Picture 4" descr="A diagram of a computer&#10;&#10;Description automatically generated">
            <a:extLst>
              <a:ext uri="{FF2B5EF4-FFF2-40B4-BE49-F238E27FC236}">
                <a16:creationId xmlns:a16="http://schemas.microsoft.com/office/drawing/2014/main" id="{701EF272-0535-1EBA-A402-6649BDE1ACD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14152" y="1073720"/>
            <a:ext cx="7772400" cy="4246343"/>
          </a:xfrm>
          <a:prstGeom prst="rect">
            <a:avLst/>
          </a:prstGeom>
        </p:spPr>
      </p:pic>
    </p:spTree>
    <p:extLst>
      <p:ext uri="{BB962C8B-B14F-4D97-AF65-F5344CB8AC3E}">
        <p14:creationId xmlns:p14="http://schemas.microsoft.com/office/powerpoint/2010/main" val="331541534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33" y="268941"/>
            <a:ext cx="9042034" cy="952500"/>
          </a:xfrm>
        </p:spPr>
        <p:txBody>
          <a:bodyPr/>
          <a:lstStyle/>
          <a:p>
            <a:r>
              <a:rPr lang="en-US" dirty="0"/>
              <a:t>Neural Network Internals (1/2)</a:t>
            </a:r>
          </a:p>
        </p:txBody>
      </p:sp>
      <p:pic>
        <p:nvPicPr>
          <p:cNvPr id="4" name="Picture 3" descr="A graph of numbers and a line&#10;&#10;Description automatically generated with medium confidence">
            <a:extLst>
              <a:ext uri="{FF2B5EF4-FFF2-40B4-BE49-F238E27FC236}">
                <a16:creationId xmlns:a16="http://schemas.microsoft.com/office/drawing/2014/main" id="{618C6A97-D1F8-5AB6-D532-BCE8959F379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0" y="1075243"/>
            <a:ext cx="7772400" cy="2726853"/>
          </a:xfrm>
          <a:prstGeom prst="rect">
            <a:avLst/>
          </a:prstGeom>
        </p:spPr>
      </p:pic>
    </p:spTree>
    <p:extLst>
      <p:ext uri="{BB962C8B-B14F-4D97-AF65-F5344CB8AC3E}">
        <p14:creationId xmlns:p14="http://schemas.microsoft.com/office/powerpoint/2010/main" val="295056698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Focus on what the audience will be able to do after your presentation</a:t>
            </a:r>
          </a:p>
          <a:p>
            <a:pPr lvl="1"/>
            <a:r>
              <a:rPr lang="en-US" dirty="0"/>
              <a:t>After this presentation, you will:</a:t>
            </a:r>
          </a:p>
          <a:p>
            <a:pPr lvl="2"/>
            <a:r>
              <a:rPr lang="en-US" dirty="0"/>
              <a:t>Understand why this topic and problem are relevant to you and your organization </a:t>
            </a:r>
          </a:p>
          <a:p>
            <a:pPr lvl="2"/>
            <a:r>
              <a:rPr lang="en-US" dirty="0"/>
              <a:t>Know how to implement the tool or solution that is described here today</a:t>
            </a:r>
          </a:p>
          <a:p>
            <a:r>
              <a:rPr lang="en-US" dirty="0"/>
              <a:t>AVOID simply outlining what you will cover during the presentation</a:t>
            </a:r>
          </a:p>
        </p:txBody>
      </p:sp>
    </p:spTree>
    <p:extLst>
      <p:ext uri="{BB962C8B-B14F-4D97-AF65-F5344CB8AC3E}">
        <p14:creationId xmlns:p14="http://schemas.microsoft.com/office/powerpoint/2010/main" val="1502213149"/>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33" y="117662"/>
            <a:ext cx="3447361" cy="3037914"/>
          </a:xfrm>
        </p:spPr>
        <p:txBody>
          <a:bodyPr/>
          <a:lstStyle/>
          <a:p>
            <a:r>
              <a:rPr lang="en-US" dirty="0"/>
              <a:t>Neural Network Internals</a:t>
            </a:r>
            <a:br>
              <a:rPr lang="en-US" dirty="0"/>
            </a:br>
            <a:r>
              <a:rPr lang="en-US" dirty="0"/>
              <a:t>(2/2)</a:t>
            </a:r>
          </a:p>
        </p:txBody>
      </p:sp>
      <p:pic>
        <p:nvPicPr>
          <p:cNvPr id="5" name="Picture 4" descr="A screenshot of a crossword puzzle&#10;&#10;Description automatically generated">
            <a:extLst>
              <a:ext uri="{FF2B5EF4-FFF2-40B4-BE49-F238E27FC236}">
                <a16:creationId xmlns:a16="http://schemas.microsoft.com/office/drawing/2014/main" id="{2688C312-5D50-0EDE-604F-66B03B80814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356321" y="0"/>
            <a:ext cx="5641918" cy="5715000"/>
          </a:xfrm>
          <a:prstGeom prst="rect">
            <a:avLst/>
          </a:prstGeom>
        </p:spPr>
      </p:pic>
    </p:spTree>
    <p:extLst>
      <p:ext uri="{BB962C8B-B14F-4D97-AF65-F5344CB8AC3E}">
        <p14:creationId xmlns:p14="http://schemas.microsoft.com/office/powerpoint/2010/main" val="602532030"/>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33" y="0"/>
            <a:ext cx="9042034" cy="952500"/>
          </a:xfrm>
        </p:spPr>
        <p:txBody>
          <a:bodyPr/>
          <a:lstStyle/>
          <a:p>
            <a:r>
              <a:rPr lang="en-US" dirty="0"/>
              <a:t>Performance: Neural Network vs IOCs</a:t>
            </a:r>
          </a:p>
        </p:txBody>
      </p:sp>
      <p:pic>
        <p:nvPicPr>
          <p:cNvPr id="4" name="Picture 3" descr="A close-up of a graph&#10;&#10;Description automatically generated">
            <a:extLst>
              <a:ext uri="{FF2B5EF4-FFF2-40B4-BE49-F238E27FC236}">
                <a16:creationId xmlns:a16="http://schemas.microsoft.com/office/drawing/2014/main" id="{DE1F8D1D-D16F-2D70-F1BF-C11772A0764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9367" y="1097279"/>
            <a:ext cx="9750831" cy="3391593"/>
          </a:xfrm>
          <a:prstGeom prst="rect">
            <a:avLst/>
          </a:prstGeom>
        </p:spPr>
      </p:pic>
    </p:spTree>
    <p:extLst>
      <p:ext uri="{BB962C8B-B14F-4D97-AF65-F5344CB8AC3E}">
        <p14:creationId xmlns:p14="http://schemas.microsoft.com/office/powerpoint/2010/main" val="288599629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A942-FEA4-F0CB-ECAC-5C69F3077C75}"/>
              </a:ext>
            </a:extLst>
          </p:cNvPr>
          <p:cNvSpPr>
            <a:spLocks noGrp="1"/>
          </p:cNvSpPr>
          <p:nvPr>
            <p:ph type="title"/>
          </p:nvPr>
        </p:nvSpPr>
        <p:spPr>
          <a:xfrm>
            <a:off x="389533" y="394937"/>
            <a:ext cx="9937808" cy="1272497"/>
          </a:xfrm>
        </p:spPr>
        <p:txBody>
          <a:bodyPr>
            <a:normAutofit/>
          </a:bodyPr>
          <a:lstStyle/>
          <a:p>
            <a:r>
              <a:rPr lang="en-US" dirty="0"/>
              <a:t>Combined Performance Comparison</a:t>
            </a:r>
          </a:p>
        </p:txBody>
      </p:sp>
      <p:pic>
        <p:nvPicPr>
          <p:cNvPr id="4" name="Picture 3" descr="A graph of different colored bars&#10;&#10;Description automatically generated with medium confidence">
            <a:extLst>
              <a:ext uri="{FF2B5EF4-FFF2-40B4-BE49-F238E27FC236}">
                <a16:creationId xmlns:a16="http://schemas.microsoft.com/office/drawing/2014/main" id="{2AC1BA60-CBDA-C77B-48DA-3F77AB4F172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06600" y="1014763"/>
            <a:ext cx="6146800" cy="4305300"/>
          </a:xfrm>
          <a:prstGeom prst="rect">
            <a:avLst/>
          </a:prstGeom>
        </p:spPr>
      </p:pic>
    </p:spTree>
    <p:extLst>
      <p:ext uri="{BB962C8B-B14F-4D97-AF65-F5344CB8AC3E}">
        <p14:creationId xmlns:p14="http://schemas.microsoft.com/office/powerpoint/2010/main" val="146735152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A942-FEA4-F0CB-ECAC-5C69F3077C75}"/>
              </a:ext>
            </a:extLst>
          </p:cNvPr>
          <p:cNvSpPr>
            <a:spLocks noGrp="1"/>
          </p:cNvSpPr>
          <p:nvPr>
            <p:ph type="title"/>
          </p:nvPr>
        </p:nvSpPr>
        <p:spPr>
          <a:xfrm>
            <a:off x="389533" y="394937"/>
            <a:ext cx="9937808" cy="1272497"/>
          </a:xfrm>
        </p:spPr>
        <p:txBody>
          <a:bodyPr>
            <a:normAutofit/>
          </a:bodyPr>
          <a:lstStyle/>
          <a:p>
            <a:r>
              <a:rPr lang="en-US" dirty="0"/>
              <a:t>Robustness Against Evasion</a:t>
            </a:r>
          </a:p>
        </p:txBody>
      </p:sp>
      <p:graphicFrame>
        <p:nvGraphicFramePr>
          <p:cNvPr id="4" name="Table 3">
            <a:extLst>
              <a:ext uri="{FF2B5EF4-FFF2-40B4-BE49-F238E27FC236}">
                <a16:creationId xmlns:a16="http://schemas.microsoft.com/office/drawing/2014/main" id="{68D9D73C-37EF-22EB-A840-52B2E800AE3C}"/>
              </a:ext>
            </a:extLst>
          </p:cNvPr>
          <p:cNvGraphicFramePr>
            <a:graphicFrameLocks noGrp="1"/>
          </p:cNvGraphicFramePr>
          <p:nvPr>
            <p:extLst>
              <p:ext uri="{D42A27DB-BD31-4B8C-83A1-F6EECF244321}">
                <p14:modId xmlns:p14="http://schemas.microsoft.com/office/powerpoint/2010/main" val="2757514364"/>
              </p:ext>
            </p:extLst>
          </p:nvPr>
        </p:nvGraphicFramePr>
        <p:xfrm>
          <a:off x="1494117" y="3678234"/>
          <a:ext cx="7171765" cy="1470376"/>
        </p:xfrm>
        <a:graphic>
          <a:graphicData uri="http://schemas.openxmlformats.org/drawingml/2006/table">
            <a:tbl>
              <a:tblPr firstRow="1" firstCol="1" bandRow="1">
                <a:tableStyleId>{073A0DAA-6AF3-43AB-8588-CEC1D06C72B9}</a:tableStyleId>
              </a:tblPr>
              <a:tblGrid>
                <a:gridCol w="2711960">
                  <a:extLst>
                    <a:ext uri="{9D8B030D-6E8A-4147-A177-3AD203B41FA5}">
                      <a16:colId xmlns:a16="http://schemas.microsoft.com/office/drawing/2014/main" val="3597606109"/>
                    </a:ext>
                  </a:extLst>
                </a:gridCol>
                <a:gridCol w="2174297">
                  <a:extLst>
                    <a:ext uri="{9D8B030D-6E8A-4147-A177-3AD203B41FA5}">
                      <a16:colId xmlns:a16="http://schemas.microsoft.com/office/drawing/2014/main" val="3941284925"/>
                    </a:ext>
                  </a:extLst>
                </a:gridCol>
                <a:gridCol w="2285508">
                  <a:extLst>
                    <a:ext uri="{9D8B030D-6E8A-4147-A177-3AD203B41FA5}">
                      <a16:colId xmlns:a16="http://schemas.microsoft.com/office/drawing/2014/main" val="2128316698"/>
                    </a:ext>
                  </a:extLst>
                </a:gridCol>
              </a:tblGrid>
              <a:tr h="367594">
                <a:tc>
                  <a:txBody>
                    <a:bodyPr/>
                    <a:lstStyle/>
                    <a:p>
                      <a:pPr marL="0" marR="0" algn="ctr">
                        <a:lnSpc>
                          <a:spcPct val="150000"/>
                        </a:lnSpc>
                        <a:spcBef>
                          <a:spcPts val="0"/>
                        </a:spcBef>
                        <a:spcAft>
                          <a:spcPts val="0"/>
                        </a:spcAft>
                      </a:pPr>
                      <a:r>
                        <a:rPr lang="en-US" sz="1200" dirty="0">
                          <a:effectLst/>
                        </a:rPr>
                        <a:t>Classifier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Detected Attack?</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Detected Evasion?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82863870"/>
                  </a:ext>
                </a:extLst>
              </a:tr>
              <a:tr h="367594">
                <a:tc>
                  <a:txBody>
                    <a:bodyPr/>
                    <a:lstStyle/>
                    <a:p>
                      <a:pPr marL="0" marR="0">
                        <a:lnSpc>
                          <a:spcPct val="150000"/>
                        </a:lnSpc>
                        <a:spcBef>
                          <a:spcPts val="0"/>
                        </a:spcBef>
                        <a:spcAft>
                          <a:spcPts val="0"/>
                        </a:spcAft>
                      </a:pPr>
                      <a:r>
                        <a:rPr lang="en-US" sz="1200" dirty="0">
                          <a:effectLst/>
                        </a:rPr>
                        <a:t>Perceptron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solidFill>
                            <a:srgbClr val="00B050"/>
                          </a:solidFill>
                          <a:effectLst/>
                        </a:rPr>
                        <a:t>Yes</a:t>
                      </a:r>
                      <a:endPar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solidFill>
                            <a:srgbClr val="FF0000"/>
                          </a:solidFill>
                          <a:effectLst/>
                        </a:rPr>
                        <a:t>No</a:t>
                      </a:r>
                      <a:endParaRPr lang="en-US" sz="12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9877142"/>
                  </a:ext>
                </a:extLst>
              </a:tr>
              <a:tr h="367594">
                <a:tc>
                  <a:txBody>
                    <a:bodyPr/>
                    <a:lstStyle/>
                    <a:p>
                      <a:pPr marL="0" marR="0">
                        <a:lnSpc>
                          <a:spcPct val="150000"/>
                        </a:lnSpc>
                        <a:spcBef>
                          <a:spcPts val="0"/>
                        </a:spcBef>
                        <a:spcAft>
                          <a:spcPts val="0"/>
                        </a:spcAft>
                      </a:pPr>
                      <a:r>
                        <a:rPr lang="en-US" sz="1200" dirty="0">
                          <a:effectLst/>
                        </a:rPr>
                        <a:t>Neural Network</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solidFill>
                            <a:srgbClr val="00B050"/>
                          </a:solidFill>
                          <a:effectLst/>
                        </a:rPr>
                        <a:t>Yes</a:t>
                      </a:r>
                      <a:endPar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solidFill>
                            <a:srgbClr val="00B050"/>
                          </a:solidFill>
                          <a:effectLst/>
                        </a:rPr>
                        <a:t>Yes</a:t>
                      </a:r>
                      <a:endPar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29001763"/>
                  </a:ext>
                </a:extLst>
              </a:tr>
              <a:tr h="367594">
                <a:tc>
                  <a:txBody>
                    <a:bodyPr/>
                    <a:lstStyle/>
                    <a:p>
                      <a:pPr marL="0" marR="0">
                        <a:lnSpc>
                          <a:spcPct val="150000"/>
                        </a:lnSpc>
                        <a:spcBef>
                          <a:spcPts val="0"/>
                        </a:spcBef>
                        <a:spcAft>
                          <a:spcPts val="0"/>
                        </a:spcAft>
                      </a:pPr>
                      <a:r>
                        <a:rPr lang="en-US" sz="1200" dirty="0">
                          <a:effectLst/>
                        </a:rPr>
                        <a:t>Top IOC: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solidFill>
                            <a:srgbClr val="00B050"/>
                          </a:solidFill>
                          <a:effectLst/>
                        </a:rPr>
                        <a:t>Yes</a:t>
                      </a:r>
                      <a:endPar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solidFill>
                            <a:srgbClr val="00B050"/>
                          </a:solidFill>
                          <a:effectLst/>
                        </a:rPr>
                        <a:t>Yes</a:t>
                      </a:r>
                      <a:endPar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7492838"/>
                  </a:ext>
                </a:extLst>
              </a:tr>
            </a:tbl>
          </a:graphicData>
        </a:graphic>
      </p:graphicFrame>
      <p:sp>
        <p:nvSpPr>
          <p:cNvPr id="9" name="TextBox 8">
            <a:extLst>
              <a:ext uri="{FF2B5EF4-FFF2-40B4-BE49-F238E27FC236}">
                <a16:creationId xmlns:a16="http://schemas.microsoft.com/office/drawing/2014/main" id="{AC594E02-39D7-FE94-1B11-3B10C0955D61}"/>
              </a:ext>
            </a:extLst>
          </p:cNvPr>
          <p:cNvSpPr txBox="1"/>
          <p:nvPr/>
        </p:nvSpPr>
        <p:spPr>
          <a:xfrm>
            <a:off x="1816849" y="1133042"/>
            <a:ext cx="8343151" cy="2308324"/>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/query/-4441' UNION ALL SELECT CHAR(113,112,122,113,113)||(SELECT (CASE WHEN (RANDOMBLOB(-1)&gt;0) THEN 1 ELSE 0 END))||CHAR(113,122,122,106,113)</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/query/-4441' UNION ALL SELECT CHAR(113,112,122,113,113)||(SELECT (CASE WHEN (RANDOMBLOB(-1)&gt;0) THEN 1 ELSE 0 END))||CHAR(113,122,122,106,113)</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abcdefghijklmnopqrstuvwxyz</a:t>
            </a:r>
            <a:endParaRPr lang="en-US" b="1"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553202FC-9082-EF1F-0204-27F2CECECD08}"/>
              </a:ext>
            </a:extLst>
          </p:cNvPr>
          <p:cNvSpPr txBox="1"/>
          <p:nvPr/>
        </p:nvSpPr>
        <p:spPr>
          <a:xfrm>
            <a:off x="760290" y="1136531"/>
            <a:ext cx="889218" cy="1477328"/>
          </a:xfrm>
          <a:prstGeom prst="rect">
            <a:avLst/>
          </a:prstGeom>
          <a:noFill/>
        </p:spPr>
        <p:txBody>
          <a:bodyPr wrap="none" rtlCol="0">
            <a:spAutoFit/>
          </a:bodyPr>
          <a:lstStyle/>
          <a:p>
            <a:r>
              <a:rPr lang="en-US" dirty="0"/>
              <a:t>Attack</a:t>
            </a:r>
          </a:p>
          <a:p>
            <a:endParaRPr lang="en-US" dirty="0"/>
          </a:p>
          <a:p>
            <a:endParaRPr lang="en-US" dirty="0"/>
          </a:p>
          <a:p>
            <a:endParaRPr lang="en-US" dirty="0"/>
          </a:p>
          <a:p>
            <a:r>
              <a:rPr lang="en-US" dirty="0"/>
              <a:t>Evasion</a:t>
            </a:r>
          </a:p>
        </p:txBody>
      </p:sp>
    </p:spTree>
    <p:extLst>
      <p:ext uri="{BB962C8B-B14F-4D97-AF65-F5344CB8AC3E}">
        <p14:creationId xmlns:p14="http://schemas.microsoft.com/office/powerpoint/2010/main" val="415095591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Your Problem</a:t>
            </a:r>
          </a:p>
        </p:txBody>
      </p:sp>
      <p:sp>
        <p:nvSpPr>
          <p:cNvPr id="3" name="Content Placeholder 2"/>
          <p:cNvSpPr>
            <a:spLocks noGrp="1"/>
          </p:cNvSpPr>
          <p:nvPr>
            <p:ph idx="1"/>
          </p:nvPr>
        </p:nvSpPr>
        <p:spPr/>
        <p:txBody>
          <a:bodyPr>
            <a:normAutofit/>
          </a:bodyPr>
          <a:lstStyle/>
          <a:p>
            <a:r>
              <a:rPr lang="en-US" sz="2400" dirty="0"/>
              <a:t>Problem statement</a:t>
            </a:r>
          </a:p>
          <a:p>
            <a:r>
              <a:rPr lang="en-US" sz="2400" dirty="0"/>
              <a:t>Impact of the problem</a:t>
            </a:r>
          </a:p>
          <a:p>
            <a:r>
              <a:rPr lang="en-US" sz="2400" dirty="0"/>
              <a:t>Relate the problem to your audience</a:t>
            </a:r>
          </a:p>
        </p:txBody>
      </p:sp>
    </p:spTree>
    <p:extLst>
      <p:ext uri="{BB962C8B-B14F-4D97-AF65-F5344CB8AC3E}">
        <p14:creationId xmlns:p14="http://schemas.microsoft.com/office/powerpoint/2010/main" val="43331938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Describe Relevant Context</a:t>
            </a:r>
          </a:p>
        </p:txBody>
      </p:sp>
      <p:sp>
        <p:nvSpPr>
          <p:cNvPr id="3" name="Content Placeholder 2"/>
          <p:cNvSpPr>
            <a:spLocks noGrp="1"/>
          </p:cNvSpPr>
          <p:nvPr>
            <p:ph idx="1"/>
          </p:nvPr>
        </p:nvSpPr>
        <p:spPr/>
        <p:txBody>
          <a:bodyPr>
            <a:normAutofit/>
          </a:bodyPr>
          <a:lstStyle/>
          <a:p>
            <a:r>
              <a:rPr lang="en-US" dirty="0"/>
              <a:t>As needed</a:t>
            </a:r>
          </a:p>
          <a:p>
            <a:r>
              <a:rPr lang="en-US" dirty="0"/>
              <a:t>Relevance</a:t>
            </a:r>
          </a:p>
          <a:p>
            <a:r>
              <a:rPr lang="en-US" dirty="0"/>
              <a:t>Know your audience</a:t>
            </a:r>
          </a:p>
          <a:p>
            <a:pPr marL="0" indent="0">
              <a:buNone/>
            </a:pPr>
            <a:endParaRPr lang="en-US" dirty="0"/>
          </a:p>
        </p:txBody>
      </p:sp>
    </p:spTree>
    <p:extLst>
      <p:ext uri="{BB962C8B-B14F-4D97-AF65-F5344CB8AC3E}">
        <p14:creationId xmlns:p14="http://schemas.microsoft.com/office/powerpoint/2010/main" val="161562276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Your Research Methodology</a:t>
            </a:r>
          </a:p>
        </p:txBody>
      </p:sp>
      <p:sp>
        <p:nvSpPr>
          <p:cNvPr id="3" name="Content Placeholder 2"/>
          <p:cNvSpPr>
            <a:spLocks noGrp="1"/>
          </p:cNvSpPr>
          <p:nvPr>
            <p:ph idx="1"/>
          </p:nvPr>
        </p:nvSpPr>
        <p:spPr/>
        <p:txBody>
          <a:bodyPr>
            <a:normAutofit/>
          </a:bodyPr>
          <a:lstStyle/>
          <a:p>
            <a:r>
              <a:rPr lang="en-US" dirty="0"/>
              <a:t>Research design</a:t>
            </a:r>
          </a:p>
          <a:p>
            <a:r>
              <a:rPr lang="en-US" dirty="0"/>
              <a:t>Focus on high-level</a:t>
            </a:r>
          </a:p>
          <a:p>
            <a:r>
              <a:rPr lang="en-US" dirty="0"/>
              <a:t>Goal is to demonstrate that your method was sound</a:t>
            </a:r>
          </a:p>
          <a:p>
            <a:endParaRPr lang="en-US" dirty="0"/>
          </a:p>
        </p:txBody>
      </p:sp>
    </p:spTree>
    <p:extLst>
      <p:ext uri="{BB962C8B-B14F-4D97-AF65-F5344CB8AC3E}">
        <p14:creationId xmlns:p14="http://schemas.microsoft.com/office/powerpoint/2010/main" val="205895435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Your Experiment</a:t>
            </a:r>
          </a:p>
        </p:txBody>
      </p:sp>
      <p:sp>
        <p:nvSpPr>
          <p:cNvPr id="3" name="Content Placeholder 2"/>
          <p:cNvSpPr>
            <a:spLocks noGrp="1"/>
          </p:cNvSpPr>
          <p:nvPr>
            <p:ph idx="1"/>
          </p:nvPr>
        </p:nvSpPr>
        <p:spPr/>
        <p:txBody>
          <a:bodyPr>
            <a:normAutofit/>
          </a:bodyPr>
          <a:lstStyle/>
          <a:p>
            <a:r>
              <a:rPr lang="en-US" dirty="0"/>
              <a:t>Details of how you executed your research design</a:t>
            </a:r>
          </a:p>
        </p:txBody>
      </p:sp>
    </p:spTree>
    <p:extLst>
      <p:ext uri="{BB962C8B-B14F-4D97-AF65-F5344CB8AC3E}">
        <p14:creationId xmlns:p14="http://schemas.microsoft.com/office/powerpoint/2010/main" val="372348206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Your Experiment</a:t>
            </a:r>
          </a:p>
        </p:txBody>
      </p:sp>
      <p:sp>
        <p:nvSpPr>
          <p:cNvPr id="3" name="Content Placeholder 2"/>
          <p:cNvSpPr>
            <a:spLocks noGrp="1"/>
          </p:cNvSpPr>
          <p:nvPr>
            <p:ph idx="1"/>
          </p:nvPr>
        </p:nvSpPr>
        <p:spPr/>
        <p:txBody>
          <a:bodyPr>
            <a:normAutofit/>
          </a:bodyPr>
          <a:lstStyle/>
          <a:p>
            <a:r>
              <a:rPr lang="en-US" dirty="0"/>
              <a:t>Slide 2, only if needed</a:t>
            </a:r>
          </a:p>
        </p:txBody>
      </p:sp>
    </p:spTree>
    <p:extLst>
      <p:ext uri="{BB962C8B-B14F-4D97-AF65-F5344CB8AC3E}">
        <p14:creationId xmlns:p14="http://schemas.microsoft.com/office/powerpoint/2010/main" val="166391530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Your Experiment in Action</a:t>
            </a:r>
          </a:p>
        </p:txBody>
      </p:sp>
      <p:sp>
        <p:nvSpPr>
          <p:cNvPr id="3" name="Content Placeholder 2"/>
          <p:cNvSpPr>
            <a:spLocks noGrp="1"/>
          </p:cNvSpPr>
          <p:nvPr>
            <p:ph idx="1"/>
          </p:nvPr>
        </p:nvSpPr>
        <p:spPr/>
        <p:txBody>
          <a:bodyPr>
            <a:normAutofit/>
          </a:bodyPr>
          <a:lstStyle/>
          <a:p>
            <a:r>
              <a:rPr lang="en-US" dirty="0"/>
              <a:t>Show your raw data/results</a:t>
            </a:r>
          </a:p>
        </p:txBody>
      </p:sp>
    </p:spTree>
    <p:extLst>
      <p:ext uri="{BB962C8B-B14F-4D97-AF65-F5344CB8AC3E}">
        <p14:creationId xmlns:p14="http://schemas.microsoft.com/office/powerpoint/2010/main" val="128483636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Your Experiment in Action</a:t>
            </a:r>
          </a:p>
        </p:txBody>
      </p:sp>
      <p:sp>
        <p:nvSpPr>
          <p:cNvPr id="3" name="Content Placeholder 2"/>
          <p:cNvSpPr>
            <a:spLocks noGrp="1"/>
          </p:cNvSpPr>
          <p:nvPr>
            <p:ph idx="1"/>
          </p:nvPr>
        </p:nvSpPr>
        <p:spPr/>
        <p:txBody>
          <a:bodyPr>
            <a:normAutofit/>
          </a:bodyPr>
          <a:lstStyle/>
          <a:p>
            <a:r>
              <a:rPr lang="en-US" dirty="0"/>
              <a:t>Second slide, if necessary</a:t>
            </a:r>
          </a:p>
          <a:p>
            <a:endParaRPr lang="en-US" dirty="0"/>
          </a:p>
        </p:txBody>
      </p:sp>
    </p:spTree>
    <p:extLst>
      <p:ext uri="{BB962C8B-B14F-4D97-AF65-F5344CB8AC3E}">
        <p14:creationId xmlns:p14="http://schemas.microsoft.com/office/powerpoint/2010/main" val="4197019081"/>
      </p:ext>
    </p:extLst>
  </p:cSld>
  <p:clrMapOvr>
    <a:masterClrMapping/>
  </p:clrMapOvr>
  <p:transition spd="med">
    <p:pull/>
  </p:transition>
</p:sld>
</file>

<file path=ppt/theme/theme1.xml><?xml version="1.0" encoding="utf-8"?>
<a:theme xmlns:a="http://schemas.openxmlformats.org/drawingml/2006/main" name="STI Presentation NS 2015">
  <a:themeElements>
    <a:clrScheme name="STI">
      <a:dk1>
        <a:srgbClr val="53574B"/>
      </a:dk1>
      <a:lt1>
        <a:srgbClr val="FFFFFF"/>
      </a:lt1>
      <a:dk2>
        <a:srgbClr val="781400"/>
      </a:dk2>
      <a:lt2>
        <a:srgbClr val="E7E9DE"/>
      </a:lt2>
      <a:accent1>
        <a:srgbClr val="781400"/>
      </a:accent1>
      <a:accent2>
        <a:srgbClr val="6174C0"/>
      </a:accent2>
      <a:accent3>
        <a:srgbClr val="86A24E"/>
      </a:accent3>
      <a:accent4>
        <a:srgbClr val="7C7F6F"/>
      </a:accent4>
      <a:accent5>
        <a:srgbClr val="C1C3BA"/>
      </a:accent5>
      <a:accent6>
        <a:srgbClr val="E7E9DE"/>
      </a:accent6>
      <a:hlink>
        <a:srgbClr val="781400"/>
      </a:hlink>
      <a:folHlink>
        <a:srgbClr val="78140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S Presentation Slides Template 3.2" id="{E5B61C91-4261-754D-879D-F21A66000A7F}" vid="{3B363631-C34E-EC48-A4E6-E8EDD981DF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37591</TotalTime>
  <Words>1412</Words>
  <Application>Microsoft Macintosh PowerPoint</Application>
  <PresentationFormat>Custom</PresentationFormat>
  <Paragraphs>136</Paragraphs>
  <Slides>23</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Georgia</vt:lpstr>
      <vt:lpstr>Helvetica</vt:lpstr>
      <vt:lpstr>Helvetica Light</vt:lpstr>
      <vt:lpstr>Wingdings</vt:lpstr>
      <vt:lpstr>STI Presentation NS 2015</vt:lpstr>
      <vt:lpstr>White-Box Machine Learning for Cybersecurity: Extracting IOCs from Neural Networks to Characterize sqlmap Usage </vt:lpstr>
      <vt:lpstr>Objectives</vt:lpstr>
      <vt:lpstr>Describe Your Problem</vt:lpstr>
      <vt:lpstr>Describe Relevant Context</vt:lpstr>
      <vt:lpstr>Describe Your Research Methodology</vt:lpstr>
      <vt:lpstr>Describe Your Experiment</vt:lpstr>
      <vt:lpstr>Describe Your Experiment</vt:lpstr>
      <vt:lpstr>Show Your Experiment in Action</vt:lpstr>
      <vt:lpstr>Show Your Experiment in Action</vt:lpstr>
      <vt:lpstr>Show Your Experiment in Action</vt:lpstr>
      <vt:lpstr>Analyze/Compare Your Results</vt:lpstr>
      <vt:lpstr>Analyze/Compare Your Results</vt:lpstr>
      <vt:lpstr>Summary</vt:lpstr>
      <vt:lpstr>Classifier Architecture: Perceptron</vt:lpstr>
      <vt:lpstr>Perceptron Internals (1/2)</vt:lpstr>
      <vt:lpstr>Perceptron Internals (2/2)</vt:lpstr>
      <vt:lpstr>Performance: Perceptron vs IOCs</vt:lpstr>
      <vt:lpstr>Classifier Architecture: Neural Network</vt:lpstr>
      <vt:lpstr>Neural Network Internals (1/2)</vt:lpstr>
      <vt:lpstr>Neural Network Internals (2/2)</vt:lpstr>
      <vt:lpstr>Performance: Neural Network vs IOCs</vt:lpstr>
      <vt:lpstr>Combined Performance Comparison</vt:lpstr>
      <vt:lpstr>Robustness Against Evasion</vt:lpstr>
    </vt:vector>
  </TitlesOfParts>
  <Company>Lutkus Partners,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Lutkus</dc:creator>
  <cp:lastModifiedBy>Justin Whitaker</cp:lastModifiedBy>
  <cp:revision>469</cp:revision>
  <cp:lastPrinted>2017-06-08T12:44:32Z</cp:lastPrinted>
  <dcterms:created xsi:type="dcterms:W3CDTF">2015-06-04T14:17:46Z</dcterms:created>
  <dcterms:modified xsi:type="dcterms:W3CDTF">2023-08-09T12:13:43Z</dcterms:modified>
</cp:coreProperties>
</file>