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9" r:id="rId3"/>
    <p:sldId id="256" r:id="rId4"/>
    <p:sldId id="261" r:id="rId5"/>
    <p:sldId id="257" r:id="rId6"/>
    <p:sldId id="260" r:id="rId7"/>
    <p:sldId id="258"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136" y="-4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AFC8-AD52-44F1-941B-D6F4AC772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D5B788-C801-4563-8997-7DFC0A815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102772-C2ED-406A-8934-CA5A7914D612}"/>
              </a:ext>
            </a:extLst>
          </p:cNvPr>
          <p:cNvSpPr>
            <a:spLocks noGrp="1"/>
          </p:cNvSpPr>
          <p:nvPr>
            <p:ph type="dt" sz="half" idx="10"/>
          </p:nvPr>
        </p:nvSpPr>
        <p:spPr/>
        <p:txBody>
          <a:bodyPr/>
          <a:lstStyle/>
          <a:p>
            <a:fld id="{CCF797A8-477F-4BA1-8A07-C8DC1CAE7AB5}" type="datetimeFigureOut">
              <a:rPr lang="en-US" smtClean="0"/>
              <a:t>4/12/2019</a:t>
            </a:fld>
            <a:endParaRPr lang="en-US"/>
          </a:p>
        </p:txBody>
      </p:sp>
      <p:sp>
        <p:nvSpPr>
          <p:cNvPr id="5" name="Footer Placeholder 4">
            <a:extLst>
              <a:ext uri="{FF2B5EF4-FFF2-40B4-BE49-F238E27FC236}">
                <a16:creationId xmlns:a16="http://schemas.microsoft.com/office/drawing/2014/main" id="{57B49ABD-3718-459E-A535-4C6C4A8F7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40080-A2C6-4AEE-B326-E88C1954B42C}"/>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3007542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2E22-1177-431D-9247-FEBB7EA38C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91A513-D117-4113-A7A0-97D121627B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A1E941-C73D-4539-863B-AE1FE4A1DE81}"/>
              </a:ext>
            </a:extLst>
          </p:cNvPr>
          <p:cNvSpPr>
            <a:spLocks noGrp="1"/>
          </p:cNvSpPr>
          <p:nvPr>
            <p:ph type="dt" sz="half" idx="10"/>
          </p:nvPr>
        </p:nvSpPr>
        <p:spPr/>
        <p:txBody>
          <a:bodyPr/>
          <a:lstStyle/>
          <a:p>
            <a:fld id="{CCF797A8-477F-4BA1-8A07-C8DC1CAE7AB5}" type="datetimeFigureOut">
              <a:rPr lang="en-US" smtClean="0"/>
              <a:t>4/12/2019</a:t>
            </a:fld>
            <a:endParaRPr lang="en-US"/>
          </a:p>
        </p:txBody>
      </p:sp>
      <p:sp>
        <p:nvSpPr>
          <p:cNvPr id="5" name="Footer Placeholder 4">
            <a:extLst>
              <a:ext uri="{FF2B5EF4-FFF2-40B4-BE49-F238E27FC236}">
                <a16:creationId xmlns:a16="http://schemas.microsoft.com/office/drawing/2014/main" id="{7DC6E3D9-B2C2-4865-B11B-452B2D237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AECB5-26EB-4896-9904-07FAB5EB6BFC}"/>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422382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0130A-1A1F-4DEF-8A44-F7181E41C1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1EA585-735F-4C09-B3F3-B636256AFEB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FD30B-41F1-4626-B9A2-42403B877F59}"/>
              </a:ext>
            </a:extLst>
          </p:cNvPr>
          <p:cNvSpPr>
            <a:spLocks noGrp="1"/>
          </p:cNvSpPr>
          <p:nvPr>
            <p:ph type="dt" sz="half" idx="10"/>
          </p:nvPr>
        </p:nvSpPr>
        <p:spPr/>
        <p:txBody>
          <a:bodyPr/>
          <a:lstStyle/>
          <a:p>
            <a:fld id="{CCF797A8-477F-4BA1-8A07-C8DC1CAE7AB5}" type="datetimeFigureOut">
              <a:rPr lang="en-US" smtClean="0"/>
              <a:t>4/12/2019</a:t>
            </a:fld>
            <a:endParaRPr lang="en-US"/>
          </a:p>
        </p:txBody>
      </p:sp>
      <p:sp>
        <p:nvSpPr>
          <p:cNvPr id="5" name="Footer Placeholder 4">
            <a:extLst>
              <a:ext uri="{FF2B5EF4-FFF2-40B4-BE49-F238E27FC236}">
                <a16:creationId xmlns:a16="http://schemas.microsoft.com/office/drawing/2014/main" id="{BB885038-8132-46E9-ADF1-7C0CB5DEE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B5467-60DF-4D21-9DF9-ED1C71D0323B}"/>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368170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8B25-3F3B-4459-8366-58D9288C4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59482C-FAE2-4E06-B06F-3455DC4EC1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ECBB4-720D-4D31-8F0D-805141F0B317}"/>
              </a:ext>
            </a:extLst>
          </p:cNvPr>
          <p:cNvSpPr>
            <a:spLocks noGrp="1"/>
          </p:cNvSpPr>
          <p:nvPr>
            <p:ph type="dt" sz="half" idx="10"/>
          </p:nvPr>
        </p:nvSpPr>
        <p:spPr/>
        <p:txBody>
          <a:bodyPr/>
          <a:lstStyle/>
          <a:p>
            <a:fld id="{CCF797A8-477F-4BA1-8A07-C8DC1CAE7AB5}" type="datetimeFigureOut">
              <a:rPr lang="en-US" smtClean="0"/>
              <a:t>4/12/2019</a:t>
            </a:fld>
            <a:endParaRPr lang="en-US"/>
          </a:p>
        </p:txBody>
      </p:sp>
      <p:sp>
        <p:nvSpPr>
          <p:cNvPr id="5" name="Footer Placeholder 4">
            <a:extLst>
              <a:ext uri="{FF2B5EF4-FFF2-40B4-BE49-F238E27FC236}">
                <a16:creationId xmlns:a16="http://schemas.microsoft.com/office/drawing/2014/main" id="{4D27A998-6EF0-4BE9-9CC9-3C5F73743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915F3-FBCC-4689-B6FD-9BD84074DCCE}"/>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382860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B108-8ED6-4325-8254-5EDCC8354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A16568-3AFD-43B7-9DDF-623F6854D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907CF6-40B7-4466-A878-3A66E6573EC2}"/>
              </a:ext>
            </a:extLst>
          </p:cNvPr>
          <p:cNvSpPr>
            <a:spLocks noGrp="1"/>
          </p:cNvSpPr>
          <p:nvPr>
            <p:ph type="dt" sz="half" idx="10"/>
          </p:nvPr>
        </p:nvSpPr>
        <p:spPr/>
        <p:txBody>
          <a:bodyPr/>
          <a:lstStyle/>
          <a:p>
            <a:fld id="{CCF797A8-477F-4BA1-8A07-C8DC1CAE7AB5}" type="datetimeFigureOut">
              <a:rPr lang="en-US" smtClean="0"/>
              <a:t>4/12/2019</a:t>
            </a:fld>
            <a:endParaRPr lang="en-US"/>
          </a:p>
        </p:txBody>
      </p:sp>
      <p:sp>
        <p:nvSpPr>
          <p:cNvPr id="5" name="Footer Placeholder 4">
            <a:extLst>
              <a:ext uri="{FF2B5EF4-FFF2-40B4-BE49-F238E27FC236}">
                <a16:creationId xmlns:a16="http://schemas.microsoft.com/office/drawing/2014/main" id="{2252925F-C7B0-44BD-9022-F8494CFCF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0C40D-4D9A-46D2-8EBE-87570CF038BD}"/>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380769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B813-FAE3-463E-ADD7-DC3D9EE25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5F6CB-35EB-4C20-B361-617FE3030A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476EE2-D00B-4003-9A79-CC7EEB1422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04F672-CF47-476C-A5CA-CC5857956C2E}"/>
              </a:ext>
            </a:extLst>
          </p:cNvPr>
          <p:cNvSpPr>
            <a:spLocks noGrp="1"/>
          </p:cNvSpPr>
          <p:nvPr>
            <p:ph type="dt" sz="half" idx="10"/>
          </p:nvPr>
        </p:nvSpPr>
        <p:spPr/>
        <p:txBody>
          <a:bodyPr/>
          <a:lstStyle/>
          <a:p>
            <a:fld id="{CCF797A8-477F-4BA1-8A07-C8DC1CAE7AB5}" type="datetimeFigureOut">
              <a:rPr lang="en-US" smtClean="0"/>
              <a:t>4/12/2019</a:t>
            </a:fld>
            <a:endParaRPr lang="en-US"/>
          </a:p>
        </p:txBody>
      </p:sp>
      <p:sp>
        <p:nvSpPr>
          <p:cNvPr id="6" name="Footer Placeholder 5">
            <a:extLst>
              <a:ext uri="{FF2B5EF4-FFF2-40B4-BE49-F238E27FC236}">
                <a16:creationId xmlns:a16="http://schemas.microsoft.com/office/drawing/2014/main" id="{57EC8A3B-1FF8-4219-8D55-B91D32E82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09AF3-16CE-4551-9480-132B363FB5D5}"/>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299992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5F4E-BAC6-4CF3-88BB-937413ACD5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382410-A366-4ECA-9E4E-C1E3D2550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69DCAB1-94F3-45C8-AD19-C130FC7407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581990-6056-4D04-ACD8-AEAB3BB4A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26D328-0CAB-433F-9285-1D53534C0C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B630FA-CDA7-49E7-8F68-81F8A458F424}"/>
              </a:ext>
            </a:extLst>
          </p:cNvPr>
          <p:cNvSpPr>
            <a:spLocks noGrp="1"/>
          </p:cNvSpPr>
          <p:nvPr>
            <p:ph type="dt" sz="half" idx="10"/>
          </p:nvPr>
        </p:nvSpPr>
        <p:spPr/>
        <p:txBody>
          <a:bodyPr/>
          <a:lstStyle/>
          <a:p>
            <a:fld id="{CCF797A8-477F-4BA1-8A07-C8DC1CAE7AB5}" type="datetimeFigureOut">
              <a:rPr lang="en-US" smtClean="0"/>
              <a:t>4/12/2019</a:t>
            </a:fld>
            <a:endParaRPr lang="en-US"/>
          </a:p>
        </p:txBody>
      </p:sp>
      <p:sp>
        <p:nvSpPr>
          <p:cNvPr id="8" name="Footer Placeholder 7">
            <a:extLst>
              <a:ext uri="{FF2B5EF4-FFF2-40B4-BE49-F238E27FC236}">
                <a16:creationId xmlns:a16="http://schemas.microsoft.com/office/drawing/2014/main" id="{DACC54AF-3D1B-43D7-AF2E-06F14E480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789AE2-6C02-4011-9798-5416E48E4B5A}"/>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399303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1014-8C9C-422D-9C4B-844ECD2531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9FC39D-832A-46AE-BA2C-3A6D46AA0D1A}"/>
              </a:ext>
            </a:extLst>
          </p:cNvPr>
          <p:cNvSpPr>
            <a:spLocks noGrp="1"/>
          </p:cNvSpPr>
          <p:nvPr>
            <p:ph type="dt" sz="half" idx="10"/>
          </p:nvPr>
        </p:nvSpPr>
        <p:spPr/>
        <p:txBody>
          <a:bodyPr/>
          <a:lstStyle/>
          <a:p>
            <a:fld id="{CCF797A8-477F-4BA1-8A07-C8DC1CAE7AB5}" type="datetimeFigureOut">
              <a:rPr lang="en-US" smtClean="0"/>
              <a:t>4/12/2019</a:t>
            </a:fld>
            <a:endParaRPr lang="en-US"/>
          </a:p>
        </p:txBody>
      </p:sp>
      <p:sp>
        <p:nvSpPr>
          <p:cNvPr id="4" name="Footer Placeholder 3">
            <a:extLst>
              <a:ext uri="{FF2B5EF4-FFF2-40B4-BE49-F238E27FC236}">
                <a16:creationId xmlns:a16="http://schemas.microsoft.com/office/drawing/2014/main" id="{2CB1827B-59B7-41A1-9955-98D2082C6F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49A593-394E-4ACE-9325-AA87173D4B78}"/>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287827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D378A7-8BF9-42B7-BF4E-B91DF913936C}"/>
              </a:ext>
            </a:extLst>
          </p:cNvPr>
          <p:cNvSpPr>
            <a:spLocks noGrp="1"/>
          </p:cNvSpPr>
          <p:nvPr>
            <p:ph type="dt" sz="half" idx="10"/>
          </p:nvPr>
        </p:nvSpPr>
        <p:spPr/>
        <p:txBody>
          <a:bodyPr/>
          <a:lstStyle/>
          <a:p>
            <a:fld id="{CCF797A8-477F-4BA1-8A07-C8DC1CAE7AB5}" type="datetimeFigureOut">
              <a:rPr lang="en-US" smtClean="0"/>
              <a:t>4/12/2019</a:t>
            </a:fld>
            <a:endParaRPr lang="en-US"/>
          </a:p>
        </p:txBody>
      </p:sp>
      <p:sp>
        <p:nvSpPr>
          <p:cNvPr id="3" name="Footer Placeholder 2">
            <a:extLst>
              <a:ext uri="{FF2B5EF4-FFF2-40B4-BE49-F238E27FC236}">
                <a16:creationId xmlns:a16="http://schemas.microsoft.com/office/drawing/2014/main" id="{37031157-9912-464F-8652-A77A673FFA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8A5DBD-A798-4171-A49B-A15789D27DF5}"/>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417523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E975F-554E-4103-A101-F5FF05849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7A4AC1-4ADB-4FC4-A778-A11D51447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934A4-7D33-417C-B499-065B47146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B6655F-59D0-4AA6-B0C3-9040FE9FE776}"/>
              </a:ext>
            </a:extLst>
          </p:cNvPr>
          <p:cNvSpPr>
            <a:spLocks noGrp="1"/>
          </p:cNvSpPr>
          <p:nvPr>
            <p:ph type="dt" sz="half" idx="10"/>
          </p:nvPr>
        </p:nvSpPr>
        <p:spPr/>
        <p:txBody>
          <a:bodyPr/>
          <a:lstStyle/>
          <a:p>
            <a:fld id="{CCF797A8-477F-4BA1-8A07-C8DC1CAE7AB5}" type="datetimeFigureOut">
              <a:rPr lang="en-US" smtClean="0"/>
              <a:t>4/12/2019</a:t>
            </a:fld>
            <a:endParaRPr lang="en-US"/>
          </a:p>
        </p:txBody>
      </p:sp>
      <p:sp>
        <p:nvSpPr>
          <p:cNvPr id="6" name="Footer Placeholder 5">
            <a:extLst>
              <a:ext uri="{FF2B5EF4-FFF2-40B4-BE49-F238E27FC236}">
                <a16:creationId xmlns:a16="http://schemas.microsoft.com/office/drawing/2014/main" id="{79C3186E-D4D9-48D0-8B74-9DF6C92799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E03D5-F41B-460B-BF14-EA87ACC02EB3}"/>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119073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AD1B-3E58-4196-AD58-53F1B5DA4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043796-500B-4D3F-9064-7010F8B78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515406-CA1E-4764-AA81-CD9E18214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1B4C60-ECC8-4F68-B8E1-C35A89253D2C}"/>
              </a:ext>
            </a:extLst>
          </p:cNvPr>
          <p:cNvSpPr>
            <a:spLocks noGrp="1"/>
          </p:cNvSpPr>
          <p:nvPr>
            <p:ph type="dt" sz="half" idx="10"/>
          </p:nvPr>
        </p:nvSpPr>
        <p:spPr/>
        <p:txBody>
          <a:bodyPr/>
          <a:lstStyle/>
          <a:p>
            <a:fld id="{CCF797A8-477F-4BA1-8A07-C8DC1CAE7AB5}" type="datetimeFigureOut">
              <a:rPr lang="en-US" smtClean="0"/>
              <a:t>4/12/2019</a:t>
            </a:fld>
            <a:endParaRPr lang="en-US"/>
          </a:p>
        </p:txBody>
      </p:sp>
      <p:sp>
        <p:nvSpPr>
          <p:cNvPr id="6" name="Footer Placeholder 5">
            <a:extLst>
              <a:ext uri="{FF2B5EF4-FFF2-40B4-BE49-F238E27FC236}">
                <a16:creationId xmlns:a16="http://schemas.microsoft.com/office/drawing/2014/main" id="{3BFB2B88-B9DE-409A-9ABA-8256E5AE7D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3DA86-1B5C-4603-B047-CEE1B6D0283C}"/>
              </a:ext>
            </a:extLst>
          </p:cNvPr>
          <p:cNvSpPr>
            <a:spLocks noGrp="1"/>
          </p:cNvSpPr>
          <p:nvPr>
            <p:ph type="sldNum" sz="quarter" idx="12"/>
          </p:nvPr>
        </p:nvSpPr>
        <p:spPr/>
        <p:txBody>
          <a:bodyPr/>
          <a:lstStyle/>
          <a:p>
            <a:fld id="{A164BABF-79D8-4670-8B01-AC6F9D0CB373}" type="slidenum">
              <a:rPr lang="en-US" smtClean="0"/>
              <a:t>‹#›</a:t>
            </a:fld>
            <a:endParaRPr lang="en-US"/>
          </a:p>
        </p:txBody>
      </p:sp>
    </p:spTree>
    <p:extLst>
      <p:ext uri="{BB962C8B-B14F-4D97-AF65-F5344CB8AC3E}">
        <p14:creationId xmlns:p14="http://schemas.microsoft.com/office/powerpoint/2010/main" val="145511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B43948-426F-47D3-A733-D091325497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7AEE1B-9D78-43DE-94D0-3A6F507CC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BE7C8-310C-481C-B78B-143E409FD7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797A8-477F-4BA1-8A07-C8DC1CAE7AB5}" type="datetimeFigureOut">
              <a:rPr lang="en-US" smtClean="0"/>
              <a:t>4/12/2019</a:t>
            </a:fld>
            <a:endParaRPr lang="en-US"/>
          </a:p>
        </p:txBody>
      </p:sp>
      <p:sp>
        <p:nvSpPr>
          <p:cNvPr id="5" name="Footer Placeholder 4">
            <a:extLst>
              <a:ext uri="{FF2B5EF4-FFF2-40B4-BE49-F238E27FC236}">
                <a16:creationId xmlns:a16="http://schemas.microsoft.com/office/drawing/2014/main" id="{BB250AFF-AFE0-4789-886E-8E4B8678E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C7DEE3-4DF5-46A2-96AB-F1020B36C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4BABF-79D8-4670-8B01-AC6F9D0CB373}" type="slidenum">
              <a:rPr lang="en-US" smtClean="0"/>
              <a:t>‹#›</a:t>
            </a:fld>
            <a:endParaRPr lang="en-US"/>
          </a:p>
        </p:txBody>
      </p:sp>
    </p:spTree>
    <p:extLst>
      <p:ext uri="{BB962C8B-B14F-4D97-AF65-F5344CB8AC3E}">
        <p14:creationId xmlns:p14="http://schemas.microsoft.com/office/powerpoint/2010/main" val="7019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BFEA4A-994B-45DC-B4BF-907FEB7B3AED}"/>
              </a:ext>
            </a:extLst>
          </p:cNvPr>
          <p:cNvPicPr>
            <a:picLocks noChangeAspect="1"/>
          </p:cNvPicPr>
          <p:nvPr/>
        </p:nvPicPr>
        <p:blipFill>
          <a:blip r:embed="rId2"/>
          <a:stretch>
            <a:fillRect/>
          </a:stretch>
        </p:blipFill>
        <p:spPr>
          <a:xfrm>
            <a:off x="566737" y="952500"/>
            <a:ext cx="11058525" cy="3579743"/>
          </a:xfrm>
          <a:prstGeom prst="rect">
            <a:avLst/>
          </a:prstGeom>
        </p:spPr>
      </p:pic>
    </p:spTree>
    <p:extLst>
      <p:ext uri="{BB962C8B-B14F-4D97-AF65-F5344CB8AC3E}">
        <p14:creationId xmlns:p14="http://schemas.microsoft.com/office/powerpoint/2010/main" val="211326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F055-B1FF-49DA-A686-B5758CDB3080}"/>
              </a:ext>
            </a:extLst>
          </p:cNvPr>
          <p:cNvSpPr>
            <a:spLocks noGrp="1"/>
          </p:cNvSpPr>
          <p:nvPr>
            <p:ph type="title"/>
          </p:nvPr>
        </p:nvSpPr>
        <p:spPr/>
        <p:txBody>
          <a:bodyPr/>
          <a:lstStyle/>
          <a:p>
            <a:r>
              <a:rPr lang="en-US" dirty="0"/>
              <a:t>Total Homeless by State vs. Maximum Beds</a:t>
            </a:r>
          </a:p>
        </p:txBody>
      </p:sp>
      <p:sp>
        <p:nvSpPr>
          <p:cNvPr id="3" name="Content Placeholder 2">
            <a:extLst>
              <a:ext uri="{FF2B5EF4-FFF2-40B4-BE49-F238E27FC236}">
                <a16:creationId xmlns:a16="http://schemas.microsoft.com/office/drawing/2014/main" id="{424484EC-72AC-446A-88EA-8F0A7CEB1B77}"/>
              </a:ext>
            </a:extLst>
          </p:cNvPr>
          <p:cNvSpPr>
            <a:spLocks noGrp="1"/>
          </p:cNvSpPr>
          <p:nvPr>
            <p:ph idx="1"/>
          </p:nvPr>
        </p:nvSpPr>
        <p:spPr/>
        <p:txBody>
          <a:bodyPr/>
          <a:lstStyle/>
          <a:p>
            <a:pPr marL="0" indent="0">
              <a:buNone/>
            </a:pPr>
            <a:r>
              <a:rPr lang="en-US" dirty="0"/>
              <a:t>During our analysis, we decided to dig deeper by state to see where shelters were lacking. Most states were doing well, with some doing better and some doing much worse.</a:t>
            </a:r>
          </a:p>
          <a:p>
            <a:r>
              <a:rPr lang="en-US" dirty="0"/>
              <a:t>New York shelters 96% of their homeless population, which is .47% of the state’s population</a:t>
            </a:r>
          </a:p>
          <a:p>
            <a:r>
              <a:rPr lang="en-US" dirty="0"/>
              <a:t>California, on the other hand, only provides shelters for 34% of their homeless that are .33% of the state’s total population</a:t>
            </a:r>
          </a:p>
        </p:txBody>
      </p:sp>
    </p:spTree>
    <p:extLst>
      <p:ext uri="{BB962C8B-B14F-4D97-AF65-F5344CB8AC3E}">
        <p14:creationId xmlns:p14="http://schemas.microsoft.com/office/powerpoint/2010/main" val="249786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C833078-AB90-4044-A90F-9ACA540E0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12899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8805-4424-49F3-9D7E-4569F3359714}"/>
              </a:ext>
            </a:extLst>
          </p:cNvPr>
          <p:cNvSpPr>
            <a:spLocks noGrp="1"/>
          </p:cNvSpPr>
          <p:nvPr>
            <p:ph type="title"/>
          </p:nvPr>
        </p:nvSpPr>
        <p:spPr/>
        <p:txBody>
          <a:bodyPr/>
          <a:lstStyle/>
          <a:p>
            <a:r>
              <a:rPr lang="en-US" dirty="0"/>
              <a:t>Percent of Homeless to Total Population</a:t>
            </a:r>
          </a:p>
        </p:txBody>
      </p:sp>
      <p:sp>
        <p:nvSpPr>
          <p:cNvPr id="3" name="Content Placeholder 2">
            <a:extLst>
              <a:ext uri="{FF2B5EF4-FFF2-40B4-BE49-F238E27FC236}">
                <a16:creationId xmlns:a16="http://schemas.microsoft.com/office/drawing/2014/main" id="{D15C347C-A5D7-4517-AAAA-8FDD1C6291E9}"/>
              </a:ext>
            </a:extLst>
          </p:cNvPr>
          <p:cNvSpPr>
            <a:spLocks noGrp="1"/>
          </p:cNvSpPr>
          <p:nvPr>
            <p:ph idx="1"/>
          </p:nvPr>
        </p:nvSpPr>
        <p:spPr/>
        <p:txBody>
          <a:bodyPr/>
          <a:lstStyle/>
          <a:p>
            <a:pPr marL="0" indent="0">
              <a:buNone/>
            </a:pPr>
            <a:r>
              <a:rPr lang="en-US" dirty="0"/>
              <a:t>We then decided to take the top and bottom 5 states and see what the percentage of homeless was to total population, to possibly see if the poor performing states had a higher homeless population.</a:t>
            </a:r>
          </a:p>
          <a:p>
            <a:pPr marL="0" indent="0">
              <a:buNone/>
            </a:pPr>
            <a:endParaRPr lang="en-US" dirty="0"/>
          </a:p>
          <a:p>
            <a:pPr marL="0" indent="0">
              <a:buNone/>
            </a:pPr>
            <a:r>
              <a:rPr lang="en-US" dirty="0"/>
              <a:t>Homeless population was not a factor:</a:t>
            </a:r>
          </a:p>
          <a:p>
            <a:r>
              <a:rPr lang="en-US" dirty="0"/>
              <a:t>New York : .47%</a:t>
            </a:r>
          </a:p>
          <a:p>
            <a:r>
              <a:rPr lang="en-US" dirty="0"/>
              <a:t>D.C.: .98%</a:t>
            </a:r>
          </a:p>
          <a:p>
            <a:r>
              <a:rPr lang="en-US" dirty="0"/>
              <a:t>Massachusetts: .29%</a:t>
            </a:r>
          </a:p>
          <a:p>
            <a:r>
              <a:rPr lang="en-US" dirty="0"/>
              <a:t>The bottom 5 were all below .35%</a:t>
            </a:r>
          </a:p>
          <a:p>
            <a:endParaRPr lang="en-US" dirty="0"/>
          </a:p>
        </p:txBody>
      </p:sp>
    </p:spTree>
    <p:extLst>
      <p:ext uri="{BB962C8B-B14F-4D97-AF65-F5344CB8AC3E}">
        <p14:creationId xmlns:p14="http://schemas.microsoft.com/office/powerpoint/2010/main" val="2431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49A4FB-5579-4D9B-A0A1-578F35B11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31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5EA9-67A0-444E-B93E-243A590E382E}"/>
              </a:ext>
            </a:extLst>
          </p:cNvPr>
          <p:cNvSpPr>
            <a:spLocks noGrp="1"/>
          </p:cNvSpPr>
          <p:nvPr>
            <p:ph type="title"/>
          </p:nvPr>
        </p:nvSpPr>
        <p:spPr/>
        <p:txBody>
          <a:bodyPr/>
          <a:lstStyle/>
          <a:p>
            <a:pPr algn="ctr"/>
            <a:r>
              <a:rPr lang="en-US" dirty="0"/>
              <a:t>Dollars Spent Per Capita	(2018)</a:t>
            </a:r>
          </a:p>
        </p:txBody>
      </p:sp>
      <p:sp>
        <p:nvSpPr>
          <p:cNvPr id="3" name="Content Placeholder 2">
            <a:extLst>
              <a:ext uri="{FF2B5EF4-FFF2-40B4-BE49-F238E27FC236}">
                <a16:creationId xmlns:a16="http://schemas.microsoft.com/office/drawing/2014/main" id="{3251863D-B3AB-42FF-A6A7-4B7987ECC76F}"/>
              </a:ext>
            </a:extLst>
          </p:cNvPr>
          <p:cNvSpPr>
            <a:spLocks noGrp="1"/>
          </p:cNvSpPr>
          <p:nvPr>
            <p:ph idx="1"/>
          </p:nvPr>
        </p:nvSpPr>
        <p:spPr/>
        <p:txBody>
          <a:bodyPr/>
          <a:lstStyle/>
          <a:p>
            <a:pPr marL="0" indent="0">
              <a:buNone/>
            </a:pPr>
            <a:r>
              <a:rPr lang="en-US" dirty="0"/>
              <a:t>The final analysis was to see how much federal money was being spent per capita.</a:t>
            </a:r>
          </a:p>
          <a:p>
            <a:pPr marL="0" indent="0">
              <a:buNone/>
            </a:pPr>
            <a:endParaRPr lang="en-US" dirty="0"/>
          </a:p>
          <a:p>
            <a:pPr marL="0" indent="0">
              <a:buNone/>
            </a:pPr>
            <a:r>
              <a:rPr lang="en-US" dirty="0"/>
              <a:t>As expected, the top 5 were spending more, but not as much as expected. D.C. was the outlier at over thirty dollars per person, but a majority were +/- $10 per person.</a:t>
            </a:r>
          </a:p>
          <a:p>
            <a:pPr marL="0" indent="0">
              <a:buNone/>
            </a:pPr>
            <a:endParaRPr lang="en-US" dirty="0"/>
          </a:p>
          <a:p>
            <a:pPr marL="0" indent="0">
              <a:buNone/>
            </a:pPr>
            <a:r>
              <a:rPr lang="en-US" dirty="0"/>
              <a:t>Even states like North Carolina, spent less per capita, but is able to provide shelter for a majority of its homeless population.</a:t>
            </a:r>
          </a:p>
        </p:txBody>
      </p:sp>
    </p:spTree>
    <p:extLst>
      <p:ext uri="{BB962C8B-B14F-4D97-AF65-F5344CB8AC3E}">
        <p14:creationId xmlns:p14="http://schemas.microsoft.com/office/powerpoint/2010/main" val="244649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8F423E-6000-41CD-B18F-4624246FF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70130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F6E0-D3BB-458A-8772-141EBBDE96B3}"/>
              </a:ext>
            </a:extLst>
          </p:cNvPr>
          <p:cNvSpPr>
            <a:spLocks noGrp="1"/>
          </p:cNvSpPr>
          <p:nvPr>
            <p:ph type="title"/>
          </p:nvPr>
        </p:nvSpPr>
        <p:spPr/>
        <p:txBody>
          <a:bodyPr/>
          <a:lstStyle/>
          <a:p>
            <a:pPr algn="ctr"/>
            <a:r>
              <a:rPr lang="en-US" dirty="0"/>
              <a:t>Final Analysis</a:t>
            </a:r>
          </a:p>
        </p:txBody>
      </p:sp>
      <p:sp>
        <p:nvSpPr>
          <p:cNvPr id="3" name="Content Placeholder 2">
            <a:extLst>
              <a:ext uri="{FF2B5EF4-FFF2-40B4-BE49-F238E27FC236}">
                <a16:creationId xmlns:a16="http://schemas.microsoft.com/office/drawing/2014/main" id="{3CB9ED71-5269-4CEF-A435-BC975A533196}"/>
              </a:ext>
            </a:extLst>
          </p:cNvPr>
          <p:cNvSpPr>
            <a:spLocks noGrp="1"/>
          </p:cNvSpPr>
          <p:nvPr>
            <p:ph idx="1"/>
          </p:nvPr>
        </p:nvSpPr>
        <p:spPr/>
        <p:txBody>
          <a:bodyPr/>
          <a:lstStyle/>
          <a:p>
            <a:r>
              <a:rPr lang="en-US" dirty="0"/>
              <a:t>HUD budget is $26 Billion for 2020. That is a $500 Million increase over the 2018 budget.</a:t>
            </a:r>
          </a:p>
          <a:p>
            <a:r>
              <a:rPr lang="en-US" dirty="0"/>
              <a:t>Per our analysis, California should receive an increase in budget to provide shelters. However, we should look closer at the allocations for California to be sure money is being spent to house the homeless.</a:t>
            </a:r>
          </a:p>
          <a:p>
            <a:r>
              <a:rPr lang="en-US" dirty="0"/>
              <a:t>With the remaining bottom four, a slight increase to the annual budget should covers costs to expand homeless shelters.</a:t>
            </a:r>
          </a:p>
          <a:p>
            <a:endParaRPr lang="en-US" dirty="0"/>
          </a:p>
        </p:txBody>
      </p:sp>
    </p:spTree>
    <p:extLst>
      <p:ext uri="{BB962C8B-B14F-4D97-AF65-F5344CB8AC3E}">
        <p14:creationId xmlns:p14="http://schemas.microsoft.com/office/powerpoint/2010/main" val="2425186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332</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Total Homeless by State vs. Maximum Beds</vt:lpstr>
      <vt:lpstr>PowerPoint Presentation</vt:lpstr>
      <vt:lpstr>Percent of Homeless to Total Population</vt:lpstr>
      <vt:lpstr>PowerPoint Presentation</vt:lpstr>
      <vt:lpstr>Dollars Spent Per Capita (2018)</vt:lpstr>
      <vt:lpstr>PowerPoint Presentation</vt:lpstr>
      <vt:lpstr>Final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Coar</dc:creator>
  <cp:lastModifiedBy>Dan Coar</cp:lastModifiedBy>
  <cp:revision>7</cp:revision>
  <dcterms:created xsi:type="dcterms:W3CDTF">2019-04-12T21:02:35Z</dcterms:created>
  <dcterms:modified xsi:type="dcterms:W3CDTF">2019-04-12T21:49:15Z</dcterms:modified>
</cp:coreProperties>
</file>