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572F3-18BC-41D5-97DE-EAAC41752D6D}"/>
              </a:ext>
            </a:extLst>
          </p:cNvPr>
          <p:cNvSpPr txBox="1"/>
          <p:nvPr/>
        </p:nvSpPr>
        <p:spPr>
          <a:xfrm>
            <a:off x="1111958" y="27726"/>
            <a:ext cx="10442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Blockchain Project Management Application Continuous Delivery Pipeline</a:t>
            </a:r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E7B4C65E-30A8-4230-9FC5-FA4812178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382" y="1801400"/>
            <a:ext cx="914400" cy="914400"/>
          </a:xfrm>
          <a:prstGeom prst="rect">
            <a:avLst/>
          </a:prstGeom>
        </p:spPr>
      </p:pic>
      <p:pic>
        <p:nvPicPr>
          <p:cNvPr id="6" name="Graphic 5" descr="Group">
            <a:extLst>
              <a:ext uri="{FF2B5EF4-FFF2-40B4-BE49-F238E27FC236}">
                <a16:creationId xmlns:a16="http://schemas.microsoft.com/office/drawing/2014/main" id="{33B6CCDC-CD12-405F-87C4-CF391CF5D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5062" y="3196482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A9B860-6A4E-4F42-B232-C89157E01BFD}"/>
              </a:ext>
            </a:extLst>
          </p:cNvPr>
          <p:cNvCxnSpPr>
            <a:cxnSpLocks/>
          </p:cNvCxnSpPr>
          <p:nvPr/>
        </p:nvCxnSpPr>
        <p:spPr>
          <a:xfrm>
            <a:off x="1755062" y="2607371"/>
            <a:ext cx="172720" cy="7043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4ACCDE-3A52-46BC-A414-8585AF0F4013}"/>
              </a:ext>
            </a:extLst>
          </p:cNvPr>
          <p:cNvSpPr txBox="1"/>
          <p:nvPr/>
        </p:nvSpPr>
        <p:spPr>
          <a:xfrm>
            <a:off x="1102532" y="1581194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Slack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AB05E-B131-4AEB-A3AD-76286FCAEF67}"/>
              </a:ext>
            </a:extLst>
          </p:cNvPr>
          <p:cNvSpPr txBox="1"/>
          <p:nvPr/>
        </p:nvSpPr>
        <p:spPr>
          <a:xfrm>
            <a:off x="2669461" y="1632946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JIRA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895552-1E59-417E-BBD0-2C8192BC1636}"/>
              </a:ext>
            </a:extLst>
          </p:cNvPr>
          <p:cNvCxnSpPr>
            <a:cxnSpLocks/>
          </p:cNvCxnSpPr>
          <p:nvPr/>
        </p:nvCxnSpPr>
        <p:spPr>
          <a:xfrm flipH="1">
            <a:off x="2517063" y="2827560"/>
            <a:ext cx="520448" cy="48068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Open Folder">
            <a:extLst>
              <a:ext uri="{FF2B5EF4-FFF2-40B4-BE49-F238E27FC236}">
                <a16:creationId xmlns:a16="http://schemas.microsoft.com/office/drawing/2014/main" id="{869EB4E7-1002-4CF5-BFED-CD4CC2145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5062" y="4699993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9B1C66-8D4C-411F-A13B-757D7A1A2C7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212262" y="4016147"/>
            <a:ext cx="0" cy="6838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9FB702-4E4E-48A0-94C7-3DC8F8287FE7}"/>
              </a:ext>
            </a:extLst>
          </p:cNvPr>
          <p:cNvSpPr txBox="1"/>
          <p:nvPr/>
        </p:nvSpPr>
        <p:spPr>
          <a:xfrm>
            <a:off x="1737796" y="5519658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E6A880-9B24-4DFF-BDC8-45A6D19922B1}"/>
              </a:ext>
            </a:extLst>
          </p:cNvPr>
          <p:cNvSpPr txBox="1"/>
          <p:nvPr/>
        </p:nvSpPr>
        <p:spPr>
          <a:xfrm>
            <a:off x="7140534" y="3925779"/>
            <a:ext cx="2763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Truffle and </a:t>
            </a:r>
            <a:r>
              <a:rPr lang="en-GB" sz="2000" b="1" dirty="0" err="1"/>
              <a:t>GanacheCLI</a:t>
            </a:r>
            <a:r>
              <a:rPr lang="en-GB" sz="20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3FBD1-1D12-41C8-82C7-36EF5518645F}"/>
              </a:ext>
            </a:extLst>
          </p:cNvPr>
          <p:cNvSpPr txBox="1"/>
          <p:nvPr/>
        </p:nvSpPr>
        <p:spPr>
          <a:xfrm>
            <a:off x="1764488" y="772416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DEVELOP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8A3905-AB5F-45A0-B0EE-24FAF03D8D8A}"/>
              </a:ext>
            </a:extLst>
          </p:cNvPr>
          <p:cNvCxnSpPr>
            <a:cxnSpLocks/>
          </p:cNvCxnSpPr>
          <p:nvPr/>
        </p:nvCxnSpPr>
        <p:spPr>
          <a:xfrm>
            <a:off x="3766008" y="550946"/>
            <a:ext cx="0" cy="5973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977A85-C4D7-42F6-980A-A92065C1DD7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669462" y="5157193"/>
            <a:ext cx="275480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71DDD9B-D473-4B8E-9DA7-5D91B9A624CF}"/>
              </a:ext>
            </a:extLst>
          </p:cNvPr>
          <p:cNvSpPr/>
          <p:nvPr/>
        </p:nvSpPr>
        <p:spPr>
          <a:xfrm>
            <a:off x="5222451" y="1667758"/>
            <a:ext cx="5722070" cy="448144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 descr="Mining Tools">
            <a:extLst>
              <a:ext uri="{FF2B5EF4-FFF2-40B4-BE49-F238E27FC236}">
                <a16:creationId xmlns:a16="http://schemas.microsoft.com/office/drawing/2014/main" id="{48290FE1-9282-4176-8BEF-865958FE60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7232" y="3954797"/>
            <a:ext cx="735458" cy="7354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FEE0AA-DD77-4FA8-9122-B063E124B176}"/>
              </a:ext>
            </a:extLst>
          </p:cNvPr>
          <p:cNvSpPr txBox="1"/>
          <p:nvPr/>
        </p:nvSpPr>
        <p:spPr>
          <a:xfrm>
            <a:off x="9313981" y="1363218"/>
            <a:ext cx="1179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TeamCity</a:t>
            </a:r>
          </a:p>
        </p:txBody>
      </p:sp>
      <p:pic>
        <p:nvPicPr>
          <p:cNvPr id="29" name="Graphic 28" descr="Network">
            <a:extLst>
              <a:ext uri="{FF2B5EF4-FFF2-40B4-BE49-F238E27FC236}">
                <a16:creationId xmlns:a16="http://schemas.microsoft.com/office/drawing/2014/main" id="{9C5FD797-3F63-4E8A-B488-3AF4DDAE53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3750" y="3865326"/>
            <a:ext cx="914400" cy="914400"/>
          </a:xfrm>
          <a:prstGeom prst="rect">
            <a:avLst/>
          </a:prstGeom>
        </p:spPr>
      </p:pic>
      <p:pic>
        <p:nvPicPr>
          <p:cNvPr id="31" name="Graphic 30" descr="Download">
            <a:extLst>
              <a:ext uri="{FF2B5EF4-FFF2-40B4-BE49-F238E27FC236}">
                <a16:creationId xmlns:a16="http://schemas.microsoft.com/office/drawing/2014/main" id="{A3D6C3B4-5057-4032-9F04-79AA2B0918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3511" y="4805313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FE3F7E-D3B7-4E92-8934-C143E0F35694}"/>
              </a:ext>
            </a:extLst>
          </p:cNvPr>
          <p:cNvSpPr txBox="1"/>
          <p:nvPr/>
        </p:nvSpPr>
        <p:spPr>
          <a:xfrm>
            <a:off x="6061290" y="4988465"/>
            <a:ext cx="382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Pull down source code (.sol) on check-in.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61A83D-2F23-4683-8FC4-C502A4ED15F7}"/>
              </a:ext>
            </a:extLst>
          </p:cNvPr>
          <p:cNvCxnSpPr>
            <a:cxnSpLocks/>
          </p:cNvCxnSpPr>
          <p:nvPr/>
        </p:nvCxnSpPr>
        <p:spPr>
          <a:xfrm flipV="1">
            <a:off x="5780711" y="4555533"/>
            <a:ext cx="0" cy="2889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60514F-A732-4566-BD5B-2211856BE871}"/>
              </a:ext>
            </a:extLst>
          </p:cNvPr>
          <p:cNvSpPr txBox="1"/>
          <p:nvPr/>
        </p:nvSpPr>
        <p:spPr>
          <a:xfrm>
            <a:off x="7140534" y="4257217"/>
            <a:ext cx="3615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 and unit test (against in memory</a:t>
            </a:r>
          </a:p>
          <a:p>
            <a:r>
              <a:rPr lang="en-GB" dirty="0"/>
              <a:t>Blockchain.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82B474-B9FF-4D05-840B-1661A6DE475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69462" y="3622064"/>
            <a:ext cx="2552989" cy="316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List">
            <a:extLst>
              <a:ext uri="{FF2B5EF4-FFF2-40B4-BE49-F238E27FC236}">
                <a16:creationId xmlns:a16="http://schemas.microsoft.com/office/drawing/2014/main" id="{D0CB4989-8D57-433F-8463-0C9E61E615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6448" y="1973092"/>
            <a:ext cx="914400" cy="914400"/>
          </a:xfrm>
          <a:prstGeom prst="rect">
            <a:avLst/>
          </a:prstGeom>
        </p:spPr>
      </p:pic>
      <p:pic>
        <p:nvPicPr>
          <p:cNvPr id="45" name="Graphic 44" descr="Checklist">
            <a:extLst>
              <a:ext uri="{FF2B5EF4-FFF2-40B4-BE49-F238E27FC236}">
                <a16:creationId xmlns:a16="http://schemas.microsoft.com/office/drawing/2014/main" id="{D3542398-40AF-41CB-8E4C-678A3D1507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56583" y="3196482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55F58D1-6F14-406C-AC8E-8EF318B8DE71}"/>
              </a:ext>
            </a:extLst>
          </p:cNvPr>
          <p:cNvSpPr txBox="1"/>
          <p:nvPr/>
        </p:nvSpPr>
        <p:spPr>
          <a:xfrm>
            <a:off x="3588979" y="2914243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 Report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808833-0611-46B8-BE32-4B1C95B2454D}"/>
              </a:ext>
            </a:extLst>
          </p:cNvPr>
          <p:cNvCxnSpPr>
            <a:cxnSpLocks/>
          </p:cNvCxnSpPr>
          <p:nvPr/>
        </p:nvCxnSpPr>
        <p:spPr>
          <a:xfrm flipV="1">
            <a:off x="5780711" y="3622064"/>
            <a:ext cx="0" cy="2889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Mining Tools">
            <a:extLst>
              <a:ext uri="{FF2B5EF4-FFF2-40B4-BE49-F238E27FC236}">
                <a16:creationId xmlns:a16="http://schemas.microsoft.com/office/drawing/2014/main" id="{E6BA9245-8E10-4FE3-892A-08B61EAA3C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7232" y="2901879"/>
            <a:ext cx="735458" cy="7354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CC0EB0E-51BD-4611-B642-8A5014911D90}"/>
              </a:ext>
            </a:extLst>
          </p:cNvPr>
          <p:cNvSpPr txBox="1"/>
          <p:nvPr/>
        </p:nvSpPr>
        <p:spPr>
          <a:xfrm>
            <a:off x="6143474" y="2849499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Solidity Compiler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34BBA0-17A7-4FA7-9A7A-95D8902BD526}"/>
              </a:ext>
            </a:extLst>
          </p:cNvPr>
          <p:cNvSpPr txBox="1"/>
          <p:nvPr/>
        </p:nvSpPr>
        <p:spPr>
          <a:xfrm>
            <a:off x="6162690" y="3109595"/>
            <a:ext cx="357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 unit tested contracts to binaries.</a:t>
            </a:r>
          </a:p>
        </p:txBody>
      </p:sp>
      <p:pic>
        <p:nvPicPr>
          <p:cNvPr id="56" name="Graphic 55" descr="Share">
            <a:extLst>
              <a:ext uri="{FF2B5EF4-FFF2-40B4-BE49-F238E27FC236}">
                <a16:creationId xmlns:a16="http://schemas.microsoft.com/office/drawing/2014/main" id="{B110C34A-2598-4A15-898D-10FF3AE40A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24263" y="1899916"/>
            <a:ext cx="762827" cy="762827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D51828-AD87-4DDA-9646-CED33881F4A8}"/>
              </a:ext>
            </a:extLst>
          </p:cNvPr>
          <p:cNvCxnSpPr>
            <a:cxnSpLocks/>
          </p:cNvCxnSpPr>
          <p:nvPr/>
        </p:nvCxnSpPr>
        <p:spPr>
          <a:xfrm flipV="1">
            <a:off x="5780711" y="2571340"/>
            <a:ext cx="0" cy="2889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44FE34-35DD-4648-9D0C-968063741A76}"/>
              </a:ext>
            </a:extLst>
          </p:cNvPr>
          <p:cNvSpPr txBox="1"/>
          <p:nvPr/>
        </p:nvSpPr>
        <p:spPr>
          <a:xfrm>
            <a:off x="6077510" y="1952418"/>
            <a:ext cx="4016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tag and push binaries to artefact </a:t>
            </a:r>
          </a:p>
          <a:p>
            <a:r>
              <a:rPr lang="en-GB" dirty="0"/>
              <a:t>repository.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E72C0E-3CD2-4CDF-97B6-C81E544D16B1}"/>
              </a:ext>
            </a:extLst>
          </p:cNvPr>
          <p:cNvCxnSpPr>
            <a:cxnSpLocks/>
          </p:cNvCxnSpPr>
          <p:nvPr/>
        </p:nvCxnSpPr>
        <p:spPr>
          <a:xfrm>
            <a:off x="10042629" y="2170467"/>
            <a:ext cx="175013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81385B-585E-4FE4-88FF-E424B274750F}"/>
              </a:ext>
            </a:extLst>
          </p:cNvPr>
          <p:cNvSpPr txBox="1"/>
          <p:nvPr/>
        </p:nvSpPr>
        <p:spPr>
          <a:xfrm>
            <a:off x="6720950" y="774991"/>
            <a:ext cx="29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401867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572F3-18BC-41D5-97DE-EAAC41752D6D}"/>
              </a:ext>
            </a:extLst>
          </p:cNvPr>
          <p:cNvSpPr txBox="1"/>
          <p:nvPr/>
        </p:nvSpPr>
        <p:spPr>
          <a:xfrm>
            <a:off x="1111958" y="27726"/>
            <a:ext cx="10442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Blockchain Project Management Application Continuous Delivery Pipeline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977A85-C4D7-42F6-980A-A92065C1DD73}"/>
              </a:ext>
            </a:extLst>
          </p:cNvPr>
          <p:cNvCxnSpPr>
            <a:cxnSpLocks/>
          </p:cNvCxnSpPr>
          <p:nvPr/>
        </p:nvCxnSpPr>
        <p:spPr>
          <a:xfrm>
            <a:off x="0" y="5072352"/>
            <a:ext cx="13137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71DDD9B-D473-4B8E-9DA7-5D91B9A624CF}"/>
              </a:ext>
            </a:extLst>
          </p:cNvPr>
          <p:cNvSpPr/>
          <p:nvPr/>
        </p:nvSpPr>
        <p:spPr>
          <a:xfrm>
            <a:off x="1111958" y="1582917"/>
            <a:ext cx="5722070" cy="448144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EE0AA-DD77-4FA8-9122-B063E124B176}"/>
              </a:ext>
            </a:extLst>
          </p:cNvPr>
          <p:cNvSpPr txBox="1"/>
          <p:nvPr/>
        </p:nvSpPr>
        <p:spPr>
          <a:xfrm>
            <a:off x="5983245" y="1241161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???</a:t>
            </a:r>
          </a:p>
        </p:txBody>
      </p:sp>
      <p:pic>
        <p:nvPicPr>
          <p:cNvPr id="31" name="Graphic 30" descr="Download">
            <a:extLst>
              <a:ext uri="{FF2B5EF4-FFF2-40B4-BE49-F238E27FC236}">
                <a16:creationId xmlns:a16="http://schemas.microsoft.com/office/drawing/2014/main" id="{A3D6C3B4-5057-4032-9F04-79AA2B091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3018" y="4720472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FE3F7E-D3B7-4E92-8934-C143E0F35694}"/>
              </a:ext>
            </a:extLst>
          </p:cNvPr>
          <p:cNvSpPr txBox="1"/>
          <p:nvPr/>
        </p:nvSpPr>
        <p:spPr>
          <a:xfrm>
            <a:off x="1950797" y="4903624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Pull versioned contract binaries down from </a:t>
            </a:r>
          </a:p>
          <a:p>
            <a:r>
              <a:rPr lang="en-GB" dirty="0"/>
              <a:t>artefact repository.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61A83D-2F23-4683-8FC4-C502A4ED15F7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1670218" y="2577902"/>
            <a:ext cx="24966" cy="21817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Share">
            <a:extLst>
              <a:ext uri="{FF2B5EF4-FFF2-40B4-BE49-F238E27FC236}">
                <a16:creationId xmlns:a16="http://schemas.microsoft.com/office/drawing/2014/main" id="{B110C34A-2598-4A15-898D-10FF3AE40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3770" y="1815075"/>
            <a:ext cx="762827" cy="76282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344FE34-35DD-4648-9D0C-968063741A76}"/>
              </a:ext>
            </a:extLst>
          </p:cNvPr>
          <p:cNvSpPr txBox="1"/>
          <p:nvPr/>
        </p:nvSpPr>
        <p:spPr>
          <a:xfrm>
            <a:off x="2076597" y="2158558"/>
            <a:ext cx="459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Migrate contract binaries into target blockchain.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81385B-585E-4FE4-88FF-E424B274750F}"/>
              </a:ext>
            </a:extLst>
          </p:cNvPr>
          <p:cNvSpPr txBox="1"/>
          <p:nvPr/>
        </p:nvSpPr>
        <p:spPr>
          <a:xfrm>
            <a:off x="2610457" y="690150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AUTOMATED DEPLOYMENT</a:t>
            </a:r>
          </a:p>
        </p:txBody>
      </p:sp>
      <p:pic>
        <p:nvPicPr>
          <p:cNvPr id="38" name="Graphic 37" descr="Network">
            <a:extLst>
              <a:ext uri="{FF2B5EF4-FFF2-40B4-BE49-F238E27FC236}">
                <a16:creationId xmlns:a16="http://schemas.microsoft.com/office/drawing/2014/main" id="{8C6FE066-24A5-4CF2-9B15-FAFC4AFF17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8639" y="4605414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525BDCE-6F31-4309-9ACB-16D1E0CABFCA}"/>
              </a:ext>
            </a:extLst>
          </p:cNvPr>
          <p:cNvSpPr txBox="1"/>
          <p:nvPr/>
        </p:nvSpPr>
        <p:spPr>
          <a:xfrm>
            <a:off x="2076597" y="1873586"/>
            <a:ext cx="878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Truffle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968B65-7547-4A2D-89DF-8465AF696F6B}"/>
              </a:ext>
            </a:extLst>
          </p:cNvPr>
          <p:cNvSpPr txBox="1"/>
          <p:nvPr/>
        </p:nvSpPr>
        <p:spPr>
          <a:xfrm>
            <a:off x="8958487" y="4826679"/>
            <a:ext cx="159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Development</a:t>
            </a:r>
          </a:p>
        </p:txBody>
      </p:sp>
      <p:pic>
        <p:nvPicPr>
          <p:cNvPr id="47" name="Graphic 46" descr="Network">
            <a:extLst>
              <a:ext uri="{FF2B5EF4-FFF2-40B4-BE49-F238E27FC236}">
                <a16:creationId xmlns:a16="http://schemas.microsoft.com/office/drawing/2014/main" id="{02EBA5BB-4E28-4380-9F48-3C82E319C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0608" y="1701358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D8FE53E-2759-47C8-AF06-BB68A3637AF2}"/>
              </a:ext>
            </a:extLst>
          </p:cNvPr>
          <p:cNvSpPr txBox="1"/>
          <p:nvPr/>
        </p:nvSpPr>
        <p:spPr>
          <a:xfrm>
            <a:off x="8900456" y="1922623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Production</a:t>
            </a:r>
          </a:p>
        </p:txBody>
      </p:sp>
      <p:pic>
        <p:nvPicPr>
          <p:cNvPr id="55" name="Graphic 54" descr="Network">
            <a:extLst>
              <a:ext uri="{FF2B5EF4-FFF2-40B4-BE49-F238E27FC236}">
                <a16:creationId xmlns:a16="http://schemas.microsoft.com/office/drawing/2014/main" id="{08AADE4F-746E-4E3D-8851-42D211FA8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0608" y="2593405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C000437-4576-4DB7-87EF-FD7A2618B00E}"/>
              </a:ext>
            </a:extLst>
          </p:cNvPr>
          <p:cNvSpPr txBox="1"/>
          <p:nvPr/>
        </p:nvSpPr>
        <p:spPr>
          <a:xfrm>
            <a:off x="8900456" y="2814670"/>
            <a:ext cx="627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UAT</a:t>
            </a:r>
          </a:p>
        </p:txBody>
      </p:sp>
      <p:pic>
        <p:nvPicPr>
          <p:cNvPr id="61" name="Graphic 60" descr="Network">
            <a:extLst>
              <a:ext uri="{FF2B5EF4-FFF2-40B4-BE49-F238E27FC236}">
                <a16:creationId xmlns:a16="http://schemas.microsoft.com/office/drawing/2014/main" id="{986829A0-430E-475B-BC74-9D602030F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8639" y="3619254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1A70F40-8550-4C76-A11C-AFD47F680CDE}"/>
              </a:ext>
            </a:extLst>
          </p:cNvPr>
          <p:cNvSpPr txBox="1"/>
          <p:nvPr/>
        </p:nvSpPr>
        <p:spPr>
          <a:xfrm>
            <a:off x="8958487" y="3840519"/>
            <a:ext cx="54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QA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33C743-2036-4E0F-BBF0-5ADADBFC32EA}"/>
              </a:ext>
            </a:extLst>
          </p:cNvPr>
          <p:cNvCxnSpPr>
            <a:cxnSpLocks/>
          </p:cNvCxnSpPr>
          <p:nvPr/>
        </p:nvCxnSpPr>
        <p:spPr>
          <a:xfrm>
            <a:off x="6834028" y="2158558"/>
            <a:ext cx="13137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F5A067-C967-4593-8150-A3FE3892F43A}"/>
              </a:ext>
            </a:extLst>
          </p:cNvPr>
          <p:cNvCxnSpPr>
            <a:cxnSpLocks/>
          </p:cNvCxnSpPr>
          <p:nvPr/>
        </p:nvCxnSpPr>
        <p:spPr>
          <a:xfrm>
            <a:off x="6834028" y="3132002"/>
            <a:ext cx="13137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7DF8065-934C-4332-A97D-F2056D70F021}"/>
              </a:ext>
            </a:extLst>
          </p:cNvPr>
          <p:cNvCxnSpPr>
            <a:cxnSpLocks/>
          </p:cNvCxnSpPr>
          <p:nvPr/>
        </p:nvCxnSpPr>
        <p:spPr>
          <a:xfrm>
            <a:off x="6834028" y="4150097"/>
            <a:ext cx="13137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B357C59-78AB-4AB0-9DF2-071CF26809A8}"/>
              </a:ext>
            </a:extLst>
          </p:cNvPr>
          <p:cNvCxnSpPr>
            <a:cxnSpLocks/>
          </p:cNvCxnSpPr>
          <p:nvPr/>
        </p:nvCxnSpPr>
        <p:spPr>
          <a:xfrm>
            <a:off x="6834028" y="5158765"/>
            <a:ext cx="13137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012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</TotalTime>
  <Words>88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Steward</dc:creator>
  <cp:lastModifiedBy>Matthew Steward</cp:lastModifiedBy>
  <cp:revision>32</cp:revision>
  <dcterms:created xsi:type="dcterms:W3CDTF">2018-03-09T09:46:53Z</dcterms:created>
  <dcterms:modified xsi:type="dcterms:W3CDTF">2018-03-09T12:38:35Z</dcterms:modified>
</cp:coreProperties>
</file>