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5"/>
  </p:notesMasterIdLst>
  <p:sldIdLst>
    <p:sldId id="256" r:id="rId4"/>
    <p:sldId id="273" r:id="rId6"/>
    <p:sldId id="338" r:id="rId7"/>
    <p:sldId id="274" r:id="rId8"/>
    <p:sldId id="371" r:id="rId9"/>
    <p:sldId id="373" r:id="rId10"/>
    <p:sldId id="376" r:id="rId11"/>
    <p:sldId id="377" r:id="rId12"/>
    <p:sldId id="378" r:id="rId13"/>
    <p:sldId id="379" r:id="rId14"/>
    <p:sldId id="374" r:id="rId15"/>
    <p:sldId id="375" r:id="rId16"/>
    <p:sldId id="262" r:id="rId17"/>
    <p:sldId id="391" r:id="rId18"/>
    <p:sldId id="392" r:id="rId19"/>
    <p:sldId id="393" r:id="rId20"/>
    <p:sldId id="394" r:id="rId21"/>
    <p:sldId id="395" r:id="rId22"/>
    <p:sldId id="2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8D"/>
    <a:srgbClr val="759799"/>
    <a:srgbClr val="37686B"/>
    <a:srgbClr val="6D3B14"/>
    <a:srgbClr val="034246"/>
    <a:srgbClr val="20FFFF"/>
    <a:srgbClr val="356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2" autoAdjust="0"/>
    <p:restoredTop sz="89623" autoAdjust="0"/>
  </p:normalViewPr>
  <p:slideViewPr>
    <p:cSldViewPr snapToGrid="0" showGuides="1">
      <p:cViewPr varScale="1">
        <p:scale>
          <a:sx n="82" d="100"/>
          <a:sy n="82" d="100"/>
        </p:scale>
        <p:origin x="533" y="62"/>
      </p:cViewPr>
      <p:guideLst>
        <p:guide orient="horz" pos="2110"/>
        <p:guide pos="35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首先是问题背景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根据传入的参数的限制，对于上页</a:t>
            </a:r>
            <a:r>
              <a:rPr lang="en-US" altLang="zh-CN" dirty="0"/>
              <a:t>ppt</a:t>
            </a:r>
            <a:r>
              <a:rPr lang="zh-CN" altLang="en-US" dirty="0"/>
              <a:t>里面新建的表不断地进行</a:t>
            </a:r>
            <a:r>
              <a:rPr lang="en-US" altLang="zh-CN" dirty="0"/>
              <a:t>delete</a:t>
            </a:r>
            <a:r>
              <a:rPr lang="zh-CN" altLang="en-US" dirty="0"/>
              <a:t>操作，如delete  from  newtable where selectionid not in(select id from CourseSection cs where leftCapacity&lt;&gt;0);然后最后得出了最终的</a:t>
            </a:r>
            <a:r>
              <a:rPr lang="en-US" altLang="zh-CN" dirty="0"/>
              <a:t>table</a:t>
            </a:r>
            <a:r>
              <a:rPr lang="zh-CN" altLang="en-US" dirty="0"/>
              <a:t>就是我们需要的东西！但是由于这个过程里面调用了多个</a:t>
            </a:r>
            <a:r>
              <a:rPr lang="en-US" altLang="zh-CN" dirty="0"/>
              <a:t>sql</a:t>
            </a:r>
            <a:r>
              <a:rPr lang="zh-CN" altLang="en-US" dirty="0"/>
              <a:t>，导致测试速度特别慢，所以我们放弃了这种方法的使用，下面就让我的队友杜昊澄来讲一下我们最终提交的</a:t>
            </a:r>
            <a:r>
              <a:rPr lang="en-US" altLang="zh-CN" dirty="0"/>
              <a:t>searchcourse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这个是我们已知的</a:t>
            </a:r>
            <a:r>
              <a:rPr lang="en-US" altLang="zh-CN"/>
              <a:t>enrollcourse</a:t>
            </a:r>
            <a:r>
              <a:rPr lang="zh-CN" altLang="en-US"/>
              <a:t>的优先级排序，也是</a:t>
            </a:r>
            <a:r>
              <a:rPr lang="en-US" altLang="zh-CN"/>
              <a:t>enrollcourse</a:t>
            </a:r>
            <a:r>
              <a:rPr lang="zh-CN" altLang="en-US"/>
              <a:t>的解决关键。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sym typeface="+mn-ea"/>
              </a:rPr>
              <a:t>COURSE_NOT_FOUND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在这里进行查找。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ALREADY_ENROLLED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是要求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sectionid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必须一模一样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ALREADY_PASSED</a:t>
            </a:r>
            <a:r>
              <a:rPr lang="zh-CN" altLang="en-US"/>
              <a:t>就是在</a:t>
            </a:r>
            <a:r>
              <a:rPr lang="en-US" altLang="zh-CN"/>
              <a:t>students_and_coursesections</a:t>
            </a:r>
            <a:r>
              <a:rPr lang="zh-CN" altLang="en-US"/>
              <a:t>里面找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PREREQUISITES_NOT_FULFILLED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就在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prerequisite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里面查询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COURSE_CONFLICT_FOUND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就是先通过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sectionid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来锁定这个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section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semesterid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，然后通过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studentid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semesterid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来在</a:t>
            </a:r>
            <a:r>
              <a:rPr lang="en-US" altLang="zh-CN">
                <a:sym typeface="+mn-ea"/>
              </a:rPr>
              <a:t>students_and_coursesections</a:t>
            </a:r>
            <a:r>
              <a:rPr lang="zh-CN" altLang="en-US">
                <a:sym typeface="+mn-ea"/>
              </a:rPr>
              <a:t>把</a:t>
            </a:r>
            <a:r>
              <a:rPr lang="zh-CN" altLang="en-US"/>
              <a:t>这个学生这个学期的课全</a:t>
            </a:r>
            <a:r>
              <a:rPr lang="en-US" altLang="zh-CN"/>
              <a:t>select</a:t>
            </a:r>
            <a:r>
              <a:rPr lang="zh-CN" altLang="en-US"/>
              <a:t>出来然后再判断是不是课程冲突，课程冲突还要考虑</a:t>
            </a:r>
            <a:r>
              <a:rPr lang="en-US" altLang="zh-CN"/>
              <a:t>course</a:t>
            </a:r>
            <a:r>
              <a:rPr lang="zh-CN" altLang="en-US"/>
              <a:t>相同的情况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COURSE_IS_FULL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就是考虑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leftcapacity</a:t>
            </a:r>
            <a:endParaRPr lang="zh-CN" altLang="en-US"/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image" Target="../media/image4.jpeg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image" Target="../media/image3.png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image" Target="../media/image3.png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image" Target="../media/image3.png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image" Target="../media/image3.png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image" Target="../media/image4.jpeg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image" Target="../media/image2.png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image" Target="../media/image2.png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image" Target="../media/image2.png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image" Target="../media/image3.png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image" Target="../media/image4.jpeg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3"/>
            </p:custDataLst>
          </p:nvPr>
        </p:nvSpPr>
        <p:spPr>
          <a:xfrm>
            <a:off x="1308099" y="728541"/>
            <a:ext cx="9575800" cy="5400917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</a:endParaRPr>
          </a:p>
        </p:txBody>
      </p:sp>
      <p:sp>
        <p:nvSpPr>
          <p:cNvPr id="2" name="等腰三角形 1"/>
          <p:cNvSpPr/>
          <p:nvPr userDrawn="1">
            <p:custDataLst>
              <p:tags r:id="rId4"/>
            </p:custDataLst>
          </p:nvPr>
        </p:nvSpPr>
        <p:spPr>
          <a:xfrm flipV="1">
            <a:off x="4698999" y="0"/>
            <a:ext cx="2794000" cy="122781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</a:endParaRPr>
          </a:p>
        </p:txBody>
      </p:sp>
      <p:sp>
        <p:nvSpPr>
          <p:cNvPr id="15" name="Freeform 6"/>
          <p:cNvSpPr/>
          <p:nvPr userDrawn="1">
            <p:custDataLst>
              <p:tags r:id="rId5"/>
            </p:custDataLst>
          </p:nvPr>
        </p:nvSpPr>
        <p:spPr bwMode="auto">
          <a:xfrm>
            <a:off x="9258302" y="4787900"/>
            <a:ext cx="2287976" cy="503391"/>
          </a:xfrm>
          <a:custGeom>
            <a:avLst/>
            <a:gdLst>
              <a:gd name="T0" fmla="*/ 2427 w 2519"/>
              <a:gd name="T1" fmla="*/ 185 h 554"/>
              <a:gd name="T2" fmla="*/ 1226 w 2519"/>
              <a:gd name="T3" fmla="*/ 185 h 554"/>
              <a:gd name="T4" fmla="*/ 1163 w 2519"/>
              <a:gd name="T5" fmla="*/ 140 h 554"/>
              <a:gd name="T6" fmla="*/ 1155 w 2519"/>
              <a:gd name="T7" fmla="*/ 100 h 554"/>
              <a:gd name="T8" fmla="*/ 1156 w 2519"/>
              <a:gd name="T9" fmla="*/ 92 h 554"/>
              <a:gd name="T10" fmla="*/ 1063 w 2519"/>
              <a:gd name="T11" fmla="*/ 0 h 554"/>
              <a:gd name="T12" fmla="*/ 347 w 2519"/>
              <a:gd name="T13" fmla="*/ 0 h 554"/>
              <a:gd name="T14" fmla="*/ 254 w 2519"/>
              <a:gd name="T15" fmla="*/ 92 h 554"/>
              <a:gd name="T16" fmla="*/ 347 w 2519"/>
              <a:gd name="T17" fmla="*/ 185 h 554"/>
              <a:gd name="T18" fmla="*/ 566 w 2519"/>
              <a:gd name="T19" fmla="*/ 185 h 554"/>
              <a:gd name="T20" fmla="*/ 659 w 2519"/>
              <a:gd name="T21" fmla="*/ 277 h 554"/>
              <a:gd name="T22" fmla="*/ 566 w 2519"/>
              <a:gd name="T23" fmla="*/ 369 h 554"/>
              <a:gd name="T24" fmla="*/ 93 w 2519"/>
              <a:gd name="T25" fmla="*/ 369 h 554"/>
              <a:gd name="T26" fmla="*/ 0 w 2519"/>
              <a:gd name="T27" fmla="*/ 462 h 554"/>
              <a:gd name="T28" fmla="*/ 93 w 2519"/>
              <a:gd name="T29" fmla="*/ 554 h 554"/>
              <a:gd name="T30" fmla="*/ 1895 w 2519"/>
              <a:gd name="T31" fmla="*/ 554 h 554"/>
              <a:gd name="T32" fmla="*/ 1988 w 2519"/>
              <a:gd name="T33" fmla="*/ 462 h 554"/>
              <a:gd name="T34" fmla="*/ 1987 w 2519"/>
              <a:gd name="T35" fmla="*/ 454 h 554"/>
              <a:gd name="T36" fmla="*/ 1995 w 2519"/>
              <a:gd name="T37" fmla="*/ 413 h 554"/>
              <a:gd name="T38" fmla="*/ 2057 w 2519"/>
              <a:gd name="T39" fmla="*/ 369 h 554"/>
              <a:gd name="T40" fmla="*/ 2427 w 2519"/>
              <a:gd name="T41" fmla="*/ 369 h 554"/>
              <a:gd name="T42" fmla="*/ 2519 w 2519"/>
              <a:gd name="T43" fmla="*/ 277 h 554"/>
              <a:gd name="T44" fmla="*/ 2427 w 2519"/>
              <a:gd name="T45" fmla="*/ 185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19" h="554">
                <a:moveTo>
                  <a:pt x="2427" y="185"/>
                </a:moveTo>
                <a:cubicBezTo>
                  <a:pt x="1226" y="185"/>
                  <a:pt x="1226" y="185"/>
                  <a:pt x="1226" y="185"/>
                </a:cubicBezTo>
                <a:cubicBezTo>
                  <a:pt x="1184" y="180"/>
                  <a:pt x="1168" y="155"/>
                  <a:pt x="1163" y="140"/>
                </a:cubicBezTo>
                <a:cubicBezTo>
                  <a:pt x="1156" y="122"/>
                  <a:pt x="1156" y="114"/>
                  <a:pt x="1155" y="100"/>
                </a:cubicBezTo>
                <a:cubicBezTo>
                  <a:pt x="1156" y="97"/>
                  <a:pt x="1156" y="95"/>
                  <a:pt x="1156" y="92"/>
                </a:cubicBezTo>
                <a:cubicBezTo>
                  <a:pt x="1156" y="41"/>
                  <a:pt x="1114" y="0"/>
                  <a:pt x="1063" y="0"/>
                </a:cubicBezTo>
                <a:cubicBezTo>
                  <a:pt x="347" y="0"/>
                  <a:pt x="347" y="0"/>
                  <a:pt x="347" y="0"/>
                </a:cubicBezTo>
                <a:cubicBezTo>
                  <a:pt x="296" y="0"/>
                  <a:pt x="254" y="41"/>
                  <a:pt x="254" y="92"/>
                </a:cubicBezTo>
                <a:cubicBezTo>
                  <a:pt x="254" y="143"/>
                  <a:pt x="296" y="185"/>
                  <a:pt x="347" y="185"/>
                </a:cubicBezTo>
                <a:cubicBezTo>
                  <a:pt x="566" y="185"/>
                  <a:pt x="566" y="185"/>
                  <a:pt x="566" y="185"/>
                </a:cubicBezTo>
                <a:cubicBezTo>
                  <a:pt x="618" y="185"/>
                  <a:pt x="659" y="226"/>
                  <a:pt x="659" y="277"/>
                </a:cubicBezTo>
                <a:cubicBezTo>
                  <a:pt x="659" y="328"/>
                  <a:pt x="618" y="369"/>
                  <a:pt x="566" y="369"/>
                </a:cubicBezTo>
                <a:cubicBezTo>
                  <a:pt x="93" y="369"/>
                  <a:pt x="93" y="369"/>
                  <a:pt x="93" y="369"/>
                </a:cubicBezTo>
                <a:cubicBezTo>
                  <a:pt x="42" y="369"/>
                  <a:pt x="0" y="411"/>
                  <a:pt x="0" y="462"/>
                </a:cubicBezTo>
                <a:cubicBezTo>
                  <a:pt x="0" y="513"/>
                  <a:pt x="42" y="554"/>
                  <a:pt x="93" y="554"/>
                </a:cubicBezTo>
                <a:cubicBezTo>
                  <a:pt x="1895" y="554"/>
                  <a:pt x="1895" y="554"/>
                  <a:pt x="1895" y="554"/>
                </a:cubicBezTo>
                <a:cubicBezTo>
                  <a:pt x="1946" y="554"/>
                  <a:pt x="1988" y="513"/>
                  <a:pt x="1988" y="462"/>
                </a:cubicBezTo>
                <a:cubicBezTo>
                  <a:pt x="1988" y="459"/>
                  <a:pt x="1987" y="457"/>
                  <a:pt x="1987" y="454"/>
                </a:cubicBezTo>
                <a:cubicBezTo>
                  <a:pt x="1988" y="440"/>
                  <a:pt x="1988" y="431"/>
                  <a:pt x="1995" y="413"/>
                </a:cubicBezTo>
                <a:cubicBezTo>
                  <a:pt x="2000" y="399"/>
                  <a:pt x="2016" y="374"/>
                  <a:pt x="2057" y="369"/>
                </a:cubicBezTo>
                <a:cubicBezTo>
                  <a:pt x="2427" y="369"/>
                  <a:pt x="2427" y="369"/>
                  <a:pt x="2427" y="369"/>
                </a:cubicBezTo>
                <a:cubicBezTo>
                  <a:pt x="2478" y="369"/>
                  <a:pt x="2519" y="328"/>
                  <a:pt x="2519" y="277"/>
                </a:cubicBezTo>
                <a:cubicBezTo>
                  <a:pt x="2519" y="226"/>
                  <a:pt x="2478" y="185"/>
                  <a:pt x="2427" y="18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6" name="Freeform 10"/>
          <p:cNvSpPr/>
          <p:nvPr userDrawn="1">
            <p:custDataLst>
              <p:tags r:id="rId6"/>
            </p:custDataLst>
          </p:nvPr>
        </p:nvSpPr>
        <p:spPr bwMode="auto">
          <a:xfrm>
            <a:off x="2565315" y="4787900"/>
            <a:ext cx="808038" cy="293688"/>
          </a:xfrm>
          <a:custGeom>
            <a:avLst/>
            <a:gdLst>
              <a:gd name="T0" fmla="*/ 509 w 509"/>
              <a:gd name="T1" fmla="*/ 92 h 185"/>
              <a:gd name="T2" fmla="*/ 416 w 509"/>
              <a:gd name="T3" fmla="*/ 185 h 185"/>
              <a:gd name="T4" fmla="*/ 92 w 509"/>
              <a:gd name="T5" fmla="*/ 185 h 185"/>
              <a:gd name="T6" fmla="*/ 0 w 509"/>
              <a:gd name="T7" fmla="*/ 92 h 185"/>
              <a:gd name="T8" fmla="*/ 92 w 509"/>
              <a:gd name="T9" fmla="*/ 0 h 185"/>
              <a:gd name="T10" fmla="*/ 416 w 509"/>
              <a:gd name="T11" fmla="*/ 0 h 185"/>
              <a:gd name="T12" fmla="*/ 509 w 509"/>
              <a:gd name="T13" fmla="*/ 92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9" h="185">
                <a:moveTo>
                  <a:pt x="509" y="92"/>
                </a:moveTo>
                <a:cubicBezTo>
                  <a:pt x="509" y="143"/>
                  <a:pt x="467" y="185"/>
                  <a:pt x="416" y="185"/>
                </a:cubicBezTo>
                <a:cubicBezTo>
                  <a:pt x="92" y="185"/>
                  <a:pt x="92" y="185"/>
                  <a:pt x="92" y="185"/>
                </a:cubicBezTo>
                <a:cubicBezTo>
                  <a:pt x="41" y="185"/>
                  <a:pt x="0" y="143"/>
                  <a:pt x="0" y="92"/>
                </a:cubicBezTo>
                <a:cubicBezTo>
                  <a:pt x="0" y="41"/>
                  <a:pt x="41" y="0"/>
                  <a:pt x="92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67" y="0"/>
                  <a:pt x="509" y="41"/>
                  <a:pt x="509" y="92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7" name="任意多边形 63"/>
          <p:cNvSpPr/>
          <p:nvPr userDrawn="1">
            <p:custDataLst>
              <p:tags r:id="rId7"/>
            </p:custDataLst>
          </p:nvPr>
        </p:nvSpPr>
        <p:spPr bwMode="auto">
          <a:xfrm flipH="1">
            <a:off x="343778" y="5316691"/>
            <a:ext cx="2625556" cy="1648118"/>
          </a:xfrm>
          <a:custGeom>
            <a:avLst/>
            <a:gdLst>
              <a:gd name="connsiteX0" fmla="*/ 876300 w 2187575"/>
              <a:gd name="connsiteY0" fmla="*/ 1079501 h 1373188"/>
              <a:gd name="connsiteX1" fmla="*/ 876300 w 2187575"/>
              <a:gd name="connsiteY1" fmla="*/ 1079501 h 1373188"/>
              <a:gd name="connsiteX2" fmla="*/ 777875 w 2187575"/>
              <a:gd name="connsiteY2" fmla="*/ 1177926 h 1373188"/>
              <a:gd name="connsiteX3" fmla="*/ 569913 w 2187575"/>
              <a:gd name="connsiteY3" fmla="*/ 1177926 h 1373188"/>
              <a:gd name="connsiteX4" fmla="*/ 471488 w 2187575"/>
              <a:gd name="connsiteY4" fmla="*/ 1274763 h 1373188"/>
              <a:gd name="connsiteX5" fmla="*/ 569913 w 2187575"/>
              <a:gd name="connsiteY5" fmla="*/ 1373188 h 1373188"/>
              <a:gd name="connsiteX6" fmla="*/ 569913 w 2187575"/>
              <a:gd name="connsiteY6" fmla="*/ 1373188 h 1373188"/>
              <a:gd name="connsiteX7" fmla="*/ 471488 w 2187575"/>
              <a:gd name="connsiteY7" fmla="*/ 1274763 h 1373188"/>
              <a:gd name="connsiteX8" fmla="*/ 569913 w 2187575"/>
              <a:gd name="connsiteY8" fmla="*/ 1177926 h 1373188"/>
              <a:gd name="connsiteX9" fmla="*/ 777875 w 2187575"/>
              <a:gd name="connsiteY9" fmla="*/ 1177926 h 1373188"/>
              <a:gd name="connsiteX10" fmla="*/ 868512 w 2187575"/>
              <a:gd name="connsiteY10" fmla="*/ 1117650 h 1373188"/>
              <a:gd name="connsiteX11" fmla="*/ 1602582 w 2187575"/>
              <a:gd name="connsiteY11" fmla="*/ 961629 h 1373188"/>
              <a:gd name="connsiteX12" fmla="*/ 1621830 w 2187575"/>
              <a:gd name="connsiteY12" fmla="*/ 973882 h 1373188"/>
              <a:gd name="connsiteX13" fmla="*/ 1649413 w 2187575"/>
              <a:gd name="connsiteY13" fmla="*/ 981076 h 1373188"/>
              <a:gd name="connsiteX14" fmla="*/ 1893888 w 2187575"/>
              <a:gd name="connsiteY14" fmla="*/ 981076 h 1373188"/>
              <a:gd name="connsiteX15" fmla="*/ 1963341 w 2187575"/>
              <a:gd name="connsiteY15" fmla="*/ 1010048 h 1373188"/>
              <a:gd name="connsiteX16" fmla="*/ 1963341 w 2187575"/>
              <a:gd name="connsiteY16" fmla="*/ 1010048 h 1373188"/>
              <a:gd name="connsiteX17" fmla="*/ 1932038 w 2187575"/>
              <a:gd name="connsiteY17" fmla="*/ 988865 h 1373188"/>
              <a:gd name="connsiteX18" fmla="*/ 1893888 w 2187575"/>
              <a:gd name="connsiteY18" fmla="*/ 981076 h 1373188"/>
              <a:gd name="connsiteX19" fmla="*/ 1649413 w 2187575"/>
              <a:gd name="connsiteY19" fmla="*/ 981076 h 1373188"/>
              <a:gd name="connsiteX20" fmla="*/ 1602582 w 2187575"/>
              <a:gd name="connsiteY20" fmla="*/ 961629 h 1373188"/>
              <a:gd name="connsiteX21" fmla="*/ 1580700 w 2187575"/>
              <a:gd name="connsiteY21" fmla="*/ 921558 h 1373188"/>
              <a:gd name="connsiteX22" fmla="*/ 1584325 w 2187575"/>
              <a:gd name="connsiteY22" fmla="*/ 935038 h 1373188"/>
              <a:gd name="connsiteX23" fmla="*/ 1599707 w 2187575"/>
              <a:gd name="connsiteY23" fmla="*/ 957442 h 1373188"/>
              <a:gd name="connsiteX24" fmla="*/ 1584325 w 2187575"/>
              <a:gd name="connsiteY24" fmla="*/ 935038 h 1373188"/>
              <a:gd name="connsiteX25" fmla="*/ 611188 w 2187575"/>
              <a:gd name="connsiteY25" fmla="*/ 831850 h 1373188"/>
              <a:gd name="connsiteX26" fmla="*/ 611188 w 2187575"/>
              <a:gd name="connsiteY26" fmla="*/ 831851 h 1373188"/>
              <a:gd name="connsiteX27" fmla="*/ 616943 w 2187575"/>
              <a:gd name="connsiteY27" fmla="*/ 856060 h 1373188"/>
              <a:gd name="connsiteX28" fmla="*/ 619001 w 2187575"/>
              <a:gd name="connsiteY28" fmla="*/ 876647 h 1373188"/>
              <a:gd name="connsiteX29" fmla="*/ 616942 w 2187575"/>
              <a:gd name="connsiteY29" fmla="*/ 856060 h 1373188"/>
              <a:gd name="connsiteX30" fmla="*/ 1152525 w 2187575"/>
              <a:gd name="connsiteY30" fmla="*/ 687388 h 1373188"/>
              <a:gd name="connsiteX31" fmla="*/ 1160314 w 2187575"/>
              <a:gd name="connsiteY31" fmla="*/ 725289 h 1373188"/>
              <a:gd name="connsiteX32" fmla="*/ 1250950 w 2187575"/>
              <a:gd name="connsiteY32" fmla="*/ 784225 h 1373188"/>
              <a:gd name="connsiteX33" fmla="*/ 1476375 w 2187575"/>
              <a:gd name="connsiteY33" fmla="*/ 784225 h 1373188"/>
              <a:gd name="connsiteX34" fmla="*/ 1574800 w 2187575"/>
              <a:gd name="connsiteY34" fmla="*/ 876300 h 1373188"/>
              <a:gd name="connsiteX35" fmla="*/ 1574943 w 2187575"/>
              <a:gd name="connsiteY35" fmla="*/ 879261 h 1373188"/>
              <a:gd name="connsiteX36" fmla="*/ 1574800 w 2187575"/>
              <a:gd name="connsiteY36" fmla="*/ 876301 h 1373188"/>
              <a:gd name="connsiteX37" fmla="*/ 1476375 w 2187575"/>
              <a:gd name="connsiteY37" fmla="*/ 784226 h 1373188"/>
              <a:gd name="connsiteX38" fmla="*/ 1250950 w 2187575"/>
              <a:gd name="connsiteY38" fmla="*/ 784226 h 1373188"/>
              <a:gd name="connsiteX39" fmla="*/ 1152525 w 2187575"/>
              <a:gd name="connsiteY39" fmla="*/ 687388 h 1373188"/>
              <a:gd name="connsiteX40" fmla="*/ 65 w 2187575"/>
              <a:gd name="connsiteY40" fmla="*/ 687071 h 1373188"/>
              <a:gd name="connsiteX41" fmla="*/ 0 w 2187575"/>
              <a:gd name="connsiteY41" fmla="*/ 687388 h 1373188"/>
              <a:gd name="connsiteX42" fmla="*/ 0 w 2187575"/>
              <a:gd name="connsiteY42" fmla="*/ 687388 h 1373188"/>
              <a:gd name="connsiteX43" fmla="*/ 177800 w 2187575"/>
              <a:gd name="connsiteY43" fmla="*/ 0 h 1373188"/>
              <a:gd name="connsiteX44" fmla="*/ 2089150 w 2187575"/>
              <a:gd name="connsiteY44" fmla="*/ 0 h 1373188"/>
              <a:gd name="connsiteX45" fmla="*/ 2187575 w 2187575"/>
              <a:gd name="connsiteY45" fmla="*/ 98425 h 1373188"/>
              <a:gd name="connsiteX46" fmla="*/ 2089150 w 2187575"/>
              <a:gd name="connsiteY46" fmla="*/ 196850 h 1373188"/>
              <a:gd name="connsiteX47" fmla="*/ 1495425 w 2187575"/>
              <a:gd name="connsiteY47" fmla="*/ 196850 h 1373188"/>
              <a:gd name="connsiteX48" fmla="*/ 1398588 w 2187575"/>
              <a:gd name="connsiteY48" fmla="*/ 295275 h 1373188"/>
              <a:gd name="connsiteX49" fmla="*/ 1495425 w 2187575"/>
              <a:gd name="connsiteY49" fmla="*/ 392113 h 1373188"/>
              <a:gd name="connsiteX50" fmla="*/ 1544638 w 2187575"/>
              <a:gd name="connsiteY50" fmla="*/ 392113 h 1373188"/>
              <a:gd name="connsiteX51" fmla="*/ 1643063 w 2187575"/>
              <a:gd name="connsiteY51" fmla="*/ 490538 h 1373188"/>
              <a:gd name="connsiteX52" fmla="*/ 1544638 w 2187575"/>
              <a:gd name="connsiteY52" fmla="*/ 588963 h 1373188"/>
              <a:gd name="connsiteX53" fmla="*/ 1250950 w 2187575"/>
              <a:gd name="connsiteY53" fmla="*/ 588963 h 1373188"/>
              <a:gd name="connsiteX54" fmla="*/ 1160314 w 2187575"/>
              <a:gd name="connsiteY54" fmla="*/ 649238 h 1373188"/>
              <a:gd name="connsiteX55" fmla="*/ 1152613 w 2187575"/>
              <a:gd name="connsiteY55" fmla="*/ 686960 h 1373188"/>
              <a:gd name="connsiteX56" fmla="*/ 1152687 w 2187575"/>
              <a:gd name="connsiteY56" fmla="*/ 686594 h 1373188"/>
              <a:gd name="connsiteX57" fmla="*/ 162 w 2187575"/>
              <a:gd name="connsiteY57" fmla="*/ 686594 h 1373188"/>
              <a:gd name="connsiteX58" fmla="*/ 7789 w 2187575"/>
              <a:gd name="connsiteY58" fmla="*/ 649238 h 1373188"/>
              <a:gd name="connsiteX59" fmla="*/ 98425 w 2187575"/>
              <a:gd name="connsiteY59" fmla="*/ 588963 h 1373188"/>
              <a:gd name="connsiteX60" fmla="*/ 268288 w 2187575"/>
              <a:gd name="connsiteY60" fmla="*/ 588963 h 1373188"/>
              <a:gd name="connsiteX61" fmla="*/ 334963 w 2187575"/>
              <a:gd name="connsiteY61" fmla="*/ 541338 h 1373188"/>
              <a:gd name="connsiteX62" fmla="*/ 342900 w 2187575"/>
              <a:gd name="connsiteY62" fmla="*/ 498475 h 1373188"/>
              <a:gd name="connsiteX63" fmla="*/ 342900 w 2187575"/>
              <a:gd name="connsiteY63" fmla="*/ 490538 h 1373188"/>
              <a:gd name="connsiteX64" fmla="*/ 441325 w 2187575"/>
              <a:gd name="connsiteY64" fmla="*/ 392113 h 1373188"/>
              <a:gd name="connsiteX65" fmla="*/ 539750 w 2187575"/>
              <a:gd name="connsiteY65" fmla="*/ 295275 h 1373188"/>
              <a:gd name="connsiteX66" fmla="*/ 441325 w 2187575"/>
              <a:gd name="connsiteY66" fmla="*/ 196850 h 1373188"/>
              <a:gd name="connsiteX67" fmla="*/ 177800 w 2187575"/>
              <a:gd name="connsiteY67" fmla="*/ 196850 h 1373188"/>
              <a:gd name="connsiteX68" fmla="*/ 79375 w 2187575"/>
              <a:gd name="connsiteY68" fmla="*/ 98425 h 1373188"/>
              <a:gd name="connsiteX69" fmla="*/ 177800 w 2187575"/>
              <a:gd name="connsiteY69" fmla="*/ 0 h 137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187575" h="1373188">
                <a:moveTo>
                  <a:pt x="876300" y="1079501"/>
                </a:moveTo>
                <a:lnTo>
                  <a:pt x="876300" y="1079501"/>
                </a:lnTo>
                <a:cubicBezTo>
                  <a:pt x="876300" y="1133476"/>
                  <a:pt x="831850" y="1177926"/>
                  <a:pt x="777875" y="1177926"/>
                </a:cubicBezTo>
                <a:cubicBezTo>
                  <a:pt x="569913" y="1177926"/>
                  <a:pt x="569913" y="1177926"/>
                  <a:pt x="569913" y="1177926"/>
                </a:cubicBezTo>
                <a:cubicBezTo>
                  <a:pt x="515938" y="1177926"/>
                  <a:pt x="471488" y="1220788"/>
                  <a:pt x="471488" y="1274763"/>
                </a:cubicBezTo>
                <a:cubicBezTo>
                  <a:pt x="471488" y="1330326"/>
                  <a:pt x="515938" y="1373188"/>
                  <a:pt x="569913" y="1373188"/>
                </a:cubicBezTo>
                <a:lnTo>
                  <a:pt x="569913" y="1373188"/>
                </a:lnTo>
                <a:cubicBezTo>
                  <a:pt x="515938" y="1373188"/>
                  <a:pt x="471488" y="1330326"/>
                  <a:pt x="471488" y="1274763"/>
                </a:cubicBezTo>
                <a:cubicBezTo>
                  <a:pt x="471488" y="1220788"/>
                  <a:pt x="515938" y="1177926"/>
                  <a:pt x="569913" y="1177926"/>
                </a:cubicBezTo>
                <a:cubicBezTo>
                  <a:pt x="569913" y="1177926"/>
                  <a:pt x="569913" y="1177926"/>
                  <a:pt x="777875" y="1177926"/>
                </a:cubicBezTo>
                <a:cubicBezTo>
                  <a:pt x="818356" y="1177926"/>
                  <a:pt x="853480" y="1152923"/>
                  <a:pt x="868512" y="1117650"/>
                </a:cubicBezTo>
                <a:close/>
                <a:moveTo>
                  <a:pt x="1602582" y="961629"/>
                </a:moveTo>
                <a:lnTo>
                  <a:pt x="1621830" y="973882"/>
                </a:lnTo>
                <a:cubicBezTo>
                  <a:pt x="1629569" y="977305"/>
                  <a:pt x="1638697" y="979885"/>
                  <a:pt x="1649413" y="981076"/>
                </a:cubicBezTo>
                <a:cubicBezTo>
                  <a:pt x="1649413" y="981076"/>
                  <a:pt x="1649413" y="981076"/>
                  <a:pt x="1893888" y="981076"/>
                </a:cubicBezTo>
                <a:cubicBezTo>
                  <a:pt x="1920875" y="981076"/>
                  <a:pt x="1945481" y="992188"/>
                  <a:pt x="1963341" y="1010048"/>
                </a:cubicBezTo>
                <a:lnTo>
                  <a:pt x="1963341" y="1010048"/>
                </a:lnTo>
                <a:lnTo>
                  <a:pt x="1932038" y="988865"/>
                </a:lnTo>
                <a:cubicBezTo>
                  <a:pt x="1920280" y="983854"/>
                  <a:pt x="1907382" y="981076"/>
                  <a:pt x="1893888" y="981076"/>
                </a:cubicBezTo>
                <a:cubicBezTo>
                  <a:pt x="1649413" y="981076"/>
                  <a:pt x="1649413" y="981076"/>
                  <a:pt x="1649413" y="981076"/>
                </a:cubicBezTo>
                <a:cubicBezTo>
                  <a:pt x="1627982" y="978695"/>
                  <a:pt x="1612901" y="970757"/>
                  <a:pt x="1602582" y="961629"/>
                </a:cubicBezTo>
                <a:close/>
                <a:moveTo>
                  <a:pt x="1580700" y="921558"/>
                </a:moveTo>
                <a:lnTo>
                  <a:pt x="1584325" y="935038"/>
                </a:lnTo>
                <a:lnTo>
                  <a:pt x="1599707" y="957442"/>
                </a:lnTo>
                <a:lnTo>
                  <a:pt x="1584325" y="935038"/>
                </a:lnTo>
                <a:close/>
                <a:moveTo>
                  <a:pt x="611188" y="831850"/>
                </a:moveTo>
                <a:lnTo>
                  <a:pt x="611188" y="831851"/>
                </a:lnTo>
                <a:cubicBezTo>
                  <a:pt x="614363" y="842170"/>
                  <a:pt x="615951" y="849313"/>
                  <a:pt x="616943" y="856060"/>
                </a:cubicBezTo>
                <a:lnTo>
                  <a:pt x="619001" y="876647"/>
                </a:lnTo>
                <a:lnTo>
                  <a:pt x="616942" y="856060"/>
                </a:lnTo>
                <a:close/>
                <a:moveTo>
                  <a:pt x="1152525" y="687388"/>
                </a:moveTo>
                <a:lnTo>
                  <a:pt x="1160314" y="725289"/>
                </a:lnTo>
                <a:cubicBezTo>
                  <a:pt x="1175345" y="760115"/>
                  <a:pt x="1210469" y="784225"/>
                  <a:pt x="1250950" y="784225"/>
                </a:cubicBezTo>
                <a:cubicBezTo>
                  <a:pt x="1250950" y="784225"/>
                  <a:pt x="1250950" y="784225"/>
                  <a:pt x="1476375" y="784225"/>
                </a:cubicBezTo>
                <a:cubicBezTo>
                  <a:pt x="1528763" y="784225"/>
                  <a:pt x="1571625" y="825500"/>
                  <a:pt x="1574800" y="876300"/>
                </a:cubicBezTo>
                <a:lnTo>
                  <a:pt x="1574943" y="879261"/>
                </a:lnTo>
                <a:lnTo>
                  <a:pt x="1574800" y="876301"/>
                </a:lnTo>
                <a:cubicBezTo>
                  <a:pt x="1571625" y="825501"/>
                  <a:pt x="1528763" y="784226"/>
                  <a:pt x="1476375" y="784226"/>
                </a:cubicBezTo>
                <a:cubicBezTo>
                  <a:pt x="1250950" y="784226"/>
                  <a:pt x="1250950" y="784226"/>
                  <a:pt x="1250950" y="784226"/>
                </a:cubicBezTo>
                <a:cubicBezTo>
                  <a:pt x="1196975" y="784226"/>
                  <a:pt x="1152525" y="741363"/>
                  <a:pt x="1152525" y="687388"/>
                </a:cubicBezTo>
                <a:close/>
                <a:moveTo>
                  <a:pt x="65" y="687071"/>
                </a:moveTo>
                <a:lnTo>
                  <a:pt x="0" y="687388"/>
                </a:lnTo>
                <a:lnTo>
                  <a:pt x="0" y="687388"/>
                </a:lnTo>
                <a:close/>
                <a:moveTo>
                  <a:pt x="177800" y="0"/>
                </a:moveTo>
                <a:cubicBezTo>
                  <a:pt x="177800" y="0"/>
                  <a:pt x="177800" y="0"/>
                  <a:pt x="2089150" y="0"/>
                </a:cubicBezTo>
                <a:cubicBezTo>
                  <a:pt x="2144713" y="0"/>
                  <a:pt x="2187575" y="44450"/>
                  <a:pt x="2187575" y="98425"/>
                </a:cubicBezTo>
                <a:cubicBezTo>
                  <a:pt x="2187575" y="152400"/>
                  <a:pt x="2144713" y="196850"/>
                  <a:pt x="2089150" y="196850"/>
                </a:cubicBezTo>
                <a:cubicBezTo>
                  <a:pt x="2089150" y="196850"/>
                  <a:pt x="2089150" y="196850"/>
                  <a:pt x="1495425" y="196850"/>
                </a:cubicBezTo>
                <a:cubicBezTo>
                  <a:pt x="1441450" y="196850"/>
                  <a:pt x="1398588" y="239713"/>
                  <a:pt x="1398588" y="295275"/>
                </a:cubicBezTo>
                <a:cubicBezTo>
                  <a:pt x="1398588" y="349250"/>
                  <a:pt x="1441450" y="392113"/>
                  <a:pt x="1495425" y="392113"/>
                </a:cubicBezTo>
                <a:cubicBezTo>
                  <a:pt x="1495425" y="392113"/>
                  <a:pt x="1495425" y="392113"/>
                  <a:pt x="1544638" y="392113"/>
                </a:cubicBezTo>
                <a:cubicBezTo>
                  <a:pt x="1598613" y="392113"/>
                  <a:pt x="1643063" y="436563"/>
                  <a:pt x="1643063" y="490538"/>
                </a:cubicBezTo>
                <a:cubicBezTo>
                  <a:pt x="1643063" y="544513"/>
                  <a:pt x="1598613" y="588963"/>
                  <a:pt x="1544638" y="588963"/>
                </a:cubicBezTo>
                <a:cubicBezTo>
                  <a:pt x="1544638" y="588963"/>
                  <a:pt x="1544638" y="588963"/>
                  <a:pt x="1250950" y="588963"/>
                </a:cubicBezTo>
                <a:cubicBezTo>
                  <a:pt x="1210469" y="588963"/>
                  <a:pt x="1175345" y="613966"/>
                  <a:pt x="1160314" y="649238"/>
                </a:cubicBezTo>
                <a:lnTo>
                  <a:pt x="1152613" y="686960"/>
                </a:lnTo>
                <a:lnTo>
                  <a:pt x="1152687" y="686594"/>
                </a:lnTo>
                <a:lnTo>
                  <a:pt x="162" y="686594"/>
                </a:lnTo>
                <a:lnTo>
                  <a:pt x="7789" y="649238"/>
                </a:lnTo>
                <a:cubicBezTo>
                  <a:pt x="22820" y="613966"/>
                  <a:pt x="57944" y="588963"/>
                  <a:pt x="98425" y="588963"/>
                </a:cubicBezTo>
                <a:cubicBezTo>
                  <a:pt x="98425" y="588963"/>
                  <a:pt x="98425" y="588963"/>
                  <a:pt x="268288" y="588963"/>
                </a:cubicBezTo>
                <a:cubicBezTo>
                  <a:pt x="312738" y="584200"/>
                  <a:pt x="330200" y="557213"/>
                  <a:pt x="334963" y="541338"/>
                </a:cubicBezTo>
                <a:cubicBezTo>
                  <a:pt x="342900" y="522288"/>
                  <a:pt x="342900" y="514350"/>
                  <a:pt x="342900" y="498475"/>
                </a:cubicBezTo>
                <a:cubicBezTo>
                  <a:pt x="342900" y="495300"/>
                  <a:pt x="342900" y="493713"/>
                  <a:pt x="342900" y="490538"/>
                </a:cubicBezTo>
                <a:cubicBezTo>
                  <a:pt x="342900" y="436563"/>
                  <a:pt x="387350" y="392113"/>
                  <a:pt x="441325" y="392113"/>
                </a:cubicBezTo>
                <a:cubicBezTo>
                  <a:pt x="495300" y="392113"/>
                  <a:pt x="539750" y="349250"/>
                  <a:pt x="539750" y="295275"/>
                </a:cubicBezTo>
                <a:cubicBezTo>
                  <a:pt x="539750" y="239713"/>
                  <a:pt x="495300" y="196850"/>
                  <a:pt x="441325" y="196850"/>
                </a:cubicBezTo>
                <a:cubicBezTo>
                  <a:pt x="441325" y="196850"/>
                  <a:pt x="441325" y="196850"/>
                  <a:pt x="177800" y="196850"/>
                </a:cubicBezTo>
                <a:cubicBezTo>
                  <a:pt x="122238" y="196850"/>
                  <a:pt x="79375" y="152400"/>
                  <a:pt x="79375" y="98425"/>
                </a:cubicBezTo>
                <a:cubicBezTo>
                  <a:pt x="79375" y="44450"/>
                  <a:pt x="122238" y="0"/>
                  <a:pt x="17780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baseline="0" dirty="0">
              <a:latin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 userDrawn="1">
            <p:custDataLst>
              <p:tags r:id="rId8"/>
            </p:custDataLst>
          </p:nvPr>
        </p:nvCxnSpPr>
        <p:spPr>
          <a:xfrm>
            <a:off x="3516086" y="3570043"/>
            <a:ext cx="51598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14171" y="3650668"/>
            <a:ext cx="6763658" cy="818138"/>
          </a:xfrm>
        </p:spPr>
        <p:txBody>
          <a:bodyPr lIns="90000" tIns="46800" rIns="90000" bIns="46800" anchor="t">
            <a:norm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1730189" y="1675402"/>
            <a:ext cx="8731623" cy="1818730"/>
          </a:xfrm>
        </p:spPr>
        <p:txBody>
          <a:bodyPr lIns="90000" tIns="46800" rIns="90000" bIns="46800" anchor="b">
            <a:noAutofit/>
          </a:bodyPr>
          <a:lstStyle>
            <a:lvl1pPr algn="ctr">
              <a:defRPr sz="80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11"/>
            </p:custDataLst>
          </p:nvPr>
        </p:nvSpPr>
        <p:spPr>
          <a:xfrm>
            <a:off x="5106000" y="4933338"/>
            <a:ext cx="1980000" cy="432000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12"/>
            </p:custDataLst>
          </p:nvPr>
        </p:nvSpPr>
        <p:spPr>
          <a:xfrm>
            <a:off x="5106000" y="5429911"/>
            <a:ext cx="1980000" cy="432000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3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4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292800" y="0"/>
            <a:ext cx="11606400" cy="6553800"/>
            <a:chOff x="292800" y="0"/>
            <a:chExt cx="11606400" cy="6553800"/>
          </a:xfrm>
        </p:grpSpPr>
        <p:sp>
          <p:nvSpPr>
            <p:cNvPr id="13" name="等腰三角形 12"/>
            <p:cNvSpPr/>
            <p:nvPr userDrawn="1">
              <p:custDataLst>
                <p:tags r:id="rId4"/>
              </p:custDataLst>
            </p:nvPr>
          </p:nvSpPr>
          <p:spPr>
            <a:xfrm flipV="1">
              <a:off x="4699000" y="0"/>
              <a:ext cx="2794000" cy="122781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0" y="1349360"/>
            <a:ext cx="7086600" cy="2653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927100" y="1694016"/>
            <a:ext cx="6159500" cy="203605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矩形 2"/>
          <p:cNvSpPr/>
          <p:nvPr>
            <p:custDataLst>
              <p:tags r:id="rId6"/>
            </p:custDataLst>
          </p:nvPr>
        </p:nvSpPr>
        <p:spPr>
          <a:xfrm>
            <a:off x="664307" y="1694016"/>
            <a:ext cx="261937" cy="5163984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9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2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2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3"/>
            </p:custDataLst>
          </p:nvPr>
        </p:nvGrpSpPr>
        <p:grpSpPr>
          <a:xfrm>
            <a:off x="0" y="2032000"/>
            <a:ext cx="12192000" cy="2794000"/>
            <a:chOff x="0" y="2032000"/>
            <a:chExt cx="12192000" cy="2794000"/>
          </a:xfrm>
        </p:grpSpPr>
        <p:sp>
          <p:nvSpPr>
            <p:cNvPr id="19" name="任意多边形: 形状 18"/>
            <p:cNvSpPr/>
            <p:nvPr userDrawn="1">
              <p:custDataLst>
                <p:tags r:id="rId4"/>
              </p:custDataLst>
            </p:nvPr>
          </p:nvSpPr>
          <p:spPr>
            <a:xfrm rot="16200000" flipV="1">
              <a:off x="-1257300" y="3289300"/>
              <a:ext cx="2794000" cy="279400"/>
            </a:xfrm>
            <a:custGeom>
              <a:avLst/>
              <a:gdLst>
                <a:gd name="connsiteX0" fmla="*/ 0 w 2794000"/>
                <a:gd name="connsiteY0" fmla="*/ 279400 h 279400"/>
                <a:gd name="connsiteX1" fmla="*/ 2794000 w 2794000"/>
                <a:gd name="connsiteY1" fmla="*/ 279400 h 279400"/>
                <a:gd name="connsiteX2" fmla="*/ 2476101 w 2794000"/>
                <a:gd name="connsiteY2" fmla="*/ 0 h 279400"/>
                <a:gd name="connsiteX3" fmla="*/ 317900 w 2794000"/>
                <a:gd name="connsiteY3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4000" h="279400">
                  <a:moveTo>
                    <a:pt x="0" y="279400"/>
                  </a:moveTo>
                  <a:lnTo>
                    <a:pt x="2794000" y="279400"/>
                  </a:lnTo>
                  <a:lnTo>
                    <a:pt x="2476101" y="0"/>
                  </a:lnTo>
                  <a:lnTo>
                    <a:pt x="317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 dirty="0">
                <a:latin typeface="Arial" panose="020B0604020202020204" pitchFamily="34" charset="0"/>
              </a:endParaRPr>
            </a:p>
          </p:txBody>
        </p:sp>
        <p:sp>
          <p:nvSpPr>
            <p:cNvPr id="20" name="任意多边形: 形状 19"/>
            <p:cNvSpPr/>
            <p:nvPr userDrawn="1">
              <p:custDataLst>
                <p:tags r:id="rId5"/>
              </p:custDataLst>
            </p:nvPr>
          </p:nvSpPr>
          <p:spPr>
            <a:xfrm rot="5400000" flipV="1">
              <a:off x="10655300" y="3289300"/>
              <a:ext cx="2794000" cy="279400"/>
            </a:xfrm>
            <a:custGeom>
              <a:avLst/>
              <a:gdLst>
                <a:gd name="connsiteX0" fmla="*/ 0 w 2794000"/>
                <a:gd name="connsiteY0" fmla="*/ 279400 h 279400"/>
                <a:gd name="connsiteX1" fmla="*/ 2794000 w 2794000"/>
                <a:gd name="connsiteY1" fmla="*/ 279400 h 279400"/>
                <a:gd name="connsiteX2" fmla="*/ 2476101 w 2794000"/>
                <a:gd name="connsiteY2" fmla="*/ 0 h 279400"/>
                <a:gd name="connsiteX3" fmla="*/ 317900 w 2794000"/>
                <a:gd name="connsiteY3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4000" h="279400">
                  <a:moveTo>
                    <a:pt x="0" y="279400"/>
                  </a:moveTo>
                  <a:lnTo>
                    <a:pt x="2794000" y="279400"/>
                  </a:lnTo>
                  <a:lnTo>
                    <a:pt x="2476101" y="0"/>
                  </a:lnTo>
                  <a:lnTo>
                    <a:pt x="317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3"/>
            </p:custDataLst>
          </p:nvPr>
        </p:nvGrpSpPr>
        <p:grpSpPr>
          <a:xfrm>
            <a:off x="292800" y="0"/>
            <a:ext cx="11606400" cy="6553800"/>
            <a:chOff x="292800" y="0"/>
            <a:chExt cx="11606400" cy="6553800"/>
          </a:xfrm>
        </p:grpSpPr>
        <p:sp>
          <p:nvSpPr>
            <p:cNvPr id="9" name="等腰三角形 8"/>
            <p:cNvSpPr/>
            <p:nvPr userDrawn="1">
              <p:custDataLst>
                <p:tags r:id="rId4"/>
              </p:custDataLst>
            </p:nvPr>
          </p:nvSpPr>
          <p:spPr>
            <a:xfrm flipV="1">
              <a:off x="4699000" y="0"/>
              <a:ext cx="2794000" cy="122781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" name="任意多边形: 形状 13"/>
          <p:cNvSpPr/>
          <p:nvPr userDrawn="1">
            <p:custDataLst>
              <p:tags r:id="rId10"/>
            </p:custDataLst>
          </p:nvPr>
        </p:nvSpPr>
        <p:spPr>
          <a:xfrm rot="5400000" flipH="1" flipV="1">
            <a:off x="10655300" y="3289300"/>
            <a:ext cx="2794000" cy="279400"/>
          </a:xfrm>
          <a:custGeom>
            <a:avLst/>
            <a:gdLst>
              <a:gd name="connsiteX0" fmla="*/ 0 w 2794000"/>
              <a:gd name="connsiteY0" fmla="*/ 279400 h 279400"/>
              <a:gd name="connsiteX1" fmla="*/ 2794000 w 2794000"/>
              <a:gd name="connsiteY1" fmla="*/ 279400 h 279400"/>
              <a:gd name="connsiteX2" fmla="*/ 2476101 w 2794000"/>
              <a:gd name="connsiteY2" fmla="*/ 0 h 279400"/>
              <a:gd name="connsiteX3" fmla="*/ 317900 w 2794000"/>
              <a:gd name="connsiteY3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279400">
                <a:moveTo>
                  <a:pt x="0" y="279400"/>
                </a:moveTo>
                <a:lnTo>
                  <a:pt x="2794000" y="279400"/>
                </a:lnTo>
                <a:lnTo>
                  <a:pt x="2476101" y="0"/>
                </a:lnTo>
                <a:lnTo>
                  <a:pt x="3179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baseline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 userDrawn="1">
            <p:custDataLst>
              <p:tags r:id="rId3"/>
            </p:custDataLst>
          </p:nvPr>
        </p:nvSpPr>
        <p:spPr>
          <a:xfrm rot="10800000" flipV="1">
            <a:off x="4699000" y="6578599"/>
            <a:ext cx="2794000" cy="279400"/>
          </a:xfrm>
          <a:custGeom>
            <a:avLst/>
            <a:gdLst>
              <a:gd name="connsiteX0" fmla="*/ 0 w 2794000"/>
              <a:gd name="connsiteY0" fmla="*/ 279400 h 279400"/>
              <a:gd name="connsiteX1" fmla="*/ 2794000 w 2794000"/>
              <a:gd name="connsiteY1" fmla="*/ 279400 h 279400"/>
              <a:gd name="connsiteX2" fmla="*/ 2476101 w 2794000"/>
              <a:gd name="connsiteY2" fmla="*/ 0 h 279400"/>
              <a:gd name="connsiteX3" fmla="*/ 317900 w 2794000"/>
              <a:gd name="connsiteY3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279400">
                <a:moveTo>
                  <a:pt x="0" y="279400"/>
                </a:moveTo>
                <a:lnTo>
                  <a:pt x="2794000" y="279400"/>
                </a:lnTo>
                <a:lnTo>
                  <a:pt x="2476101" y="0"/>
                </a:lnTo>
                <a:lnTo>
                  <a:pt x="3179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baseline="0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5" name="任意多边形: 形状 14"/>
          <p:cNvSpPr/>
          <p:nvPr userDrawn="1">
            <p:custDataLst>
              <p:tags r:id="rId10"/>
            </p:custDataLst>
          </p:nvPr>
        </p:nvSpPr>
        <p:spPr>
          <a:xfrm flipV="1">
            <a:off x="4699000" y="0"/>
            <a:ext cx="2794000" cy="279400"/>
          </a:xfrm>
          <a:custGeom>
            <a:avLst/>
            <a:gdLst>
              <a:gd name="connsiteX0" fmla="*/ 0 w 2794000"/>
              <a:gd name="connsiteY0" fmla="*/ 279400 h 279400"/>
              <a:gd name="connsiteX1" fmla="*/ 2794000 w 2794000"/>
              <a:gd name="connsiteY1" fmla="*/ 279400 h 279400"/>
              <a:gd name="connsiteX2" fmla="*/ 2476101 w 2794000"/>
              <a:gd name="connsiteY2" fmla="*/ 0 h 279400"/>
              <a:gd name="connsiteX3" fmla="*/ 317900 w 2794000"/>
              <a:gd name="connsiteY3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279400">
                <a:moveTo>
                  <a:pt x="0" y="279400"/>
                </a:moveTo>
                <a:lnTo>
                  <a:pt x="2794000" y="279400"/>
                </a:lnTo>
                <a:lnTo>
                  <a:pt x="2476101" y="0"/>
                </a:lnTo>
                <a:lnTo>
                  <a:pt x="3179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baseline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 userDrawn="1">
            <p:custDataLst>
              <p:tags r:id="rId3"/>
            </p:custDataLst>
          </p:nvPr>
        </p:nvSpPr>
        <p:spPr>
          <a:xfrm rot="10800000" flipV="1">
            <a:off x="4699000" y="6578599"/>
            <a:ext cx="2794000" cy="279400"/>
          </a:xfrm>
          <a:custGeom>
            <a:avLst/>
            <a:gdLst>
              <a:gd name="connsiteX0" fmla="*/ 0 w 2794000"/>
              <a:gd name="connsiteY0" fmla="*/ 279400 h 279400"/>
              <a:gd name="connsiteX1" fmla="*/ 2794000 w 2794000"/>
              <a:gd name="connsiteY1" fmla="*/ 279400 h 279400"/>
              <a:gd name="connsiteX2" fmla="*/ 2476101 w 2794000"/>
              <a:gd name="connsiteY2" fmla="*/ 0 h 279400"/>
              <a:gd name="connsiteX3" fmla="*/ 317900 w 2794000"/>
              <a:gd name="connsiteY3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279400">
                <a:moveTo>
                  <a:pt x="0" y="279400"/>
                </a:moveTo>
                <a:lnTo>
                  <a:pt x="2794000" y="279400"/>
                </a:lnTo>
                <a:lnTo>
                  <a:pt x="2476101" y="0"/>
                </a:lnTo>
                <a:lnTo>
                  <a:pt x="3179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baseline="0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24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24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352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46000" y="4813200"/>
            <a:ext cx="5367600" cy="7812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>
              <a:alpha val="9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4"/>
            </p:custDataLst>
          </p:nvPr>
        </p:nvGrpSpPr>
        <p:grpSpPr>
          <a:xfrm>
            <a:off x="0" y="2032000"/>
            <a:ext cx="12192000" cy="2794000"/>
            <a:chOff x="0" y="2032000"/>
            <a:chExt cx="12192000" cy="2794000"/>
          </a:xfrm>
        </p:grpSpPr>
        <p:sp>
          <p:nvSpPr>
            <p:cNvPr id="13" name="任意多边形: 形状 12"/>
            <p:cNvSpPr/>
            <p:nvPr userDrawn="1">
              <p:custDataLst>
                <p:tags r:id="rId5"/>
              </p:custDataLst>
            </p:nvPr>
          </p:nvSpPr>
          <p:spPr>
            <a:xfrm rot="16200000" flipV="1">
              <a:off x="-1257300" y="3289300"/>
              <a:ext cx="2794000" cy="279400"/>
            </a:xfrm>
            <a:custGeom>
              <a:avLst/>
              <a:gdLst>
                <a:gd name="connsiteX0" fmla="*/ 0 w 2794000"/>
                <a:gd name="connsiteY0" fmla="*/ 279400 h 279400"/>
                <a:gd name="connsiteX1" fmla="*/ 2794000 w 2794000"/>
                <a:gd name="connsiteY1" fmla="*/ 279400 h 279400"/>
                <a:gd name="connsiteX2" fmla="*/ 2476101 w 2794000"/>
                <a:gd name="connsiteY2" fmla="*/ 0 h 279400"/>
                <a:gd name="connsiteX3" fmla="*/ 317900 w 2794000"/>
                <a:gd name="connsiteY3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4000" h="279400">
                  <a:moveTo>
                    <a:pt x="0" y="279400"/>
                  </a:moveTo>
                  <a:lnTo>
                    <a:pt x="2794000" y="279400"/>
                  </a:lnTo>
                  <a:lnTo>
                    <a:pt x="2476101" y="0"/>
                  </a:lnTo>
                  <a:lnTo>
                    <a:pt x="317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 dirty="0">
                <a:latin typeface="Arial" panose="020B0604020202020204" pitchFamily="34" charset="0"/>
              </a:endParaRPr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6"/>
              </p:custDataLst>
            </p:nvPr>
          </p:nvSpPr>
          <p:spPr>
            <a:xfrm rot="5400000" flipV="1">
              <a:off x="10655300" y="3289300"/>
              <a:ext cx="2794000" cy="279400"/>
            </a:xfrm>
            <a:custGeom>
              <a:avLst/>
              <a:gdLst>
                <a:gd name="connsiteX0" fmla="*/ 0 w 2794000"/>
                <a:gd name="connsiteY0" fmla="*/ 279400 h 279400"/>
                <a:gd name="connsiteX1" fmla="*/ 2794000 w 2794000"/>
                <a:gd name="connsiteY1" fmla="*/ 279400 h 279400"/>
                <a:gd name="connsiteX2" fmla="*/ 2476101 w 2794000"/>
                <a:gd name="connsiteY2" fmla="*/ 0 h 279400"/>
                <a:gd name="connsiteX3" fmla="*/ 317900 w 2794000"/>
                <a:gd name="connsiteY3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4000" h="279400">
                  <a:moveTo>
                    <a:pt x="0" y="279400"/>
                  </a:moveTo>
                  <a:lnTo>
                    <a:pt x="2794000" y="279400"/>
                  </a:lnTo>
                  <a:lnTo>
                    <a:pt x="2476101" y="0"/>
                  </a:lnTo>
                  <a:lnTo>
                    <a:pt x="317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u="none" strike="noStrike" kern="1200" cap="none" spc="2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pic>
        <p:nvPicPr>
          <p:cNvPr id="10" name="图形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11" name="箭头: 五边形 4"/>
          <p:cNvSpPr/>
          <p:nvPr userDrawn="1"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图形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>
            <a:off x="292800" y="0"/>
            <a:ext cx="11606400" cy="6553800"/>
            <a:chOff x="292800" y="0"/>
            <a:chExt cx="11606400" cy="6553800"/>
          </a:xfrm>
        </p:grpSpPr>
        <p:sp>
          <p:nvSpPr>
            <p:cNvPr id="15" name="等腰三角形 14"/>
            <p:cNvSpPr/>
            <p:nvPr userDrawn="1">
              <p:custDataLst>
                <p:tags r:id="rId4"/>
              </p:custDataLst>
            </p:nvPr>
          </p:nvSpPr>
          <p:spPr>
            <a:xfrm flipV="1">
              <a:off x="4699000" y="0"/>
              <a:ext cx="2794000" cy="122781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  <p:pic>
        <p:nvPicPr>
          <p:cNvPr id="7" name="图形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-938124" y="-985817"/>
            <a:ext cx="13275768" cy="2701884"/>
          </a:xfrm>
          <a:prstGeom prst="rect">
            <a:avLst/>
          </a:prstGeom>
        </p:spPr>
      </p:pic>
      <p:pic>
        <p:nvPicPr>
          <p:cNvPr id="10" name="图形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5400" y="6062345"/>
            <a:ext cx="12242800" cy="1836420"/>
          </a:xfrm>
          <a:prstGeom prst="rect">
            <a:avLst/>
          </a:prstGeom>
        </p:spPr>
      </p:pic>
      <p:sp>
        <p:nvSpPr>
          <p:cNvPr id="11" name="箭头: 五边形 4"/>
          <p:cNvSpPr/>
          <p:nvPr userDrawn="1"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图形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95210" y="5852160"/>
            <a:ext cx="3943350" cy="525780"/>
          </a:xfrm>
          <a:prstGeom prst="rect">
            <a:avLst/>
          </a:prstGeom>
        </p:spPr>
      </p:pic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2860" y="5021580"/>
            <a:ext cx="12242800" cy="1836420"/>
          </a:xfrm>
          <a:prstGeom prst="rect">
            <a:avLst/>
          </a:prstGeom>
        </p:spPr>
      </p:pic>
      <p:pic>
        <p:nvPicPr>
          <p:cNvPr id="18" name="图形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4500" y="5797549"/>
            <a:ext cx="4217198" cy="562293"/>
          </a:xfrm>
          <a:prstGeom prst="rect">
            <a:avLst/>
          </a:prstGeom>
        </p:spPr>
      </p:pic>
      <p:pic>
        <p:nvPicPr>
          <p:cNvPr id="27" name="图形 2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4601">
            <a:off x="-237084" y="-1104128"/>
            <a:ext cx="13275768" cy="3057106"/>
          </a:xfrm>
          <a:prstGeom prst="rect">
            <a:avLst/>
          </a:prstGeom>
        </p:spPr>
      </p:pic>
      <p:sp>
        <p:nvSpPr>
          <p:cNvPr id="28" name="标题 1"/>
          <p:cNvSpPr txBox="1"/>
          <p:nvPr userDrawn="1"/>
        </p:nvSpPr>
        <p:spPr>
          <a:xfrm>
            <a:off x="3851910" y="41560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0" y="2933700"/>
            <a:ext cx="12192000" cy="168436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75698" y="2933700"/>
            <a:ext cx="5419185" cy="904875"/>
          </a:xfrm>
        </p:spPr>
        <p:txBody>
          <a:bodyPr anchor="b">
            <a:normAutofit/>
          </a:bodyPr>
          <a:lstStyle>
            <a:lvl1pPr algn="r">
              <a:defRPr sz="4000" b="1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76814" y="3887735"/>
            <a:ext cx="5419185" cy="730327"/>
          </a:xfrm>
        </p:spPr>
        <p:txBody>
          <a:bodyPr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>
            <p:custDataLst>
              <p:tags r:id="rId3"/>
            </p:custDataLst>
          </p:nvPr>
        </p:nvGrpSpPr>
        <p:grpSpPr>
          <a:xfrm>
            <a:off x="292800" y="0"/>
            <a:ext cx="11606400" cy="6553800"/>
            <a:chOff x="292800" y="0"/>
            <a:chExt cx="11606400" cy="6553800"/>
          </a:xfrm>
        </p:grpSpPr>
        <p:sp>
          <p:nvSpPr>
            <p:cNvPr id="27" name="等腰三角形 26"/>
            <p:cNvSpPr/>
            <p:nvPr userDrawn="1">
              <p:custDataLst>
                <p:tags r:id="rId4"/>
              </p:custDataLst>
            </p:nvPr>
          </p:nvSpPr>
          <p:spPr>
            <a:xfrm flipV="1">
              <a:off x="4699000" y="0"/>
              <a:ext cx="2794000" cy="122781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>
            <p:custDataLst>
              <p:tags r:id="rId3"/>
            </p:custDataLst>
          </p:nvPr>
        </p:nvGrpSpPr>
        <p:grpSpPr>
          <a:xfrm>
            <a:off x="292800" y="0"/>
            <a:ext cx="11606400" cy="6553800"/>
            <a:chOff x="292800" y="0"/>
            <a:chExt cx="11606400" cy="6553800"/>
          </a:xfrm>
        </p:grpSpPr>
        <p:sp>
          <p:nvSpPr>
            <p:cNvPr id="28" name="等腰三角形 27"/>
            <p:cNvSpPr/>
            <p:nvPr userDrawn="1">
              <p:custDataLst>
                <p:tags r:id="rId4"/>
              </p:custDataLst>
            </p:nvPr>
          </p:nvSpPr>
          <p:spPr>
            <a:xfrm flipV="1">
              <a:off x="4699000" y="0"/>
              <a:ext cx="2794000" cy="122781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</a:endParaRPr>
            </a:p>
          </p:txBody>
        </p:sp>
        <p:sp>
          <p:nvSpPr>
            <p:cNvPr id="29" name="矩形 28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>
            <a:off x="0" y="2032000"/>
            <a:ext cx="12192000" cy="2794000"/>
            <a:chOff x="0" y="2032000"/>
            <a:chExt cx="12192000" cy="2794000"/>
          </a:xfrm>
        </p:grpSpPr>
        <p:sp>
          <p:nvSpPr>
            <p:cNvPr id="16" name="任意多边形: 形状 15"/>
            <p:cNvSpPr/>
            <p:nvPr userDrawn="1">
              <p:custDataLst>
                <p:tags r:id="rId4"/>
              </p:custDataLst>
            </p:nvPr>
          </p:nvSpPr>
          <p:spPr>
            <a:xfrm rot="16200000" flipV="1">
              <a:off x="-1257300" y="3289300"/>
              <a:ext cx="2794000" cy="279400"/>
            </a:xfrm>
            <a:custGeom>
              <a:avLst/>
              <a:gdLst>
                <a:gd name="connsiteX0" fmla="*/ 0 w 2794000"/>
                <a:gd name="connsiteY0" fmla="*/ 279400 h 279400"/>
                <a:gd name="connsiteX1" fmla="*/ 2794000 w 2794000"/>
                <a:gd name="connsiteY1" fmla="*/ 279400 h 279400"/>
                <a:gd name="connsiteX2" fmla="*/ 2476101 w 2794000"/>
                <a:gd name="connsiteY2" fmla="*/ 0 h 279400"/>
                <a:gd name="connsiteX3" fmla="*/ 317900 w 2794000"/>
                <a:gd name="connsiteY3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4000" h="279400">
                  <a:moveTo>
                    <a:pt x="0" y="279400"/>
                  </a:moveTo>
                  <a:lnTo>
                    <a:pt x="2794000" y="279400"/>
                  </a:lnTo>
                  <a:lnTo>
                    <a:pt x="2476101" y="0"/>
                  </a:lnTo>
                  <a:lnTo>
                    <a:pt x="317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 dirty="0">
                <a:latin typeface="Arial" panose="020B0604020202020204" pitchFamily="34" charset="0"/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5"/>
              </p:custDataLst>
            </p:nvPr>
          </p:nvSpPr>
          <p:spPr>
            <a:xfrm rot="5400000" flipV="1">
              <a:off x="10655300" y="3289300"/>
              <a:ext cx="2794000" cy="279400"/>
            </a:xfrm>
            <a:custGeom>
              <a:avLst/>
              <a:gdLst>
                <a:gd name="connsiteX0" fmla="*/ 0 w 2794000"/>
                <a:gd name="connsiteY0" fmla="*/ 279400 h 279400"/>
                <a:gd name="connsiteX1" fmla="*/ 2794000 w 2794000"/>
                <a:gd name="connsiteY1" fmla="*/ 279400 h 279400"/>
                <a:gd name="connsiteX2" fmla="*/ 2476101 w 2794000"/>
                <a:gd name="connsiteY2" fmla="*/ 0 h 279400"/>
                <a:gd name="connsiteX3" fmla="*/ 317900 w 2794000"/>
                <a:gd name="connsiteY3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4000" h="279400">
                  <a:moveTo>
                    <a:pt x="0" y="279400"/>
                  </a:moveTo>
                  <a:lnTo>
                    <a:pt x="2794000" y="279400"/>
                  </a:lnTo>
                  <a:lnTo>
                    <a:pt x="2476101" y="0"/>
                  </a:lnTo>
                  <a:lnTo>
                    <a:pt x="317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>
            <p:custDataLst>
              <p:tags r:id="rId3"/>
            </p:custDataLst>
          </p:nvPr>
        </p:nvGrpSpPr>
        <p:grpSpPr>
          <a:xfrm>
            <a:off x="0" y="2032000"/>
            <a:ext cx="12192000" cy="2794000"/>
            <a:chOff x="0" y="2032000"/>
            <a:chExt cx="12192000" cy="2794000"/>
          </a:xfrm>
        </p:grpSpPr>
        <p:sp>
          <p:nvSpPr>
            <p:cNvPr id="20" name="任意多边形: 形状 19"/>
            <p:cNvSpPr/>
            <p:nvPr userDrawn="1">
              <p:custDataLst>
                <p:tags r:id="rId4"/>
              </p:custDataLst>
            </p:nvPr>
          </p:nvSpPr>
          <p:spPr>
            <a:xfrm rot="16200000" flipV="1">
              <a:off x="-1257300" y="3289300"/>
              <a:ext cx="2794000" cy="279400"/>
            </a:xfrm>
            <a:custGeom>
              <a:avLst/>
              <a:gdLst>
                <a:gd name="connsiteX0" fmla="*/ 0 w 2794000"/>
                <a:gd name="connsiteY0" fmla="*/ 279400 h 279400"/>
                <a:gd name="connsiteX1" fmla="*/ 2794000 w 2794000"/>
                <a:gd name="connsiteY1" fmla="*/ 279400 h 279400"/>
                <a:gd name="connsiteX2" fmla="*/ 2476101 w 2794000"/>
                <a:gd name="connsiteY2" fmla="*/ 0 h 279400"/>
                <a:gd name="connsiteX3" fmla="*/ 317900 w 2794000"/>
                <a:gd name="connsiteY3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4000" h="279400">
                  <a:moveTo>
                    <a:pt x="0" y="279400"/>
                  </a:moveTo>
                  <a:lnTo>
                    <a:pt x="2794000" y="279400"/>
                  </a:lnTo>
                  <a:lnTo>
                    <a:pt x="2476101" y="0"/>
                  </a:lnTo>
                  <a:lnTo>
                    <a:pt x="317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 dirty="0">
                <a:latin typeface="Arial" panose="020B0604020202020204" pitchFamily="34" charset="0"/>
              </a:endParaRPr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 flipV="1">
              <a:off x="10655300" y="3289300"/>
              <a:ext cx="2794000" cy="279400"/>
            </a:xfrm>
            <a:custGeom>
              <a:avLst/>
              <a:gdLst>
                <a:gd name="connsiteX0" fmla="*/ 0 w 2794000"/>
                <a:gd name="connsiteY0" fmla="*/ 279400 h 279400"/>
                <a:gd name="connsiteX1" fmla="*/ 2794000 w 2794000"/>
                <a:gd name="connsiteY1" fmla="*/ 279400 h 279400"/>
                <a:gd name="connsiteX2" fmla="*/ 2476101 w 2794000"/>
                <a:gd name="connsiteY2" fmla="*/ 0 h 279400"/>
                <a:gd name="connsiteX3" fmla="*/ 317900 w 2794000"/>
                <a:gd name="connsiteY3" fmla="*/ 0 h 27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4000" h="279400">
                  <a:moveTo>
                    <a:pt x="0" y="279400"/>
                  </a:moveTo>
                  <a:lnTo>
                    <a:pt x="2794000" y="279400"/>
                  </a:lnTo>
                  <a:lnTo>
                    <a:pt x="2476101" y="0"/>
                  </a:lnTo>
                  <a:lnTo>
                    <a:pt x="3179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051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>
            <a:off x="292800" y="0"/>
            <a:ext cx="11606400" cy="6553800"/>
            <a:chOff x="292800" y="0"/>
            <a:chExt cx="11606400" cy="6553800"/>
          </a:xfrm>
        </p:grpSpPr>
        <p:sp>
          <p:nvSpPr>
            <p:cNvPr id="14" name="等腰三角形 13"/>
            <p:cNvSpPr/>
            <p:nvPr userDrawn="1">
              <p:custDataLst>
                <p:tags r:id="rId4"/>
              </p:custDataLst>
            </p:nvPr>
          </p:nvSpPr>
          <p:spPr>
            <a:xfrm flipV="1">
              <a:off x="4699000" y="0"/>
              <a:ext cx="2794000" cy="122781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 dirty="0">
                <a:latin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 userDrawn="1">
              <p:custDataLst>
                <p:tags r:id="rId5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668313" y="762865"/>
            <a:ext cx="950984" cy="5388907"/>
          </a:xfrm>
        </p:spPr>
        <p:txBody>
          <a:bodyPr vert="eaVert" lIns="90000" tIns="46800" rIns="90000" bIns="468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762857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53.xml"/><Relationship Id="rId23" Type="http://schemas.openxmlformats.org/officeDocument/2006/relationships/tags" Target="../tags/tag152.xml"/><Relationship Id="rId22" Type="http://schemas.openxmlformats.org/officeDocument/2006/relationships/tags" Target="../tags/tag151.xml"/><Relationship Id="rId21" Type="http://schemas.openxmlformats.org/officeDocument/2006/relationships/tags" Target="../tags/tag150.xml"/><Relationship Id="rId20" Type="http://schemas.openxmlformats.org/officeDocument/2006/relationships/tags" Target="../tags/tag149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8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407A2EF7-7F0C-4E84-B18C-B3F19A6758E7}" type="datetimeFigureOut">
              <a:rPr lang="en-US" smtClean="0"/>
            </a:fld>
            <a:endParaRPr 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CA3FF022-E06A-483A-8B5D-D9E4F98B710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0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1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8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5210" y="5852160"/>
            <a:ext cx="3943350" cy="525780"/>
          </a:xfrm>
          <a:prstGeom prst="rect">
            <a:avLst/>
          </a:prstGeom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" y="5021580"/>
            <a:ext cx="12242800" cy="1836420"/>
          </a:xfrm>
          <a:prstGeom prst="rect">
            <a:avLst/>
          </a:prstGeom>
        </p:spPr>
      </p:pic>
      <p:pic>
        <p:nvPicPr>
          <p:cNvPr id="18" name="图形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0" y="5797549"/>
            <a:ext cx="4217198" cy="562293"/>
          </a:xfrm>
          <a:prstGeom prst="rect">
            <a:avLst/>
          </a:prstGeom>
        </p:spPr>
      </p:pic>
      <p:pic>
        <p:nvPicPr>
          <p:cNvPr id="27" name="图形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601">
            <a:off x="-237084" y="-1120638"/>
            <a:ext cx="13275768" cy="3057106"/>
          </a:xfrm>
          <a:prstGeom prst="rect">
            <a:avLst/>
          </a:prstGeom>
        </p:spPr>
      </p:pic>
      <p:sp>
        <p:nvSpPr>
          <p:cNvPr id="28" name="标题 1"/>
          <p:cNvSpPr txBox="1"/>
          <p:nvPr/>
        </p:nvSpPr>
        <p:spPr>
          <a:xfrm>
            <a:off x="3851910" y="41560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06768" y="3850889"/>
            <a:ext cx="712541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杜昊澄</a:t>
            </a:r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金冬阳 洪学海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61410" y="1728995"/>
            <a:ext cx="4869180" cy="7683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0" cap="none" spc="0" dirty="0">
                <a:ln w="0"/>
                <a:solidFill>
                  <a:srgbClr val="37686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数据库</a:t>
            </a:r>
            <a:r>
              <a:rPr lang="en-US" altLang="zh-CN" sz="4400" b="0" cap="none" spc="0" dirty="0">
                <a:ln w="0"/>
                <a:solidFill>
                  <a:srgbClr val="37686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project2</a:t>
            </a:r>
            <a:r>
              <a:rPr lang="zh-CN" altLang="en-US" sz="4400" b="0" cap="none" spc="0" dirty="0">
                <a:ln w="0"/>
                <a:solidFill>
                  <a:srgbClr val="37686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答辩</a:t>
            </a:r>
            <a:r>
              <a:rPr lang="en-US" altLang="zh-CN" sz="4400" b="0" cap="none" spc="0" dirty="0">
                <a:ln w="0"/>
                <a:solidFill>
                  <a:srgbClr val="37686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4400" b="0" cap="none" spc="0" dirty="0">
              <a:ln w="0"/>
              <a:solidFill>
                <a:srgbClr val="37686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Con_test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881" y="952508"/>
            <a:ext cx="9508365" cy="54055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enrollCourse</a:t>
            </a:r>
            <a:endParaRPr lang="en-US" altLang="zh-CN" dirty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190131" y="2133601"/>
            <a:ext cx="2582393" cy="2435302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lang="en-US" altLang="zh-CN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76070" y="1770380"/>
            <a:ext cx="9422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 COURSE_NOT_FOUND</a:t>
            </a:r>
            <a:r>
              <a:rPr lang="en-US" altLang="zh-CN" sz="2400"/>
              <a:t> &gt;</a:t>
            </a:r>
            <a:r>
              <a:rPr lang="en-US" altLang="zh-CN" sz="2400">
                <a:solidFill>
                  <a:srgbClr val="FF0000"/>
                </a:solidFill>
              </a:rPr>
              <a:t> ALREADY_ENROLLED </a:t>
            </a:r>
            <a:r>
              <a:rPr lang="en-US" altLang="zh-CN" sz="2400"/>
              <a:t>&gt; </a:t>
            </a:r>
            <a:r>
              <a:rPr lang="en-US" altLang="zh-CN" sz="2400">
                <a:solidFill>
                  <a:srgbClr val="FF0000"/>
                </a:solidFill>
              </a:rPr>
              <a:t>ALREADY_PASSED</a:t>
            </a:r>
            <a:r>
              <a:rPr lang="en-US" altLang="zh-CN" sz="2400"/>
              <a:t> &gt; </a:t>
            </a:r>
            <a:r>
              <a:rPr lang="en-US" altLang="zh-CN" sz="2400">
                <a:solidFill>
                  <a:srgbClr val="FF0000"/>
                </a:solidFill>
              </a:rPr>
              <a:t>PREREQUISITES_NOT_FULFILLED</a:t>
            </a:r>
            <a:r>
              <a:rPr lang="en-US" altLang="zh-CN" sz="2400"/>
              <a:t> &gt; </a:t>
            </a:r>
            <a:r>
              <a:rPr lang="en-US" altLang="zh-CN" sz="2400">
                <a:solidFill>
                  <a:srgbClr val="FF0000"/>
                </a:solidFill>
              </a:rPr>
              <a:t>COURSE_CONFLICT_FOUND</a:t>
            </a:r>
            <a:r>
              <a:rPr lang="en-US" altLang="zh-CN" sz="2400"/>
              <a:t> &gt; </a:t>
            </a:r>
            <a:r>
              <a:rPr lang="en-US" altLang="zh-CN" sz="2400">
                <a:solidFill>
                  <a:srgbClr val="FF0000"/>
                </a:solidFill>
              </a:rPr>
              <a:t>COURSE_IS_FULL </a:t>
            </a:r>
            <a:r>
              <a:rPr lang="en-US" altLang="zh-CN" sz="2400"/>
              <a:t>&gt; </a:t>
            </a:r>
            <a:r>
              <a:rPr lang="en-US" altLang="zh-CN" sz="2400">
                <a:solidFill>
                  <a:srgbClr val="FF0000"/>
                </a:solidFill>
              </a:rPr>
              <a:t>UNKNOWN_ERROR</a:t>
            </a:r>
            <a:endParaRPr lang="en-US" altLang="zh-CN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0" y="5597525"/>
            <a:ext cx="12242800" cy="1836420"/>
          </a:xfrm>
          <a:prstGeom prst="rect">
            <a:avLst/>
          </a:prstGeom>
        </p:spPr>
      </p:pic>
      <p:sp>
        <p:nvSpPr>
          <p:cNvPr id="5" name="箭头: 五边形 4"/>
          <p:cNvSpPr/>
          <p:nvPr/>
        </p:nvSpPr>
        <p:spPr>
          <a:xfrm rot="5400000">
            <a:off x="702124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938124" y="-912157"/>
            <a:ext cx="13275768" cy="2701884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" y="161608"/>
            <a:ext cx="489848" cy="71752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8200" y="1240651"/>
            <a:ext cx="496443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400" dirty="0">
                <a:ln w="22225">
                  <a:solidFill>
                    <a:srgbClr val="6D3B14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how to enrollcourse?</a:t>
            </a:r>
            <a:endParaRPr 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811530" y="3928745"/>
            <a:ext cx="2313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sym typeface="+mn-ea"/>
              </a:rPr>
              <a:t>COURSE_NOT_FOUND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88845"/>
            <a:ext cx="1714500" cy="16383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362325" y="3928745"/>
            <a:ext cx="2306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sym typeface="+mn-ea"/>
              </a:rPr>
              <a:t>ALREADY_ENROLLED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835" y="2524125"/>
            <a:ext cx="2667000" cy="130302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420485" y="3928745"/>
            <a:ext cx="2326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sym typeface="+mn-ea"/>
              </a:rPr>
              <a:t>PREREQUISITES_NOT_FULFILLED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047365" y="4107815"/>
            <a:ext cx="31496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23590" y="4952365"/>
            <a:ext cx="2012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sym typeface="+mn-ea"/>
              </a:rPr>
              <a:t>ALREADY_PASSED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18" name="肘形连接符 17"/>
          <p:cNvCxnSpPr/>
          <p:nvPr/>
        </p:nvCxnSpPr>
        <p:spPr>
          <a:xfrm rot="5400000">
            <a:off x="3651885" y="4439285"/>
            <a:ext cx="538480" cy="325120"/>
          </a:xfrm>
          <a:prstGeom prst="bentConnector3">
            <a:avLst>
              <a:gd name="adj1" fmla="val 50118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0485" y="2703195"/>
            <a:ext cx="1950720" cy="944880"/>
          </a:xfrm>
          <a:prstGeom prst="rect">
            <a:avLst/>
          </a:prstGeom>
        </p:spPr>
      </p:pic>
      <p:cxnSp>
        <p:nvCxnSpPr>
          <p:cNvPr id="20" name="肘形连接符 19"/>
          <p:cNvCxnSpPr/>
          <p:nvPr/>
        </p:nvCxnSpPr>
        <p:spPr>
          <a:xfrm flipV="1">
            <a:off x="5099685" y="4119245"/>
            <a:ext cx="1239520" cy="985520"/>
          </a:xfrm>
          <a:prstGeom prst="bentConnector3">
            <a:avLst>
              <a:gd name="adj1" fmla="val 50051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456940" y="5683885"/>
            <a:ext cx="2002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sym typeface="+mn-ea"/>
              </a:rPr>
              <a:t>COURSE_CONFLICT_FOUND</a:t>
            </a:r>
            <a:endParaRPr lang="zh-CN" altLang="en-US"/>
          </a:p>
        </p:txBody>
      </p:sp>
      <p:cxnSp>
        <p:nvCxnSpPr>
          <p:cNvPr id="22" name="肘形连接符 21"/>
          <p:cNvCxnSpPr/>
          <p:nvPr/>
        </p:nvCxnSpPr>
        <p:spPr>
          <a:xfrm rot="10800000" flipV="1">
            <a:off x="5638165" y="4637405"/>
            <a:ext cx="1676400" cy="1290320"/>
          </a:xfrm>
          <a:prstGeom prst="bentConnector3">
            <a:avLst>
              <a:gd name="adj1" fmla="val 49962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23925" y="4688205"/>
            <a:ext cx="243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sym typeface="+mn-ea"/>
              </a:rPr>
              <a:t>COURSE_IS_FULL</a:t>
            </a:r>
            <a:endParaRPr lang="zh-CN" altLang="en-US"/>
          </a:p>
        </p:txBody>
      </p:sp>
      <p:cxnSp>
        <p:nvCxnSpPr>
          <p:cNvPr id="25" name="肘形连接符 24"/>
          <p:cNvCxnSpPr/>
          <p:nvPr/>
        </p:nvCxnSpPr>
        <p:spPr>
          <a:xfrm rot="16200000" flipV="1">
            <a:off x="2356485" y="5186045"/>
            <a:ext cx="965200" cy="883920"/>
          </a:xfrm>
          <a:prstGeom prst="bentConnector3">
            <a:avLst>
              <a:gd name="adj1" fmla="val 49934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Others</a:t>
            </a:r>
            <a:endParaRPr lang="en-US" altLang="zh-CN" dirty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190131" y="2133601"/>
            <a:ext cx="2582393" cy="2435302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lang="en-US" altLang="zh-CN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Efficiency</a:t>
            </a:r>
            <a:endParaRPr lang="en-US" altLang="zh-CN" sz="4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sz="2000" dirty="0"/>
              <a:t>对于需要频繁</a:t>
            </a:r>
            <a:r>
              <a:rPr lang="zh-CN" altLang="en-US" sz="2000" dirty="0"/>
              <a:t>进行字符串拼接的方法使用</a:t>
            </a:r>
            <a:r>
              <a:rPr lang="en-US" altLang="zh-CN" sz="2000" dirty="0"/>
              <a:t>StringBuilder</a:t>
            </a:r>
            <a:r>
              <a:rPr lang="zh-CN" altLang="en-US" sz="2000" dirty="0"/>
              <a:t>内置的</a:t>
            </a:r>
            <a:r>
              <a:rPr lang="en-US" altLang="zh-CN" sz="2000" dirty="0"/>
              <a:t>append</a:t>
            </a:r>
            <a:r>
              <a:rPr lang="zh-CN" altLang="en-US" sz="2000" dirty="0"/>
              <a:t>方法</a:t>
            </a:r>
            <a:r>
              <a:rPr lang="en-US" altLang="zh-CN" sz="2000" dirty="0"/>
              <a:t>,</a:t>
            </a:r>
            <a:r>
              <a:rPr lang="zh-CN" altLang="en-US" sz="2000" dirty="0"/>
              <a:t>从而提高效率，注意每次使用之前清空流</a:t>
            </a:r>
            <a:r>
              <a:rPr lang="en-US" altLang="zh-CN" sz="2000" dirty="0"/>
              <a:t>(</a:t>
            </a:r>
            <a:r>
              <a:rPr lang="zh-CN" altLang="en-US" sz="2000" dirty="0"/>
              <a:t>str.delete(0, str.length())。</a:t>
            </a:r>
            <a:endParaRPr lang="zh-CN" altLang="en-US" sz="2000" dirty="0"/>
          </a:p>
          <a:p>
            <a:pPr lvl="1"/>
            <a:r>
              <a:rPr lang="zh-CN" altLang="en-US" sz="2000" dirty="0"/>
              <a:t>通过连接池获取连接，</a:t>
            </a:r>
            <a:r>
              <a:rPr lang="en-US" altLang="zh-CN" sz="2000" dirty="0"/>
              <a:t>创建连接的代价很大，通过连接池获取连接可省去创建连接</a:t>
            </a:r>
            <a:r>
              <a:rPr lang="zh-CN" altLang="en-US" sz="2000" dirty="0"/>
              <a:t>的</a:t>
            </a:r>
            <a:r>
              <a:rPr lang="en-US" altLang="zh-CN" sz="2000" dirty="0"/>
              <a:t>时间</a:t>
            </a:r>
            <a:r>
              <a:rPr lang="zh-CN" altLang="en-US" sz="2000" dirty="0"/>
              <a:t>，从而提升效率。</a:t>
            </a:r>
            <a:endParaRPr lang="zh-CN" altLang="en-US" sz="2000" dirty="0"/>
          </a:p>
          <a:p>
            <a:pPr marL="457200" lvl="1" indent="0">
              <a:buNone/>
            </a:pPr>
            <a:endParaRPr lang="zh-CN" altLang="en-US" sz="2000" dirty="0"/>
          </a:p>
          <a:p>
            <a:pPr marL="457200" lvl="1" indent="0">
              <a:buNone/>
            </a:pPr>
            <a:endParaRPr lang="zh-CN" altLang="en-US" sz="2000" dirty="0"/>
          </a:p>
          <a:p>
            <a:pPr lvl="1"/>
            <a:r>
              <a:rPr lang="zh-CN" altLang="en-US" sz="2000" dirty="0"/>
              <a:t>在批量更新SQL操作时可以使用addBatch，新增一个 Statement 物件到当前命令列表中，然后通过呼叫方法executeBatch可以批量执行此列表中的命令。这样做比起一个一个执行</a:t>
            </a:r>
            <a:r>
              <a:rPr lang="en-US" altLang="zh-CN" sz="2000" dirty="0"/>
              <a:t>SQL</a:t>
            </a:r>
            <a:r>
              <a:rPr lang="zh-CN" altLang="en-US" sz="2000" dirty="0"/>
              <a:t>效率更高，而且数据量越大越能体现其优越性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20672" b="11390"/>
          <a:stretch>
            <a:fillRect/>
          </a:stretch>
        </p:blipFill>
        <p:spPr>
          <a:xfrm>
            <a:off x="1251585" y="3267710"/>
            <a:ext cx="10072370" cy="7575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Concurrency</a:t>
            </a:r>
            <a:endParaRPr lang="en-US" altLang="zh-CN" sz="4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 lnSpcReduction="20000"/>
          </a:bodyPr>
          <a:lstStyle/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sz="2000" dirty="0"/>
              <a:t>由于本次测试使用多线程的方式进行，就需要考虑并发方案。最简单最直观的方法就是加锁</a:t>
            </a:r>
            <a:r>
              <a:rPr lang="en-US" altLang="zh-CN" sz="2000" dirty="0"/>
              <a:t>(synchronized)</a:t>
            </a:r>
            <a:r>
              <a:rPr lang="zh-CN" altLang="en-US" sz="2000" dirty="0"/>
              <a:t>，加锁的本质是让线程之间互不干扰从而避免竞态条件，但是这种方法的效率不尽人意，对我们实现的</a:t>
            </a:r>
            <a:r>
              <a:rPr lang="en-US" altLang="zh-CN" sz="2000" dirty="0"/>
              <a:t>searchCourse</a:t>
            </a:r>
            <a:r>
              <a:rPr lang="zh-CN" altLang="en-US" sz="2000" dirty="0"/>
              <a:t>方法来说，如果我们将所有的方法全部加锁，</a:t>
            </a:r>
            <a:r>
              <a:rPr lang="en-US" altLang="zh-CN" sz="2000" dirty="0"/>
              <a:t>1000</a:t>
            </a:r>
            <a:r>
              <a:rPr lang="zh-CN" altLang="en-US" sz="2000" dirty="0"/>
              <a:t>条查询的耗时为</a:t>
            </a:r>
            <a:r>
              <a:rPr lang="en-US" altLang="zh-CN" sz="2000" dirty="0"/>
              <a:t>200S+</a:t>
            </a:r>
            <a:r>
              <a:rPr lang="zh-CN" altLang="en-US" sz="2000" dirty="0"/>
              <a:t>。所以为了提升并发方案下的效率，可以采用创建线程池的方法。</a:t>
            </a:r>
            <a:endParaRPr lang="zh-CN" altLang="en-US" sz="2000" dirty="0"/>
          </a:p>
          <a:p>
            <a:pPr lvl="1"/>
            <a:endParaRPr lang="zh-CN" altLang="en-US" sz="2000" dirty="0"/>
          </a:p>
          <a:p>
            <a:pPr marL="457200" lvl="1" indent="0">
              <a:buNone/>
            </a:pPr>
            <a:endParaRPr lang="zh-CN" altLang="en-US" sz="2000" dirty="0"/>
          </a:p>
          <a:p>
            <a:pPr lvl="1"/>
            <a:endParaRPr lang="zh-CN" altLang="en-US" sz="2000" dirty="0"/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5005" y="2693035"/>
            <a:ext cx="5243195" cy="3576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Correctness</a:t>
            </a:r>
            <a:endParaRPr lang="en-US" altLang="zh-CN" sz="4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 lnSpcReduction="20000"/>
          </a:bodyPr>
          <a:lstStyle/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sz="2000" dirty="0"/>
              <a:t>由于源数据可能存在错误，例如：删除一个在表中不存在的学生或者老师。诸如此类的异常的类型都是SQLException，使用</a:t>
            </a:r>
            <a:r>
              <a:rPr lang="en-US" altLang="zh-CN" sz="2000" dirty="0"/>
              <a:t>try catch</a:t>
            </a:r>
            <a:r>
              <a:rPr lang="zh-CN" altLang="en-US" sz="2000" dirty="0"/>
              <a:t>模块对异常进行捕获，并抛出相对应的异常（EntityNotFoundException和IntegrityViolationException），这两类异常都</a:t>
            </a:r>
            <a:r>
              <a:rPr lang="zh-CN" altLang="en-US" sz="2000" dirty="0"/>
              <a:t>继承自RuntimeException。</a:t>
            </a:r>
            <a:r>
              <a:rPr lang="zh-CN" altLang="en-US" sz="2000" dirty="0"/>
              <a:t>需要注意的是所有</a:t>
            </a:r>
            <a:r>
              <a:rPr lang="en-US" altLang="zh-CN" sz="2000" dirty="0"/>
              <a:t>select</a:t>
            </a:r>
            <a:r>
              <a:rPr lang="zh-CN" altLang="en-US" sz="2000" dirty="0"/>
              <a:t>和</a:t>
            </a:r>
            <a:r>
              <a:rPr lang="en-US" altLang="zh-CN" sz="2000" dirty="0"/>
              <a:t>delete</a:t>
            </a:r>
            <a:r>
              <a:rPr lang="zh-CN" altLang="en-US" sz="2000" dirty="0"/>
              <a:t>的</a:t>
            </a:r>
            <a:r>
              <a:rPr lang="en-US" altLang="zh-CN" sz="2000" dirty="0"/>
              <a:t>SQL</a:t>
            </a:r>
            <a:r>
              <a:rPr lang="zh-CN" altLang="en-US" sz="2000" dirty="0"/>
              <a:t>命令都可能抛出异常，所以都需要进行处理。</a:t>
            </a:r>
            <a:endParaRPr lang="zh-CN" altLang="en-US" sz="2000" dirty="0"/>
          </a:p>
          <a:p>
            <a:pPr marL="457200" lvl="1" indent="0">
              <a:buNone/>
            </a:pPr>
            <a:endParaRPr lang="zh-CN" altLang="en-US" sz="2000" dirty="0"/>
          </a:p>
          <a:p>
            <a:pPr lvl="1"/>
            <a:endParaRPr lang="zh-CN" altLang="en-US" sz="2000" dirty="0"/>
          </a:p>
          <a:p>
            <a:pPr marL="457200" lvl="1" indent="0">
              <a:buNone/>
            </a:pPr>
            <a:endParaRPr lang="zh-CN" altLang="en-US" sz="2000" dirty="0"/>
          </a:p>
          <a:p>
            <a:pPr lvl="1"/>
            <a:endParaRPr lang="zh-CN" altLang="en-US" sz="2000" dirty="0"/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320" y="3045460"/>
            <a:ext cx="8970010" cy="13150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20" y="4693920"/>
            <a:ext cx="9686925" cy="13144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7100" y="1941666"/>
            <a:ext cx="6159500" cy="2036059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QUESTION&amp;ANSWER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3866">
            <a:off x="-541884" y="1560614"/>
            <a:ext cx="13275768" cy="30571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5840" y="2766218"/>
            <a:ext cx="10515600" cy="1325563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altLang="zh-CN" dirty="0"/>
              <a:t>hanks For Watching</a:t>
            </a:r>
            <a:r>
              <a:rPr lang="zh-CN" altLang="en-US" dirty="0"/>
              <a:t>！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		Table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What's this project want to solve</a:t>
            </a:r>
            <a:endParaRPr lang="en-US" altLang="zh-CN" spc="15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/>
            <a:endParaRPr lang="en-US" altLang="zh-CN" spc="15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190131" y="2133601"/>
            <a:ext cx="2582393" cy="2435302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our table</a:t>
            </a:r>
            <a:endParaRPr lang="en-US" altLang="zh-CN" sz="4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sz="3200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 descr="sql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1680" y="552450"/>
            <a:ext cx="6129020" cy="55702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searchCourse</a:t>
            </a:r>
            <a:endParaRPr lang="en-US" altLang="zh-CN" spc="300" dirty="0">
              <a:solidFill>
                <a:schemeClr val="bg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190131" y="2133601"/>
            <a:ext cx="2582393" cy="2435302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lang="en-US" altLang="zh-CN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searchCourse</a:t>
            </a:r>
            <a:endParaRPr lang="en-US" altLang="zh-CN" sz="4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sz="2000" dirty="0"/>
              <a:t>一开始，我们想根据各个情况用字符串拼接说起来语句的方法来实现，实现之后发现由于有些情况特别复杂导致样例过得不多，于是放弃了这种做法。</a:t>
            </a:r>
            <a:endParaRPr lang="zh-CN" altLang="en-US" sz="2000" dirty="0"/>
          </a:p>
          <a:p>
            <a:pPr lvl="1"/>
            <a:r>
              <a:rPr lang="zh-CN" altLang="en-US" sz="2000" dirty="0"/>
              <a:t>第二个版本的</a:t>
            </a:r>
            <a:r>
              <a:rPr lang="en-US" altLang="zh-CN" sz="2000" dirty="0"/>
              <a:t>searchcourse</a:t>
            </a:r>
            <a:r>
              <a:rPr lang="zh-CN" altLang="en-US" sz="2000" dirty="0"/>
              <a:t>，先根据</a:t>
            </a:r>
            <a:r>
              <a:rPr lang="en-US" altLang="zh-CN" sz="2000" dirty="0"/>
              <a:t>semesterid</a:t>
            </a:r>
            <a:r>
              <a:rPr lang="zh-CN" altLang="en-US" sz="2000" dirty="0"/>
              <a:t>所有的</a:t>
            </a:r>
            <a:r>
              <a:rPr lang="en-US" altLang="zh-CN" sz="2000" dirty="0"/>
              <a:t>coursesection</a:t>
            </a:r>
            <a:r>
              <a:rPr lang="zh-CN" altLang="en-US" sz="2000" dirty="0"/>
              <a:t>先</a:t>
            </a:r>
            <a:r>
              <a:rPr lang="en-US" altLang="zh-CN" sz="2000" dirty="0"/>
              <a:t>select</a:t>
            </a:r>
            <a:r>
              <a:rPr lang="zh-CN" altLang="en-US" sz="2000" dirty="0"/>
              <a:t>出来导入一个新的表里。每次结束时再</a:t>
            </a:r>
            <a:r>
              <a:rPr lang="en-US" altLang="zh-CN" sz="2000" dirty="0"/>
              <a:t>drop</a:t>
            </a:r>
            <a:r>
              <a:rPr lang="zh-CN" altLang="en-US" sz="2000" dirty="0"/>
              <a:t>掉这个表。</a:t>
            </a:r>
            <a:endParaRPr lang="zh-CN" altLang="en-US" sz="2000" dirty="0"/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6795" y="3261995"/>
            <a:ext cx="6751320" cy="19202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searchCourse</a:t>
            </a:r>
            <a:endParaRPr lang="en-US" altLang="zh-CN" sz="4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669925" y="952500"/>
            <a:ext cx="5303520" cy="5388610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sz="2000" dirty="0"/>
              <a:t>       if (searchCid != null) {</a:t>
            </a:r>
            <a:endParaRPr sz="2000" dirty="0"/>
          </a:p>
          <a:p>
            <a:pPr lvl="1"/>
            <a:r>
              <a:rPr sz="2000" dirty="0"/>
              <a:t>        }</a:t>
            </a:r>
            <a:endParaRPr sz="2000" dirty="0"/>
          </a:p>
          <a:p>
            <a:pPr lvl="1"/>
            <a:r>
              <a:rPr sz="2000" dirty="0"/>
              <a:t>        if (searchName != null) {</a:t>
            </a:r>
            <a:endParaRPr sz="2000" dirty="0"/>
          </a:p>
          <a:p>
            <a:pPr lvl="1"/>
            <a:r>
              <a:rPr sz="2000" dirty="0"/>
              <a:t>        }</a:t>
            </a:r>
            <a:endParaRPr sz="2000" dirty="0"/>
          </a:p>
          <a:p>
            <a:pPr lvl="1"/>
            <a:r>
              <a:rPr sz="2000" dirty="0"/>
              <a:t>        if (searchInstructor != null) {</a:t>
            </a:r>
            <a:endParaRPr sz="2000" dirty="0"/>
          </a:p>
          <a:p>
            <a:pPr lvl="1"/>
            <a:r>
              <a:rPr sz="2000" dirty="0"/>
              <a:t>        }</a:t>
            </a:r>
            <a:endParaRPr sz="2000" dirty="0"/>
          </a:p>
          <a:p>
            <a:pPr lvl="1"/>
            <a:r>
              <a:rPr sz="2000" dirty="0"/>
              <a:t>        if (searchDayOfWeek != null) {</a:t>
            </a:r>
            <a:endParaRPr sz="2000" dirty="0"/>
          </a:p>
          <a:p>
            <a:pPr lvl="1"/>
            <a:r>
              <a:rPr sz="2000" dirty="0"/>
              <a:t>        }</a:t>
            </a:r>
            <a:endParaRPr sz="2000" dirty="0"/>
          </a:p>
          <a:p>
            <a:pPr lvl="1"/>
            <a:r>
              <a:rPr sz="2000" dirty="0"/>
              <a:t>        if (searchClassTime != null) {</a:t>
            </a:r>
            <a:endParaRPr sz="2000" dirty="0"/>
          </a:p>
          <a:p>
            <a:pPr lvl="1"/>
            <a:r>
              <a:rPr sz="2000" dirty="0"/>
              <a:t>        }</a:t>
            </a:r>
            <a:endParaRPr sz="2000" dirty="0"/>
          </a:p>
          <a:p>
            <a:pPr lvl="1"/>
            <a:r>
              <a:rPr sz="2000" dirty="0"/>
              <a:t>        if (searchClassLocations != null) {</a:t>
            </a:r>
            <a:endParaRPr sz="2000" dirty="0"/>
          </a:p>
          <a:p>
            <a:pPr lvl="1"/>
            <a:r>
              <a:rPr sz="2000" dirty="0"/>
              <a:t>        }</a:t>
            </a:r>
            <a:endParaRPr sz="2000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101715" y="1038860"/>
            <a:ext cx="5303520" cy="5388610"/>
          </a:xfrm>
          <a:prstGeom prst="rect">
            <a:avLst/>
          </a:prstGeom>
        </p:spPr>
        <p:txBody>
          <a:bodyPr vert="horz" lIns="90000" tIns="46800" rIns="90000" bIns="46800" rtlCol="0">
            <a:normAutofit fontScale="65000" lnSpcReduction="20000"/>
          </a:bodyPr>
          <a:lstStyle>
            <a:lvl1pPr marL="2286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sz="2000" dirty="0"/>
              <a:t>        if (searchCourseType == CourseType.ALL) {</a:t>
            </a:r>
            <a:endParaRPr sz="2000" dirty="0"/>
          </a:p>
          <a:p>
            <a:pPr lvl="1"/>
            <a:r>
              <a:rPr sz="2000" dirty="0"/>
              <a:t>        } else if (searchCourseType == CourseType.MAJOR_COMPULSORY) {</a:t>
            </a:r>
            <a:endParaRPr sz="2000" dirty="0"/>
          </a:p>
          <a:p>
            <a:pPr lvl="1"/>
            <a:r>
              <a:rPr sz="2000" dirty="0"/>
              <a:t>        } else if (searchCourseType == CourseType.MAJOR_ELECTIVE) {</a:t>
            </a:r>
            <a:endParaRPr sz="2000" dirty="0"/>
          </a:p>
          <a:p>
            <a:pPr lvl="1"/>
            <a:r>
              <a:rPr sz="2000" dirty="0"/>
              <a:t>        } else if (searchCourseType == CourseType.PUBLIC) {</a:t>
            </a:r>
            <a:endParaRPr sz="2000" dirty="0"/>
          </a:p>
          <a:p>
            <a:pPr lvl="1"/>
            <a:r>
              <a:rPr sz="2000" dirty="0"/>
              <a:t>        } else if (searchCourseType == CourseType.CROSS_MAJOR) {</a:t>
            </a:r>
            <a:endParaRPr sz="2000" dirty="0"/>
          </a:p>
          <a:p>
            <a:pPr lvl="1"/>
            <a:r>
              <a:rPr sz="2000" dirty="0"/>
              <a:t>        }</a:t>
            </a:r>
            <a:endParaRPr sz="2000" dirty="0"/>
          </a:p>
          <a:p>
            <a:pPr lvl="1"/>
            <a:r>
              <a:rPr sz="2000" dirty="0"/>
              <a:t>        if (!ignoreFull) {</a:t>
            </a:r>
            <a:endParaRPr sz="2000" dirty="0"/>
          </a:p>
          <a:p>
            <a:pPr lvl="1"/>
            <a:r>
              <a:rPr sz="2000" dirty="0"/>
              <a:t>        }</a:t>
            </a:r>
            <a:endParaRPr sz="2000" dirty="0"/>
          </a:p>
          <a:p>
            <a:pPr lvl="1"/>
            <a:r>
              <a:rPr sz="2000" dirty="0"/>
              <a:t>        if (!ignoreConflict) </a:t>
            </a:r>
            <a:endParaRPr sz="2000" dirty="0"/>
          </a:p>
          <a:p>
            <a:pPr lvl="1"/>
            <a:r>
              <a:rPr sz="2000" dirty="0"/>
              <a:t>        }</a:t>
            </a:r>
            <a:endParaRPr sz="2000" dirty="0"/>
          </a:p>
          <a:p>
            <a:pPr lvl="1"/>
            <a:r>
              <a:rPr sz="2000" dirty="0"/>
              <a:t>        if (!ignorePassed) {</a:t>
            </a:r>
            <a:endParaRPr sz="2000" dirty="0"/>
          </a:p>
          <a:p>
            <a:pPr lvl="1"/>
            <a:r>
              <a:rPr sz="2000" dirty="0"/>
              <a:t>        }</a:t>
            </a:r>
            <a:endParaRPr sz="2000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713762"/>
          </a:xfrm>
        </p:spPr>
        <p:txBody>
          <a:bodyPr/>
          <a:lstStyle/>
          <a:p>
            <a:r>
              <a:rPr lang="en-US" altLang="zh-CN" sz="44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SearchCourse</a:t>
            </a:r>
            <a:r>
              <a:rPr lang="en-US" altLang="zh-CN" dirty="0"/>
              <a:t> </a:t>
            </a:r>
            <a:r>
              <a:rPr lang="en-US" altLang="zh-CN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 SQL Function</a:t>
            </a:r>
            <a:endParaRPr lang="zh-CN" altLang="en-US" sz="4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69930" y="1334278"/>
            <a:ext cx="5283242" cy="5007137"/>
          </a:xfrm>
        </p:spPr>
        <p:txBody>
          <a:bodyPr>
            <a:normAutofit/>
          </a:bodyPr>
          <a:lstStyle/>
          <a:p>
            <a:r>
              <a:rPr lang="en-US" altLang="zh-CN" dirty="0"/>
              <a:t>(1)Create template table</a:t>
            </a:r>
            <a:endParaRPr lang="en-US" altLang="zh-CN" dirty="0"/>
          </a:p>
          <a:p>
            <a:r>
              <a:rPr lang="en-US" altLang="zh-CN" dirty="0"/>
              <a:t>(2)Initial table by </a:t>
            </a:r>
            <a:r>
              <a:rPr lang="en-US" altLang="zh-CN" dirty="0" err="1"/>
              <a:t>semesterId</a:t>
            </a:r>
            <a:r>
              <a:rPr lang="en-US" altLang="zh-CN" dirty="0"/>
              <a:t> &amp; </a:t>
            </a:r>
            <a:r>
              <a:rPr lang="en-US" altLang="zh-CN" dirty="0" err="1"/>
              <a:t>courseType</a:t>
            </a:r>
            <a:endParaRPr lang="en-US" altLang="zh-CN" dirty="0"/>
          </a:p>
          <a:p>
            <a:r>
              <a:rPr lang="en-US" altLang="zh-CN" dirty="0"/>
              <a:t>(3)Traverse the conditions</a:t>
            </a:r>
            <a:endParaRPr lang="en-US" altLang="zh-CN" dirty="0"/>
          </a:p>
          <a:p>
            <a:r>
              <a:rPr lang="en-US" altLang="zh-CN" dirty="0"/>
              <a:t>(4)Return with correct order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Features:</a:t>
            </a:r>
            <a:endParaRPr lang="en-US" altLang="zh-CN" dirty="0"/>
          </a:p>
          <a:p>
            <a:r>
              <a:rPr lang="en-US" altLang="zh-CN" dirty="0"/>
              <a:t>(1)The table with column ‘section’ &amp; ‘class’</a:t>
            </a:r>
            <a:endParaRPr lang="en-US" altLang="zh-CN" dirty="0"/>
          </a:p>
          <a:p>
            <a:r>
              <a:rPr lang="en-US" altLang="zh-CN" dirty="0"/>
              <a:t>(2)</a:t>
            </a:r>
            <a:endParaRPr lang="en-US" altLang="zh-CN" dirty="0"/>
          </a:p>
          <a:p>
            <a:r>
              <a:rPr lang="en-US" altLang="zh-CN" dirty="0"/>
              <a:t>(3)Separate function for prerequisite and conflict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 rotWithShape="1">
          <a:blip r:embed="rId1"/>
          <a:srcRect b="11115"/>
          <a:stretch>
            <a:fillRect/>
          </a:stretch>
        </p:blipFill>
        <p:spPr>
          <a:xfrm>
            <a:off x="5953167" y="1170993"/>
            <a:ext cx="5568903" cy="2695036"/>
          </a:xfr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67" y="4543603"/>
            <a:ext cx="2880610" cy="112023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67" y="4113079"/>
            <a:ext cx="4846740" cy="21490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826420"/>
          </a:xfrm>
        </p:spPr>
        <p:txBody>
          <a:bodyPr/>
          <a:lstStyle/>
          <a:p>
            <a:r>
              <a:rPr lang="en-US" altLang="zh-CN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Prerequisite &amp; Conflict</a:t>
            </a:r>
            <a:endParaRPr lang="zh-CN" altLang="en-US" sz="4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29" y="4058816"/>
            <a:ext cx="8336953" cy="2282599"/>
          </a:xfrm>
        </p:spPr>
        <p:txBody>
          <a:bodyPr/>
          <a:lstStyle/>
          <a:p>
            <a:r>
              <a:rPr lang="en-US" altLang="zh-CN" dirty="0"/>
              <a:t>With separate function for pre &amp; con</a:t>
            </a:r>
            <a:endParaRPr lang="en-US" altLang="zh-CN" dirty="0"/>
          </a:p>
          <a:p>
            <a:r>
              <a:rPr lang="en-US" altLang="zh-CN" dirty="0"/>
              <a:t>Delete in unit of section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859853" y="2565918"/>
            <a:ext cx="3662266" cy="3775497"/>
          </a:xfrm>
        </p:spPr>
        <p:txBody>
          <a:bodyPr/>
          <a:lstStyle/>
          <a:p>
            <a:r>
              <a:rPr lang="en-US" altLang="zh-CN" dirty="0"/>
              <a:t>Prerequisite with format of “Inner AND outer OR”</a:t>
            </a:r>
            <a:endParaRPr lang="en-US" altLang="zh-CN" dirty="0"/>
          </a:p>
          <a:p>
            <a:r>
              <a:rPr lang="en-US" altLang="zh-CN" dirty="0"/>
              <a:t>In unit of Course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r="21075"/>
          <a:stretch>
            <a:fillRect/>
          </a:stretch>
        </p:blipFill>
        <p:spPr>
          <a:xfrm>
            <a:off x="669880" y="1269654"/>
            <a:ext cx="6580006" cy="27891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853" y="1269654"/>
            <a:ext cx="3596952" cy="9297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Pre_test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881" y="975835"/>
            <a:ext cx="10112616" cy="469432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UNIT_BK_DARK_LIGHT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elt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3357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3357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193357"/>
  <p:tag name="KSO_WM_TEMPLATE_THUMBS_INDEX" val="1、4、7、8、9、10、11、12、13、15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5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57_7*a*1"/>
  <p:tag name="KSO_WM_TEMPLATE_CATEGORY" val="custom"/>
  <p:tag name="KSO_WM_TEMPLATE_INDEX" val="20193357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3357_7*b*1"/>
  <p:tag name="KSO_WM_TEMPLATE_CATEGORY" val="custom"/>
  <p:tag name="KSO_WM_TEMPLATE_INDEX" val="20193357"/>
  <p:tag name="KSO_WM_UNIT_LAYERLEVEL" val="1"/>
  <p:tag name="KSO_WM_TAG_VERSION" val="1.0"/>
  <p:tag name="KSO_WM_BEAUTIFY_FLAG" val="#wm#"/>
  <p:tag name="KSO_WM_UNIT_ISCONTENTSTITLE" val="0"/>
</p:tagLst>
</file>

<file path=ppt/tags/tag156.xml><?xml version="1.0" encoding="utf-8"?>
<p:tagLst xmlns:p="http://schemas.openxmlformats.org/presentationml/2006/main">
  <p:tag name="KSO_WM_UNIT_PRESET_TEXT" val="01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57_7*e*1"/>
  <p:tag name="KSO_WM_TEMPLATE_CATEGORY" val="custom"/>
  <p:tag name="KSO_WM_TEMPLATE_INDEX" val="20193357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ID" val="custom20193357_7"/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57"/>
  <p:tag name="KSO_WM_SLIDE_LAYOUT" val="a_b_e"/>
  <p:tag name="KSO_WM_SLIDE_LAYOUT_CNT" val="1_1_1"/>
  <p:tag name="KSO_WM_TEMPLATE_MASTER_TYPE" val="1"/>
  <p:tag name="KSO_WM_TEMPLATE_COLOR_TYPE" val="1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193357"/>
</p:tagLst>
</file>

<file path=ppt/tags/tag15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57_7*a*1"/>
  <p:tag name="KSO_WM_TEMPLATE_CATEGORY" val="custom"/>
  <p:tag name="KSO_WM_TEMPLATE_INDEX" val="20193357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2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60.xml><?xml version="1.0" encoding="utf-8"?>
<p:tagLst xmlns:p="http://schemas.openxmlformats.org/presentationml/2006/main">
  <p:tag name="KSO_WM_UNIT_PRESET_TEXT" val="01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57_7*e*1"/>
  <p:tag name="KSO_WM_TEMPLATE_CATEGORY" val="custom"/>
  <p:tag name="KSO_WM_TEMPLATE_INDEX" val="20193357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ID" val="custom20193357_7"/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57"/>
  <p:tag name="KSO_WM_SLIDE_LAYOUT" val="a_b_e"/>
  <p:tag name="KSO_WM_SLIDE_LAYOUT_CNT" val="1_1_1"/>
  <p:tag name="KSO_WM_TEMPLATE_MASTER_TYPE" val="1"/>
  <p:tag name="KSO_WM_TEMPLATE_COLOR_TYPE" val="1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193357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193357"/>
</p:tagLst>
</file>

<file path=ppt/tags/tag16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57_7*a*1"/>
  <p:tag name="KSO_WM_TEMPLATE_CATEGORY" val="custom"/>
  <p:tag name="KSO_WM_TEMPLATE_INDEX" val="20193357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PRESET_TEXT" val="01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57_7*e*1"/>
  <p:tag name="KSO_WM_TEMPLATE_CATEGORY" val="custom"/>
  <p:tag name="KSO_WM_TEMPLATE_INDEX" val="20193357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ID" val="custom20193357_7"/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57"/>
  <p:tag name="KSO_WM_SLIDE_LAYOUT" val="a_b_e"/>
  <p:tag name="KSO_WM_SLIDE_LAYOUT_CNT" val="1_1_1"/>
  <p:tag name="KSO_WM_TEMPLATE_MASTER_TYPE" val="1"/>
  <p:tag name="KSO_WM_TEMPLATE_COLOR_TYPE" val="1"/>
</p:tagLst>
</file>

<file path=ppt/tags/tag16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3357_7*a*1"/>
  <p:tag name="KSO_WM_TEMPLATE_CATEGORY" val="custom"/>
  <p:tag name="KSO_WM_TEMPLATE_INDEX" val="20193357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PRESET_TEXT" val="01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3357_7*e*1"/>
  <p:tag name="KSO_WM_TEMPLATE_CATEGORY" val="custom"/>
  <p:tag name="KSO_WM_TEMPLATE_INDEX" val="20193357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ID" val="custom20193357_7"/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3357"/>
  <p:tag name="KSO_WM_SLIDE_LAYOUT" val="a_b_e"/>
  <p:tag name="KSO_WM_SLIDE_LAYOUT_CNT" val="1_1_1"/>
  <p:tag name="KSO_WM_TEMPLATE_MASTER_TYPE" val="1"/>
  <p:tag name="KSO_WM_TEMPLATE_COLOR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193357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193357"/>
  <p:tag name="KSO_WM_SLIDE_MODEL_TYPE" val="dynamicNum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193357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4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5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A20193357">
      <a:dk1>
        <a:srgbClr val="000000"/>
      </a:dk1>
      <a:lt1>
        <a:srgbClr val="FFFFFF"/>
      </a:lt1>
      <a:dk2>
        <a:srgbClr val="E7E7E7"/>
      </a:dk2>
      <a:lt2>
        <a:srgbClr val="FFFFFF"/>
      </a:lt2>
      <a:accent1>
        <a:srgbClr val="38B7BA"/>
      </a:accent1>
      <a:accent2>
        <a:srgbClr val="18BEB2"/>
      </a:accent2>
      <a:accent3>
        <a:srgbClr val="16C09C"/>
      </a:accent3>
      <a:accent4>
        <a:srgbClr val="35BF7D"/>
      </a:accent4>
      <a:accent5>
        <a:srgbClr val="58BF5F"/>
      </a:accent5>
      <a:accent6>
        <a:srgbClr val="76BA38"/>
      </a:accent6>
      <a:hlink>
        <a:srgbClr val="304FFC"/>
      </a:hlink>
      <a:folHlink>
        <a:srgbClr val="492067"/>
      </a:folHlink>
    </a:clrScheme>
    <a:fontScheme name="商务风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20193357">
    <a:dk1>
      <a:srgbClr val="000000"/>
    </a:dk1>
    <a:lt1>
      <a:srgbClr val="FFFFFF"/>
    </a:lt1>
    <a:dk2>
      <a:srgbClr val="E7E7E7"/>
    </a:dk2>
    <a:lt2>
      <a:srgbClr val="FFFFFF"/>
    </a:lt2>
    <a:accent1>
      <a:srgbClr val="38B7BA"/>
    </a:accent1>
    <a:accent2>
      <a:srgbClr val="18BEB2"/>
    </a:accent2>
    <a:accent3>
      <a:srgbClr val="16C09C"/>
    </a:accent3>
    <a:accent4>
      <a:srgbClr val="35BF7D"/>
    </a:accent4>
    <a:accent5>
      <a:srgbClr val="58BF5F"/>
    </a:accent5>
    <a:accent6>
      <a:srgbClr val="76BA38"/>
    </a:accent6>
    <a:hlink>
      <a:srgbClr val="304FFC"/>
    </a:hlink>
    <a:folHlink>
      <a:srgbClr val="492067"/>
    </a:folHlink>
  </a:clrScheme>
</a:themeOverride>
</file>

<file path=ppt/theme/themeOverride2.xml><?xml version="1.0" encoding="utf-8"?>
<a:themeOverride xmlns:a="http://schemas.openxmlformats.org/drawingml/2006/main">
  <a:clrScheme name="A20193357">
    <a:dk1>
      <a:srgbClr val="000000"/>
    </a:dk1>
    <a:lt1>
      <a:srgbClr val="FFFFFF"/>
    </a:lt1>
    <a:dk2>
      <a:srgbClr val="E7E7E7"/>
    </a:dk2>
    <a:lt2>
      <a:srgbClr val="FFFFFF"/>
    </a:lt2>
    <a:accent1>
      <a:srgbClr val="38B7BA"/>
    </a:accent1>
    <a:accent2>
      <a:srgbClr val="18BEB2"/>
    </a:accent2>
    <a:accent3>
      <a:srgbClr val="16C09C"/>
    </a:accent3>
    <a:accent4>
      <a:srgbClr val="35BF7D"/>
    </a:accent4>
    <a:accent5>
      <a:srgbClr val="58BF5F"/>
    </a:accent5>
    <a:accent6>
      <a:srgbClr val="76BA38"/>
    </a:accent6>
    <a:hlink>
      <a:srgbClr val="304FFC"/>
    </a:hlink>
    <a:folHlink>
      <a:srgbClr val="492067"/>
    </a:folHlink>
  </a:clrScheme>
</a:themeOverride>
</file>

<file path=ppt/theme/themeOverride3.xml><?xml version="1.0" encoding="utf-8"?>
<a:themeOverride xmlns:a="http://schemas.openxmlformats.org/drawingml/2006/main">
  <a:clrScheme name="A20193357">
    <a:dk1>
      <a:srgbClr val="000000"/>
    </a:dk1>
    <a:lt1>
      <a:srgbClr val="FFFFFF"/>
    </a:lt1>
    <a:dk2>
      <a:srgbClr val="E7E7E7"/>
    </a:dk2>
    <a:lt2>
      <a:srgbClr val="FFFFFF"/>
    </a:lt2>
    <a:accent1>
      <a:srgbClr val="38B7BA"/>
    </a:accent1>
    <a:accent2>
      <a:srgbClr val="18BEB2"/>
    </a:accent2>
    <a:accent3>
      <a:srgbClr val="16C09C"/>
    </a:accent3>
    <a:accent4>
      <a:srgbClr val="35BF7D"/>
    </a:accent4>
    <a:accent5>
      <a:srgbClr val="58BF5F"/>
    </a:accent5>
    <a:accent6>
      <a:srgbClr val="76BA38"/>
    </a:accent6>
    <a:hlink>
      <a:srgbClr val="304FFC"/>
    </a:hlink>
    <a:folHlink>
      <a:srgbClr val="492067"/>
    </a:folHlink>
  </a:clrScheme>
</a:themeOverride>
</file>

<file path=ppt/theme/themeOverride4.xml><?xml version="1.0" encoding="utf-8"?>
<a:themeOverride xmlns:a="http://schemas.openxmlformats.org/drawingml/2006/main">
  <a:clrScheme name="A20193357">
    <a:dk1>
      <a:srgbClr val="000000"/>
    </a:dk1>
    <a:lt1>
      <a:srgbClr val="FFFFFF"/>
    </a:lt1>
    <a:dk2>
      <a:srgbClr val="E7E7E7"/>
    </a:dk2>
    <a:lt2>
      <a:srgbClr val="FFFFFF"/>
    </a:lt2>
    <a:accent1>
      <a:srgbClr val="38B7BA"/>
    </a:accent1>
    <a:accent2>
      <a:srgbClr val="18BEB2"/>
    </a:accent2>
    <a:accent3>
      <a:srgbClr val="16C09C"/>
    </a:accent3>
    <a:accent4>
      <a:srgbClr val="35BF7D"/>
    </a:accent4>
    <a:accent5>
      <a:srgbClr val="58BF5F"/>
    </a:accent5>
    <a:accent6>
      <a:srgbClr val="76BA38"/>
    </a:accent6>
    <a:hlink>
      <a:srgbClr val="304FFC"/>
    </a:hlink>
    <a:folHlink>
      <a:srgbClr val="49206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2394</Words>
  <Application>WPS 演示</Application>
  <PresentationFormat>宽屏</PresentationFormat>
  <Paragraphs>147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汉仪旗黑-85S</vt:lpstr>
      <vt:lpstr>DejaVu Sans</vt:lpstr>
      <vt:lpstr>方正书宋_GBK</vt:lpstr>
      <vt:lpstr>Calibri</vt:lpstr>
      <vt:lpstr>Arial Unicode MS</vt:lpstr>
      <vt:lpstr>黑体</vt:lpstr>
      <vt:lpstr>DejaVu Sans</vt:lpstr>
      <vt:lpstr>1_Office 主题​​</vt:lpstr>
      <vt:lpstr>默认设计模板</vt:lpstr>
      <vt:lpstr>PowerPoint 演示文稿</vt:lpstr>
      <vt:lpstr>		Table</vt:lpstr>
      <vt:lpstr>our table</vt:lpstr>
      <vt:lpstr>searchCourse</vt:lpstr>
      <vt:lpstr>searchCourse</vt:lpstr>
      <vt:lpstr>searchCourse</vt:lpstr>
      <vt:lpstr>SearchCourse By SQL Function</vt:lpstr>
      <vt:lpstr>Prerequisite &amp; Conflict</vt:lpstr>
      <vt:lpstr>Pre_test</vt:lpstr>
      <vt:lpstr>Con_test</vt:lpstr>
      <vt:lpstr>enrollCourse</vt:lpstr>
      <vt:lpstr>PowerPoint 演示文稿</vt:lpstr>
      <vt:lpstr>PowerPoint 演示文稿</vt:lpstr>
      <vt:lpstr>Others</vt:lpstr>
      <vt:lpstr>Efficiency</vt:lpstr>
      <vt:lpstr>Concurrency</vt:lpstr>
      <vt:lpstr>Correctness</vt:lpstr>
      <vt:lpstr>QUESTION&amp;ANSWER</vt:lpstr>
      <vt:lpstr>Thanks For Watching！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SUSTech heyStudio</dc:creator>
  <cp:lastModifiedBy>空白</cp:lastModifiedBy>
  <cp:revision>210</cp:revision>
  <dcterms:created xsi:type="dcterms:W3CDTF">2020-06-10T13:53:00Z</dcterms:created>
  <dcterms:modified xsi:type="dcterms:W3CDTF">2021-06-15T13:31:47Z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