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notesMasterIdLst>
    <p:notesMasterId r:id="rId26"/>
  </p:notesMasterIdLst>
  <p:handoutMasterIdLst>
    <p:handoutMasterId r:id="rId27"/>
  </p:handoutMasterIdLst>
  <p:sldIdLst>
    <p:sldId id="335" r:id="rId2"/>
    <p:sldId id="337" r:id="rId3"/>
    <p:sldId id="404" r:id="rId4"/>
    <p:sldId id="340" r:id="rId5"/>
    <p:sldId id="355" r:id="rId6"/>
    <p:sldId id="356" r:id="rId7"/>
    <p:sldId id="398" r:id="rId8"/>
    <p:sldId id="399" r:id="rId9"/>
    <p:sldId id="400" r:id="rId10"/>
    <p:sldId id="401" r:id="rId11"/>
    <p:sldId id="406" r:id="rId12"/>
    <p:sldId id="408" r:id="rId13"/>
    <p:sldId id="407" r:id="rId14"/>
    <p:sldId id="405" r:id="rId15"/>
    <p:sldId id="338" r:id="rId16"/>
    <p:sldId id="410" r:id="rId17"/>
    <p:sldId id="412" r:id="rId18"/>
    <p:sldId id="413" r:id="rId19"/>
    <p:sldId id="415" r:id="rId20"/>
    <p:sldId id="414" r:id="rId21"/>
    <p:sldId id="411" r:id="rId22"/>
    <p:sldId id="293" r:id="rId23"/>
    <p:sldId id="336" r:id="rId24"/>
    <p:sldId id="257" r:id="rId2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" initials="J" lastIdx="4" clrIdx="0">
    <p:extLst>
      <p:ext uri="{19B8F6BF-5375-455C-9EA6-DF929625EA0E}">
        <p15:presenceInfo xmlns:p15="http://schemas.microsoft.com/office/powerpoint/2012/main" userId="Julia" providerId="None"/>
      </p:ext>
    </p:extLst>
  </p:cmAuthor>
  <p:cmAuthor id="2" name="Danielle Roy" initials="DR" lastIdx="1" clrIdx="1">
    <p:extLst>
      <p:ext uri="{19B8F6BF-5375-455C-9EA6-DF929625EA0E}">
        <p15:presenceInfo xmlns:p15="http://schemas.microsoft.com/office/powerpoint/2012/main" userId="82b27dad-1b55-4c00-b34d-035f009b41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032834"/>
    <a:srgbClr val="EBEBEB"/>
    <a:srgbClr val="000000"/>
    <a:srgbClr val="FFD8D4"/>
    <a:srgbClr val="FFF2ED"/>
    <a:srgbClr val="FFDEF3"/>
    <a:srgbClr val="F89617"/>
    <a:srgbClr val="F3583A"/>
    <a:srgbClr val="F23C3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0449" autoAdjust="0"/>
  </p:normalViewPr>
  <p:slideViewPr>
    <p:cSldViewPr snapToGrid="0" showGuides="1">
      <p:cViewPr>
        <p:scale>
          <a:sx n="113" d="100"/>
          <a:sy n="113" d="100"/>
        </p:scale>
        <p:origin x="232" y="7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St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F21D-BD5A-244E-BBC7-630F2683A068}" type="datetimeFigureOut">
              <a:rPr lang="en-US" smtClean="0">
                <a:latin typeface="HelveticaNeueLT Std"/>
              </a:rPr>
              <a:t>3/12/20</a:t>
            </a:fld>
            <a:endParaRPr lang="en-US" dirty="0">
              <a:latin typeface="HelveticaNeueLT St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St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FE46-12FF-0341-ADE4-2018E8EE5712}" type="slidenum">
              <a:rPr lang="en-US" smtClean="0">
                <a:latin typeface="HelveticaNeueLT Std"/>
              </a:rPr>
              <a:t>‹#›</a:t>
            </a:fld>
            <a:endParaRPr lang="en-US" dirty="0">
              <a:latin typeface="HelveticaNeueLT Std"/>
            </a:endParaRPr>
          </a:p>
        </p:txBody>
      </p:sp>
    </p:spTree>
    <p:extLst>
      <p:ext uri="{BB962C8B-B14F-4D97-AF65-F5344CB8AC3E}">
        <p14:creationId xmlns:p14="http://schemas.microsoft.com/office/powerpoint/2010/main" val="65619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Std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Std" panose="020B0604020202020204" pitchFamily="34" charset="0"/>
              </a:defRPr>
            </a:lvl1pPr>
          </a:lstStyle>
          <a:p>
            <a:fld id="{60379392-2CB5-4757-908C-BF8ABB43BAEB}" type="datetimeFigureOut">
              <a:rPr lang="fr-FR" smtClean="0"/>
              <a:pPr/>
              <a:t>12/03/2020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Std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Std" panose="020B0604020202020204" pitchFamily="34" charset="0"/>
              </a:defRPr>
            </a:lvl1pPr>
          </a:lstStyle>
          <a:p>
            <a:fld id="{60D5164B-060B-434D-A903-BEB47D4A7C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30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.emf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43DB81E7-44D8-A349-AC31-99094B9C0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366" y="1200150"/>
            <a:ext cx="6343650" cy="2743200"/>
          </a:xfrm>
          <a:prstGeom prst="rect">
            <a:avLst/>
          </a:prstGeom>
          <a:ln w="127000">
            <a:solidFill>
              <a:schemeClr val="tx1"/>
            </a:solidFill>
            <a:miter lim="800000"/>
          </a:ln>
        </p:spPr>
        <p:txBody>
          <a:bodyPr lIns="684000" tIns="540000" rIns="684000" bIns="540000" anchor="b"/>
          <a:lstStyle>
            <a:lvl1pPr algn="l">
              <a:lnSpc>
                <a:spcPct val="100000"/>
              </a:lnSpc>
              <a:defRPr sz="3300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cover slide </a:t>
            </a:r>
          </a:p>
        </p:txBody>
      </p:sp>
      <p:sp>
        <p:nvSpPr>
          <p:cNvPr id="19" name="Text Placeholder 19" title="Tyo your body text here">
            <a:extLst>
              <a:ext uri="{FF2B5EF4-FFF2-40B4-BE49-F238E27FC236}">
                <a16:creationId xmlns:a16="http://schemas.microsoft.com/office/drawing/2014/main" id="{601CBD9C-CB51-8D4A-A837-A45B8144C0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4155926"/>
            <a:ext cx="5829300" cy="171450"/>
          </a:xfrm>
          <a:prstGeom prst="rect">
            <a:avLst/>
          </a:prstGeom>
          <a:noFill/>
        </p:spPr>
        <p:txBody>
          <a:bodyPr wrap="none" lIns="0" t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50" b="0" i="0" spc="225">
                <a:solidFill>
                  <a:schemeClr val="tx1"/>
                </a:solidFill>
                <a:latin typeface="+mj-lt"/>
              </a:defRPr>
            </a:lvl1pPr>
            <a:lvl2pPr>
              <a:defRPr sz="900" b="0" i="0">
                <a:latin typeface="+mj-lt"/>
              </a:defRPr>
            </a:lvl2pPr>
            <a:lvl3pPr>
              <a:defRPr sz="900" b="0" i="0">
                <a:latin typeface="+mj-lt"/>
              </a:defRPr>
            </a:lvl3pPr>
            <a:lvl4pPr>
              <a:defRPr sz="900" b="0" i="0">
                <a:latin typeface="+mj-lt"/>
              </a:defRPr>
            </a:lvl4pPr>
            <a:lvl5pPr>
              <a:defRPr sz="900" b="0" i="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2DF7C-2FAF-294B-9F88-B69975D7C858}"/>
              </a:ext>
            </a:extLst>
          </p:cNvPr>
          <p:cNvSpPr txBox="1"/>
          <p:nvPr userDrawn="1"/>
        </p:nvSpPr>
        <p:spPr>
          <a:xfrm>
            <a:off x="2843808" y="4876006"/>
            <a:ext cx="42484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1" u="none" strike="noStrike" kern="1200" dirty="0">
                <a:solidFill>
                  <a:schemeClr val="bg2">
                    <a:lumMod val="75000"/>
                  </a:schemeClr>
                </a:solidFill>
                <a:effectLst/>
                <a:latin typeface="Merriweather" panose="02060503050406030704" pitchFamily="18" charset="77"/>
                <a:ea typeface="+mn-ea"/>
                <a:cs typeface="+mn-cs"/>
              </a:rPr>
              <a:t>Valtech. All Right Reserved.</a:t>
            </a:r>
            <a:endParaRPr lang="en-US" sz="600" b="0" i="1" dirty="0">
              <a:solidFill>
                <a:schemeClr val="bg2">
                  <a:lumMod val="75000"/>
                </a:schemeClr>
              </a:solidFill>
              <a:latin typeface="Merriweather" panose="02060503050406030704" pitchFamily="18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3C26B-A2DE-A647-B119-BF7B5F9D067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4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12082" y="1371600"/>
            <a:ext cx="6332935" cy="23522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There is nothing noble in being superior to your fellow men. True nobility lies in being superior to your former self.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412083" y="3867895"/>
            <a:ext cx="5788818" cy="1440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1">
                <a:solidFill>
                  <a:schemeClr val="tx1"/>
                </a:solidFill>
                <a:latin typeface="+mj-lt"/>
                <a:cs typeface="Merriweather"/>
              </a:defRPr>
            </a:lvl1pPr>
          </a:lstStyle>
          <a:p>
            <a:pPr lvl="0"/>
            <a:r>
              <a:rPr lang="en-US" dirty="0"/>
              <a:t>Ernest Hemingway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3B633-7523-674A-AE83-12331AD0762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B68D08-6663-B144-98ED-000D8CCE0A8F}"/>
              </a:ext>
            </a:extLst>
          </p:cNvPr>
          <p:cNvSpPr/>
          <p:nvPr userDrawn="1"/>
        </p:nvSpPr>
        <p:spPr>
          <a:xfrm flipH="1">
            <a:off x="971599" y="1203598"/>
            <a:ext cx="45719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2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651C-C8D3-364E-AF4B-91A7A7D5D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2728" y="1371600"/>
            <a:ext cx="7386638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F9C26-48BF-FC4F-9913-DD7FAD319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8" y="342900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D560A0-0DC2-F441-B7B3-7D9E97803C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4A9EB-842C-C541-822E-F10EB92C1AC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71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C1CD4F9-060A-F64B-9C2F-6DD0C98F37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6261" y="1371600"/>
            <a:ext cx="3473053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87FE2B-06AF-F444-97EE-B1410A41A2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2729" y="1371600"/>
            <a:ext cx="3473053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8DDBB5-4797-F040-8D18-4C0C3087A3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1AECD53-B85A-D646-9F69-066B20268C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FDE61-A3C7-9146-9FC6-22A9AE61263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6015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0311B-49CA-634E-AC4F-D0CBF35604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5916" y="1028700"/>
            <a:ext cx="2114550" cy="3257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E119989-22A8-AC4F-A2A0-C548117493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7042" y="1028700"/>
            <a:ext cx="2112325" cy="3257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DAC38E4-5B5E-F04B-84FA-6556F0E91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1028700"/>
            <a:ext cx="2114550" cy="3257550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17D5A-FA7A-2943-A347-27CF6B3110A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161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(lef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572000" y="342900"/>
            <a:ext cx="4229101" cy="44577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81EF5A3-1B53-5C4C-8BF1-6BE58B38B6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2729" y="2228850"/>
            <a:ext cx="3158727" cy="2571750"/>
          </a:xfrm>
          <a:prstGeom prst="rect">
            <a:avLst/>
          </a:prstGeom>
          <a:noFill/>
        </p:spPr>
        <p:txBody>
          <a:bodyPr lIns="0" tIns="21600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F0DEA7D7-A8DC-9146-81E8-A8456C75B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30" y="1371600"/>
            <a:ext cx="3158726" cy="8572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title, content and image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83693-9E36-6747-A362-BD0F5CC12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729" y="15240"/>
            <a:ext cx="1586301" cy="118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0444D-ECB2-404F-9E0E-D39EE7BCAFBD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19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42900" y="342900"/>
            <a:ext cx="4229101" cy="44577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98ABE-C912-A442-B172-41162A0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5160" y="15240"/>
            <a:ext cx="1586301" cy="1184910"/>
          </a:xfrm>
          <a:prstGeom prst="rect">
            <a:avLst/>
          </a:prstGeom>
        </p:spPr>
      </p:pic>
      <p:sp>
        <p:nvSpPr>
          <p:cNvPr id="6" name="Titre 4">
            <a:extLst>
              <a:ext uri="{FF2B5EF4-FFF2-40B4-BE49-F238E27FC236}">
                <a16:creationId xmlns:a16="http://schemas.microsoft.com/office/drawing/2014/main" id="{89A572EC-9A5F-DA4C-B6F2-079D1CB34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5160" y="1371600"/>
            <a:ext cx="2619375" cy="8572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title, content and image</a:t>
            </a:r>
            <a:endParaRPr lang="fr-FR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82A22AA-CE9C-F64D-B404-F8D3AF7D4C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92097" y="2228850"/>
            <a:ext cx="3158727" cy="2571750"/>
          </a:xfrm>
          <a:prstGeom prst="rect">
            <a:avLst/>
          </a:prstGeom>
          <a:noFill/>
        </p:spPr>
        <p:txBody>
          <a:bodyPr lIns="0" tIns="21600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324B4-66C9-3043-B14E-D24AE1318867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18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(fu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1DA9-F532-2F41-8AF2-DF4E526D88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-9707" y="0"/>
            <a:ext cx="4229100" cy="51435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720000" tIns="1980000" rIns="720000" bIns="115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itre 4"/>
          <p:cNvSpPr>
            <a:spLocks noGrp="1"/>
          </p:cNvSpPr>
          <p:nvPr>
            <p:ph type="title" hasCustomPrompt="1"/>
          </p:nvPr>
        </p:nvSpPr>
        <p:spPr>
          <a:xfrm>
            <a:off x="602248" y="123478"/>
            <a:ext cx="3249672" cy="12001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title, content and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00190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4947F-1F92-F145-AB0C-E1D4C0165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3817" y="1247404"/>
            <a:ext cx="1975833" cy="3628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E3988-52F6-934E-A908-6EF4ACEF8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06135" y="1247404"/>
            <a:ext cx="1975833" cy="3628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3E7D8-38AB-5546-B4D3-3C1E9B8B41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2387" y="1247404"/>
            <a:ext cx="1975833" cy="3628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5F2B59-7764-9E42-870B-C9C695886205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D4AACC-23D7-1344-A508-9689D8824F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98561" y="1674000"/>
            <a:ext cx="1422000" cy="24984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E57FB93-1B74-8242-B0C5-5CEA7ADE148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8000" y="1674000"/>
            <a:ext cx="1422000" cy="24984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53925C2-3FC7-5B48-B953-8853CA5EC5F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42641" y="1674000"/>
            <a:ext cx="1422000" cy="24984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66128B-0C25-3A40-9663-8247A283C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63B824-1E96-C44F-96F0-24CC554DD0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72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CB6C4-9C67-334E-98FD-A616B30CB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1640" y="1131590"/>
            <a:ext cx="6336704" cy="3696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FF29E-82DA-8748-97BF-0EC5166387BD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F8799C-BC5D-0E46-85F5-130B7602CB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90253" y="1394515"/>
            <a:ext cx="4807504" cy="300852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26E16-D5AB-1E4E-AB2F-D1C42237F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C937AEC-BCB9-E740-9C93-2244453634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383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s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8366" y="0"/>
            <a:ext cx="4584345" cy="2567568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5076056" y="411510"/>
            <a:ext cx="3455987" cy="10803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300" i="1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Nam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”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076056" y="1563886"/>
            <a:ext cx="3455987" cy="360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1" i="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5076056" y="1995934"/>
            <a:ext cx="3455987" cy="216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1560" y="2859782"/>
            <a:ext cx="3455987" cy="10803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300" i="1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Nam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”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012158"/>
            <a:ext cx="3455987" cy="360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1" i="0" spc="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611560" y="4444206"/>
            <a:ext cx="3455987" cy="216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581144" y="2575932"/>
            <a:ext cx="4584345" cy="2567568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76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4D3FA7B-DB3E-6C4E-A104-64D4A81E7A5E}"/>
              </a:ext>
            </a:extLst>
          </p:cNvPr>
          <p:cNvSpPr/>
          <p:nvPr userDrawn="1"/>
        </p:nvSpPr>
        <p:spPr>
          <a:xfrm>
            <a:off x="345281" y="349249"/>
            <a:ext cx="8455819" cy="4451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7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55AE2E2-7158-FB4D-A1CC-2AA4DA9BB2D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543518" y="2429469"/>
            <a:ext cx="3771900" cy="627462"/>
          </a:xfrm>
          <a:prstGeom prst="rect">
            <a:avLst/>
          </a:prstGeom>
          <a:ln w="228600">
            <a:noFill/>
            <a:miter lim="800000"/>
          </a:ln>
        </p:spPr>
        <p:txBody>
          <a:bodyPr vert="horz" lIns="0" tIns="274320" rIns="274320" bIns="274320" rtlCol="0" anchor="ctr" anchorCtr="0">
            <a:noAutofit/>
          </a:bodyPr>
          <a:lstStyle>
            <a:lvl1pPr algn="ctr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-1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-113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59307B-761A-4B4F-BE38-51E6D6525307}"/>
              </a:ext>
            </a:extLst>
          </p:cNvPr>
          <p:cNvSpPr/>
          <p:nvPr userDrawn="1"/>
        </p:nvSpPr>
        <p:spPr>
          <a:xfrm>
            <a:off x="1412082" y="349249"/>
            <a:ext cx="7389019" cy="4451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7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8" name="Title 28"/>
          <p:cNvSpPr>
            <a:spLocks noGrp="1"/>
          </p:cNvSpPr>
          <p:nvPr>
            <p:ph type="title" hasCustomPrompt="1"/>
          </p:nvPr>
        </p:nvSpPr>
        <p:spPr>
          <a:xfrm>
            <a:off x="1925241" y="1714500"/>
            <a:ext cx="5275659" cy="1714500"/>
          </a:xfrm>
          <a:prstGeom prst="rect">
            <a:avLst/>
          </a:prstGeom>
        </p:spPr>
        <p:txBody>
          <a:bodyPr lIns="0" tIns="0" bIns="0" anchor="ctr" anchorCtr="1">
            <a:noAutofit/>
          </a:bodyPr>
          <a:lstStyle>
            <a:lvl1pPr algn="ctr">
              <a:lnSpc>
                <a:spcPct val="100000"/>
              </a:lnSpc>
              <a:defRPr sz="28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new section slide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8648" y="2234250"/>
            <a:ext cx="675000" cy="67500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anchor="ctr" anchorCtr="1">
            <a:noAutofit/>
          </a:bodyPr>
          <a:lstStyle>
            <a:lvl1pPr>
              <a:lnSpc>
                <a:spcPct val="100000"/>
              </a:lnSpc>
              <a:buNone/>
              <a:defRPr sz="3150" b="1" u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75DA6-F0AE-E741-B5EE-218A7E6645D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tems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43608" y="1419622"/>
            <a:ext cx="2253930" cy="1944216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861" y="3507854"/>
            <a:ext cx="22494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02952" y="1419622"/>
            <a:ext cx="2253930" cy="1944216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005205" y="3507854"/>
            <a:ext cx="22494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054449" y="3909607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554680" y="3210653"/>
            <a:ext cx="2253930" cy="1944216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3556933" y="1995686"/>
            <a:ext cx="22494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565521" y="2397439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13793" y="3909607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244984-5496-F840-A474-D3958B212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1D6742E-5493-3645-AFB3-BC595468B6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DB8A49-C773-C947-8ED9-5EA83011602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tems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43608" y="1707654"/>
            <a:ext cx="2253930" cy="1448578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861" y="3149082"/>
            <a:ext cx="2249424" cy="27432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054449" y="3550835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554680" y="1707654"/>
            <a:ext cx="2253930" cy="1448578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3556933" y="3149082"/>
            <a:ext cx="2249424" cy="27432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565521" y="3550835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02952" y="1707654"/>
            <a:ext cx="2253930" cy="1448578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005205" y="3149082"/>
            <a:ext cx="2249424" cy="27432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13793" y="3550835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2B9359-20F5-0748-9B78-D8470A34B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4D222E-2374-3B46-956E-33724DEF8D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C4FD7-1DAA-184E-8599-18DD0BB8C65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8070" y="4083918"/>
            <a:ext cx="1872208" cy="20097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a-DK" dirty="0"/>
              <a:t>Lorem Ipsum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58527" y="4083918"/>
            <a:ext cx="1872208" cy="20097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a-DK" dirty="0"/>
              <a:t>Lorem Ipsum</a:t>
            </a:r>
            <a:endParaRPr lang="en-US" dirty="0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156258" y="1923677"/>
            <a:ext cx="2989263" cy="2016125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077087" y="1923678"/>
            <a:ext cx="2989263" cy="2016125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1924050"/>
            <a:ext cx="2989263" cy="2016125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13" y="4085578"/>
            <a:ext cx="1872208" cy="20097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a-DK" dirty="0"/>
              <a:t>Lorem Ipsum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3F28C0F-4F41-664A-922C-D2EB21F0B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254492A-6D6A-594E-83C9-A431C3DF2A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61AE3-3A1D-6749-B079-CDB103790F8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7649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971600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70815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974244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2843808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843023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2846452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715231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4718660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6588224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587439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590868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7EDF5B8-4C9F-EB47-AC16-AD78C4BE5A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8B60F390-FA00-BB4A-A988-4A35988C33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37CC9E-9AA8-3A48-803D-BB4BA0666A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7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70955" y="1149900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578714" y="1149900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73780" y="3144646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81538" y="3144646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9874" y="1563638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2040" y="2139702"/>
            <a:ext cx="1296144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800" b="1" kern="1200" spc="0" dirty="0">
                <a:solidFill>
                  <a:schemeClr val="tx2"/>
                </a:solidFill>
                <a:latin typeface="Helvetica" pitchFamily="2" charset="0"/>
                <a:ea typeface="+mn-ea"/>
                <a:cs typeface="+mn-cs"/>
              </a:defRPr>
            </a:lvl1pPr>
          </a:lstStyle>
          <a:p>
            <a:pPr marL="0" lvl="0" indent="0" algn="ctr" defTabSz="685739" rtl="0" eaLnBrk="1" latinLnBrk="0" hangingPunct="1">
              <a:lnSpc>
                <a:spcPct val="100000"/>
              </a:lnSpc>
              <a:spcBef>
                <a:spcPts val="0"/>
              </a:spcBef>
              <a:buFont typeface="Apple SD Gothic Neo Regular" panose="02000300000000000000" pitchFamily="2" charset="-127"/>
              <a:buNone/>
              <a:tabLst/>
            </a:pPr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Here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508954" y="2464594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932040" y="2571750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187426" y="1563638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99592" y="2139702"/>
            <a:ext cx="1296144" cy="216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title </a:t>
            </a:r>
            <a:r>
              <a:rPr lang="en-US" dirty="0" err="1"/>
              <a:t>hereHere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6506" y="2464594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99592" y="2571750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7236296" y="3435846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48462" y="4011910"/>
            <a:ext cx="1296144" cy="216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Here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7525376" y="4336802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948462" y="4443958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203848" y="3435846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2916014" y="4011910"/>
            <a:ext cx="1296144" cy="216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Here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492928" y="4336802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2916014" y="4443958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6E6F4E6-2D9D-CB44-ABCE-FCC24D362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682792E-47A1-4644-86CF-5BFF2F30C7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99630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(Option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1115568" y="1865376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4644008" y="1865376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2411760" y="3255264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5940200" y="3255264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348038" y="1851025"/>
            <a:ext cx="1152525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6804248" y="1851025"/>
            <a:ext cx="1223514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115568" y="3255264"/>
            <a:ext cx="1224755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4644008" y="3255264"/>
            <a:ext cx="1152525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E8F9E2-A378-C14D-96CB-9B38B98A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A572AE8-6DF1-7E45-AA81-5DEB29A3FD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32E240-FF00-B54A-9D95-2CD36068B70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132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and 4 Images (Options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938533" y="3384375"/>
            <a:ext cx="2241979" cy="1759125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938533" y="-4183"/>
            <a:ext cx="2241979" cy="3349549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85342" y="0"/>
            <a:ext cx="2222890" cy="1763306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685342" y="1793952"/>
            <a:ext cx="2222890" cy="3349548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99592" y="2716510"/>
            <a:ext cx="3240087" cy="1295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10000"/>
              </a:lnSpc>
              <a:buNone/>
              <a:defRPr sz="10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et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lacus,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9592" y="1563638"/>
            <a:ext cx="3240360" cy="720080"/>
          </a:xfrm>
          <a:prstGeom prst="rect">
            <a:avLst/>
          </a:prstGeom>
        </p:spPr>
        <p:txBody>
          <a:bodyPr anchor="b"/>
          <a:lstStyle>
            <a:lvl1pPr algn="r">
              <a:defRPr spc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57949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and 4 Images (Options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7546172" y="1256855"/>
            <a:ext cx="1597828" cy="1199999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303981" y="2479204"/>
            <a:ext cx="1202903" cy="1200699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533317" y="2479204"/>
            <a:ext cx="1991011" cy="2664296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303981" y="0"/>
            <a:ext cx="3220347" cy="2456855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83568" y="2532721"/>
            <a:ext cx="3240087" cy="1295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10000"/>
              </a:lnSpc>
              <a:buNone/>
              <a:defRPr sz="10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et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lacus,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1707654"/>
            <a:ext cx="3240360" cy="720080"/>
          </a:xfrm>
          <a:prstGeom prst="rect">
            <a:avLst/>
          </a:prstGeom>
        </p:spPr>
        <p:txBody>
          <a:bodyPr anchor="b"/>
          <a:lstStyle>
            <a:lvl1pPr algn="r">
              <a:defRPr spc="0"/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180F3A-0C35-1F45-ABDA-3527A13AD4B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43608" y="699542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054449" y="1851670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595923" y="699542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605313" y="1851670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084168" y="699542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95009" y="1851670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043608" y="2787774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54449" y="3939902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3595923" y="2787774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605313" y="3939902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084168" y="2787774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5009" y="3939902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D51A47-CC1E-AB42-B3F7-295119B372B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0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Image + 5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844922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689846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34767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379689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370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ub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1412082" y="1371600"/>
            <a:ext cx="6332935" cy="2400300"/>
          </a:xfrm>
          <a:prstGeom prst="rect">
            <a:avLst/>
          </a:prstGeom>
          <a:ln w="127000">
            <a:solidFill>
              <a:schemeClr val="accent1"/>
            </a:solidFill>
            <a:miter lim="800000"/>
          </a:ln>
        </p:spPr>
        <p:txBody>
          <a:bodyPr anchor="ctr" anchorCtr="1">
            <a:noAutofit/>
          </a:bodyPr>
          <a:lstStyle>
            <a:lvl1pPr>
              <a:lnSpc>
                <a:spcPct val="100000"/>
              </a:lnSpc>
              <a:defRPr sz="2800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new subsection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9672" y="3943350"/>
            <a:ext cx="5893037" cy="212576"/>
          </a:xfrm>
          <a:prstGeom prst="rect">
            <a:avLst/>
          </a:prstGeom>
        </p:spPr>
        <p:txBody>
          <a:bodyPr tIns="0" rIns="0" bIns="0">
            <a:noAutofit/>
          </a:bodyPr>
          <a:lstStyle>
            <a:lvl1pPr algn="r"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Sub-Title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EB4B8B-B0EB-8D4A-913F-E4346C44BDE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08801"/>
            <a:ext cx="513000" cy="1055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398422-2D75-1449-8C5E-ABF64916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408900"/>
            <a:ext cx="512270" cy="1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6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s/Items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1010746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6" hasCustomPrompt="1"/>
          </p:nvPr>
        </p:nvSpPr>
        <p:spPr>
          <a:xfrm>
            <a:off x="1319658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1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2942980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3251892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2903835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34" name="Text Placeholder 34"/>
          <p:cNvSpPr>
            <a:spLocks noGrp="1"/>
          </p:cNvSpPr>
          <p:nvPr>
            <p:ph type="body" sz="quarter" idx="29" hasCustomPrompt="1"/>
          </p:nvPr>
        </p:nvSpPr>
        <p:spPr>
          <a:xfrm>
            <a:off x="4815188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30" hasCustomPrompt="1"/>
          </p:nvPr>
        </p:nvSpPr>
        <p:spPr>
          <a:xfrm>
            <a:off x="5124100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1" hasCustomPrompt="1"/>
          </p:nvPr>
        </p:nvSpPr>
        <p:spPr>
          <a:xfrm>
            <a:off x="4776043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32" hasCustomPrompt="1"/>
          </p:nvPr>
        </p:nvSpPr>
        <p:spPr>
          <a:xfrm>
            <a:off x="6747422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Text Placeholder 34"/>
          <p:cNvSpPr>
            <a:spLocks noGrp="1"/>
          </p:cNvSpPr>
          <p:nvPr>
            <p:ph type="body" sz="quarter" idx="33" hasCustomPrompt="1"/>
          </p:nvPr>
        </p:nvSpPr>
        <p:spPr>
          <a:xfrm>
            <a:off x="7056334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6708277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1B50743-9AD3-3A46-B733-CBB17FD91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145791A-0924-914B-8F70-FBE652FBB7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B03DE-7D95-E840-8D69-384C4F92770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s/Items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332426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337390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691680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131840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3136804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491094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9246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864210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5218500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641614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6646578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7000868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39A7DC1-1B7C-7E4E-A96B-94A944778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C1228FB7-F57B-F348-ACCA-DDE2EA0CA2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1E620D-CA83-7D47-8816-7EF2AEED008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Numbers/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76132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2622033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630621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4724604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804248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6812836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67544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476132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622033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44" hasCustomPrompt="1"/>
          </p:nvPr>
        </p:nvSpPr>
        <p:spPr>
          <a:xfrm>
            <a:off x="2630621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16016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4724604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04248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0" hasCustomPrompt="1"/>
          </p:nvPr>
        </p:nvSpPr>
        <p:spPr>
          <a:xfrm>
            <a:off x="6812836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1B1EF27-F0D2-8441-A819-BEE2BD564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40AC124B-160D-0649-A9A2-9033BB9166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8932CC3-F22C-2F40-9B62-AB6112148CC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18FE64-7F29-E242-8EA2-AD611650B47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90246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B3DB094-4441-0349-B743-CE4069AF3D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45617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3C3AA14-B826-5D47-81AB-0CEC05CA32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335674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19F0655-E075-9C4A-8B10-7ECB6B52396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03960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17B9668-C95B-2748-894A-CA680BEF1F7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90246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F83813-CD0B-3A4A-ABA6-C31ED5E90A5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5617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686B53BC-8CE5-BD43-B22D-5211B773560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335674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3875A8C-D9FA-384F-86EF-58CEE86ED4D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403960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55022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- 4 Items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427984" y="627857"/>
            <a:ext cx="3887787" cy="3887787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93552" y="1491829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93552" y="2091829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93552" y="2691829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93552" y="3291830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1907704" y="1491829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907704" y="2091829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907704" y="2691829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1907704" y="3291830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53520-BE77-1D40-908A-633C9A887846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68786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rge Images with Text Box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772" y="0"/>
            <a:ext cx="3047999" cy="5143500"/>
          </a:xfrm>
          <a:prstGeom prst="rect">
            <a:avLst/>
          </a:prstGeom>
          <a:solidFill>
            <a:srgbClr val="E8E9EA">
              <a:alpha val="22000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4772" y="0"/>
            <a:ext cx="3047999" cy="5143500"/>
          </a:xfrm>
          <a:prstGeom prst="rect">
            <a:avLst/>
          </a:prstGeom>
          <a:solidFill>
            <a:srgbClr val="E8E9EA">
              <a:alpha val="22000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02773" y="0"/>
            <a:ext cx="3047999" cy="5143500"/>
          </a:xfrm>
          <a:prstGeom prst="rect">
            <a:avLst/>
          </a:prstGeom>
          <a:solidFill>
            <a:srgbClr val="E8E9EA">
              <a:alpha val="22000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3968929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20148" y="4371950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/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3635896" y="3968929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644484" y="4371950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/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660232" y="3968929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668820" y="4371950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/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538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'élément multimédia 2"/>
          <p:cNvSpPr>
            <a:spLocks noGrp="1"/>
          </p:cNvSpPr>
          <p:nvPr>
            <p:ph type="media" sz="quarter" idx="13" hasCustomPrompt="1"/>
          </p:nvPr>
        </p:nvSpPr>
        <p:spPr>
          <a:xfrm>
            <a:off x="899592" y="411510"/>
            <a:ext cx="7344816" cy="4131458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16000" rIns="0" anchor="ctr"/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on the icon to add a video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00113" y="4659982"/>
            <a:ext cx="7056437" cy="216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latin typeface="+mn-lt"/>
              </a:defRPr>
            </a:lvl1pPr>
          </a:lstStyle>
          <a:p>
            <a:pPr lvl="0"/>
            <a:r>
              <a:rPr lang="en-US" dirty="0"/>
              <a:t>Movie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52680-5DF9-F34A-B19B-327414F9759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68171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8A38AD6-5868-9045-8D0D-296B4F1B5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2082" y="3595093"/>
            <a:ext cx="2106215" cy="1738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15580D-0F5B-804F-9237-2EB3190DB1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2082" y="3782617"/>
            <a:ext cx="2106215" cy="1607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7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Position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6697526-1F55-B344-93CB-D2D41A39DC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2082" y="3948709"/>
            <a:ext cx="2106215" cy="1660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600" b="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email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F59C74-3349-F54A-BAC7-DEBB8168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81" y="2914650"/>
            <a:ext cx="6847285" cy="514350"/>
          </a:xfrm>
          <a:prstGeom prst="rect">
            <a:avLst/>
          </a:prstGeom>
          <a:ln>
            <a:noFill/>
            <a:miter lim="800000"/>
          </a:ln>
        </p:spPr>
        <p:txBody>
          <a:bodyPr lIns="0" tIns="0" rIns="0" bIns="0" anchor="ctr"/>
          <a:lstStyle>
            <a:lvl1pPr>
              <a:defRPr sz="27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71296-95A8-9E47-868F-62380733D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05" y="1995686"/>
            <a:ext cx="998790" cy="205307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05C7BB-BDF8-D441-866D-4E887045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052" y="3595093"/>
            <a:ext cx="2106215" cy="1738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38FCB2A-3770-4741-A7AC-E1B5E3705F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2052" y="3782617"/>
            <a:ext cx="2106215" cy="1607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7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Position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983DB9-EDBA-2646-B005-EC7D11B4D6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32052" y="3948709"/>
            <a:ext cx="2106215" cy="1660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600" b="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F042C-164C-C044-9C65-65ECB899B247}"/>
              </a:ext>
            </a:extLst>
          </p:cNvPr>
          <p:cNvSpPr txBox="1"/>
          <p:nvPr userDrawn="1"/>
        </p:nvSpPr>
        <p:spPr>
          <a:xfrm>
            <a:off x="1331640" y="2214626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FFFF"/>
                </a:solidFill>
                <a:latin typeface="+mj-lt"/>
                <a:cs typeface="Georgia"/>
              </a:rPr>
              <a:t>where </a:t>
            </a:r>
            <a:r>
              <a:rPr lang="en-US" sz="1000" b="1" i="0" dirty="0">
                <a:solidFill>
                  <a:srgbClr val="FFFFFF"/>
                </a:solidFill>
                <a:latin typeface="+mj-lt"/>
                <a:cs typeface="Georgia"/>
              </a:rPr>
              <a:t>experiences</a:t>
            </a:r>
            <a:r>
              <a:rPr lang="en-US" sz="1000" b="0" i="0" dirty="0">
                <a:solidFill>
                  <a:srgbClr val="FFFFFF"/>
                </a:solidFill>
                <a:latin typeface="+mj-lt"/>
                <a:cs typeface="Georgia"/>
              </a:rPr>
              <a:t> are </a:t>
            </a:r>
            <a:r>
              <a:rPr lang="en-US" sz="1000" b="1" i="0" dirty="0">
                <a:solidFill>
                  <a:srgbClr val="FFFFFF"/>
                </a:solidFill>
                <a:latin typeface="+mj-lt"/>
                <a:cs typeface="Georgia"/>
              </a:rPr>
              <a:t>engineered</a:t>
            </a:r>
            <a:endParaRPr lang="fr-FR" sz="1000" b="0" i="0" dirty="0">
              <a:solidFill>
                <a:srgbClr val="FFFFFF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7540995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8004FE38-0F56-D943-98E2-CC060904B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366" y="1371600"/>
            <a:ext cx="6343650" cy="2400300"/>
          </a:xfrm>
          <a:prstGeom prst="rect">
            <a:avLst/>
          </a:prstGeom>
          <a:ln w="127000">
            <a:solidFill>
              <a:schemeClr val="tx1"/>
            </a:solidFill>
            <a:miter lim="800000"/>
          </a:ln>
        </p:spPr>
        <p:txBody>
          <a:bodyPr lIns="684000" tIns="540000" rIns="684000" bIns="540000" anchor="ctr"/>
          <a:lstStyle>
            <a:lvl1pPr algn="ctr">
              <a:lnSpc>
                <a:spcPct val="10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3300" b="1" dirty="0">
                <a:latin typeface="+mj-lt"/>
              </a:rPr>
              <a:t>thank you</a:t>
            </a:r>
            <a:endParaRPr lang="en-US" sz="33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3ED43-34DF-B349-AA63-8BF925F3A6A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7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57032E-8605-6F41-AEB8-D78BE97E62A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0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728" y="1028701"/>
            <a:ext cx="1584722" cy="30860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A60C-7218-C74B-BE73-A12C9A6292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78944" y="1028700"/>
            <a:ext cx="2651522" cy="3257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E701867-0F0D-A844-AE7D-FDD945D0C1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7042" y="1028700"/>
            <a:ext cx="2651522" cy="3257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C5BCF-B34D-994C-9EC6-00020F372B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B896F-F770-D748-89C5-113BBFA905B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Key Services"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5986DA9-5C40-BA4D-89AF-DE8EB5EA6516}"/>
              </a:ext>
            </a:extLst>
          </p:cNvPr>
          <p:cNvSpPr txBox="1"/>
          <p:nvPr userDrawn="1"/>
        </p:nvSpPr>
        <p:spPr>
          <a:xfrm>
            <a:off x="771770" y="348116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our key services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863600" y="3008189"/>
            <a:ext cx="73088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06E488-66AE-EE4B-9BE9-6C9D1FE8F1A6}"/>
              </a:ext>
            </a:extLst>
          </p:cNvPr>
          <p:cNvSpPr txBox="1"/>
          <p:nvPr userDrawn="1"/>
        </p:nvSpPr>
        <p:spPr>
          <a:xfrm>
            <a:off x="863600" y="1779662"/>
            <a:ext cx="16561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01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CX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</a:rPr>
              <a:t>Discover future potential and prove that it exists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6BE7CE-CAD7-8744-9AB5-8170FD33A6BC}"/>
              </a:ext>
            </a:extLst>
          </p:cNvPr>
          <p:cNvSpPr txBox="1"/>
          <p:nvPr userDrawn="1"/>
        </p:nvSpPr>
        <p:spPr>
          <a:xfrm>
            <a:off x="6335713" y="1779662"/>
            <a:ext cx="190869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03</a:t>
            </a:r>
          </a:p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Connected services</a:t>
            </a:r>
          </a:p>
          <a:p>
            <a:r>
              <a:rPr lang="en-US" sz="1000" b="0" i="1" dirty="0">
                <a:solidFill>
                  <a:schemeClr val="tx1"/>
                </a:solidFill>
                <a:latin typeface="Merriweather" panose="02060503050406030704" pitchFamily="18" charset="77"/>
              </a:rPr>
              <a:t>Connect the offline world to create smart experiences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4D569B-97F2-8240-96ED-1074D3805C14}"/>
              </a:ext>
            </a:extLst>
          </p:cNvPr>
          <p:cNvSpPr txBox="1"/>
          <p:nvPr userDrawn="1"/>
        </p:nvSpPr>
        <p:spPr>
          <a:xfrm>
            <a:off x="3635896" y="3482033"/>
            <a:ext cx="1800200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Data science</a:t>
            </a:r>
            <a:br>
              <a:rPr lang="en-US" sz="1400" b="1" dirty="0">
                <a:solidFill>
                  <a:schemeClr val="tx1"/>
                </a:solidFill>
                <a:latin typeface="+mj-lt"/>
              </a:rPr>
            </a:br>
            <a:r>
              <a:rPr lang="en-US" sz="1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 real-time experiences to act on user intent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B84629-60C6-B04A-9A33-54ADBC0C440C}"/>
              </a:ext>
            </a:extLst>
          </p:cNvPr>
          <p:cNvSpPr txBox="1"/>
          <p:nvPr userDrawn="1"/>
        </p:nvSpPr>
        <p:spPr>
          <a:xfrm>
            <a:off x="3635896" y="1779662"/>
            <a:ext cx="187220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02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Experience &amp;</a:t>
            </a:r>
            <a:br>
              <a:rPr lang="en-US" sz="1200" b="1" dirty="0">
                <a:solidFill>
                  <a:schemeClr val="tx1"/>
                </a:solidFill>
                <a:latin typeface="+mj-lt"/>
              </a:rPr>
            </a:br>
            <a:r>
              <a:rPr lang="en-US" sz="1200" b="1" dirty="0">
                <a:solidFill>
                  <a:schemeClr val="tx1"/>
                </a:solidFill>
                <a:latin typeface="+mj-lt"/>
              </a:rPr>
              <a:t>commerce platforms</a:t>
            </a:r>
          </a:p>
          <a:p>
            <a:r>
              <a:rPr lang="en-US" sz="1000" b="0" i="1" dirty="0">
                <a:solidFill>
                  <a:schemeClr val="tx1"/>
                </a:solidFill>
                <a:latin typeface="Merriweather" panose="02060503050406030704" pitchFamily="18" charset="77"/>
              </a:rPr>
              <a:t>Build seamless experiences across multiple touchpoints</a:t>
            </a:r>
          </a:p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7E4E3C-69E4-424A-9207-441F35ED7619}"/>
              </a:ext>
            </a:extLst>
          </p:cNvPr>
          <p:cNvSpPr txBox="1"/>
          <p:nvPr userDrawn="1"/>
        </p:nvSpPr>
        <p:spPr>
          <a:xfrm>
            <a:off x="855071" y="3522491"/>
            <a:ext cx="2060746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04</a:t>
            </a:r>
          </a:p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Content &amp; campaigns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 continuous growth with engaging content &amp; campaigns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AFC243-6F73-C84A-988F-63C416D22E01}"/>
              </a:ext>
            </a:extLst>
          </p:cNvPr>
          <p:cNvSpPr txBox="1"/>
          <p:nvPr userDrawn="1"/>
        </p:nvSpPr>
        <p:spPr>
          <a:xfrm>
            <a:off x="6335713" y="3460936"/>
            <a:ext cx="190869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Emerging technology</a:t>
            </a:r>
            <a:br>
              <a:rPr lang="en-US" sz="1400" b="1" dirty="0">
                <a:solidFill>
                  <a:schemeClr val="tx1"/>
                </a:solidFill>
                <a:latin typeface="+mj-lt"/>
              </a:rPr>
            </a:br>
            <a:r>
              <a:rPr lang="en-US" sz="1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Innovate with new digital technology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6B3B813-59E6-104A-B69D-E2BFFAA6CB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58827D-29C1-0E45-8726-E32706D544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7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C703A-3F05-9048-B7E4-DB4F6BA133BD}"/>
              </a:ext>
            </a:extLst>
          </p:cNvPr>
          <p:cNvSpPr txBox="1"/>
          <p:nvPr userDrawn="1"/>
        </p:nvSpPr>
        <p:spPr>
          <a:xfrm>
            <a:off x="771770" y="348116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our primary technology partners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BB13A-DAF9-FB47-894A-E9D5F852E06A}"/>
              </a:ext>
            </a:extLst>
          </p:cNvPr>
          <p:cNvSpPr txBox="1"/>
          <p:nvPr userDrawn="1"/>
        </p:nvSpPr>
        <p:spPr>
          <a:xfrm>
            <a:off x="1355077" y="3879481"/>
            <a:ext cx="50334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2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2F0A2-BE91-F848-829F-AA4A0DEB5234}"/>
              </a:ext>
            </a:extLst>
          </p:cNvPr>
          <p:cNvSpPr txBox="1"/>
          <p:nvPr userDrawn="1"/>
        </p:nvSpPr>
        <p:spPr>
          <a:xfrm>
            <a:off x="7164288" y="3891673"/>
            <a:ext cx="71654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2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commerce</a:t>
            </a:r>
          </a:p>
        </p:txBody>
      </p:sp>
      <p:cxnSp>
        <p:nvCxnSpPr>
          <p:cNvPr id="6" name="Shape 642">
            <a:extLst>
              <a:ext uri="{FF2B5EF4-FFF2-40B4-BE49-F238E27FC236}">
                <a16:creationId xmlns:a16="http://schemas.microsoft.com/office/drawing/2014/main" id="{6784AEFA-D2B5-F145-B6C3-F230D99D2341}"/>
              </a:ext>
            </a:extLst>
          </p:cNvPr>
          <p:cNvCxnSpPr>
            <a:cxnSpLocks/>
          </p:cNvCxnSpPr>
          <p:nvPr userDrawn="1"/>
        </p:nvCxnSpPr>
        <p:spPr>
          <a:xfrm>
            <a:off x="4586456" y="1610677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643">
            <a:extLst>
              <a:ext uri="{FF2B5EF4-FFF2-40B4-BE49-F238E27FC236}">
                <a16:creationId xmlns:a16="http://schemas.microsoft.com/office/drawing/2014/main" id="{90B69A36-EDA8-8E43-B697-B4333680776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666139" y="2492640"/>
            <a:ext cx="1839521" cy="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45">
            <a:extLst>
              <a:ext uri="{FF2B5EF4-FFF2-40B4-BE49-F238E27FC236}">
                <a16:creationId xmlns:a16="http://schemas.microsoft.com/office/drawing/2014/main" id="{72981D39-1A7D-164A-96F6-296CA0154512}"/>
              </a:ext>
            </a:extLst>
          </p:cNvPr>
          <p:cNvCxnSpPr>
            <a:cxnSpLocks/>
          </p:cNvCxnSpPr>
          <p:nvPr userDrawn="1"/>
        </p:nvCxnSpPr>
        <p:spPr>
          <a:xfrm flipH="1">
            <a:off x="4664922" y="2492326"/>
            <a:ext cx="1829773" cy="9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653">
            <a:extLst>
              <a:ext uri="{FF2B5EF4-FFF2-40B4-BE49-F238E27FC236}">
                <a16:creationId xmlns:a16="http://schemas.microsoft.com/office/drawing/2014/main" id="{7CD0E8A8-26C6-6A40-B94B-61C85357A998}"/>
              </a:ext>
            </a:extLst>
          </p:cNvPr>
          <p:cNvCxnSpPr>
            <a:cxnSpLocks/>
          </p:cNvCxnSpPr>
          <p:nvPr userDrawn="1"/>
        </p:nvCxnSpPr>
        <p:spPr>
          <a:xfrm>
            <a:off x="4586456" y="2571042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642">
            <a:extLst>
              <a:ext uri="{FF2B5EF4-FFF2-40B4-BE49-F238E27FC236}">
                <a16:creationId xmlns:a16="http://schemas.microsoft.com/office/drawing/2014/main" id="{E7ED231F-039C-CA4F-8AEB-65DD3B9C3093}"/>
              </a:ext>
            </a:extLst>
          </p:cNvPr>
          <p:cNvCxnSpPr>
            <a:cxnSpLocks/>
          </p:cNvCxnSpPr>
          <p:nvPr userDrawn="1"/>
        </p:nvCxnSpPr>
        <p:spPr>
          <a:xfrm>
            <a:off x="2598552" y="1610677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643">
            <a:extLst>
              <a:ext uri="{FF2B5EF4-FFF2-40B4-BE49-F238E27FC236}">
                <a16:creationId xmlns:a16="http://schemas.microsoft.com/office/drawing/2014/main" id="{01336E4A-71EC-C54A-A20E-71FE8E66D03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78235" y="2492640"/>
            <a:ext cx="1839521" cy="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653">
            <a:extLst>
              <a:ext uri="{FF2B5EF4-FFF2-40B4-BE49-F238E27FC236}">
                <a16:creationId xmlns:a16="http://schemas.microsoft.com/office/drawing/2014/main" id="{A4DE657F-2393-2747-8882-8D466609D5CE}"/>
              </a:ext>
            </a:extLst>
          </p:cNvPr>
          <p:cNvCxnSpPr>
            <a:cxnSpLocks/>
          </p:cNvCxnSpPr>
          <p:nvPr userDrawn="1"/>
        </p:nvCxnSpPr>
        <p:spPr>
          <a:xfrm>
            <a:off x="2598552" y="2571042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643">
            <a:extLst>
              <a:ext uri="{FF2B5EF4-FFF2-40B4-BE49-F238E27FC236}">
                <a16:creationId xmlns:a16="http://schemas.microsoft.com/office/drawing/2014/main" id="{24D96390-B137-D44F-B0E8-1E343007767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614337" y="2492640"/>
            <a:ext cx="1839521" cy="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642">
            <a:extLst>
              <a:ext uri="{FF2B5EF4-FFF2-40B4-BE49-F238E27FC236}">
                <a16:creationId xmlns:a16="http://schemas.microsoft.com/office/drawing/2014/main" id="{1170D422-1D55-E046-B1AC-C4108365B2B3}"/>
              </a:ext>
            </a:extLst>
          </p:cNvPr>
          <p:cNvCxnSpPr>
            <a:cxnSpLocks/>
          </p:cNvCxnSpPr>
          <p:nvPr userDrawn="1"/>
        </p:nvCxnSpPr>
        <p:spPr>
          <a:xfrm>
            <a:off x="6546750" y="1610677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653">
            <a:extLst>
              <a:ext uri="{FF2B5EF4-FFF2-40B4-BE49-F238E27FC236}">
                <a16:creationId xmlns:a16="http://schemas.microsoft.com/office/drawing/2014/main" id="{29F08584-53AA-2043-83DF-E15899564559}"/>
              </a:ext>
            </a:extLst>
          </p:cNvPr>
          <p:cNvCxnSpPr>
            <a:cxnSpLocks/>
          </p:cNvCxnSpPr>
          <p:nvPr userDrawn="1"/>
        </p:nvCxnSpPr>
        <p:spPr>
          <a:xfrm>
            <a:off x="6546750" y="2571042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EB1EFB6-861A-5943-B13D-9EB9E713C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278" y="2873857"/>
            <a:ext cx="834453" cy="3418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95F7DE-B1B8-4D43-8C1D-3120746710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611" y="1880967"/>
            <a:ext cx="1331755" cy="316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30C9-45D5-5241-997C-8E9E59CA06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8593" y="2849556"/>
            <a:ext cx="1206364" cy="263093"/>
          </a:xfrm>
          <a:prstGeom prst="rect">
            <a:avLst/>
          </a:prstGeom>
        </p:spPr>
      </p:pic>
      <p:pic>
        <p:nvPicPr>
          <p:cNvPr id="19" name="Picture 2" descr="Afbeeldingsresultaat voor salesforce commerce cloud">
            <a:extLst>
              <a:ext uri="{FF2B5EF4-FFF2-40B4-BE49-F238E27FC236}">
                <a16:creationId xmlns:a16="http://schemas.microsoft.com/office/drawing/2014/main" id="{94EDCBEE-5AEE-6049-812D-844406A5B3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2717" y="1715262"/>
            <a:ext cx="1154182" cy="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fbeeldingsresultaat voor magento">
            <a:extLst>
              <a:ext uri="{FF2B5EF4-FFF2-40B4-BE49-F238E27FC236}">
                <a16:creationId xmlns:a16="http://schemas.microsoft.com/office/drawing/2014/main" id="{263D2809-E37D-0A4B-9727-E4B52D0D4B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4963" y="2691707"/>
            <a:ext cx="795723" cy="7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Afbeelding 13">
            <a:extLst>
              <a:ext uri="{FF2B5EF4-FFF2-40B4-BE49-F238E27FC236}">
                <a16:creationId xmlns:a16="http://schemas.microsoft.com/office/drawing/2014/main" id="{FBF3A279-D9C2-3F4E-8A94-0A945D7E223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41" y="1711346"/>
            <a:ext cx="1148352" cy="5824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E90328-B25D-5140-9DE7-AA7AA920B88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41409" y="1748349"/>
            <a:ext cx="1450461" cy="55563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214124C-D9AE-E94D-90FC-E0BEB6BD29C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309" y="2860248"/>
            <a:ext cx="1382184" cy="2817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ADBA1C-53E0-C443-8712-F38CC73AC98C}"/>
              </a:ext>
            </a:extLst>
          </p:cNvPr>
          <p:cNvCxnSpPr>
            <a:cxnSpLocks/>
          </p:cNvCxnSpPr>
          <p:nvPr userDrawn="1"/>
        </p:nvCxnSpPr>
        <p:spPr>
          <a:xfrm>
            <a:off x="1979712" y="3970905"/>
            <a:ext cx="5018881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9AE789D-5D4A-7244-8354-A26ED58728E0}"/>
              </a:ext>
            </a:extLst>
          </p:cNvPr>
          <p:cNvPicPr>
            <a:picLocks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3FF052-AC70-6747-BFF8-F38A60D6CDBB}"/>
              </a:ext>
            </a:extLst>
          </p:cNvPr>
          <p:cNvPicPr>
            <a:picLocks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ere We Are (Ma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8EE4D-ED13-EF4C-BAEF-6A1F43E905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6611" y="1032374"/>
            <a:ext cx="6548520" cy="3580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E22C6-FB35-064E-B6F7-2B676FFC3B5B}"/>
              </a:ext>
            </a:extLst>
          </p:cNvPr>
          <p:cNvSpPr txBox="1"/>
          <p:nvPr userDrawn="1"/>
        </p:nvSpPr>
        <p:spPr>
          <a:xfrm>
            <a:off x="787812" y="340095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where we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D8380-7F61-6049-AF22-54C0FB29548B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6" name="Titre 4">
            <a:extLst>
              <a:ext uri="{FF2B5EF4-FFF2-40B4-BE49-F238E27FC236}">
                <a16:creationId xmlns:a16="http://schemas.microsoft.com/office/drawing/2014/main" id="{AEE1AC3D-E365-5246-B06E-8AFA7567A8A5}"/>
              </a:ext>
            </a:extLst>
          </p:cNvPr>
          <p:cNvSpPr txBox="1">
            <a:spLocks/>
          </p:cNvSpPr>
          <p:nvPr userDrawn="1"/>
        </p:nvSpPr>
        <p:spPr>
          <a:xfrm>
            <a:off x="881946" y="1154841"/>
            <a:ext cx="812234" cy="5702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35+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offices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A60E6482-8EDB-1B4B-AC5C-493396CC7905}"/>
              </a:ext>
            </a:extLst>
          </p:cNvPr>
          <p:cNvSpPr txBox="1">
            <a:spLocks/>
          </p:cNvSpPr>
          <p:nvPr userDrawn="1"/>
        </p:nvSpPr>
        <p:spPr>
          <a:xfrm>
            <a:off x="881946" y="1822094"/>
            <a:ext cx="812234" cy="5702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16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countries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B446AAC7-BEE9-9A4D-99E4-76EE86468D84}"/>
              </a:ext>
            </a:extLst>
          </p:cNvPr>
          <p:cNvSpPr txBox="1">
            <a:spLocks/>
          </p:cNvSpPr>
          <p:nvPr userDrawn="1"/>
        </p:nvSpPr>
        <p:spPr>
          <a:xfrm>
            <a:off x="881946" y="2509895"/>
            <a:ext cx="812234" cy="5702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5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continents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0604A3C6-0A62-4B46-9285-D66A40A0D46D}"/>
              </a:ext>
            </a:extLst>
          </p:cNvPr>
          <p:cNvSpPr txBox="1">
            <a:spLocks/>
          </p:cNvSpPr>
          <p:nvPr userDrawn="1"/>
        </p:nvSpPr>
        <p:spPr>
          <a:xfrm>
            <a:off x="881946" y="3197696"/>
            <a:ext cx="1058814" cy="67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marL="0"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400" b="1" i="0" kern="1200" spc="0" baseline="0" dirty="0">
                <a:solidFill>
                  <a:schemeClr val="tx1"/>
                </a:solidFill>
                <a:latin typeface="Helvetica" pitchFamily="2" charset="0"/>
              </a:rPr>
              <a:t>2500+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experts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AE243104-F327-5F4F-B819-B85F254E300B}"/>
              </a:ext>
            </a:extLst>
          </p:cNvPr>
          <p:cNvSpPr txBox="1">
            <a:spLocks/>
          </p:cNvSpPr>
          <p:nvPr userDrawn="1"/>
        </p:nvSpPr>
        <p:spPr>
          <a:xfrm>
            <a:off x="881946" y="3926598"/>
            <a:ext cx="1973214" cy="7709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50/50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50% strategy &amp; design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50% technology</a:t>
            </a:r>
            <a:endParaRPr lang="fr-FR" sz="11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3728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B9EFC30-3C4B-D744-8DF7-00F581F8A9FA}"/>
              </a:ext>
            </a:extLst>
          </p:cNvPr>
          <p:cNvSpPr txBox="1"/>
          <p:nvPr userDrawn="1"/>
        </p:nvSpPr>
        <p:spPr>
          <a:xfrm>
            <a:off x="787812" y="340095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meet the team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F1AC35C-2B46-7745-A9E9-51EE8A5860C3}"/>
              </a:ext>
            </a:extLst>
          </p:cNvPr>
          <p:cNvSpPr txBox="1">
            <a:spLocks/>
          </p:cNvSpPr>
          <p:nvPr userDrawn="1"/>
        </p:nvSpPr>
        <p:spPr>
          <a:xfrm>
            <a:off x="970159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DBBED910-01C3-C747-9D62-AA1C0AF51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05B83BF8-99FF-E64E-9693-BA70DDE4E0D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93409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33" name="Text Placeholder 34">
            <a:extLst>
              <a:ext uri="{FF2B5EF4-FFF2-40B4-BE49-F238E27FC236}">
                <a16:creationId xmlns:a16="http://schemas.microsoft.com/office/drawing/2014/main" id="{19AC2053-1949-8D40-B7A5-B184E30E89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6971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4" name="Text Placeholder 34">
            <a:extLst>
              <a:ext uri="{FF2B5EF4-FFF2-40B4-BE49-F238E27FC236}">
                <a16:creationId xmlns:a16="http://schemas.microsoft.com/office/drawing/2014/main" id="{3E92558C-6996-7D44-A995-40A99AC114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4788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31D7EEA8-9773-0440-9A65-1C722EDB41C2}"/>
              </a:ext>
            </a:extLst>
          </p:cNvPr>
          <p:cNvSpPr txBox="1">
            <a:spLocks/>
          </p:cNvSpPr>
          <p:nvPr userDrawn="1"/>
        </p:nvSpPr>
        <p:spPr>
          <a:xfrm>
            <a:off x="3017224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73" name="Picture Placeholder 2">
            <a:extLst>
              <a:ext uri="{FF2B5EF4-FFF2-40B4-BE49-F238E27FC236}">
                <a16:creationId xmlns:a16="http://schemas.microsoft.com/office/drawing/2014/main" id="{BB73BBAE-D4A2-BB49-A3B1-6C892C055FB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640474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74" name="Text Placeholder 34">
            <a:extLst>
              <a:ext uri="{FF2B5EF4-FFF2-40B4-BE49-F238E27FC236}">
                <a16:creationId xmlns:a16="http://schemas.microsoft.com/office/drawing/2014/main" id="{F6AF93DE-425A-1C4C-B088-EEA6810D49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44036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703DBE68-3440-DC49-8DDC-440DFA0B31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31853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15FEC016-C8C5-774F-B596-9F0A8CB250F1}"/>
              </a:ext>
            </a:extLst>
          </p:cNvPr>
          <p:cNvSpPr txBox="1">
            <a:spLocks/>
          </p:cNvSpPr>
          <p:nvPr userDrawn="1"/>
        </p:nvSpPr>
        <p:spPr>
          <a:xfrm>
            <a:off x="5072111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77" name="Picture Placeholder 2">
            <a:extLst>
              <a:ext uri="{FF2B5EF4-FFF2-40B4-BE49-F238E27FC236}">
                <a16:creationId xmlns:a16="http://schemas.microsoft.com/office/drawing/2014/main" id="{F7656A38-C15F-484B-BFDC-F62E8B9AE76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695361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78" name="Text Placeholder 34">
            <a:extLst>
              <a:ext uri="{FF2B5EF4-FFF2-40B4-BE49-F238E27FC236}">
                <a16:creationId xmlns:a16="http://schemas.microsoft.com/office/drawing/2014/main" id="{2973BF07-54FD-FA46-989E-49C809613E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98923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9" name="Text Placeholder 34">
            <a:extLst>
              <a:ext uri="{FF2B5EF4-FFF2-40B4-BE49-F238E27FC236}">
                <a16:creationId xmlns:a16="http://schemas.microsoft.com/office/drawing/2014/main" id="{CCC3A044-7F0B-B543-A6CA-941711CC5E2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6740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37AEBC9A-271F-4549-A730-B8B1B6CBCF52}"/>
              </a:ext>
            </a:extLst>
          </p:cNvPr>
          <p:cNvSpPr txBox="1">
            <a:spLocks/>
          </p:cNvSpPr>
          <p:nvPr userDrawn="1"/>
        </p:nvSpPr>
        <p:spPr>
          <a:xfrm>
            <a:off x="7126998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73ED0E2B-1FED-014D-84BC-28BCD775EFD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750248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82" name="Text Placeholder 34">
            <a:extLst>
              <a:ext uri="{FF2B5EF4-FFF2-40B4-BE49-F238E27FC236}">
                <a16:creationId xmlns:a16="http://schemas.microsoft.com/office/drawing/2014/main" id="{74B97611-07E9-AC42-9164-20C47859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53810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83" name="Text Placeholder 34">
            <a:extLst>
              <a:ext uri="{FF2B5EF4-FFF2-40B4-BE49-F238E27FC236}">
                <a16:creationId xmlns:a16="http://schemas.microsoft.com/office/drawing/2014/main" id="{FA21B03E-7F80-BF41-94AE-3551CB6E6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41627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316B1C-EB52-B248-A47B-85E888A4A96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7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animBg="1"/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12082" y="1371600"/>
            <a:ext cx="6332935" cy="2280270"/>
          </a:xfrm>
          <a:prstGeom prst="rect">
            <a:avLst/>
          </a:prstGeom>
          <a:ln>
            <a:noFill/>
            <a:miter lim="800000"/>
          </a:ln>
        </p:spPr>
        <p:txBody>
          <a:bodyPr anchor="ctr">
            <a:noAutofit/>
          </a:bodyPr>
          <a:lstStyle>
            <a:lvl1pPr marL="0" indent="0" algn="l"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There is nothing noble in being superior to your fellow men. True nobility lies in being superior to your former self.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412083" y="3867895"/>
            <a:ext cx="5788818" cy="2160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1">
                <a:solidFill>
                  <a:schemeClr val="tx1"/>
                </a:solidFill>
                <a:latin typeface="+mj-lt"/>
                <a:cs typeface="Merriweather"/>
              </a:defRPr>
            </a:lvl1pPr>
          </a:lstStyle>
          <a:p>
            <a:pPr lvl="0"/>
            <a:r>
              <a:rPr lang="en-US" dirty="0"/>
              <a:t>Ernest Hemingway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275FD-7055-1B42-AF56-BD1EE1C6483E}"/>
              </a:ext>
            </a:extLst>
          </p:cNvPr>
          <p:cNvSpPr/>
          <p:nvPr userDrawn="1"/>
        </p:nvSpPr>
        <p:spPr>
          <a:xfrm flipH="1">
            <a:off x="971599" y="1203598"/>
            <a:ext cx="45719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9A368-AD35-E840-A516-61355902815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4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6340535-B665-854D-8F07-8CAE0B9F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8" y="425450"/>
            <a:ext cx="7886700" cy="7061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B91B6-DE1D-FC4D-B405-A4EDCA37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728" y="1369219"/>
            <a:ext cx="7642622" cy="326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72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7" r:id="rId2"/>
    <p:sldLayoutId id="2147483928" r:id="rId3"/>
    <p:sldLayoutId id="2147483926" r:id="rId4"/>
    <p:sldLayoutId id="2147483939" r:id="rId5"/>
    <p:sldLayoutId id="2147483940" r:id="rId6"/>
    <p:sldLayoutId id="2147483941" r:id="rId7"/>
    <p:sldLayoutId id="2147483914" r:id="rId8"/>
    <p:sldLayoutId id="2147483935" r:id="rId9"/>
    <p:sldLayoutId id="2147483936" r:id="rId10"/>
    <p:sldLayoutId id="2147483930" r:id="rId11"/>
    <p:sldLayoutId id="2147483929" r:id="rId12"/>
    <p:sldLayoutId id="2147483931" r:id="rId13"/>
    <p:sldLayoutId id="2147483932" r:id="rId14"/>
    <p:sldLayoutId id="2147483933" r:id="rId15"/>
    <p:sldLayoutId id="2147483934" r:id="rId16"/>
    <p:sldLayoutId id="2147483942" r:id="rId17"/>
    <p:sldLayoutId id="2147483943" r:id="rId18"/>
    <p:sldLayoutId id="2147483893" r:id="rId19"/>
    <p:sldLayoutId id="2147483918" r:id="rId20"/>
    <p:sldLayoutId id="2147483868" r:id="rId21"/>
    <p:sldLayoutId id="2147483904" r:id="rId22"/>
    <p:sldLayoutId id="2147483897" r:id="rId23"/>
    <p:sldLayoutId id="2147483867" r:id="rId24"/>
    <p:sldLayoutId id="2147483913" r:id="rId25"/>
    <p:sldLayoutId id="2147483895" r:id="rId26"/>
    <p:sldLayoutId id="2147483896" r:id="rId27"/>
    <p:sldLayoutId id="2147483869" r:id="rId28"/>
    <p:sldLayoutId id="2147483863" r:id="rId29"/>
    <p:sldLayoutId id="2147483905" r:id="rId30"/>
    <p:sldLayoutId id="2147483921" r:id="rId31"/>
    <p:sldLayoutId id="2147483920" r:id="rId32"/>
    <p:sldLayoutId id="2147483915" r:id="rId33"/>
    <p:sldLayoutId id="2147483861" r:id="rId34"/>
    <p:sldLayoutId id="2147483754" r:id="rId35"/>
    <p:sldLayoutId id="2147483859" r:id="rId36"/>
    <p:sldLayoutId id="2147483937" r:id="rId37"/>
    <p:sldLayoutId id="2147483938" r:id="rId38"/>
    <p:sldLayoutId id="2147483924" r:id="rId39"/>
    <p:sldLayoutId id="2147483925" r:id="rId40"/>
  </p:sldLayoutIdLst>
  <p:transition spd="slow">
    <p:push dir="u"/>
  </p:transition>
  <p:hf hdr="0" ftr="0" dt="0"/>
  <p:txStyles>
    <p:titleStyle>
      <a:lvl1pPr algn="l" defTabSz="685739" rtl="0" eaLnBrk="1" latinLnBrk="0" hangingPunct="1">
        <a:lnSpc>
          <a:spcPct val="100000"/>
        </a:lnSpc>
        <a:spcBef>
          <a:spcPct val="0"/>
        </a:spcBef>
        <a:buNone/>
        <a:defRPr sz="2700" b="1" i="0" kern="1200" spc="0" baseline="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1pPr>
    </p:titleStyle>
    <p:bodyStyle>
      <a:lvl1pPr marL="214313" indent="-214313" algn="l" defTabSz="685739" rtl="0" eaLnBrk="1" latinLnBrk="0" hangingPunct="1">
        <a:lnSpc>
          <a:spcPct val="100000"/>
        </a:lnSpc>
        <a:spcBef>
          <a:spcPts val="750"/>
        </a:spcBef>
        <a:buFont typeface="Apple SD Gothic Neo Regular" panose="02000300000000000000" pitchFamily="2" charset="-127"/>
        <a:buChar char="◼"/>
        <a:tabLst/>
        <a:defRPr sz="1600" b="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351235" indent="-214313" algn="l" defTabSz="685739" rtl="0" eaLnBrk="1" latinLnBrk="0" hangingPunct="1">
        <a:lnSpc>
          <a:spcPct val="100000"/>
        </a:lnSpc>
        <a:spcBef>
          <a:spcPts val="374"/>
        </a:spcBef>
        <a:buFont typeface="Apple SD Gothic Neo Regular" panose="02000300000000000000" pitchFamily="2" charset="-127"/>
        <a:buChar char="◻"/>
        <a:tabLst/>
        <a:defRPr sz="140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34579" indent="-128588" algn="l" defTabSz="685739" rtl="0" eaLnBrk="1" latinLnBrk="0" hangingPunct="1">
        <a:lnSpc>
          <a:spcPct val="100000"/>
        </a:lnSpc>
        <a:spcBef>
          <a:spcPts val="374"/>
        </a:spcBef>
        <a:buFont typeface="Apple SD Gothic Neo Regular" panose="02000300000000000000" pitchFamily="2" charset="-127"/>
        <a:buChar char="◼"/>
        <a:tabLst/>
        <a:defRPr sz="1200" b="0" i="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596503" marR="0" indent="-128588" algn="l" defTabSz="685739" rtl="0" eaLnBrk="1" fontAlgn="auto" latinLnBrk="0" hangingPunct="1">
        <a:lnSpc>
          <a:spcPct val="100000"/>
        </a:lnSpc>
        <a:spcBef>
          <a:spcPts val="374"/>
        </a:spcBef>
        <a:spcAft>
          <a:spcPts val="0"/>
        </a:spcAft>
        <a:buClr>
          <a:schemeClr val="accent1"/>
        </a:buClr>
        <a:buSzTx/>
        <a:buFont typeface="Apple SD Gothic Neo Regular" panose="02000300000000000000" pitchFamily="2" charset="-127"/>
        <a:buChar char="◼"/>
        <a:tabLst/>
        <a:defRPr sz="110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797719" marR="0" indent="-128588" algn="l" defTabSz="685739" rtl="0" eaLnBrk="1" fontAlgn="auto" latinLnBrk="0" hangingPunct="1">
        <a:lnSpc>
          <a:spcPct val="100000"/>
        </a:lnSpc>
        <a:spcBef>
          <a:spcPts val="374"/>
        </a:spcBef>
        <a:spcAft>
          <a:spcPts val="0"/>
        </a:spcAft>
        <a:buClr>
          <a:schemeClr val="tx1"/>
        </a:buClr>
        <a:buSzTx/>
        <a:buFont typeface="Apple SD Gothic Neo Regular" panose="02000300000000000000" pitchFamily="2" charset="-127"/>
        <a:buChar char="◻"/>
        <a:tabLst>
          <a:tab pos="1063229" algn="l"/>
        </a:tabLst>
        <a:defRPr lang="en-US" sz="1100" i="0" kern="1200" spc="0" baseline="0" smtClean="0">
          <a:solidFill>
            <a:schemeClr val="tx1"/>
          </a:solidFill>
          <a:latin typeface="+mj-lt"/>
          <a:ea typeface="+mn-ea"/>
          <a:cs typeface="+mn-cs"/>
        </a:defRPr>
      </a:lvl5pPr>
      <a:lvl6pPr marL="1885781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1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19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88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9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9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09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77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46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15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84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53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016">
          <p15:clr>
            <a:srgbClr val="F26B43"/>
          </p15:clr>
        </p15:guide>
        <p15:guide id="4" orient="horz" pos="1872">
          <p15:clr>
            <a:srgbClr val="F26B43"/>
          </p15:clr>
        </p15:guide>
        <p15:guide id="5" orient="horz" pos="1728">
          <p15:clr>
            <a:srgbClr val="F26B43"/>
          </p15:clr>
        </p15:guide>
        <p15:guide id="6" orient="horz" pos="1584">
          <p15:clr>
            <a:srgbClr val="F26B43"/>
          </p15:clr>
        </p15:guide>
        <p15:guide id="7" orient="horz" pos="1457">
          <p15:clr>
            <a:srgbClr val="F26B43"/>
          </p15:clr>
        </p15:guide>
        <p15:guide id="8" orient="horz" pos="1296">
          <p15:clr>
            <a:srgbClr val="F26B43"/>
          </p15:clr>
        </p15:guide>
        <p15:guide id="9" orient="horz" pos="1152">
          <p15:clr>
            <a:srgbClr val="F26B43"/>
          </p15:clr>
        </p15:guide>
        <p15:guide id="10" orient="horz" pos="1008">
          <p15:clr>
            <a:srgbClr val="F26B43"/>
          </p15:clr>
        </p15:guide>
        <p15:guide id="11" orient="horz" pos="864">
          <p15:clr>
            <a:srgbClr val="F26B43"/>
          </p15:clr>
        </p15:guide>
        <p15:guide id="12" orient="horz" pos="731">
          <p15:clr>
            <a:srgbClr val="F26B43"/>
          </p15:clr>
        </p15:guide>
        <p15:guide id="13" orient="horz" pos="576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288">
          <p15:clr>
            <a:srgbClr val="F26B43"/>
          </p15:clr>
        </p15:guide>
        <p15:guide id="16" orient="horz" pos="2304">
          <p15:clr>
            <a:srgbClr val="F26B43"/>
          </p15:clr>
        </p15:guide>
        <p15:guide id="17" orient="horz" pos="2448">
          <p15:clr>
            <a:srgbClr val="F26B43"/>
          </p15:clr>
        </p15:guide>
        <p15:guide id="18" orient="horz" pos="2592">
          <p15:clr>
            <a:srgbClr val="F26B43"/>
          </p15:clr>
        </p15:guide>
        <p15:guide id="19" orient="horz" pos="2736">
          <p15:clr>
            <a:srgbClr val="F26B43"/>
          </p15:clr>
        </p15:guide>
        <p15:guide id="20" orient="horz" pos="2880">
          <p15:clr>
            <a:srgbClr val="F26B43"/>
          </p15:clr>
        </p15:guide>
        <p15:guide id="21" orient="horz" pos="3024">
          <p15:clr>
            <a:srgbClr val="F26B43"/>
          </p15:clr>
        </p15:guide>
        <p15:guide id="22" orient="horz" pos="3168">
          <p15:clr>
            <a:srgbClr val="F26B43"/>
          </p15:clr>
        </p15:guide>
        <p15:guide id="23" orient="horz" pos="3312">
          <p15:clr>
            <a:srgbClr val="F26B43"/>
          </p15:clr>
        </p15:guide>
        <p15:guide id="24" orient="horz" pos="3456">
          <p15:clr>
            <a:srgbClr val="F26B43"/>
          </p15:clr>
        </p15:guide>
        <p15:guide id="25" orient="horz" pos="3600">
          <p15:clr>
            <a:srgbClr val="F26B43"/>
          </p15:clr>
        </p15:guide>
        <p15:guide id="26" orient="horz" pos="3744">
          <p15:clr>
            <a:srgbClr val="F26B43"/>
          </p15:clr>
        </p15:guide>
        <p15:guide id="27" orient="horz" pos="3888">
          <p15:clr>
            <a:srgbClr val="F26B43"/>
          </p15:clr>
        </p15:guide>
        <p15:guide id="28" orient="horz" pos="4032">
          <p15:clr>
            <a:srgbClr val="F26B43"/>
          </p15:clr>
        </p15:guide>
        <p15:guide id="29" pos="288">
          <p15:clr>
            <a:srgbClr val="F26B43"/>
          </p15:clr>
        </p15:guide>
        <p15:guide id="30" pos="7392">
          <p15:clr>
            <a:srgbClr val="F26B43"/>
          </p15:clr>
        </p15:guide>
        <p15:guide id="31" pos="2064">
          <p15:clr>
            <a:srgbClr val="F26B43"/>
          </p15:clr>
        </p15:guide>
        <p15:guide id="32" pos="5616">
          <p15:clr>
            <a:srgbClr val="F26B43"/>
          </p15:clr>
        </p15:guide>
        <p15:guide id="33" pos="4729">
          <p15:clr>
            <a:srgbClr val="F26B43"/>
          </p15:clr>
        </p15:guide>
        <p15:guide id="34" pos="6505">
          <p15:clr>
            <a:srgbClr val="F26B43"/>
          </p15:clr>
        </p15:guide>
        <p15:guide id="35" pos="2953">
          <p15:clr>
            <a:srgbClr val="F26B43"/>
          </p15:clr>
        </p15:guide>
        <p15:guide id="36" pos="1186">
          <p15:clr>
            <a:srgbClr val="F26B43"/>
          </p15:clr>
        </p15:guide>
        <p15:guide id="37" pos="733">
          <p15:clr>
            <a:srgbClr val="F26B43"/>
          </p15:clr>
        </p15:guide>
        <p15:guide id="38" pos="1617">
          <p15:clr>
            <a:srgbClr val="F26B43"/>
          </p15:clr>
        </p15:guide>
        <p15:guide id="39" pos="2502">
          <p15:clr>
            <a:srgbClr val="F26B43"/>
          </p15:clr>
        </p15:guide>
        <p15:guide id="40" pos="3386">
          <p15:clr>
            <a:srgbClr val="F26B43"/>
          </p15:clr>
        </p15:guide>
        <p15:guide id="41" pos="4271">
          <p15:clr>
            <a:srgbClr val="F26B43"/>
          </p15:clr>
        </p15:guide>
        <p15:guide id="42" pos="5161">
          <p15:clr>
            <a:srgbClr val="F26B43"/>
          </p15:clr>
        </p15:guide>
        <p15:guide id="43" pos="6048">
          <p15:clr>
            <a:srgbClr val="F26B43"/>
          </p15:clr>
        </p15:guide>
        <p15:guide id="44" pos="6937">
          <p15:clr>
            <a:srgbClr val="F26B43"/>
          </p15:clr>
        </p15:guide>
        <p15:guide id="45">
          <p15:clr>
            <a:srgbClr val="F26B43"/>
          </p15:clr>
        </p15:guide>
        <p15:guide id="46" pos="7680">
          <p15:clr>
            <a:srgbClr val="F26B43"/>
          </p15:clr>
        </p15:guide>
        <p15:guide id="47" orient="horz">
          <p15:clr>
            <a:srgbClr val="F26B43"/>
          </p15:clr>
        </p15:guide>
        <p15:guide id="48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18E8-F934-D641-B5C1-14787CFB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DOJO: </a:t>
            </a:r>
            <a:br>
              <a:rPr lang="en-US" dirty="0"/>
            </a:br>
            <a:r>
              <a:rPr lang="en-US" dirty="0"/>
              <a:t>Gathering Data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21EE-3DBD-F54D-BC65-5ECE221F0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JON DOWNING</a:t>
            </a:r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362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5C39B2-1CED-6A46-BA0E-F1B989C0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Team actions are loosely defined by the SIPOC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B85FE-CFDA-654D-8F0C-AF8F990D28F4}"/>
              </a:ext>
            </a:extLst>
          </p:cNvPr>
          <p:cNvSpPr/>
          <p:nvPr/>
        </p:nvSpPr>
        <p:spPr>
          <a:xfrm>
            <a:off x="1261437" y="1865154"/>
            <a:ext cx="126865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Suppliers</a:t>
            </a:r>
            <a:r>
              <a:rPr lang="en-US" sz="1350" dirty="0">
                <a:latin typeface="Helvetica" pitchFamily="2" charset="0"/>
              </a:rPr>
              <a:t> internal or external to the organization </a:t>
            </a:r>
          </a:p>
        </p:txBody>
      </p:sp>
      <p:pic>
        <p:nvPicPr>
          <p:cNvPr id="7" name="Picture 6" descr="6683-01-sipoc-diagram-16x9-1.jpg">
            <a:extLst>
              <a:ext uri="{FF2B5EF4-FFF2-40B4-BE49-F238E27FC236}">
                <a16:creationId xmlns:a16="http://schemas.microsoft.com/office/drawing/2014/main" id="{973C1D54-6A99-8C48-BA57-8A46060F4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8739" r="6047" b="61591"/>
          <a:stretch/>
        </p:blipFill>
        <p:spPr>
          <a:xfrm>
            <a:off x="1261436" y="825561"/>
            <a:ext cx="6659378" cy="8368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339981-4AFF-DC49-BC9F-122AEA5D20ED}"/>
              </a:ext>
            </a:extLst>
          </p:cNvPr>
          <p:cNvSpPr/>
          <p:nvPr/>
        </p:nvSpPr>
        <p:spPr>
          <a:xfrm>
            <a:off x="6663616" y="1865153"/>
            <a:ext cx="12571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Customers</a:t>
            </a:r>
            <a:r>
              <a:rPr lang="en-US" sz="1350" dirty="0">
                <a:latin typeface="Helvetica" pitchFamily="2" charset="0"/>
              </a:rPr>
              <a:t> / </a:t>
            </a:r>
            <a:r>
              <a:rPr lang="en-US" sz="1350" b="1" dirty="0">
                <a:latin typeface="Helvetica" pitchFamily="2" charset="0"/>
              </a:rPr>
              <a:t>end users </a:t>
            </a:r>
            <a:r>
              <a:rPr lang="en-US" sz="1350" dirty="0">
                <a:latin typeface="Helvetica" pitchFamily="2" charset="0"/>
              </a:rPr>
              <a:t>internal or external to the organization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FCE5A-0FA7-C746-B05B-7588B1455016}"/>
              </a:ext>
            </a:extLst>
          </p:cNvPr>
          <p:cNvSpPr/>
          <p:nvPr/>
        </p:nvSpPr>
        <p:spPr>
          <a:xfrm>
            <a:off x="2626319" y="1865154"/>
            <a:ext cx="121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Inputs</a:t>
            </a:r>
            <a:r>
              <a:rPr lang="en-US" sz="1350" dirty="0">
                <a:latin typeface="Helvetica" pitchFamily="2" charset="0"/>
              </a:rPr>
              <a:t> may be materials, services, or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A923B-D353-224C-A699-98AE4DF09715}"/>
              </a:ext>
            </a:extLst>
          </p:cNvPr>
          <p:cNvSpPr/>
          <p:nvPr/>
        </p:nvSpPr>
        <p:spPr>
          <a:xfrm>
            <a:off x="5245841" y="1865154"/>
            <a:ext cx="121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Outputs</a:t>
            </a:r>
            <a:r>
              <a:rPr lang="en-US" sz="1350" dirty="0">
                <a:latin typeface="Helvetica" pitchFamily="2" charset="0"/>
              </a:rPr>
              <a:t> may be materials, services, or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46E57B-9DCF-8546-8D19-E87A6E009BC1}"/>
              </a:ext>
            </a:extLst>
          </p:cNvPr>
          <p:cNvCxnSpPr>
            <a:cxnSpLocks/>
          </p:cNvCxnSpPr>
          <p:nvPr/>
        </p:nvCxnSpPr>
        <p:spPr>
          <a:xfrm>
            <a:off x="1261436" y="3329932"/>
            <a:ext cx="6659378" cy="0"/>
          </a:xfrm>
          <a:prstGeom prst="line">
            <a:avLst/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64AB5-FC24-7441-948A-433A58D100AF}"/>
              </a:ext>
            </a:extLst>
          </p:cNvPr>
          <p:cNvSpPr/>
          <p:nvPr/>
        </p:nvSpPr>
        <p:spPr>
          <a:xfrm>
            <a:off x="1261437" y="3507075"/>
            <a:ext cx="126865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User Research </a:t>
            </a:r>
          </a:p>
          <a:p>
            <a:endParaRPr lang="en-US" sz="1350" b="1" dirty="0">
              <a:latin typeface="Helvetica" pitchFamily="2" charset="0"/>
            </a:endParaRPr>
          </a:p>
          <a:p>
            <a:r>
              <a:rPr lang="en-US" sz="1350" b="1" dirty="0">
                <a:latin typeface="Helvetica" pitchFamily="2" charset="0"/>
              </a:rPr>
              <a:t>Business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B4C7B-3A09-0043-BA3F-032569E4285E}"/>
              </a:ext>
            </a:extLst>
          </p:cNvPr>
          <p:cNvSpPr/>
          <p:nvPr/>
        </p:nvSpPr>
        <p:spPr>
          <a:xfrm>
            <a:off x="2626319" y="3507075"/>
            <a:ext cx="126865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Business Analysis </a:t>
            </a:r>
          </a:p>
          <a:p>
            <a:endParaRPr lang="en-US" sz="1350" b="1" dirty="0">
              <a:latin typeface="Helvetica" pitchFamily="2" charset="0"/>
            </a:endParaRPr>
          </a:p>
          <a:p>
            <a:r>
              <a:rPr lang="en-US" sz="1350" b="1" dirty="0">
                <a:latin typeface="Helvetica" pitchFamily="2" charset="0"/>
              </a:rPr>
              <a:t>Data Business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9EDF5-C118-5C4C-A68E-8C0E703164D3}"/>
              </a:ext>
            </a:extLst>
          </p:cNvPr>
          <p:cNvSpPr/>
          <p:nvPr/>
        </p:nvSpPr>
        <p:spPr>
          <a:xfrm>
            <a:off x="3991201" y="3507075"/>
            <a:ext cx="126865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Data Business Analysis</a:t>
            </a:r>
          </a:p>
          <a:p>
            <a:endParaRPr lang="en-US" sz="1350" b="1" dirty="0">
              <a:latin typeface="Helvetica" pitchFamily="2" charset="0"/>
            </a:endParaRPr>
          </a:p>
          <a:p>
            <a:r>
              <a:rPr lang="en-US" sz="1350" b="1" dirty="0">
                <a:latin typeface="Helvetica" pitchFamily="2" charset="0"/>
              </a:rPr>
              <a:t>Data Science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C18EA-FCA8-6246-8D07-BF3DB84EB039}"/>
              </a:ext>
            </a:extLst>
          </p:cNvPr>
          <p:cNvSpPr/>
          <p:nvPr/>
        </p:nvSpPr>
        <p:spPr>
          <a:xfrm>
            <a:off x="5356083" y="3507075"/>
            <a:ext cx="126865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Data Business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DDD4D-2C26-A945-891E-EB213EBEB6F9}"/>
              </a:ext>
            </a:extLst>
          </p:cNvPr>
          <p:cNvSpPr/>
          <p:nvPr/>
        </p:nvSpPr>
        <p:spPr>
          <a:xfrm>
            <a:off x="6720965" y="3507074"/>
            <a:ext cx="126865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Business Analysis</a:t>
            </a:r>
          </a:p>
          <a:p>
            <a:endParaRPr lang="en-US" sz="1350" b="1" dirty="0">
              <a:latin typeface="Helvetica" pitchFamily="2" charset="0"/>
            </a:endParaRPr>
          </a:p>
          <a:p>
            <a:r>
              <a:rPr lang="en-US" sz="1350" b="1" dirty="0">
                <a:latin typeface="Helvetica" pitchFamily="2" charset="0"/>
              </a:rPr>
              <a:t>User Research</a:t>
            </a:r>
          </a:p>
        </p:txBody>
      </p:sp>
    </p:spTree>
    <p:extLst>
      <p:ext uri="{BB962C8B-B14F-4D97-AF65-F5344CB8AC3E}">
        <p14:creationId xmlns:p14="http://schemas.microsoft.com/office/powerpoint/2010/main" val="41571123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91B802-27D0-1245-B8C8-213FDD4A6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8681" y="857250"/>
            <a:ext cx="7386638" cy="34290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latin typeface="Calibri"/>
                <a:cs typeface="Calibri"/>
              </a:rPr>
              <a:t>User Research </a:t>
            </a:r>
            <a:r>
              <a:rPr lang="en-US" sz="2800" b="1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GB" sz="2800" b="1" dirty="0">
                <a:latin typeface="Calibri"/>
                <a:cs typeface="Calibri"/>
              </a:rPr>
              <a:t> User Outcomes</a:t>
            </a:r>
            <a:endParaRPr lang="en-US" sz="2800" b="1" dirty="0">
              <a:latin typeface="Calibri"/>
              <a:cs typeface="Calibri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latin typeface="Calibri"/>
                <a:cs typeface="Calibri"/>
              </a:rPr>
              <a:t>Business Analysis </a:t>
            </a:r>
            <a:r>
              <a:rPr lang="en-US" sz="2800" b="1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800" b="1" dirty="0">
                <a:latin typeface="Calibri"/>
                <a:cs typeface="Calibri"/>
              </a:rPr>
              <a:t> Business Outcomes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latin typeface="Calibri"/>
                <a:cs typeface="Calibri"/>
              </a:rPr>
              <a:t>Data Business Analysis </a:t>
            </a:r>
            <a:r>
              <a:rPr lang="en-US" sz="2800" b="1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800" b="1" dirty="0">
                <a:latin typeface="Calibri"/>
                <a:cs typeface="Calibri"/>
              </a:rPr>
              <a:t> Data Outcomes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66362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091C8E-4955-9C4C-A1E7-39EEC3C1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Infrastructure has the most information but is the least accessible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013163-3416-5C42-B3E8-C5639EC52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60499"/>
              </p:ext>
            </p:extLst>
          </p:nvPr>
        </p:nvGraphicFramePr>
        <p:xfrm>
          <a:off x="1638118" y="1008541"/>
          <a:ext cx="6030948" cy="3836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Current /</a:t>
                      </a:r>
                    </a:p>
                    <a:p>
                      <a:pPr algn="ctr"/>
                      <a:r>
                        <a:rPr lang="en-US" sz="1000" b="1" dirty="0"/>
                        <a:t>up to 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Scale of information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Ease of access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62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62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62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6B1812C-554A-B448-97BC-EBC2A3F4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3671" y="3775625"/>
            <a:ext cx="810000" cy="81000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54620-F202-B349-8EBE-54D155184C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3697" y="2644319"/>
            <a:ext cx="810000" cy="810000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A145C-F480-8141-B932-C23312942D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3671" y="1535408"/>
            <a:ext cx="810000" cy="810000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D84FA3-3B4E-7044-A65A-9AC20554CB17}"/>
              </a:ext>
            </a:extLst>
          </p:cNvPr>
          <p:cNvSpPr/>
          <p:nvPr/>
        </p:nvSpPr>
        <p:spPr>
          <a:xfrm rot="16200000">
            <a:off x="1099765" y="1729884"/>
            <a:ext cx="77457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People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34BA4-3970-A445-9B68-9FD2D74D1E0A}"/>
              </a:ext>
            </a:extLst>
          </p:cNvPr>
          <p:cNvSpPr/>
          <p:nvPr/>
        </p:nvSpPr>
        <p:spPr>
          <a:xfrm rot="16200000">
            <a:off x="974410" y="2752972"/>
            <a:ext cx="12330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b="1" dirty="0">
                <a:latin typeface="Helvetica" pitchFamily="2" charset="0"/>
              </a:rPr>
              <a:t>Documented</a:t>
            </a:r>
          </a:p>
          <a:p>
            <a:pPr algn="ctr"/>
            <a:r>
              <a:rPr lang="en-US" sz="1350" b="1" dirty="0">
                <a:latin typeface="Helvetica" pitchFamily="2" charset="0"/>
              </a:rPr>
              <a:t>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B0BCD-AD66-614E-8B4B-18908400C64F}"/>
              </a:ext>
            </a:extLst>
          </p:cNvPr>
          <p:cNvSpPr/>
          <p:nvPr/>
        </p:nvSpPr>
        <p:spPr>
          <a:xfrm rot="16200000">
            <a:off x="911893" y="4048166"/>
            <a:ext cx="13580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b="1" dirty="0">
                <a:latin typeface="Helvetica" pitchFamily="2" charset="0"/>
              </a:rPr>
              <a:t>Existing</a:t>
            </a:r>
          </a:p>
          <a:p>
            <a:pPr algn="ctr"/>
            <a:r>
              <a:rPr lang="en-US" sz="1350" b="1" dirty="0">
                <a:latin typeface="Helvetica" pitchFamily="2" charset="0"/>
              </a:rPr>
              <a:t>Infrastructure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698BE0-04AB-BA41-A942-14153DF3606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4462" y="3505625"/>
            <a:ext cx="1539000" cy="13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9149F1-4DDC-AC49-9778-12925683E1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7931" y="3640625"/>
            <a:ext cx="1080000" cy="10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43D5FC-DAA4-A14C-9F82-184A6F274AD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30431" y="2711819"/>
            <a:ext cx="675000" cy="67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315311-D9B9-5E46-BC2A-57B412A823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65431" y="1737908"/>
            <a:ext cx="405000" cy="4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34048A-35DF-624D-B36D-15FFB84FCF9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26162" y="2779319"/>
            <a:ext cx="615600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75FD3-9DEC-0E4D-8183-839141F29C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26162" y="1670408"/>
            <a:ext cx="615600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39907E-7874-964B-AD43-2B85390EE4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72" r="18347"/>
          <a:stretch/>
        </p:blipFill>
        <p:spPr>
          <a:xfrm>
            <a:off x="6505798" y="1404584"/>
            <a:ext cx="944258" cy="1133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C27FC7-8B3D-5647-8A25-C95A8E5244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72" r="18347"/>
          <a:stretch/>
        </p:blipFill>
        <p:spPr>
          <a:xfrm>
            <a:off x="6640690" y="2644319"/>
            <a:ext cx="674471" cy="81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BB8445-6DE0-EB4A-B65B-6B0FF1E4CA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72" r="18347"/>
          <a:stretch/>
        </p:blipFill>
        <p:spPr>
          <a:xfrm>
            <a:off x="6753104" y="3910625"/>
            <a:ext cx="44964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25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641403-E8E6-924C-8FCB-942341CC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Time spent to closely define requirements is time well spent</a:t>
            </a:r>
          </a:p>
        </p:txBody>
      </p:sp>
      <p:pic>
        <p:nvPicPr>
          <p:cNvPr id="5" name="Picture 2" descr="Image result for cost of rework">
            <a:extLst>
              <a:ext uri="{FF2B5EF4-FFF2-40B4-BE49-F238E27FC236}">
                <a16:creationId xmlns:a16="http://schemas.microsoft.com/office/drawing/2014/main" id="{C17F1927-2D93-2E44-B178-819969861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7837" r="13678" b="7536"/>
          <a:stretch/>
        </p:blipFill>
        <p:spPr bwMode="auto">
          <a:xfrm>
            <a:off x="2264486" y="984325"/>
            <a:ext cx="4421578" cy="391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9922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14DB5-F71B-3C4F-8870-F6B4FCAEAF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Explore the as-is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What is the aim?</a:t>
            </a:r>
          </a:p>
          <a:p>
            <a:pPr marL="0" indent="0">
              <a:buNone/>
            </a:pPr>
            <a:r>
              <a:rPr lang="en-US" sz="2000" dirty="0"/>
              <a:t>	(The business context, the existing process)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Who is involved? </a:t>
            </a:r>
          </a:p>
          <a:p>
            <a:pPr marL="0" indent="0">
              <a:buNone/>
            </a:pPr>
            <a:r>
              <a:rPr lang="en-US" sz="2000" dirty="0"/>
              <a:t>	(Engage stakeholders)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Are there existing documentation? </a:t>
            </a:r>
          </a:p>
          <a:p>
            <a:pPr marL="0" indent="0">
              <a:buNone/>
            </a:pPr>
            <a:r>
              <a:rPr lang="en-US" sz="2000" dirty="0"/>
              <a:t>	(If not, map business process at high-level)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65BB3-FA81-4E41-8FD2-6F12335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Analysis 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9465-07ED-E745-B597-E234F2A0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Focuses on Business Outcomes </a:t>
            </a:r>
          </a:p>
        </p:txBody>
      </p:sp>
    </p:spTree>
    <p:extLst>
      <p:ext uri="{BB962C8B-B14F-4D97-AF65-F5344CB8AC3E}">
        <p14:creationId xmlns:p14="http://schemas.microsoft.com/office/powerpoint/2010/main" val="39567741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E1BEA-51CD-9F43-82FC-5735F9F431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6261" y="1371600"/>
            <a:ext cx="3827161" cy="30861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Then: </a:t>
            </a:r>
          </a:p>
          <a:p>
            <a:pPr marL="0" indent="0">
              <a:buNone/>
            </a:pPr>
            <a:r>
              <a:rPr lang="en-US" dirty="0"/>
              <a:t>Optimize, rationalize, innovate, improve both the process methodology and output (if appropriate)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43E9-C360-F441-8925-CEA516F907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do inputs best map to expected outputs?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(</a:t>
            </a:r>
            <a:r>
              <a:rPr lang="en-US" sz="2400" dirty="0" err="1"/>
              <a:t>a.k.a</a:t>
            </a:r>
            <a:r>
              <a:rPr lang="en-US" sz="2400" dirty="0"/>
              <a:t> figure out the process)</a:t>
            </a:r>
            <a:br>
              <a:rPr lang="en-US" sz="2400" dirty="0"/>
            </a:br>
            <a:r>
              <a:rPr lang="en-US" sz="2400" dirty="0"/>
              <a:t> 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5F21B5-36D3-ED48-B435-EDD35F5F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Business Analysts / Data Scientists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CCBF0-C121-2B43-8F2E-010717B185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Focus on creating the data to achieve defined business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1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51DAEB-2FC3-604F-A888-026E99E46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2728" y="1111955"/>
            <a:ext cx="7386638" cy="3429000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en-GB" dirty="0"/>
              <a:t>Understand the </a:t>
            </a:r>
            <a:r>
              <a:rPr lang="en-GB" b="1" dirty="0"/>
              <a:t>available information </a:t>
            </a:r>
            <a:r>
              <a:rPr lang="en-GB" dirty="0"/>
              <a:t>(inputs and outputs)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en-GB" dirty="0"/>
              <a:t>Know the degree of </a:t>
            </a:r>
            <a:r>
              <a:rPr lang="en-GB" b="1" dirty="0"/>
              <a:t>accuracy</a:t>
            </a:r>
            <a:r>
              <a:rPr lang="en-GB" dirty="0"/>
              <a:t> required (outputs)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en-GB" dirty="0"/>
              <a:t>Use tools (</a:t>
            </a:r>
            <a:r>
              <a:rPr lang="en-GB" dirty="0" err="1"/>
              <a:t>LucidCharts</a:t>
            </a:r>
            <a:r>
              <a:rPr lang="en-GB" dirty="0"/>
              <a:t>, </a:t>
            </a:r>
            <a:r>
              <a:rPr lang="en-GB" dirty="0" err="1"/>
              <a:t>PlantUML</a:t>
            </a:r>
            <a:r>
              <a:rPr lang="en-GB" dirty="0"/>
              <a:t>) and </a:t>
            </a:r>
            <a:r>
              <a:rPr lang="en-GB" b="1" dirty="0"/>
              <a:t>frameworks</a:t>
            </a:r>
            <a:r>
              <a:rPr lang="en-GB" dirty="0"/>
              <a:t> (see later) to structure thinking and create </a:t>
            </a:r>
            <a:r>
              <a:rPr lang="en-GB" b="1" dirty="0"/>
              <a:t>documentation</a:t>
            </a:r>
            <a:r>
              <a:rPr lang="en-GB" dirty="0"/>
              <a:t> for engineering teams (logical, physical maps)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en-GB" b="1" dirty="0"/>
              <a:t>Dig</a:t>
            </a:r>
            <a:r>
              <a:rPr lang="en-GB" dirty="0"/>
              <a:t> into infrastructure when required but automate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en-GB" b="1" dirty="0"/>
              <a:t>Test business and data assumptions </a:t>
            </a:r>
            <a:r>
              <a:rPr lang="en-GB" dirty="0"/>
              <a:t>(upfront work upfront has lower cost)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en-GB" dirty="0"/>
              <a:t>Consider the wider picture (are there </a:t>
            </a:r>
            <a:r>
              <a:rPr lang="en-GB" b="1" dirty="0"/>
              <a:t>common functions or architectures</a:t>
            </a:r>
            <a:r>
              <a:rPr lang="en-GB" dirty="0"/>
              <a:t>)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en-GB" dirty="0"/>
              <a:t>Continue engaging with business and stakeholders (</a:t>
            </a:r>
            <a:r>
              <a:rPr lang="en-GB" b="1" dirty="0"/>
              <a:t>continuous feedback</a:t>
            </a:r>
            <a:r>
              <a:rPr lang="en-GB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D8777-1234-9C40-B14A-E2FF2625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 process for mapping inputs to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63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0956D-3901-F242-8553-1B29FF3B5B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6010" y="857250"/>
            <a:ext cx="2174036" cy="3720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Swim lanes shows: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where functionality should exist (within data architecture)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Where data should be stored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clear interfaces between functional components (allows co-development)  </a:t>
            </a:r>
          </a:p>
          <a:p>
            <a:pPr marL="0" indent="0">
              <a:buNone/>
            </a:pPr>
            <a:r>
              <a:rPr lang="en-GB" dirty="0"/>
              <a:t>Connections between functionality shows timing and dependencies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1F78A-2FD6-B149-BFBF-6903DC09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logical map</a:t>
            </a:r>
          </a:p>
        </p:txBody>
      </p:sp>
      <p:pic>
        <p:nvPicPr>
          <p:cNvPr id="5" name="Picture 1" descr="image001">
            <a:extLst>
              <a:ext uri="{FF2B5EF4-FFF2-40B4-BE49-F238E27FC236}">
                <a16:creationId xmlns:a16="http://schemas.microsoft.com/office/drawing/2014/main" id="{5CF4C589-CFF6-C44D-8AF8-58AEAFBC1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11097" r="2196"/>
          <a:stretch/>
        </p:blipFill>
        <p:spPr bwMode="auto">
          <a:xfrm>
            <a:off x="722048" y="857250"/>
            <a:ext cx="5385242" cy="372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48639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E4623-08AE-2F41-862A-99C941D4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8565-FB21-824D-B9A1-B5DCA9B3DF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729" y="993421"/>
            <a:ext cx="7386638" cy="358986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chemeClr val="tx1"/>
                </a:solidFill>
                <a:latin typeface="Helvetica" pitchFamily="2" charset="0"/>
              </a:rPr>
              <a:t>Convert logical map into physical map: to describe how data are used / created / removed: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" pitchFamily="2" charset="0"/>
              </a:rPr>
              <a:t>In build: this is a valuable guide to data engineers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" pitchFamily="2" charset="0"/>
              </a:rPr>
              <a:t>In user: this is a valuable guide to analysts to understand what is stored where (and the links between each table)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chemeClr val="tx1"/>
                </a:solidFill>
                <a:latin typeface="Helvetica" pitchFamily="2" charset="0"/>
              </a:rPr>
              <a:t>To create a logical and physical map, data architecture must already be described. </a:t>
            </a:r>
          </a:p>
        </p:txBody>
      </p:sp>
    </p:spTree>
    <p:extLst>
      <p:ext uri="{BB962C8B-B14F-4D97-AF65-F5344CB8AC3E}">
        <p14:creationId xmlns:p14="http://schemas.microsoft.com/office/powerpoint/2010/main" val="12810796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E4623-08AE-2F41-862A-99C941D4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8565-FB21-824D-B9A1-B5DCA9B3DF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729" y="857249"/>
            <a:ext cx="7386638" cy="5143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Boxes represent tables for data, arrows represent transformations or calculations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B668D8-7756-0944-9B8B-3C213E10E4FD}"/>
              </a:ext>
            </a:extLst>
          </p:cNvPr>
          <p:cNvGrpSpPr>
            <a:grpSpLocks noChangeAspect="1"/>
          </p:cNvGrpSpPr>
          <p:nvPr/>
        </p:nvGrpSpPr>
        <p:grpSpPr>
          <a:xfrm>
            <a:off x="614174" y="1605423"/>
            <a:ext cx="8142939" cy="3172765"/>
            <a:chOff x="135881" y="1371600"/>
            <a:chExt cx="8839910" cy="34443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275123-A5C7-414A-83A7-98A3C4C35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46" y="1378894"/>
              <a:ext cx="8684518" cy="27382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D24FF4-1B53-E948-A760-C6661FE3688E}"/>
                </a:ext>
              </a:extLst>
            </p:cNvPr>
            <p:cNvSpPr txBox="1"/>
            <p:nvPr/>
          </p:nvSpPr>
          <p:spPr>
            <a:xfrm>
              <a:off x="3919135" y="4328460"/>
              <a:ext cx="2001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TRANSFORM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9BC3BA-D46B-A74C-BCD7-D9BD62E580C4}"/>
                </a:ext>
              </a:extLst>
            </p:cNvPr>
            <p:cNvSpPr txBox="1"/>
            <p:nvPr/>
          </p:nvSpPr>
          <p:spPr>
            <a:xfrm>
              <a:off x="6147451" y="4328460"/>
              <a:ext cx="1937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CALCULATE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C0F2E23-EAD1-D64C-897D-B4C4A6887EA4}"/>
                </a:ext>
              </a:extLst>
            </p:cNvPr>
            <p:cNvSpPr/>
            <p:nvPr/>
          </p:nvSpPr>
          <p:spPr>
            <a:xfrm>
              <a:off x="135881" y="1386738"/>
              <a:ext cx="4248472" cy="2918382"/>
            </a:xfrm>
            <a:prstGeom prst="roundRect">
              <a:avLst>
                <a:gd name="adj" fmla="val 6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4B13F3C-497F-B94F-82F0-E6444E80A203}"/>
                </a:ext>
              </a:extLst>
            </p:cNvPr>
            <p:cNvSpPr/>
            <p:nvPr/>
          </p:nvSpPr>
          <p:spPr>
            <a:xfrm>
              <a:off x="4462049" y="1386738"/>
              <a:ext cx="2653952" cy="2918382"/>
            </a:xfrm>
            <a:prstGeom prst="roundRect">
              <a:avLst>
                <a:gd name="adj" fmla="val 6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60CA345-C2C2-514B-B3F4-AF61CE3C523B}"/>
                </a:ext>
              </a:extLst>
            </p:cNvPr>
            <p:cNvSpPr/>
            <p:nvPr/>
          </p:nvSpPr>
          <p:spPr>
            <a:xfrm>
              <a:off x="7193697" y="1371600"/>
              <a:ext cx="1782094" cy="2926226"/>
            </a:xfrm>
            <a:prstGeom prst="roundRect">
              <a:avLst>
                <a:gd name="adj" fmla="val 6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B26D52-15DF-6B48-A057-5A6C34AB0EBB}"/>
                </a:ext>
              </a:extLst>
            </p:cNvPr>
            <p:cNvSpPr txBox="1"/>
            <p:nvPr/>
          </p:nvSpPr>
          <p:spPr>
            <a:xfrm>
              <a:off x="1960257" y="4354263"/>
              <a:ext cx="1958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4220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43E9-C360-F441-8925-CEA516F907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2729" y="1371600"/>
            <a:ext cx="5031360" cy="3086100"/>
          </a:xfrm>
        </p:spPr>
        <p:txBody>
          <a:bodyPr>
            <a:normAutofit/>
          </a:bodyPr>
          <a:lstStyle/>
          <a:p>
            <a:r>
              <a:rPr lang="en-US" sz="2400" dirty="0"/>
              <a:t>SIPOC Model</a:t>
            </a:r>
          </a:p>
          <a:p>
            <a:r>
              <a:rPr lang="en-US" sz="2400" dirty="0"/>
              <a:t>Appropriate Team Structure</a:t>
            </a:r>
          </a:p>
          <a:p>
            <a:r>
              <a:rPr lang="en-US" sz="2400" dirty="0"/>
              <a:t>Team Roles and Responsibilities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5F21B5-36D3-ED48-B435-EDD35F5F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330786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E4623-08AE-2F41-862A-99C941D4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8565-FB21-824D-B9A1-B5DCA9B3DF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Each table should be described down to the column level… or lower!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0AC4D6-CF79-4649-BEA1-3648E627056B}"/>
              </a:ext>
            </a:extLst>
          </p:cNvPr>
          <p:cNvGrpSpPr>
            <a:grpSpLocks noChangeAspect="1"/>
          </p:cNvGrpSpPr>
          <p:nvPr/>
        </p:nvGrpSpPr>
        <p:grpSpPr>
          <a:xfrm>
            <a:off x="1545369" y="1371600"/>
            <a:ext cx="6041355" cy="3627208"/>
            <a:chOff x="128270" y="1308484"/>
            <a:chExt cx="8888730" cy="533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F81451-1116-A843-AE92-C7B8591C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13" y="2457527"/>
              <a:ext cx="8623687" cy="418771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FA82485-5594-0E4C-A484-2BE27796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70" y="1340768"/>
              <a:ext cx="5040560" cy="1589303"/>
            </a:xfrm>
            <a:prstGeom prst="rect">
              <a:avLst/>
            </a:prstGeom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76BEAE6-2F57-D440-BA45-BF81E8E28D16}"/>
                </a:ext>
              </a:extLst>
            </p:cNvPr>
            <p:cNvSpPr/>
            <p:nvPr/>
          </p:nvSpPr>
          <p:spPr>
            <a:xfrm>
              <a:off x="3097959" y="1308484"/>
              <a:ext cx="2070871" cy="16884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76ADC9-C7C4-3C4F-8680-5C4F77FC39C7}"/>
                </a:ext>
              </a:extLst>
            </p:cNvPr>
            <p:cNvCxnSpPr/>
            <p:nvPr/>
          </p:nvCxnSpPr>
          <p:spPr>
            <a:xfrm>
              <a:off x="5168830" y="1308484"/>
              <a:ext cx="3517970" cy="1063208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14C9B6-B575-2D45-8F46-C936F3931C93}"/>
                </a:ext>
              </a:extLst>
            </p:cNvPr>
            <p:cNvCxnSpPr/>
            <p:nvPr/>
          </p:nvCxnSpPr>
          <p:spPr>
            <a:xfrm flipH="1">
              <a:off x="251520" y="2962355"/>
              <a:ext cx="2846439" cy="46664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7698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51DAEB-2FC3-604F-A888-026E99E46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2728" y="1111955"/>
            <a:ext cx="7386638" cy="342900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1800" dirty="0"/>
              <a:t>Impartiality, objectivity, transparency, privacy, sound methodology and procedure. Many guides to statistical best practice: </a:t>
            </a:r>
            <a:br>
              <a:rPr lang="en-GB" sz="1800" dirty="0"/>
            </a:br>
            <a:endParaRPr lang="en-GB" sz="1800" dirty="0"/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Recommendation of the OECD Council on Good Statistical Practice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UN Fundamental Principles of Official Statistics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European Statistics Code of Practice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IMF Standards for Data Dissemination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National Statistical Offices (NSOs)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D8777-1234-9C40-B14A-E2FF2625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Finally, be </a:t>
            </a:r>
            <a:r>
              <a:rPr lang="en-US" dirty="0"/>
              <a:t>a responsible statistical </a:t>
            </a:r>
            <a:r>
              <a:rPr lang="en-US" dirty="0" err="1"/>
              <a:t>practioner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92673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52AC-AE7D-E84F-A639-D6DD4F7A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06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52AC-AE7D-E84F-A639-D6DD4F7A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/>
              <a:t>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40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528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E1BEA-51CD-9F43-82FC-5735F9F431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 will borrow ideas from: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Six Sigma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Lean Manufacturing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Process Improvement (Kaizen)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43E9-C360-F441-8925-CEA516F907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data analysis, why is a methodology helpful?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To understand the basics topics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define roles and responsibilities among team members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enable good knowledge management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enable communication about project progress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5F21B5-36D3-ED48-B435-EDD35F5F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4403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6F2CC5-7A8A-A046-9A69-999CEF825819}"/>
              </a:ext>
            </a:extLst>
          </p:cNvPr>
          <p:cNvSpPr/>
          <p:nvPr/>
        </p:nvSpPr>
        <p:spPr>
          <a:xfrm>
            <a:off x="1261437" y="1865154"/>
            <a:ext cx="126865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Suppliers</a:t>
            </a:r>
            <a:r>
              <a:rPr lang="en-US" sz="1350" dirty="0">
                <a:latin typeface="Helvetica" pitchFamily="2" charset="0"/>
              </a:rPr>
              <a:t> internal or external to the organization </a:t>
            </a:r>
          </a:p>
        </p:txBody>
      </p:sp>
      <p:pic>
        <p:nvPicPr>
          <p:cNvPr id="11" name="Picture 10" descr="6683-01-sipoc-diagram-16x9-1.jpg">
            <a:extLst>
              <a:ext uri="{FF2B5EF4-FFF2-40B4-BE49-F238E27FC236}">
                <a16:creationId xmlns:a16="http://schemas.microsoft.com/office/drawing/2014/main" id="{72623336-873B-3F43-9D90-7ADF943D8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8739" r="6047" b="61591"/>
          <a:stretch/>
        </p:blipFill>
        <p:spPr>
          <a:xfrm>
            <a:off x="1261436" y="825561"/>
            <a:ext cx="6659378" cy="8368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0E94B6-7312-7649-AFB2-E6665BBA86F2}"/>
              </a:ext>
            </a:extLst>
          </p:cNvPr>
          <p:cNvSpPr/>
          <p:nvPr/>
        </p:nvSpPr>
        <p:spPr>
          <a:xfrm>
            <a:off x="6663616" y="1865153"/>
            <a:ext cx="12571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Customers</a:t>
            </a:r>
            <a:r>
              <a:rPr lang="en-US" sz="1350" dirty="0">
                <a:latin typeface="Helvetica" pitchFamily="2" charset="0"/>
              </a:rPr>
              <a:t> / </a:t>
            </a:r>
            <a:r>
              <a:rPr lang="en-US" sz="1350" b="1" dirty="0">
                <a:latin typeface="Helvetica" pitchFamily="2" charset="0"/>
              </a:rPr>
              <a:t>end users </a:t>
            </a:r>
            <a:r>
              <a:rPr lang="en-US" sz="1350" dirty="0">
                <a:latin typeface="Helvetica" pitchFamily="2" charset="0"/>
              </a:rPr>
              <a:t>internal or external to the organization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A35BA0-BF48-254F-8376-1DD38DDC4864}"/>
              </a:ext>
            </a:extLst>
          </p:cNvPr>
          <p:cNvSpPr/>
          <p:nvPr/>
        </p:nvSpPr>
        <p:spPr>
          <a:xfrm>
            <a:off x="2626319" y="1865154"/>
            <a:ext cx="121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Inputs</a:t>
            </a:r>
            <a:r>
              <a:rPr lang="en-US" sz="1350" dirty="0">
                <a:latin typeface="Helvetica" pitchFamily="2" charset="0"/>
              </a:rPr>
              <a:t> may be materials, services, or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C13F8-69CF-464B-9F18-93F9B36A75C8}"/>
              </a:ext>
            </a:extLst>
          </p:cNvPr>
          <p:cNvSpPr/>
          <p:nvPr/>
        </p:nvSpPr>
        <p:spPr>
          <a:xfrm>
            <a:off x="5245841" y="1865154"/>
            <a:ext cx="121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Outputs</a:t>
            </a:r>
            <a:r>
              <a:rPr lang="en-US" sz="1350" dirty="0">
                <a:latin typeface="Helvetica" pitchFamily="2" charset="0"/>
              </a:rPr>
              <a:t> may be materials, services,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6034367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5C39B2-1CED-6A46-BA0E-F1B989C0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Once inputs &amp; outputs are understood, the process follows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80E58-6A68-7E41-BD20-DC44D79AD687}"/>
              </a:ext>
            </a:extLst>
          </p:cNvPr>
          <p:cNvSpPr/>
          <p:nvPr/>
        </p:nvSpPr>
        <p:spPr>
          <a:xfrm>
            <a:off x="1679342" y="3351799"/>
            <a:ext cx="56685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latin typeface="Helvetica" pitchFamily="2" charset="0"/>
              </a:rPr>
              <a:t>Focus on capturing the set of inputs and outputs rather than the individual steps in the process.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B85FE-CFDA-654D-8F0C-AF8F990D28F4}"/>
              </a:ext>
            </a:extLst>
          </p:cNvPr>
          <p:cNvSpPr/>
          <p:nvPr/>
        </p:nvSpPr>
        <p:spPr>
          <a:xfrm>
            <a:off x="1261437" y="1865154"/>
            <a:ext cx="126865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Suppliers</a:t>
            </a:r>
            <a:r>
              <a:rPr lang="en-US" sz="1350" dirty="0">
                <a:latin typeface="Helvetica" pitchFamily="2" charset="0"/>
              </a:rPr>
              <a:t> internal or external to the organization </a:t>
            </a:r>
          </a:p>
        </p:txBody>
      </p:sp>
      <p:pic>
        <p:nvPicPr>
          <p:cNvPr id="7" name="Picture 6" descr="6683-01-sipoc-diagram-16x9-1.jpg">
            <a:extLst>
              <a:ext uri="{FF2B5EF4-FFF2-40B4-BE49-F238E27FC236}">
                <a16:creationId xmlns:a16="http://schemas.microsoft.com/office/drawing/2014/main" id="{973C1D54-6A99-8C48-BA57-8A46060F4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8739" r="6047" b="61591"/>
          <a:stretch/>
        </p:blipFill>
        <p:spPr>
          <a:xfrm>
            <a:off x="1261436" y="825561"/>
            <a:ext cx="6659378" cy="8368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339981-4AFF-DC49-BC9F-122AEA5D20ED}"/>
              </a:ext>
            </a:extLst>
          </p:cNvPr>
          <p:cNvSpPr/>
          <p:nvPr/>
        </p:nvSpPr>
        <p:spPr>
          <a:xfrm>
            <a:off x="6663616" y="1865153"/>
            <a:ext cx="12571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Customers</a:t>
            </a:r>
            <a:r>
              <a:rPr lang="en-US" sz="1350" dirty="0">
                <a:latin typeface="Helvetica" pitchFamily="2" charset="0"/>
              </a:rPr>
              <a:t> / </a:t>
            </a:r>
            <a:r>
              <a:rPr lang="en-US" sz="1350" b="1" dirty="0">
                <a:latin typeface="Helvetica" pitchFamily="2" charset="0"/>
              </a:rPr>
              <a:t>end users </a:t>
            </a:r>
            <a:r>
              <a:rPr lang="en-US" sz="1350" dirty="0">
                <a:latin typeface="Helvetica" pitchFamily="2" charset="0"/>
              </a:rPr>
              <a:t>internal or external to the organization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FCE5A-0FA7-C746-B05B-7588B1455016}"/>
              </a:ext>
            </a:extLst>
          </p:cNvPr>
          <p:cNvSpPr/>
          <p:nvPr/>
        </p:nvSpPr>
        <p:spPr>
          <a:xfrm>
            <a:off x="2626319" y="1865154"/>
            <a:ext cx="121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Inputs</a:t>
            </a:r>
            <a:r>
              <a:rPr lang="en-US" sz="1350" dirty="0">
                <a:latin typeface="Helvetica" pitchFamily="2" charset="0"/>
              </a:rPr>
              <a:t> may be materials, services, or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A923B-D353-224C-A699-98AE4DF09715}"/>
              </a:ext>
            </a:extLst>
          </p:cNvPr>
          <p:cNvSpPr/>
          <p:nvPr/>
        </p:nvSpPr>
        <p:spPr>
          <a:xfrm>
            <a:off x="5245841" y="1865154"/>
            <a:ext cx="121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Helvetica" pitchFamily="2" charset="0"/>
              </a:rPr>
              <a:t>Outputs</a:t>
            </a:r>
            <a:r>
              <a:rPr lang="en-US" sz="1350" dirty="0">
                <a:latin typeface="Helvetica" pitchFamily="2" charset="0"/>
              </a:rPr>
              <a:t> may be materials, services,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14104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5C39B2-1CED-6A46-BA0E-F1B989C0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Process Example: Making Pizza</a:t>
            </a:r>
          </a:p>
        </p:txBody>
      </p:sp>
      <p:pic>
        <p:nvPicPr>
          <p:cNvPr id="11" name="Picture 10" descr="sipoc.gif">
            <a:extLst>
              <a:ext uri="{FF2B5EF4-FFF2-40B4-BE49-F238E27FC236}">
                <a16:creationId xmlns:a16="http://schemas.microsoft.com/office/drawing/2014/main" id="{702B4DAA-A583-0749-8330-2DAC4BE73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31617" r="3919" b="4856"/>
          <a:stretch/>
        </p:blipFill>
        <p:spPr>
          <a:xfrm>
            <a:off x="1143000" y="1118855"/>
            <a:ext cx="6778242" cy="30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515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0FCF1A-B3A3-BA4F-96E4-44889B7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User Researchers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1467F-6B10-E64B-93F8-7E041F983B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BF529-21B9-F94E-BA8F-51C9CAE8943F}"/>
              </a:ext>
            </a:extLst>
          </p:cNvPr>
          <p:cNvSpPr/>
          <p:nvPr/>
        </p:nvSpPr>
        <p:spPr>
          <a:xfrm>
            <a:off x="1556589" y="2825858"/>
            <a:ext cx="6171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I am interested in: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Data Suppliers 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who provide information to the </a:t>
            </a:r>
            <a:r>
              <a:rPr lang="en-US" dirty="0" err="1">
                <a:latin typeface="Helvetica" pitchFamily="2" charset="0"/>
                <a:cs typeface="Calibri" panose="020F0502020204030204" pitchFamily="34" charset="0"/>
              </a:rPr>
              <a:t>organisation</a:t>
            </a: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The needs of the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Customers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 /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End Users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 of our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I am keen to understand the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user outcomes 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of your work </a:t>
            </a:r>
          </a:p>
        </p:txBody>
      </p:sp>
      <p:pic>
        <p:nvPicPr>
          <p:cNvPr id="6" name="Picture 5" descr="6683-01-sipoc-diagram-16x9-1.jpg">
            <a:extLst>
              <a:ext uri="{FF2B5EF4-FFF2-40B4-BE49-F238E27FC236}">
                <a16:creationId xmlns:a16="http://schemas.microsoft.com/office/drawing/2014/main" id="{A8B11841-1AF8-3C4F-9E4F-629CD29D6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9" t="18739" r="59177" b="61591"/>
          <a:stretch/>
        </p:blipFill>
        <p:spPr>
          <a:xfrm>
            <a:off x="2816485" y="1659337"/>
            <a:ext cx="1067318" cy="675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C5524-0CA8-9A4D-A973-D40721A19409}"/>
              </a:ext>
            </a:extLst>
          </p:cNvPr>
          <p:cNvCxnSpPr/>
          <p:nvPr/>
        </p:nvCxnSpPr>
        <p:spPr>
          <a:xfrm>
            <a:off x="1556590" y="2580097"/>
            <a:ext cx="5936741" cy="0"/>
          </a:xfrm>
          <a:prstGeom prst="line">
            <a:avLst/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6683-01-sipoc-diagram-16x9-1.jpg">
            <a:extLst>
              <a:ext uri="{FF2B5EF4-FFF2-40B4-BE49-F238E27FC236}">
                <a16:creationId xmlns:a16="http://schemas.microsoft.com/office/drawing/2014/main" id="{E27965C9-3276-7542-A8BD-8B16D8DB1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9" t="18739" r="6047" b="61591"/>
          <a:stretch/>
        </p:blipFill>
        <p:spPr>
          <a:xfrm>
            <a:off x="6260320" y="1659337"/>
            <a:ext cx="1061822" cy="675000"/>
          </a:xfrm>
          <a:prstGeom prst="rect">
            <a:avLst/>
          </a:prstGeom>
        </p:spPr>
      </p:pic>
      <p:pic>
        <p:nvPicPr>
          <p:cNvPr id="9" name="Picture 8" descr="6683-01-sipoc-diagram-16x9-1.jpg">
            <a:extLst>
              <a:ext uri="{FF2B5EF4-FFF2-40B4-BE49-F238E27FC236}">
                <a16:creationId xmlns:a16="http://schemas.microsoft.com/office/drawing/2014/main" id="{89A74990-68DC-6A42-BE5B-5F603C0DA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6" t="18739" r="41380" b="61591"/>
          <a:stretch/>
        </p:blipFill>
        <p:spPr>
          <a:xfrm>
            <a:off x="3883802" y="1659337"/>
            <a:ext cx="1067318" cy="675000"/>
          </a:xfrm>
          <a:prstGeom prst="rect">
            <a:avLst/>
          </a:prstGeom>
        </p:spPr>
      </p:pic>
      <p:pic>
        <p:nvPicPr>
          <p:cNvPr id="10" name="Picture 9" descr="6683-01-sipoc-diagram-16x9-1.jpg">
            <a:extLst>
              <a:ext uri="{FF2B5EF4-FFF2-40B4-BE49-F238E27FC236}">
                <a16:creationId xmlns:a16="http://schemas.microsoft.com/office/drawing/2014/main" id="{7A121C40-382A-2A43-A268-9D5C6F0F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8739" r="77027" b="61591"/>
          <a:stretch/>
        </p:blipFill>
        <p:spPr>
          <a:xfrm>
            <a:off x="1552924" y="1659337"/>
            <a:ext cx="1041203" cy="675000"/>
          </a:xfrm>
          <a:prstGeom prst="rect">
            <a:avLst/>
          </a:prstGeom>
        </p:spPr>
      </p:pic>
      <p:pic>
        <p:nvPicPr>
          <p:cNvPr id="11" name="Picture 10" descr="6683-01-sipoc-diagram-16x9-1.jpg">
            <a:extLst>
              <a:ext uri="{FF2B5EF4-FFF2-40B4-BE49-F238E27FC236}">
                <a16:creationId xmlns:a16="http://schemas.microsoft.com/office/drawing/2014/main" id="{F64D77AF-6052-E84B-848C-5F472B881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8" t="18739" r="23388" b="61591"/>
          <a:stretch/>
        </p:blipFill>
        <p:spPr>
          <a:xfrm>
            <a:off x="4951120" y="1659337"/>
            <a:ext cx="1086842" cy="675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99F14F-C0D7-A542-B094-73C51CA6E7CC}"/>
              </a:ext>
            </a:extLst>
          </p:cNvPr>
          <p:cNvSpPr/>
          <p:nvPr/>
        </p:nvSpPr>
        <p:spPr>
          <a:xfrm>
            <a:off x="2816485" y="1485252"/>
            <a:ext cx="3311754" cy="9326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875258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1BD0E2-41D0-5D44-9774-ABA6BFE1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Business Analysts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F6022-1027-8848-81A2-3CF1880DACEA}"/>
              </a:ext>
            </a:extLst>
          </p:cNvPr>
          <p:cNvSpPr/>
          <p:nvPr/>
        </p:nvSpPr>
        <p:spPr>
          <a:xfrm>
            <a:off x="1556588" y="2825858"/>
            <a:ext cx="5936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I am interested in: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Understanding the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 as-is business process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Who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 is involved, their interaction and the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use of outputs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 towards business aims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Any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existing documentation 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of the business process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I am keen to understand the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business outcomes 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of your work </a:t>
            </a:r>
          </a:p>
        </p:txBody>
      </p:sp>
      <p:pic>
        <p:nvPicPr>
          <p:cNvPr id="6" name="Picture 5" descr="6683-01-sipoc-diagram-16x9-1.jpg">
            <a:extLst>
              <a:ext uri="{FF2B5EF4-FFF2-40B4-BE49-F238E27FC236}">
                <a16:creationId xmlns:a16="http://schemas.microsoft.com/office/drawing/2014/main" id="{450BAA8F-972C-FB44-BFB5-753AA1386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9" t="18739" r="59177" b="61591"/>
          <a:stretch/>
        </p:blipFill>
        <p:spPr>
          <a:xfrm>
            <a:off x="2816485" y="1659337"/>
            <a:ext cx="1067318" cy="675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EFA026-5AF0-D14E-92C6-03C6A1C3969E}"/>
              </a:ext>
            </a:extLst>
          </p:cNvPr>
          <p:cNvCxnSpPr/>
          <p:nvPr/>
        </p:nvCxnSpPr>
        <p:spPr>
          <a:xfrm>
            <a:off x="1556590" y="2580097"/>
            <a:ext cx="5936741" cy="0"/>
          </a:xfrm>
          <a:prstGeom prst="line">
            <a:avLst/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6683-01-sipoc-diagram-16x9-1.jpg">
            <a:extLst>
              <a:ext uri="{FF2B5EF4-FFF2-40B4-BE49-F238E27FC236}">
                <a16:creationId xmlns:a16="http://schemas.microsoft.com/office/drawing/2014/main" id="{1795FF24-28B3-B846-95DB-FF70A9AE3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9" t="18739" r="6047" b="61591"/>
          <a:stretch/>
        </p:blipFill>
        <p:spPr>
          <a:xfrm>
            <a:off x="6260320" y="1659337"/>
            <a:ext cx="1061822" cy="675000"/>
          </a:xfrm>
          <a:prstGeom prst="rect">
            <a:avLst/>
          </a:prstGeom>
        </p:spPr>
      </p:pic>
      <p:pic>
        <p:nvPicPr>
          <p:cNvPr id="9" name="Picture 8" descr="6683-01-sipoc-diagram-16x9-1.jpg">
            <a:extLst>
              <a:ext uri="{FF2B5EF4-FFF2-40B4-BE49-F238E27FC236}">
                <a16:creationId xmlns:a16="http://schemas.microsoft.com/office/drawing/2014/main" id="{064C1B55-D15B-604C-A99E-16B4B7426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6" t="18739" r="41380" b="61591"/>
          <a:stretch/>
        </p:blipFill>
        <p:spPr>
          <a:xfrm>
            <a:off x="3883802" y="1659337"/>
            <a:ext cx="1067318" cy="675000"/>
          </a:xfrm>
          <a:prstGeom prst="rect">
            <a:avLst/>
          </a:prstGeom>
        </p:spPr>
      </p:pic>
      <p:pic>
        <p:nvPicPr>
          <p:cNvPr id="10" name="Picture 9" descr="6683-01-sipoc-diagram-16x9-1.jpg">
            <a:extLst>
              <a:ext uri="{FF2B5EF4-FFF2-40B4-BE49-F238E27FC236}">
                <a16:creationId xmlns:a16="http://schemas.microsoft.com/office/drawing/2014/main" id="{7D81FD1F-4DE1-0D4B-9BF5-A7CDC0FED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8739" r="77027" b="61591"/>
          <a:stretch/>
        </p:blipFill>
        <p:spPr>
          <a:xfrm>
            <a:off x="1552924" y="1659337"/>
            <a:ext cx="1041203" cy="675000"/>
          </a:xfrm>
          <a:prstGeom prst="rect">
            <a:avLst/>
          </a:prstGeom>
        </p:spPr>
      </p:pic>
      <p:pic>
        <p:nvPicPr>
          <p:cNvPr id="11" name="Picture 10" descr="6683-01-sipoc-diagram-16x9-1.jpg">
            <a:extLst>
              <a:ext uri="{FF2B5EF4-FFF2-40B4-BE49-F238E27FC236}">
                <a16:creationId xmlns:a16="http://schemas.microsoft.com/office/drawing/2014/main" id="{C96AE422-190F-D741-BFEA-A22ED41FE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8" t="18739" r="23388" b="61591"/>
          <a:stretch/>
        </p:blipFill>
        <p:spPr>
          <a:xfrm>
            <a:off x="4951120" y="1659337"/>
            <a:ext cx="1086842" cy="675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8767D5-2FD6-B94F-A454-8318CBDFB827}"/>
              </a:ext>
            </a:extLst>
          </p:cNvPr>
          <p:cNvSpPr/>
          <p:nvPr/>
        </p:nvSpPr>
        <p:spPr>
          <a:xfrm>
            <a:off x="3883802" y="1485252"/>
            <a:ext cx="1067318" cy="9326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6554977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1BD0E2-41D0-5D44-9774-ABA6BFE1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Business Analysts / Data Scientists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A93A3-14DB-8D48-A97A-B0D0E6B05E9A}"/>
              </a:ext>
            </a:extLst>
          </p:cNvPr>
          <p:cNvSpPr/>
          <p:nvPr/>
        </p:nvSpPr>
        <p:spPr>
          <a:xfrm>
            <a:off x="1556589" y="2825858"/>
            <a:ext cx="5765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We are interested in: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as-is data process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Examples 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of the existing process and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rationale 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behind the current methodology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Your input in shaping any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process improvement </a:t>
            </a:r>
          </a:p>
          <a:p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We are keen to understand the </a:t>
            </a:r>
            <a:r>
              <a:rPr lang="en-US" b="1" dirty="0">
                <a:latin typeface="Helvetica" pitchFamily="2" charset="0"/>
                <a:cs typeface="Calibri" panose="020F0502020204030204" pitchFamily="34" charset="0"/>
              </a:rPr>
              <a:t>data outcomes 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of your work </a:t>
            </a:r>
          </a:p>
        </p:txBody>
      </p:sp>
      <p:pic>
        <p:nvPicPr>
          <p:cNvPr id="6" name="Picture 5" descr="6683-01-sipoc-diagram-16x9-1.jpg">
            <a:extLst>
              <a:ext uri="{FF2B5EF4-FFF2-40B4-BE49-F238E27FC236}">
                <a16:creationId xmlns:a16="http://schemas.microsoft.com/office/drawing/2014/main" id="{8B785A61-C429-0441-90FA-831BF8F57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9" t="18739" r="59177" b="61591"/>
          <a:stretch/>
        </p:blipFill>
        <p:spPr>
          <a:xfrm>
            <a:off x="2816485" y="1659337"/>
            <a:ext cx="1067318" cy="675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5FA95E-4738-1744-AB5C-E98247BF287E}"/>
              </a:ext>
            </a:extLst>
          </p:cNvPr>
          <p:cNvCxnSpPr/>
          <p:nvPr/>
        </p:nvCxnSpPr>
        <p:spPr>
          <a:xfrm>
            <a:off x="1556590" y="2580097"/>
            <a:ext cx="5936741" cy="0"/>
          </a:xfrm>
          <a:prstGeom prst="line">
            <a:avLst/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6683-01-sipoc-diagram-16x9-1.jpg">
            <a:extLst>
              <a:ext uri="{FF2B5EF4-FFF2-40B4-BE49-F238E27FC236}">
                <a16:creationId xmlns:a16="http://schemas.microsoft.com/office/drawing/2014/main" id="{F6D88283-E1DE-B840-91A1-C566EB789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9" t="18739" r="6047" b="61591"/>
          <a:stretch/>
        </p:blipFill>
        <p:spPr>
          <a:xfrm>
            <a:off x="6260320" y="1659337"/>
            <a:ext cx="1061822" cy="675000"/>
          </a:xfrm>
          <a:prstGeom prst="rect">
            <a:avLst/>
          </a:prstGeom>
        </p:spPr>
      </p:pic>
      <p:pic>
        <p:nvPicPr>
          <p:cNvPr id="9" name="Picture 8" descr="6683-01-sipoc-diagram-16x9-1.jpg">
            <a:extLst>
              <a:ext uri="{FF2B5EF4-FFF2-40B4-BE49-F238E27FC236}">
                <a16:creationId xmlns:a16="http://schemas.microsoft.com/office/drawing/2014/main" id="{91E648EC-2C46-124F-9BE1-79D0FEA7D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6" t="18739" r="41380" b="61591"/>
          <a:stretch/>
        </p:blipFill>
        <p:spPr>
          <a:xfrm>
            <a:off x="3883802" y="1659337"/>
            <a:ext cx="1067318" cy="675000"/>
          </a:xfrm>
          <a:prstGeom prst="rect">
            <a:avLst/>
          </a:prstGeom>
        </p:spPr>
      </p:pic>
      <p:pic>
        <p:nvPicPr>
          <p:cNvPr id="10" name="Picture 9" descr="6683-01-sipoc-diagram-16x9-1.jpg">
            <a:extLst>
              <a:ext uri="{FF2B5EF4-FFF2-40B4-BE49-F238E27FC236}">
                <a16:creationId xmlns:a16="http://schemas.microsoft.com/office/drawing/2014/main" id="{03366DB3-89BD-DE43-8F14-ABFB6CB7F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8739" r="77027" b="61591"/>
          <a:stretch/>
        </p:blipFill>
        <p:spPr>
          <a:xfrm>
            <a:off x="1552924" y="1659337"/>
            <a:ext cx="1041203" cy="675000"/>
          </a:xfrm>
          <a:prstGeom prst="rect">
            <a:avLst/>
          </a:prstGeom>
        </p:spPr>
      </p:pic>
      <p:pic>
        <p:nvPicPr>
          <p:cNvPr id="11" name="Picture 10" descr="6683-01-sipoc-diagram-16x9-1.jpg">
            <a:extLst>
              <a:ext uri="{FF2B5EF4-FFF2-40B4-BE49-F238E27FC236}">
                <a16:creationId xmlns:a16="http://schemas.microsoft.com/office/drawing/2014/main" id="{B7699689-2F99-CA40-B176-E16B17474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8" t="18739" r="23388" b="61591"/>
          <a:stretch/>
        </p:blipFill>
        <p:spPr>
          <a:xfrm>
            <a:off x="4951120" y="1659337"/>
            <a:ext cx="1086842" cy="675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F64E4B-9F82-B347-92F2-692EC5930F12}"/>
              </a:ext>
            </a:extLst>
          </p:cNvPr>
          <p:cNvSpPr/>
          <p:nvPr/>
        </p:nvSpPr>
        <p:spPr>
          <a:xfrm>
            <a:off x="1330567" y="1530520"/>
            <a:ext cx="1342295" cy="9326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57A3C-7D3C-5F4C-AD7B-51F031465882}"/>
              </a:ext>
            </a:extLst>
          </p:cNvPr>
          <p:cNvSpPr/>
          <p:nvPr/>
        </p:nvSpPr>
        <p:spPr>
          <a:xfrm>
            <a:off x="6151035" y="1588993"/>
            <a:ext cx="1342295" cy="9326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2928388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in">
  <a:themeElements>
    <a:clrScheme name="Valtech templat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BDFA"/>
      </a:accent1>
      <a:accent2>
        <a:srgbClr val="702082"/>
      </a:accent2>
      <a:accent3>
        <a:srgbClr val="FECC00"/>
      </a:accent3>
      <a:accent4>
        <a:srgbClr val="00FFFA"/>
      </a:accent4>
      <a:accent5>
        <a:srgbClr val="A7D206"/>
      </a:accent5>
      <a:accent6>
        <a:srgbClr val="D60041"/>
      </a:accent6>
      <a:hlink>
        <a:srgbClr val="00BDFA"/>
      </a:hlink>
      <a:folHlink>
        <a:srgbClr val="00BDFA"/>
      </a:folHlink>
    </a:clrScheme>
    <a:fontScheme name="Valtech">
      <a:majorFont>
        <a:latin typeface="Helvetica"/>
        <a:ea typeface=""/>
        <a:cs typeface=""/>
      </a:majorFont>
      <a:minorFont>
        <a:latin typeface="Merriweathe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PT Template 2.94 (3.0 beta)" id="{E46196DF-E81D-8D42-98C1-AC2290108CA7}" vid="{A9909DB8-E285-D94C-8D25-A3AE3EA18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118406</TotalTime>
  <Words>831</Words>
  <Application>Microsoft Macintosh PowerPoint</Application>
  <PresentationFormat>On-screen Show (16:9)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Apple SD Gothic Neo Regular</vt:lpstr>
      <vt:lpstr>Arial</vt:lpstr>
      <vt:lpstr>Calibri</vt:lpstr>
      <vt:lpstr>Georgia</vt:lpstr>
      <vt:lpstr>Helvetica</vt:lpstr>
      <vt:lpstr>HelveticaNeueLT Std</vt:lpstr>
      <vt:lpstr>Merriweather</vt:lpstr>
      <vt:lpstr>Poppins Light</vt:lpstr>
      <vt:lpstr>Times New Roman</vt:lpstr>
      <vt:lpstr>Main</vt:lpstr>
      <vt:lpstr>DATA DOJO:  Gathering Data Requirements</vt:lpstr>
      <vt:lpstr>Gathering Data Requirements</vt:lpstr>
      <vt:lpstr>Gathering Data Requirements</vt:lpstr>
      <vt:lpstr>PowerPoint Presentation</vt:lpstr>
      <vt:lpstr>Once inputs &amp; outputs are understood, the process follows</vt:lpstr>
      <vt:lpstr>Process Example: Making Pizza</vt:lpstr>
      <vt:lpstr>User Researchers</vt:lpstr>
      <vt:lpstr>Business Analysts</vt:lpstr>
      <vt:lpstr>Data Business Analysts / Data Scientists</vt:lpstr>
      <vt:lpstr>Team actions are loosely defined by the SIPOC process</vt:lpstr>
      <vt:lpstr>PowerPoint Presentation</vt:lpstr>
      <vt:lpstr>Infrastructure has the most information but is the least accessible </vt:lpstr>
      <vt:lpstr>Time spent to closely define requirements is time well spent</vt:lpstr>
      <vt:lpstr>Business Analysis  </vt:lpstr>
      <vt:lpstr>Data Business Analysts / Data Scientists</vt:lpstr>
      <vt:lpstr>A process for mapping inputs to outputs</vt:lpstr>
      <vt:lpstr>Example of logical map</vt:lpstr>
      <vt:lpstr>Physical map</vt:lpstr>
      <vt:lpstr>Physical map</vt:lpstr>
      <vt:lpstr>Physical map</vt:lpstr>
      <vt:lpstr>Finally, be a responsible statistical practioner </vt:lpstr>
      <vt:lpstr>thank you</vt:lpstr>
      <vt:lpstr>questions?</vt:lpstr>
      <vt:lpstr>PowerPoint Presentation</vt:lpstr>
    </vt:vector>
  </TitlesOfParts>
  <Manager/>
  <Company>Valtech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Valtech PowerPoint 2.1</dc:title>
  <dc:subject/>
  <dc:creator>Valtech Marketing</dc:creator>
  <cp:keywords/>
  <dc:description>Last Update Jan 18th 2016</dc:description>
  <cp:lastModifiedBy>Jon Downing</cp:lastModifiedBy>
  <cp:revision>1263</cp:revision>
  <dcterms:created xsi:type="dcterms:W3CDTF">2015-04-22T07:58:45Z</dcterms:created>
  <dcterms:modified xsi:type="dcterms:W3CDTF">2020-03-12T17:51:29Z</dcterms:modified>
  <cp:category/>
</cp:coreProperties>
</file>