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4199E-9B1B-744B-B965-BB8D52DA51F6}" type="datetimeFigureOut">
              <a:rPr kumimoji="1" lang="zh-CN" altLang="en-US" smtClean="0"/>
              <a:t>24/5/13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DB877-ADE5-A041-B664-B66009E95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99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DB877-ADE5-A041-B664-B66009E951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5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3638-2F09-0A43-BF92-40847F7BDBEA}" type="datetimeFigureOut">
              <a:rPr kumimoji="1" lang="zh-CN" altLang="en-US" smtClean="0"/>
              <a:t>24/5/13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42F-A8BF-954C-84B7-30E03870B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80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3638-2F09-0A43-BF92-40847F7BDBEA}" type="datetimeFigureOut">
              <a:rPr kumimoji="1" lang="zh-CN" altLang="en-US" smtClean="0"/>
              <a:t>24/5/13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42F-A8BF-954C-84B7-30E03870B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77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3638-2F09-0A43-BF92-40847F7BDBEA}" type="datetimeFigureOut">
              <a:rPr kumimoji="1" lang="zh-CN" altLang="en-US" smtClean="0"/>
              <a:t>24/5/13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42F-A8BF-954C-84B7-30E03870B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3638-2F09-0A43-BF92-40847F7BDBEA}" type="datetimeFigureOut">
              <a:rPr kumimoji="1" lang="zh-CN" altLang="en-US" smtClean="0"/>
              <a:t>24/5/13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42F-A8BF-954C-84B7-30E03870B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91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3638-2F09-0A43-BF92-40847F7BDBEA}" type="datetimeFigureOut">
              <a:rPr kumimoji="1" lang="zh-CN" altLang="en-US" smtClean="0"/>
              <a:t>24/5/13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42F-A8BF-954C-84B7-30E03870B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29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3638-2F09-0A43-BF92-40847F7BDBEA}" type="datetimeFigureOut">
              <a:rPr kumimoji="1" lang="zh-CN" altLang="en-US" smtClean="0"/>
              <a:t>24/5/13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42F-A8BF-954C-84B7-30E03870B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52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3638-2F09-0A43-BF92-40847F7BDBEA}" type="datetimeFigureOut">
              <a:rPr kumimoji="1" lang="zh-CN" altLang="en-US" smtClean="0"/>
              <a:t>24/5/13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42F-A8BF-954C-84B7-30E03870B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25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3638-2F09-0A43-BF92-40847F7BDBEA}" type="datetimeFigureOut">
              <a:rPr kumimoji="1" lang="zh-CN" altLang="en-US" smtClean="0"/>
              <a:t>24/5/13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42F-A8BF-954C-84B7-30E03870B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9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3638-2F09-0A43-BF92-40847F7BDBEA}" type="datetimeFigureOut">
              <a:rPr kumimoji="1" lang="zh-CN" altLang="en-US" smtClean="0"/>
              <a:t>24/5/13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42F-A8BF-954C-84B7-30E03870B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6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3638-2F09-0A43-BF92-40847F7BDBEA}" type="datetimeFigureOut">
              <a:rPr kumimoji="1" lang="zh-CN" altLang="en-US" smtClean="0"/>
              <a:t>24/5/13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42F-A8BF-954C-84B7-30E03870B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8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3638-2F09-0A43-BF92-40847F7BDBEA}" type="datetimeFigureOut">
              <a:rPr kumimoji="1" lang="zh-CN" altLang="en-US" smtClean="0"/>
              <a:t>24/5/13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42F-A8BF-954C-84B7-30E03870B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60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3638-2F09-0A43-BF92-40847F7BDBEA}" type="datetimeFigureOut">
              <a:rPr kumimoji="1" lang="zh-CN" altLang="en-US" smtClean="0"/>
              <a:t>24/5/13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42F-A8BF-954C-84B7-30E03870B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9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063065" y="2440869"/>
            <a:ext cx="1545120" cy="130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686469" y="1136452"/>
            <a:ext cx="1545120" cy="130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437326" y="2443238"/>
            <a:ext cx="1545120" cy="130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121" y="181819"/>
            <a:ext cx="3170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/>
              <a:t>Bresenham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Alogorithm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line</a:t>
            </a:r>
            <a:endParaRPr lang="zh-CN" altLang="en-US" sz="2000" b="1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2815195" y="1103086"/>
            <a:ext cx="63148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2815195" y="2440819"/>
            <a:ext cx="63148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2815195" y="3761619"/>
            <a:ext cx="63148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3420533" y="652372"/>
            <a:ext cx="0" cy="35768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5012266" y="652371"/>
            <a:ext cx="0" cy="35768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6654800" y="652370"/>
            <a:ext cx="0" cy="35768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8297335" y="652370"/>
            <a:ext cx="0" cy="35768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2287505" y="1553801"/>
            <a:ext cx="7874392" cy="208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40507" y="386878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x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58047" y="386515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dirty="0" smtClean="0"/>
              <a:t>+1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975564" y="28265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840283" y="157016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r>
              <a:rPr kumimoji="1" lang="en-US" altLang="zh-CN" dirty="0" smtClean="0"/>
              <a:t>+1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98850" y="1428966"/>
            <a:ext cx="1153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ax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+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</a:t>
            </a:r>
            <a:endParaRPr kumimoji="1" lang="zh-CN" altLang="en-US" sz="2000" dirty="0"/>
          </a:p>
        </p:txBody>
      </p:sp>
      <p:sp>
        <p:nvSpPr>
          <p:cNvPr id="21" name="椭圆 20"/>
          <p:cNvSpPr/>
          <p:nvPr/>
        </p:nvSpPr>
        <p:spPr>
          <a:xfrm>
            <a:off x="5627991" y="146856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u’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627992" y="285747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3968668" y="286158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>
            <a:off x="5892658" y="1805367"/>
            <a:ext cx="0" cy="845039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5892658" y="2699625"/>
            <a:ext cx="0" cy="42252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3410980" y="2665759"/>
            <a:ext cx="258439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892399" y="202548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u’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926270" y="258428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l’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810760" y="336157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(x0,y0)</a:t>
            </a:r>
            <a:endParaRPr kumimoji="1"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9194657" y="147148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9058129" y="112689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(x1,y1)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247675" y="4450726"/>
            <a:ext cx="1009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u’=y+1-a(x+1)-b,</a:t>
            </a:r>
            <a:r>
              <a:rPr kumimoji="1" lang="zh-CN" altLang="en-US" dirty="0" smtClean="0"/>
              <a:t>  </a:t>
            </a:r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l’=a(x+1)-b-y,</a:t>
            </a:r>
            <a:r>
              <a:rPr kumimoji="1" lang="el-GR" altLang="zh-CN" dirty="0" smtClean="0"/>
              <a:t> </a:t>
            </a:r>
            <a:r>
              <a:rPr kumimoji="1" lang="zh-CN" altLang="en-US" dirty="0" smtClean="0"/>
              <a:t> </a:t>
            </a:r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u’-</a:t>
            </a:r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l’=2(y+1)-2a(x+1)-2b-1</a:t>
            </a:r>
            <a:endParaRPr kumimoji="1" lang="zh-CN" altLang="en-US" dirty="0" smtClean="0"/>
          </a:p>
        </p:txBody>
      </p:sp>
      <p:cxnSp>
        <p:nvCxnSpPr>
          <p:cNvPr id="42" name="直线连接符 41"/>
          <p:cNvCxnSpPr/>
          <p:nvPr/>
        </p:nvCxnSpPr>
        <p:spPr>
          <a:xfrm>
            <a:off x="4216400" y="3136926"/>
            <a:ext cx="5158257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9374657" y="1893716"/>
            <a:ext cx="0" cy="12446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539048" y="3123926"/>
            <a:ext cx="102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x=x1-x0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379585" y="2650406"/>
            <a:ext cx="1045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y=y1-y0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7248259" y="146607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r>
              <a:rPr kumimoji="1" lang="en-US" altLang="zh-CN" dirty="0" smtClean="0"/>
              <a:t>’’</a:t>
            </a:r>
            <a:endParaRPr kumimoji="1"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7248259" y="285432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l’’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7261362" y="386515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dirty="0" smtClean="0"/>
              <a:t>+2</a:t>
            </a:r>
            <a:endParaRPr kumimoji="1" lang="zh-CN" altLang="en-US" dirty="0"/>
          </a:p>
        </p:txBody>
      </p:sp>
      <p:cxnSp>
        <p:nvCxnSpPr>
          <p:cNvPr id="50" name="直线连接符 49"/>
          <p:cNvCxnSpPr/>
          <p:nvPr/>
        </p:nvCxnSpPr>
        <p:spPr>
          <a:xfrm>
            <a:off x="3418053" y="2227886"/>
            <a:ext cx="416219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>
            <a:off x="7519464" y="1861092"/>
            <a:ext cx="0" cy="358379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/>
          <p:nvPr/>
        </p:nvCxnSpPr>
        <p:spPr>
          <a:xfrm>
            <a:off x="7518259" y="2231827"/>
            <a:ext cx="0" cy="748519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75224" y="2487893"/>
            <a:ext cx="35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y’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2975224" y="2064512"/>
            <a:ext cx="4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y’’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7529446" y="188197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u’’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534935" y="246575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l’’</a:t>
            </a:r>
            <a:endParaRPr kumimoji="1" lang="zh-CN" altLang="en-US" dirty="0"/>
          </a:p>
        </p:txBody>
      </p:sp>
      <p:cxnSp>
        <p:nvCxnSpPr>
          <p:cNvPr id="64" name="直线连接符 63"/>
          <p:cNvCxnSpPr/>
          <p:nvPr/>
        </p:nvCxnSpPr>
        <p:spPr>
          <a:xfrm flipV="1">
            <a:off x="4238668" y="1736074"/>
            <a:ext cx="1596957" cy="14022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200161" y="5327354"/>
            <a:ext cx="825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如选择</a:t>
            </a:r>
            <a:r>
              <a:rPr kumimoji="1" lang="en-US" altLang="zh-CN" dirty="0" smtClean="0"/>
              <a:t>l’</a:t>
            </a:r>
            <a:r>
              <a:rPr kumimoji="1" lang="zh-CN" altLang="en-US" dirty="0" smtClean="0"/>
              <a:t>点：</a:t>
            </a:r>
            <a:r>
              <a:rPr kumimoji="1" lang="en-US" altLang="zh-CN" dirty="0" smtClean="0"/>
              <a:t>y’=a(x+1)+b,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y=</a:t>
            </a:r>
            <a:r>
              <a:rPr kumimoji="1" lang="en-US" altLang="zh-CN" dirty="0" err="1" smtClean="0"/>
              <a:t>ax+b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 有</a:t>
            </a:r>
            <a:r>
              <a:rPr kumimoji="1" lang="en-US" altLang="zh-CN" dirty="0" smtClean="0"/>
              <a:t>y-y’=-a,</a:t>
            </a:r>
            <a:r>
              <a:rPr kumimoji="1" lang="zh-CN" altLang="en-US" dirty="0" smtClean="0"/>
              <a:t> 令偏移增量</a:t>
            </a:r>
            <a:r>
              <a:rPr kumimoji="1" lang="en-US" altLang="zh-CN" dirty="0" smtClean="0"/>
              <a:t>f=(y-y’)</a:t>
            </a:r>
            <a:r>
              <a:rPr kumimoji="1" lang="el-GR" altLang="zh-CN" dirty="0" smtClean="0"/>
              <a:t> </a:t>
            </a:r>
            <a:r>
              <a:rPr kumimoji="1" lang="zh-CN" altLang="en-US" dirty="0" smtClean="0"/>
              <a:t>*</a:t>
            </a:r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x,</a:t>
            </a:r>
            <a:r>
              <a:rPr kumimoji="1" lang="zh-CN" altLang="en-US" dirty="0" smtClean="0"/>
              <a:t> 则</a:t>
            </a:r>
            <a:r>
              <a:rPr kumimoji="1" lang="en-US" altLang="zh-CN" dirty="0" smtClean="0"/>
              <a:t>f=a</a:t>
            </a:r>
            <a:r>
              <a:rPr kumimoji="1" lang="zh-CN" altLang="en-US" dirty="0" smtClean="0"/>
              <a:t>*</a:t>
            </a:r>
            <a:r>
              <a:rPr kumimoji="1" lang="el-GR" altLang="zh-CN" dirty="0" smtClean="0"/>
              <a:t> Δ</a:t>
            </a:r>
            <a:r>
              <a:rPr kumimoji="1" lang="en-US" altLang="zh-CN" dirty="0" smtClean="0"/>
              <a:t>x=</a:t>
            </a:r>
            <a:r>
              <a:rPr kumimoji="1" lang="el-GR" altLang="zh-CN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y</a:t>
            </a:r>
            <a:endParaRPr kumimoji="1" lang="zh-CN" altLang="en-US" dirty="0" smtClean="0"/>
          </a:p>
        </p:txBody>
      </p:sp>
      <p:sp>
        <p:nvSpPr>
          <p:cNvPr id="66" name="弧 65"/>
          <p:cNvSpPr/>
          <p:nvPr/>
        </p:nvSpPr>
        <p:spPr>
          <a:xfrm>
            <a:off x="4539385" y="3011178"/>
            <a:ext cx="191286" cy="28965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弧 66"/>
          <p:cNvSpPr/>
          <p:nvPr/>
        </p:nvSpPr>
        <p:spPr>
          <a:xfrm>
            <a:off x="4624052" y="2797179"/>
            <a:ext cx="152971" cy="28593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754605" y="290197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</a:t>
            </a:r>
            <a:endParaRPr kumimoji="1"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4777023" y="2560112"/>
            <a:ext cx="32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2189767" y="5735350"/>
            <a:ext cx="956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如选择</a:t>
            </a:r>
            <a:r>
              <a:rPr kumimoji="1" lang="en-US" altLang="zh-CN" dirty="0"/>
              <a:t>u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点：</a:t>
            </a:r>
            <a:r>
              <a:rPr kumimoji="1" lang="en-US" altLang="zh-CN" dirty="0" smtClean="0"/>
              <a:t>y’=a(x+1)+b,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y=ax+b+1,</a:t>
            </a:r>
            <a:r>
              <a:rPr kumimoji="1" lang="zh-CN" altLang="en-US" dirty="0" smtClean="0"/>
              <a:t>  有</a:t>
            </a:r>
            <a:r>
              <a:rPr kumimoji="1" lang="en-US" altLang="zh-CN" dirty="0" smtClean="0"/>
              <a:t>y-y’=1-a,</a:t>
            </a:r>
            <a:r>
              <a:rPr kumimoji="1" lang="zh-CN" altLang="en-US" dirty="0" smtClean="0"/>
              <a:t> 令偏移增量</a:t>
            </a:r>
            <a:r>
              <a:rPr kumimoji="1" lang="en-US" altLang="zh-CN" dirty="0" smtClean="0"/>
              <a:t>f’=(y-y’)</a:t>
            </a:r>
            <a:r>
              <a:rPr kumimoji="1" lang="el-GR" altLang="zh-CN" dirty="0" smtClean="0"/>
              <a:t> </a:t>
            </a:r>
            <a:r>
              <a:rPr kumimoji="1" lang="zh-CN" altLang="en-US" dirty="0" smtClean="0"/>
              <a:t>*</a:t>
            </a:r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x,</a:t>
            </a:r>
            <a:r>
              <a:rPr kumimoji="1" lang="zh-CN" altLang="en-US" dirty="0" smtClean="0"/>
              <a:t> 则</a:t>
            </a:r>
            <a:r>
              <a:rPr kumimoji="1" lang="en-US" altLang="zh-CN" dirty="0" smtClean="0"/>
              <a:t>f’=(1-a)</a:t>
            </a:r>
            <a:r>
              <a:rPr kumimoji="1" lang="zh-CN" altLang="en-US" dirty="0" smtClean="0"/>
              <a:t>*</a:t>
            </a:r>
            <a:r>
              <a:rPr kumimoji="1" lang="el-GR" altLang="zh-CN" dirty="0" smtClean="0"/>
              <a:t> Δ</a:t>
            </a:r>
            <a:r>
              <a:rPr kumimoji="1" lang="en-US" altLang="zh-CN" dirty="0" smtClean="0"/>
              <a:t>x=</a:t>
            </a:r>
            <a:r>
              <a:rPr kumimoji="1" lang="el-GR" altLang="zh-CN" dirty="0" smtClean="0"/>
              <a:t> Δ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-</a:t>
            </a:r>
            <a:r>
              <a:rPr kumimoji="1" lang="el-GR" altLang="zh-CN" dirty="0" smtClean="0"/>
              <a:t> Δ</a:t>
            </a:r>
            <a:r>
              <a:rPr kumimoji="1" lang="en-US" altLang="zh-CN" dirty="0"/>
              <a:t>y</a:t>
            </a:r>
            <a:endParaRPr kumimoji="1" lang="zh-CN" altLang="en-US" dirty="0" smtClean="0"/>
          </a:p>
        </p:txBody>
      </p:sp>
      <p:sp>
        <p:nvSpPr>
          <p:cNvPr id="71" name="文本框 70"/>
          <p:cNvSpPr txBox="1"/>
          <p:nvPr/>
        </p:nvSpPr>
        <p:spPr>
          <a:xfrm>
            <a:off x="2247675" y="4905735"/>
            <a:ext cx="1009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a=</a:t>
            </a:r>
            <a:r>
              <a:rPr kumimoji="1" lang="el-GR" altLang="zh-CN" dirty="0" smtClean="0"/>
              <a:t> Δ</a:t>
            </a:r>
            <a:r>
              <a:rPr kumimoji="1" lang="en-US" altLang="zh-CN" dirty="0" smtClean="0"/>
              <a:t>y/</a:t>
            </a:r>
            <a:r>
              <a:rPr kumimoji="1" lang="el-GR" altLang="zh-CN" dirty="0" smtClean="0"/>
              <a:t> Δ</a:t>
            </a:r>
            <a:r>
              <a:rPr kumimoji="1" lang="en-US" altLang="zh-CN" dirty="0" smtClean="0"/>
              <a:t>x,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y=</a:t>
            </a:r>
            <a:r>
              <a:rPr kumimoji="1" lang="en-US" altLang="zh-CN" dirty="0" err="1" smtClean="0"/>
              <a:t>ax+b</a:t>
            </a:r>
            <a:r>
              <a:rPr kumimoji="1" lang="zh-CN" altLang="en-US" dirty="0" smtClean="0"/>
              <a:t>代入上式，则</a:t>
            </a:r>
            <a:r>
              <a:rPr kumimoji="1" lang="en-US" altLang="zh-CN" dirty="0" smtClean="0"/>
              <a:t>(</a:t>
            </a:r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u’-</a:t>
            </a:r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l’)</a:t>
            </a:r>
            <a:r>
              <a:rPr kumimoji="1" lang="el-GR" altLang="zh-CN" dirty="0" smtClean="0"/>
              <a:t> Δ</a:t>
            </a:r>
            <a:r>
              <a:rPr kumimoji="1" lang="en-US" altLang="zh-CN" dirty="0" smtClean="0"/>
              <a:t>x=</a:t>
            </a:r>
            <a:r>
              <a:rPr kumimoji="1" lang="el-GR" altLang="zh-CN" dirty="0" smtClean="0"/>
              <a:t> Δ</a:t>
            </a:r>
            <a:r>
              <a:rPr kumimoji="1" lang="en-US" altLang="zh-CN" dirty="0" smtClean="0"/>
              <a:t>x-</a:t>
            </a:r>
            <a:r>
              <a:rPr kumimoji="1" lang="el-GR" altLang="zh-CN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el-GR" altLang="zh-CN" dirty="0" smtClean="0"/>
              <a:t>Δ</a:t>
            </a:r>
            <a:r>
              <a:rPr kumimoji="1" lang="en-US" altLang="zh-CN" dirty="0"/>
              <a:t>y</a:t>
            </a:r>
            <a:endParaRPr kumimoji="1" lang="zh-CN" altLang="en-US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200161" y="62139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判断：初始化</a:t>
            </a:r>
            <a:r>
              <a:rPr kumimoji="1" lang="en-US" altLang="zh-CN" dirty="0" smtClean="0"/>
              <a:t>f=0,</a:t>
            </a:r>
            <a:r>
              <a:rPr kumimoji="1" lang="zh-CN" altLang="en-US" dirty="0" smtClean="0"/>
              <a:t> 如</a:t>
            </a:r>
            <a:r>
              <a:rPr kumimoji="1" lang="en-US" altLang="zh-CN" dirty="0" smtClean="0"/>
              <a:t>f=</a:t>
            </a:r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x-</a:t>
            </a:r>
            <a:r>
              <a:rPr kumimoji="1" lang="el-GR" altLang="zh-CN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y&gt;0,</a:t>
            </a:r>
            <a:r>
              <a:rPr kumimoji="1" lang="zh-CN" altLang="en-US" dirty="0" smtClean="0"/>
              <a:t> 则选</a:t>
            </a:r>
            <a:r>
              <a:rPr kumimoji="1" lang="en-US" altLang="zh-CN" dirty="0" smtClean="0"/>
              <a:t>(x+1,y),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f+=-</a:t>
            </a:r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y,</a:t>
            </a:r>
            <a:r>
              <a:rPr kumimoji="1" lang="zh-CN" altLang="en-US" dirty="0" smtClean="0"/>
              <a:t> 否则选</a:t>
            </a:r>
            <a:r>
              <a:rPr kumimoji="1" lang="en-US" altLang="zh-CN" dirty="0" smtClean="0"/>
              <a:t>(x+1,y+1),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f+=</a:t>
            </a:r>
            <a:r>
              <a:rPr kumimoji="1" lang="el-GR" altLang="zh-CN" dirty="0" smtClean="0"/>
              <a:t> Δ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-</a:t>
            </a:r>
            <a:r>
              <a:rPr kumimoji="1" lang="el-GR" altLang="zh-CN" dirty="0" smtClean="0"/>
              <a:t> Δ</a:t>
            </a:r>
            <a:r>
              <a:rPr kumimoji="1" lang="en-US" altLang="zh-CN" dirty="0" smtClean="0"/>
              <a:t>y</a:t>
            </a:r>
            <a:endParaRPr kumimoji="1" lang="zh-CN" altLang="en-US" dirty="0" smtClean="0"/>
          </a:p>
        </p:txBody>
      </p:sp>
      <p:sp>
        <p:nvSpPr>
          <p:cNvPr id="73" name="文本框 72"/>
          <p:cNvSpPr txBox="1"/>
          <p:nvPr/>
        </p:nvSpPr>
        <p:spPr>
          <a:xfrm>
            <a:off x="405205" y="1822844"/>
            <a:ext cx="145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a=(</a:t>
            </a:r>
            <a:r>
              <a:rPr kumimoji="1" lang="el-GR" altLang="zh-CN" sz="2000" dirty="0" smtClean="0"/>
              <a:t>Δ</a:t>
            </a:r>
            <a:r>
              <a:rPr kumimoji="1" lang="en-US" altLang="zh-CN" sz="2000" dirty="0" smtClean="0"/>
              <a:t>y/</a:t>
            </a:r>
            <a:r>
              <a:rPr kumimoji="1" lang="el-GR" altLang="zh-CN" sz="2000" dirty="0" smtClean="0"/>
              <a:t>Δ</a:t>
            </a:r>
            <a:r>
              <a:rPr kumimoji="1" lang="en-US" altLang="zh-CN" sz="2000" dirty="0" smtClean="0"/>
              <a:t>x)&lt;1</a:t>
            </a:r>
            <a:endParaRPr kumimoji="1" lang="zh-CN" alt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398850" y="701871"/>
            <a:ext cx="2812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x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independent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vaiable</a:t>
            </a:r>
            <a:r>
              <a:rPr kumimoji="1" lang="zh-CN" altLang="en-US" sz="2000" dirty="0" smtClean="0"/>
              <a:t>，</a:t>
            </a:r>
          </a:p>
          <a:p>
            <a:r>
              <a:rPr kumimoji="1" lang="en-US" altLang="zh-CN" sz="2000" dirty="0"/>
              <a:t>y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dependent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variable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293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03905" y="1465943"/>
            <a:ext cx="3600000" cy="36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03905" y="1964266"/>
            <a:ext cx="3600000" cy="27847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411239" y="3265943"/>
            <a:ext cx="4736495" cy="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1727428" y="1798676"/>
            <a:ext cx="2590571" cy="42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>
            <a:stCxn id="2" idx="0"/>
            <a:endCxn id="2" idx="4"/>
          </p:cNvCxnSpPr>
          <p:nvPr/>
        </p:nvCxnSpPr>
        <p:spPr>
          <a:xfrm>
            <a:off x="2803905" y="870143"/>
            <a:ext cx="0" cy="479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1727428" y="1798676"/>
            <a:ext cx="0" cy="295037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4317999" y="2210302"/>
            <a:ext cx="0" cy="207383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1727428" y="2220411"/>
            <a:ext cx="2590571" cy="311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1727428" y="2220411"/>
            <a:ext cx="1076477" cy="104553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727428" y="1798676"/>
            <a:ext cx="1076477" cy="146726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V="1">
            <a:off x="2803905" y="2220411"/>
            <a:ext cx="1514094" cy="10534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2803905" y="2553144"/>
            <a:ext cx="1514094" cy="7127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1727428" y="3273861"/>
            <a:ext cx="1076477" cy="12134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 flipV="1">
            <a:off x="1727428" y="3273861"/>
            <a:ext cx="1076477" cy="14751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2803905" y="3265943"/>
            <a:ext cx="1514094" cy="8827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2803905" y="3265943"/>
            <a:ext cx="1514094" cy="10181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409711" y="15079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406910" y="2015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426645" y="19651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322246" y="24053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409712" y="477605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A’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409711" y="4234187"/>
            <a:ext cx="37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C’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339180" y="3946320"/>
            <a:ext cx="38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D’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4271443" y="420032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B’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764377" y="330285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3589867" y="307952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RX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624668" y="2469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96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426020" y="3485351"/>
            <a:ext cx="1545120" cy="130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982618" y="2166223"/>
            <a:ext cx="1545120" cy="130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422595" y="4862568"/>
            <a:ext cx="1545120" cy="130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121" y="181819"/>
            <a:ext cx="32284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/>
              <a:t>Bresenham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Alogorithm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line</a:t>
            </a:r>
            <a:r>
              <a:rPr lang="zh-CN" altLang="en-US" sz="2000" b="1" dirty="0" smtClean="0"/>
              <a:t> </a:t>
            </a:r>
            <a:endParaRPr lang="zh-CN" altLang="en-US" sz="2000" b="1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1836481" y="2167029"/>
            <a:ext cx="43131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1887282" y="3504762"/>
            <a:ext cx="43131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1819547" y="4825562"/>
            <a:ext cx="43131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2406155" y="1750868"/>
            <a:ext cx="0" cy="4760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3997888" y="1750869"/>
            <a:ext cx="0" cy="4760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5606556" y="1767802"/>
            <a:ext cx="0" cy="4760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3132842" y="1230817"/>
            <a:ext cx="1797446" cy="44346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036538" y="62044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x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654078" y="620086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dirty="0" smtClean="0"/>
              <a:t>+1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825905" y="389304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r>
              <a:rPr kumimoji="1" lang="en-US" altLang="zh-CN" dirty="0" smtClean="0"/>
              <a:t>+1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25905" y="263410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r>
              <a:rPr kumimoji="1" lang="en-US" altLang="zh-CN" dirty="0" smtClean="0"/>
              <a:t>+2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11661" y="1044400"/>
            <a:ext cx="115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x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+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</a:t>
            </a:r>
            <a:endParaRPr kumimoji="1" lang="zh-CN" altLang="en-US" sz="2000" dirty="0"/>
          </a:p>
        </p:txBody>
      </p:sp>
      <p:sp>
        <p:nvSpPr>
          <p:cNvPr id="21" name="椭圆 20"/>
          <p:cNvSpPr/>
          <p:nvPr/>
        </p:nvSpPr>
        <p:spPr>
          <a:xfrm>
            <a:off x="2937841" y="388543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4495422" y="388622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r’</a:t>
            </a:r>
            <a:endParaRPr kumimoji="1"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2939902" y="5298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 flipV="1">
            <a:off x="3223563" y="4193039"/>
            <a:ext cx="1519538" cy="9221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337212" y="419027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zh-CN" dirty="0" smtClean="0"/>
              <a:t>Δ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46426" y="4190276"/>
            <a:ext cx="46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zh-CN" dirty="0" smtClean="0"/>
              <a:t>Δ</a:t>
            </a:r>
            <a:r>
              <a:rPr kumimoji="1" lang="en-US" altLang="zh-CN" dirty="0"/>
              <a:t>r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186505" y="537336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(x0,y0)</a:t>
            </a:r>
            <a:endParaRPr kumimoji="1"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4574762" y="104537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131108" y="110733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(x1,y1)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015629" y="1791511"/>
            <a:ext cx="4091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r’=x+1-a(y+1)-b,</a:t>
            </a:r>
            <a:r>
              <a:rPr kumimoji="1" lang="el-GR" altLang="zh-CN" dirty="0" smtClean="0"/>
              <a:t> Δ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’=a(y+1)+b-x,</a:t>
            </a:r>
            <a:r>
              <a:rPr kumimoji="1" lang="zh-CN" altLang="en-US" dirty="0" smtClean="0"/>
              <a:t>  </a:t>
            </a:r>
          </a:p>
          <a:p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r’-</a:t>
            </a:r>
            <a:r>
              <a:rPr kumimoji="1" lang="el-GR" altLang="zh-CN" dirty="0" smtClean="0"/>
              <a:t>Δ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’=-2a(y+1)+2(x+1)-2b-1</a:t>
            </a:r>
            <a:endParaRPr kumimoji="1" lang="zh-CN" altLang="en-US" dirty="0" smtClean="0"/>
          </a:p>
        </p:txBody>
      </p:sp>
      <p:cxnSp>
        <p:nvCxnSpPr>
          <p:cNvPr id="42" name="直线连接符 41"/>
          <p:cNvCxnSpPr/>
          <p:nvPr/>
        </p:nvCxnSpPr>
        <p:spPr>
          <a:xfrm>
            <a:off x="3129488" y="5572458"/>
            <a:ext cx="164358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4782597" y="1291981"/>
            <a:ext cx="0" cy="42966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950842" y="5575126"/>
            <a:ext cx="102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x=x1-x0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759840" y="5003931"/>
            <a:ext cx="1045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y=y1-y0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2932022" y="247868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l’’</a:t>
            </a:r>
            <a:endParaRPr kumimoji="1"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4490674" y="247878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r>
              <a:rPr kumimoji="1" lang="en-US" altLang="zh-CN" dirty="0" smtClean="0"/>
              <a:t>’’</a:t>
            </a:r>
            <a:endParaRPr kumimoji="1" lang="zh-CN" altLang="en-US" dirty="0"/>
          </a:p>
        </p:txBody>
      </p:sp>
      <p:cxnSp>
        <p:nvCxnSpPr>
          <p:cNvPr id="52" name="直线连接符 51"/>
          <p:cNvCxnSpPr/>
          <p:nvPr/>
        </p:nvCxnSpPr>
        <p:spPr>
          <a:xfrm>
            <a:off x="3703652" y="4036343"/>
            <a:ext cx="0" cy="2135614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501582" y="6219899"/>
            <a:ext cx="34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127444" y="6207914"/>
            <a:ext cx="40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dirty="0" smtClean="0"/>
              <a:t>’’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3500448" y="24583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zh-CN" dirty="0" smtClean="0"/>
              <a:t>Δ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’’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4268474" y="2458353"/>
            <a:ext cx="52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zh-CN" dirty="0" smtClean="0"/>
              <a:t>Δ</a:t>
            </a:r>
            <a:r>
              <a:rPr kumimoji="1" lang="en-US" altLang="zh-CN" dirty="0"/>
              <a:t>r</a:t>
            </a:r>
            <a:r>
              <a:rPr kumimoji="1" lang="en-US" altLang="zh-CN" dirty="0" smtClean="0"/>
              <a:t>’’</a:t>
            </a:r>
            <a:endParaRPr kumimoji="1" lang="zh-CN" altLang="en-US" dirty="0"/>
          </a:p>
        </p:txBody>
      </p:sp>
      <p:cxnSp>
        <p:nvCxnSpPr>
          <p:cNvPr id="64" name="直线连接符 63"/>
          <p:cNvCxnSpPr/>
          <p:nvPr/>
        </p:nvCxnSpPr>
        <p:spPr>
          <a:xfrm flipV="1">
            <a:off x="3326045" y="4197649"/>
            <a:ext cx="1435330" cy="135899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015629" y="3315440"/>
            <a:ext cx="3759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如选择</a:t>
            </a:r>
            <a:r>
              <a:rPr kumimoji="1" lang="en-US" altLang="zh-CN" dirty="0"/>
              <a:t>r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点：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’=a(y+1)+b,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x=ay+b+1,</a:t>
            </a:r>
            <a:r>
              <a:rPr kumimoji="1" lang="zh-CN" altLang="en-US" dirty="0" smtClean="0"/>
              <a:t>  </a:t>
            </a:r>
          </a:p>
          <a:p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x-x’=1-a,</a:t>
            </a:r>
            <a:r>
              <a:rPr kumimoji="1" lang="zh-CN" altLang="en-US" dirty="0" smtClean="0"/>
              <a:t> 令偏移增量</a:t>
            </a:r>
            <a:r>
              <a:rPr kumimoji="1" lang="en-US" altLang="zh-CN" dirty="0" smtClean="0"/>
              <a:t>f=(x-x’)</a:t>
            </a:r>
            <a:r>
              <a:rPr kumimoji="1" lang="el-GR" altLang="zh-CN" dirty="0" smtClean="0"/>
              <a:t> </a:t>
            </a:r>
            <a:r>
              <a:rPr kumimoji="1" lang="zh-CN" altLang="en-US" dirty="0" smtClean="0"/>
              <a:t>*</a:t>
            </a:r>
            <a:r>
              <a:rPr kumimoji="1" lang="el-GR" altLang="zh-CN" dirty="0" smtClean="0"/>
              <a:t>Δ</a:t>
            </a:r>
            <a:r>
              <a:rPr kumimoji="1" lang="en-US" altLang="zh-CN" dirty="0"/>
              <a:t>y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</a:p>
          <a:p>
            <a:r>
              <a:rPr kumimoji="1" lang="zh-CN" altLang="en-US" dirty="0" smtClean="0"/>
              <a:t>则</a:t>
            </a:r>
            <a:r>
              <a:rPr kumimoji="1" lang="en-US" altLang="zh-CN" dirty="0" smtClean="0"/>
              <a:t>f=a</a:t>
            </a:r>
            <a:r>
              <a:rPr kumimoji="1" lang="zh-CN" altLang="en-US" dirty="0" smtClean="0"/>
              <a:t>*</a:t>
            </a:r>
            <a:r>
              <a:rPr kumimoji="1" lang="el-GR" altLang="zh-CN" dirty="0" smtClean="0"/>
              <a:t> Δ</a:t>
            </a:r>
            <a:r>
              <a:rPr kumimoji="1" lang="en-US" altLang="zh-CN" dirty="0"/>
              <a:t>y</a:t>
            </a:r>
            <a:r>
              <a:rPr kumimoji="1" lang="en-US" altLang="zh-CN" dirty="0" smtClean="0"/>
              <a:t>=</a:t>
            </a:r>
            <a:r>
              <a:rPr kumimoji="1" lang="el-GR" altLang="zh-CN" dirty="0" smtClean="0"/>
              <a:t> Δ</a:t>
            </a:r>
            <a:r>
              <a:rPr kumimoji="1" lang="en-US" altLang="zh-CN" dirty="0" smtClean="0"/>
              <a:t>y-</a:t>
            </a:r>
            <a:r>
              <a:rPr kumimoji="1" lang="el-GR" altLang="zh-CN" dirty="0" smtClean="0"/>
              <a:t> Δ</a:t>
            </a:r>
            <a:r>
              <a:rPr kumimoji="1" lang="en-US" altLang="zh-CN" dirty="0"/>
              <a:t>x</a:t>
            </a:r>
            <a:endParaRPr kumimoji="1" lang="zh-CN" altLang="en-US" dirty="0" smtClean="0"/>
          </a:p>
        </p:txBody>
      </p:sp>
      <p:sp>
        <p:nvSpPr>
          <p:cNvPr id="66" name="弧 65"/>
          <p:cNvSpPr/>
          <p:nvPr/>
        </p:nvSpPr>
        <p:spPr>
          <a:xfrm>
            <a:off x="3250946" y="5104149"/>
            <a:ext cx="354233" cy="36723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弧 66"/>
          <p:cNvSpPr/>
          <p:nvPr/>
        </p:nvSpPr>
        <p:spPr>
          <a:xfrm>
            <a:off x="2959468" y="5091788"/>
            <a:ext cx="344157" cy="147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3435425" y="481258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</a:t>
            </a:r>
            <a:endParaRPr kumimoji="1"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153047" y="4809388"/>
            <a:ext cx="32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015629" y="4407549"/>
            <a:ext cx="3533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如选择</a:t>
            </a:r>
            <a:r>
              <a:rPr kumimoji="1" lang="en-US" altLang="zh-CN" dirty="0" smtClean="0"/>
              <a:t>l’</a:t>
            </a:r>
            <a:r>
              <a:rPr kumimoji="1" lang="zh-CN" altLang="en-US" dirty="0" smtClean="0"/>
              <a:t>点：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’=a(y+1)+b,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x=</a:t>
            </a:r>
            <a:r>
              <a:rPr kumimoji="1" lang="en-US" altLang="zh-CN" dirty="0" err="1" smtClean="0"/>
              <a:t>ay+b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 </a:t>
            </a:r>
          </a:p>
          <a:p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x-x’=-a,</a:t>
            </a:r>
            <a:r>
              <a:rPr kumimoji="1" lang="zh-CN" altLang="en-US" dirty="0" smtClean="0"/>
              <a:t> 令偏移增量</a:t>
            </a:r>
            <a:r>
              <a:rPr kumimoji="1" lang="en-US" altLang="zh-CN" dirty="0" smtClean="0"/>
              <a:t>f’=(x-x’)</a:t>
            </a:r>
            <a:r>
              <a:rPr kumimoji="1" lang="el-GR" altLang="zh-CN" dirty="0" smtClean="0"/>
              <a:t> </a:t>
            </a:r>
            <a:r>
              <a:rPr kumimoji="1" lang="zh-CN" altLang="en-US" dirty="0" smtClean="0"/>
              <a:t>*</a:t>
            </a:r>
            <a:r>
              <a:rPr kumimoji="1" lang="el-GR" altLang="zh-CN" dirty="0" smtClean="0"/>
              <a:t>Δ</a:t>
            </a:r>
            <a:r>
              <a:rPr kumimoji="1" lang="en-US" altLang="zh-CN" dirty="0"/>
              <a:t>y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</a:p>
          <a:p>
            <a:r>
              <a:rPr kumimoji="1" lang="zh-CN" altLang="en-US" dirty="0" smtClean="0"/>
              <a:t>则</a:t>
            </a:r>
            <a:r>
              <a:rPr kumimoji="1" lang="en-US" altLang="zh-CN" dirty="0" smtClean="0"/>
              <a:t>f’=(-a)</a:t>
            </a:r>
            <a:r>
              <a:rPr kumimoji="1" lang="zh-CN" altLang="en-US" dirty="0" smtClean="0"/>
              <a:t>*</a:t>
            </a:r>
            <a:r>
              <a:rPr kumimoji="1" lang="el-GR" altLang="zh-CN" dirty="0" smtClean="0"/>
              <a:t> Δ</a:t>
            </a:r>
            <a:r>
              <a:rPr kumimoji="1" lang="en-US" altLang="zh-CN" dirty="0"/>
              <a:t>y</a:t>
            </a:r>
            <a:r>
              <a:rPr kumimoji="1" lang="en-US" altLang="zh-CN" dirty="0" smtClean="0"/>
              <a:t>=</a:t>
            </a:r>
            <a:r>
              <a:rPr kumimoji="1" lang="el-GR" altLang="zh-CN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el-GR" altLang="zh-CN" dirty="0" smtClean="0"/>
              <a:t> Δ</a:t>
            </a:r>
            <a:r>
              <a:rPr kumimoji="1" lang="en-US" altLang="zh-CN" dirty="0" smtClean="0"/>
              <a:t>x</a:t>
            </a:r>
            <a:endParaRPr kumimoji="1" lang="zh-CN" altLang="en-US" dirty="0" smtClean="0"/>
          </a:p>
        </p:txBody>
      </p:sp>
      <p:sp>
        <p:nvSpPr>
          <p:cNvPr id="71" name="文本框 70"/>
          <p:cNvSpPr txBox="1"/>
          <p:nvPr/>
        </p:nvSpPr>
        <p:spPr>
          <a:xfrm>
            <a:off x="7015629" y="2500330"/>
            <a:ext cx="456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a=</a:t>
            </a:r>
            <a:r>
              <a:rPr kumimoji="1" lang="el-GR" altLang="zh-CN" dirty="0" smtClean="0"/>
              <a:t> Δ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/</a:t>
            </a:r>
            <a:r>
              <a:rPr kumimoji="1" lang="el-GR" altLang="zh-CN" dirty="0" smtClean="0"/>
              <a:t> Δ</a:t>
            </a:r>
            <a:r>
              <a:rPr kumimoji="1" lang="en-US" altLang="zh-CN" dirty="0"/>
              <a:t>y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x=</a:t>
            </a:r>
            <a:r>
              <a:rPr kumimoji="1" lang="en-US" altLang="zh-CN" dirty="0" err="1" smtClean="0"/>
              <a:t>ay+b</a:t>
            </a:r>
            <a:r>
              <a:rPr kumimoji="1" lang="zh-CN" altLang="en-US" dirty="0" smtClean="0"/>
              <a:t>代入上式，</a:t>
            </a:r>
          </a:p>
          <a:p>
            <a:r>
              <a:rPr kumimoji="1" lang="zh-CN" altLang="en-US" dirty="0" smtClean="0"/>
              <a:t>则</a:t>
            </a:r>
            <a:r>
              <a:rPr kumimoji="1" lang="en-US" altLang="zh-CN" dirty="0" smtClean="0"/>
              <a:t>(</a:t>
            </a:r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r’-</a:t>
            </a:r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l’)</a:t>
            </a:r>
            <a:r>
              <a:rPr kumimoji="1" lang="el-GR" altLang="zh-CN" dirty="0" smtClean="0"/>
              <a:t> Δ</a:t>
            </a:r>
            <a:r>
              <a:rPr kumimoji="1" lang="en-US" altLang="zh-CN" dirty="0"/>
              <a:t>y</a:t>
            </a:r>
            <a:r>
              <a:rPr kumimoji="1" lang="en-US" altLang="zh-CN" dirty="0" smtClean="0"/>
              <a:t>=</a:t>
            </a:r>
            <a:r>
              <a:rPr kumimoji="1" lang="el-GR" altLang="zh-CN" dirty="0" smtClean="0"/>
              <a:t> Δ</a:t>
            </a:r>
            <a:r>
              <a:rPr kumimoji="1" lang="en-US" altLang="zh-CN" dirty="0" smtClean="0"/>
              <a:t>y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2</a:t>
            </a:r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x</a:t>
            </a:r>
            <a:endParaRPr kumimoji="1" lang="zh-CN" altLang="en-US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7015629" y="5457713"/>
            <a:ext cx="3505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判断：初始化</a:t>
            </a:r>
            <a:r>
              <a:rPr kumimoji="1" lang="en-US" altLang="zh-CN" dirty="0" smtClean="0"/>
              <a:t>f=0,</a:t>
            </a:r>
            <a:r>
              <a:rPr kumimoji="1" lang="zh-CN" altLang="en-US" dirty="0" smtClean="0"/>
              <a:t> 如</a:t>
            </a:r>
            <a:r>
              <a:rPr kumimoji="1" lang="en-US" altLang="zh-CN" dirty="0" smtClean="0"/>
              <a:t>f=</a:t>
            </a:r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y-2</a:t>
            </a:r>
            <a:r>
              <a:rPr kumimoji="1" lang="el-GR" altLang="zh-CN" dirty="0" smtClean="0"/>
              <a:t>Δ</a:t>
            </a:r>
            <a:r>
              <a:rPr kumimoji="1" lang="en-US" altLang="zh-CN" dirty="0" smtClean="0"/>
              <a:t>x&gt;0,</a:t>
            </a:r>
            <a:r>
              <a:rPr kumimoji="1" lang="zh-CN" altLang="en-US" dirty="0" smtClean="0"/>
              <a:t> </a:t>
            </a:r>
          </a:p>
          <a:p>
            <a:r>
              <a:rPr kumimoji="1" lang="zh-CN" altLang="en-US" dirty="0" smtClean="0"/>
              <a:t>则选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点</a:t>
            </a:r>
            <a:r>
              <a:rPr kumimoji="1" lang="en-US" altLang="zh-CN" dirty="0" smtClean="0"/>
              <a:t>(x,y+1),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f+=-</a:t>
            </a:r>
            <a:r>
              <a:rPr kumimoji="1" lang="el-GR" altLang="zh-CN" dirty="0" smtClean="0"/>
              <a:t>Δ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</a:p>
          <a:p>
            <a:r>
              <a:rPr kumimoji="1" lang="zh-CN" altLang="en-US" dirty="0" smtClean="0"/>
              <a:t>否则选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点</a:t>
            </a:r>
            <a:r>
              <a:rPr kumimoji="1" lang="en-US" altLang="zh-CN" dirty="0" smtClean="0"/>
              <a:t>(x+1,y+1),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f+=</a:t>
            </a:r>
            <a:r>
              <a:rPr kumimoji="1" lang="el-GR" altLang="zh-CN" dirty="0" smtClean="0"/>
              <a:t> Δ</a:t>
            </a:r>
            <a:r>
              <a:rPr kumimoji="1" lang="en-US" altLang="zh-CN" dirty="0"/>
              <a:t>y</a:t>
            </a:r>
            <a:r>
              <a:rPr kumimoji="1" lang="el-GR" altLang="zh-CN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el-GR" altLang="zh-CN" dirty="0" smtClean="0"/>
              <a:t> Δ</a:t>
            </a:r>
            <a:r>
              <a:rPr kumimoji="1" lang="en-US" altLang="zh-CN" dirty="0"/>
              <a:t>x</a:t>
            </a:r>
            <a:endParaRPr kumimoji="1" lang="zh-CN" altLang="en-US" dirty="0" smtClean="0"/>
          </a:p>
        </p:txBody>
      </p:sp>
      <p:cxnSp>
        <p:nvCxnSpPr>
          <p:cNvPr id="61" name="直线连接符 60"/>
          <p:cNvCxnSpPr/>
          <p:nvPr/>
        </p:nvCxnSpPr>
        <p:spPr>
          <a:xfrm>
            <a:off x="1850277" y="6200866"/>
            <a:ext cx="43131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3190624" y="2813912"/>
            <a:ext cx="1739664" cy="25840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4268681" y="2417254"/>
            <a:ext cx="0" cy="378337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 flipV="1">
            <a:off x="3150900" y="4215214"/>
            <a:ext cx="15521" cy="139215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398196" y="1408194"/>
            <a:ext cx="145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a=(</a:t>
            </a:r>
            <a:r>
              <a:rPr kumimoji="1" lang="el-GR" altLang="zh-CN" sz="2000" dirty="0" smtClean="0"/>
              <a:t>Δ</a:t>
            </a:r>
            <a:r>
              <a:rPr kumimoji="1" lang="en-US" altLang="zh-CN" sz="2000" dirty="0"/>
              <a:t>x</a:t>
            </a:r>
            <a:r>
              <a:rPr kumimoji="1" lang="en-US" altLang="zh-CN" sz="2000" dirty="0" smtClean="0"/>
              <a:t>/</a:t>
            </a:r>
            <a:r>
              <a:rPr kumimoji="1" lang="el-GR" altLang="zh-CN" sz="2000" dirty="0" smtClean="0"/>
              <a:t>Δ</a:t>
            </a:r>
            <a:r>
              <a:rPr kumimoji="1" lang="en-US" altLang="zh-CN" sz="2000" dirty="0" smtClean="0"/>
              <a:t>y)&lt;1</a:t>
            </a:r>
            <a:endParaRPr kumimoji="1"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1875772" y="53184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y</a:t>
            </a:r>
            <a:endParaRPr kumimoji="1"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10474" y="644290"/>
            <a:ext cx="2719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y</a:t>
            </a:r>
            <a:r>
              <a:rPr kumimoji="1" lang="zh-CN" altLang="en-US" sz="2000" dirty="0" smtClean="0"/>
              <a:t>为自变量，</a:t>
            </a:r>
            <a:r>
              <a:rPr kumimoji="1" lang="en-US" altLang="zh-CN" sz="2000" dirty="0"/>
              <a:t>x</a:t>
            </a:r>
            <a:r>
              <a:rPr kumimoji="1" lang="zh-CN" altLang="en-US" sz="2000" dirty="0" smtClean="0"/>
              <a:t>为因变量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282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121" y="181819"/>
            <a:ext cx="3522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/>
              <a:t>Bresenham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Alogorithm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ellipse</a:t>
            </a:r>
            <a:r>
              <a:rPr lang="zh-CN" altLang="en-US" sz="2000" b="1" dirty="0" smtClean="0"/>
              <a:t> </a:t>
            </a:r>
            <a:endParaRPr lang="zh-CN" altLang="en-US" sz="2000" b="1" dirty="0"/>
          </a:p>
        </p:txBody>
      </p:sp>
      <p:sp>
        <p:nvSpPr>
          <p:cNvPr id="4" name="弧 3"/>
          <p:cNvSpPr/>
          <p:nvPr/>
        </p:nvSpPr>
        <p:spPr>
          <a:xfrm>
            <a:off x="-2519653" y="1948935"/>
            <a:ext cx="7210186" cy="682586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/>
          <p:cNvCxnSpPr/>
          <p:nvPr/>
        </p:nvCxnSpPr>
        <p:spPr>
          <a:xfrm>
            <a:off x="1071894" y="897467"/>
            <a:ext cx="0" cy="42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071894" y="5174801"/>
            <a:ext cx="4634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820532" y="165846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410348" y="490480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1071894" y="1930398"/>
            <a:ext cx="480397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2404536" y="1574801"/>
            <a:ext cx="33867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1071894" y="2997203"/>
            <a:ext cx="480397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168403" y="164346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</a:t>
            </a:r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151470" y="269653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22" name="直线连接符 21"/>
          <p:cNvCxnSpPr/>
          <p:nvPr/>
        </p:nvCxnSpPr>
        <p:spPr>
          <a:xfrm>
            <a:off x="1106040" y="2200399"/>
            <a:ext cx="480397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191915" y="526013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smtClean="0"/>
              <a:t>+1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49191" y="2846403"/>
            <a:ext cx="4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0" y="136480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(x0,y0)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269817" y="544480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(x1,y1)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75785" y="2033604"/>
            <a:ext cx="35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y’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358404" y="2202261"/>
            <a:ext cx="4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det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719495" y="5781862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/>
              <a:t>rx</a:t>
            </a:r>
            <a:endParaRPr kumimoji="1"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6055" y="3522134"/>
            <a:ext cx="39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ry</a:t>
            </a:r>
            <a:endParaRPr kumimoji="1" lang="zh-CN" altLang="en-US" sz="2000" dirty="0"/>
          </a:p>
        </p:txBody>
      </p:sp>
      <p:cxnSp>
        <p:nvCxnSpPr>
          <p:cNvPr id="43" name="直线箭头连接符 42"/>
          <p:cNvCxnSpPr/>
          <p:nvPr/>
        </p:nvCxnSpPr>
        <p:spPr>
          <a:xfrm>
            <a:off x="1106040" y="5829522"/>
            <a:ext cx="35844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410529" y="1913465"/>
            <a:ext cx="0" cy="3261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340276" y="1350135"/>
            <a:ext cx="5415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令</a:t>
            </a:r>
            <a:r>
              <a:rPr lang="zh-CN" altLang="en-US" dirty="0"/>
              <a:t>：</a:t>
            </a:r>
            <a:r>
              <a:rPr lang="en-US" altLang="zh-CN" dirty="0" err="1" smtClean="0"/>
              <a:t>dif</a:t>
            </a:r>
            <a:r>
              <a:rPr lang="en-US" altLang="zh-CN" dirty="0" smtClean="0"/>
              <a:t> </a:t>
            </a:r>
            <a:r>
              <a:rPr lang="en-US" altLang="zh-CN" dirty="0"/>
              <a:t>= (</a:t>
            </a:r>
            <a:r>
              <a:rPr lang="en-US" altLang="zh-CN" dirty="0" smtClean="0"/>
              <a:t>x </a:t>
            </a:r>
            <a:r>
              <a:rPr lang="en-US" altLang="zh-CN" dirty="0"/>
              <a:t>+ 1)^2 * ry^2 + (</a:t>
            </a:r>
            <a:r>
              <a:rPr lang="en-US" altLang="zh-CN" dirty="0" smtClean="0"/>
              <a:t>y </a:t>
            </a:r>
            <a:r>
              <a:rPr lang="en-US" altLang="zh-CN" dirty="0"/>
              <a:t>- 1)^2 * rx^2 - rx^2 * ry^2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340276" y="1866072"/>
            <a:ext cx="54014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如果</a:t>
            </a:r>
            <a:r>
              <a:rPr kumimoji="1" lang="en-US" altLang="zh-CN" dirty="0" err="1" smtClean="0"/>
              <a:t>dif</a:t>
            </a:r>
            <a:r>
              <a:rPr kumimoji="1" lang="en-US" altLang="zh-CN" dirty="0" smtClean="0"/>
              <a:t>&lt;0,</a:t>
            </a:r>
            <a:r>
              <a:rPr kumimoji="1" lang="zh-CN" altLang="en-US" dirty="0" smtClean="0"/>
              <a:t>说明弧线在</a:t>
            </a:r>
            <a:r>
              <a:rPr kumimoji="1" lang="en-US" altLang="zh-CN" dirty="0" smtClean="0"/>
              <a:t>u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之间穿过，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令：</a:t>
            </a:r>
            <a:r>
              <a:rPr kumimoji="1" lang="da-DK" altLang="zh-CN" dirty="0" smtClean="0"/>
              <a:t>det </a:t>
            </a:r>
            <a:r>
              <a:rPr kumimoji="1" lang="da-DK" altLang="zh-CN" dirty="0"/>
              <a:t>= |(</a:t>
            </a:r>
            <a:r>
              <a:rPr kumimoji="1" lang="da-DK" altLang="zh-CN" dirty="0" smtClean="0"/>
              <a:t>x </a:t>
            </a:r>
            <a:r>
              <a:rPr kumimoji="1" lang="da-DK" altLang="zh-CN" dirty="0"/>
              <a:t>+ 1)^2 * ry^2 + (</a:t>
            </a:r>
            <a:r>
              <a:rPr kumimoji="1" lang="da-DK" altLang="zh-CN" dirty="0" smtClean="0"/>
              <a:t>y)^</a:t>
            </a:r>
            <a:r>
              <a:rPr kumimoji="1" lang="da-DK" altLang="zh-CN" dirty="0"/>
              <a:t>2 * rx^2 - rx^2 * ry^2</a:t>
            </a:r>
            <a:r>
              <a:rPr kumimoji="1" lang="da-DK" altLang="zh-CN" dirty="0" smtClean="0"/>
              <a:t>|</a:t>
            </a:r>
            <a:endParaRPr kumimoji="1" lang="zh-CN" altLang="en-US" dirty="0" smtClean="0"/>
          </a:p>
          <a:p>
            <a:pPr>
              <a:lnSpc>
                <a:spcPct val="150000"/>
              </a:lnSpc>
            </a:pPr>
            <a:r>
              <a:rPr kumimoji="1" lang="da-DK" altLang="zh-CN" dirty="0" smtClean="0"/>
              <a:t> </a:t>
            </a:r>
            <a:r>
              <a:rPr kumimoji="1" lang="da-DK" altLang="zh-CN" dirty="0"/>
              <a:t>- |(</a:t>
            </a:r>
            <a:r>
              <a:rPr kumimoji="1" lang="da-DK" altLang="zh-CN" dirty="0" smtClean="0"/>
              <a:t>x </a:t>
            </a:r>
            <a:r>
              <a:rPr kumimoji="1" lang="da-DK" altLang="zh-CN" dirty="0"/>
              <a:t>+ 1)^2 * ry^2 + (</a:t>
            </a:r>
            <a:r>
              <a:rPr kumimoji="1" lang="da-DK" altLang="zh-CN" dirty="0" smtClean="0"/>
              <a:t>y </a:t>
            </a:r>
            <a:r>
              <a:rPr kumimoji="1" lang="da-DK" altLang="zh-CN" dirty="0"/>
              <a:t>- 1)^2 * rx^2 - rx^2 * ry^2| </a:t>
            </a:r>
            <a:endParaRPr kumimoji="1" lang="zh-CN" altLang="en-US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代入</a:t>
            </a:r>
            <a:r>
              <a:rPr kumimoji="1" lang="en-US" altLang="zh-CN" dirty="0" err="1" smtClean="0"/>
              <a:t>dif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则</a:t>
            </a:r>
            <a:r>
              <a:rPr kumimoji="1" lang="en-US" altLang="zh-CN" dirty="0" err="1" smtClean="0"/>
              <a:t>det</a:t>
            </a:r>
            <a:r>
              <a:rPr kumimoji="1" lang="en-US" altLang="zh-CN" dirty="0" smtClean="0"/>
              <a:t>=</a:t>
            </a:r>
            <a:r>
              <a:rPr kumimoji="1" lang="es-ES_tradnl" altLang="zh-CN" dirty="0"/>
              <a:t>2 * (</a:t>
            </a:r>
            <a:r>
              <a:rPr kumimoji="1" lang="es-ES_tradnl" altLang="zh-CN" dirty="0" err="1"/>
              <a:t>dif</a:t>
            </a:r>
            <a:r>
              <a:rPr kumimoji="1" lang="es-ES_tradnl" altLang="zh-CN" dirty="0"/>
              <a:t> + y0 * rx^2) -  rx^2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367897" y="3690475"/>
            <a:ext cx="350564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判断：选择下一个点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x’,y</a:t>
            </a:r>
            <a:r>
              <a:rPr kumimoji="1" lang="en-US" altLang="zh-CN" dirty="0" smtClean="0"/>
              <a:t>’)</a:t>
            </a:r>
            <a:endParaRPr kumimoji="1" lang="zh-CN" altLang="en-US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如果</a:t>
            </a:r>
            <a:r>
              <a:rPr kumimoji="1" lang="en-US" altLang="zh-CN" dirty="0" err="1" smtClean="0"/>
              <a:t>det</a:t>
            </a:r>
            <a:r>
              <a:rPr kumimoji="1" lang="en-US" altLang="zh-CN" dirty="0" smtClean="0"/>
              <a:t>&lt;0,</a:t>
            </a:r>
            <a:r>
              <a:rPr kumimoji="1" lang="zh-CN" altLang="en-US" dirty="0" smtClean="0"/>
              <a:t> 则选</a:t>
            </a:r>
            <a:r>
              <a:rPr kumimoji="1" lang="en-US" altLang="zh-CN" dirty="0" smtClean="0"/>
              <a:t>u</a:t>
            </a:r>
            <a:r>
              <a:rPr kumimoji="1" lang="zh-CN" altLang="en-US" dirty="0" smtClean="0"/>
              <a:t>点，</a:t>
            </a:r>
            <a:r>
              <a:rPr kumimoji="1" lang="en-US" altLang="zh-CN" dirty="0" smtClean="0"/>
              <a:t>x’=x+1,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y’=y;</a:t>
            </a:r>
            <a:endParaRPr kumimoji="1" lang="zh-CN" altLang="en-US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否则选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点，</a:t>
            </a:r>
            <a:r>
              <a:rPr kumimoji="1" lang="en-US" altLang="zh-CN" dirty="0" smtClean="0"/>
              <a:t>x’=x+1,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y’=y-1;</a:t>
            </a:r>
            <a:endParaRPr kumimoji="1" lang="zh-CN" altLang="en-US" dirty="0"/>
          </a:p>
        </p:txBody>
      </p:sp>
      <p:cxnSp>
        <p:nvCxnSpPr>
          <p:cNvPr id="51" name="直线连接符 50"/>
          <p:cNvCxnSpPr/>
          <p:nvPr/>
        </p:nvCxnSpPr>
        <p:spPr>
          <a:xfrm flipV="1">
            <a:off x="1071894" y="2233800"/>
            <a:ext cx="1332642" cy="294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V="1">
            <a:off x="1085440" y="2997203"/>
            <a:ext cx="1317802" cy="2192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793515" y="329787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dif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4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121" y="181819"/>
            <a:ext cx="3522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/>
              <a:t>Bresenham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Alogorithm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ellipse</a:t>
            </a:r>
            <a:r>
              <a:rPr lang="zh-CN" altLang="en-US" sz="2000" b="1" dirty="0" smtClean="0"/>
              <a:t> </a:t>
            </a:r>
            <a:endParaRPr lang="zh-CN" altLang="en-US" sz="2000" b="1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071894" y="897467"/>
            <a:ext cx="0" cy="42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071894" y="5174801"/>
            <a:ext cx="4634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820532" y="165846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039534" y="490480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8" name="直线连接符 17"/>
          <p:cNvCxnSpPr/>
          <p:nvPr/>
        </p:nvCxnSpPr>
        <p:spPr>
          <a:xfrm>
            <a:off x="2997200" y="1574801"/>
            <a:ext cx="33867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1071894" y="2997203"/>
            <a:ext cx="480397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36040" y="267005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761067" y="269653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</a:t>
            </a:r>
            <a:endParaRPr kumimoji="1" lang="zh-CN" altLang="en-US" dirty="0"/>
          </a:p>
        </p:txBody>
      </p:sp>
      <p:cxnSp>
        <p:nvCxnSpPr>
          <p:cNvPr id="22" name="直线连接符 21"/>
          <p:cNvCxnSpPr/>
          <p:nvPr/>
        </p:nvCxnSpPr>
        <p:spPr>
          <a:xfrm>
            <a:off x="1106040" y="3654457"/>
            <a:ext cx="480397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801512" y="526013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smtClean="0"/>
              <a:t>+1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81659" y="2796729"/>
            <a:ext cx="4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0" y="136480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(x0,y0)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508026" y="526013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(x1,y1)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75785" y="3456001"/>
            <a:ext cx="35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y’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989392" y="2935922"/>
            <a:ext cx="4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det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887435" y="406227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dif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054308" y="5798796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/>
              <a:t>rx</a:t>
            </a:r>
            <a:endParaRPr kumimoji="1"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6055" y="3522134"/>
            <a:ext cx="39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ry</a:t>
            </a:r>
            <a:endParaRPr kumimoji="1" lang="zh-CN" altLang="en-US" sz="2000" dirty="0"/>
          </a:p>
        </p:txBody>
      </p:sp>
      <p:cxnSp>
        <p:nvCxnSpPr>
          <p:cNvPr id="43" name="直线箭头连接符 42"/>
          <p:cNvCxnSpPr/>
          <p:nvPr/>
        </p:nvCxnSpPr>
        <p:spPr>
          <a:xfrm flipV="1">
            <a:off x="1106040" y="5781862"/>
            <a:ext cx="21950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410529" y="1913465"/>
            <a:ext cx="0" cy="3261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弧 45"/>
          <p:cNvSpPr/>
          <p:nvPr/>
        </p:nvSpPr>
        <p:spPr>
          <a:xfrm>
            <a:off x="-2367252" y="1930398"/>
            <a:ext cx="5668319" cy="6197602"/>
          </a:xfrm>
          <a:prstGeom prst="arc">
            <a:avLst>
              <a:gd name="adj1" fmla="val 16726550"/>
              <a:gd name="adj2" fmla="val 173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1090532" y="2966534"/>
            <a:ext cx="1906668" cy="2208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V="1">
            <a:off x="1071893" y="3640667"/>
            <a:ext cx="1942240" cy="155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340276" y="1350135"/>
            <a:ext cx="5415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令</a:t>
            </a:r>
            <a:r>
              <a:rPr lang="zh-CN" altLang="en-US" dirty="0"/>
              <a:t>：</a:t>
            </a:r>
            <a:r>
              <a:rPr lang="en-US" altLang="zh-CN" dirty="0" err="1" smtClean="0"/>
              <a:t>dif</a:t>
            </a:r>
            <a:r>
              <a:rPr lang="en-US" altLang="zh-CN" dirty="0" smtClean="0"/>
              <a:t> </a:t>
            </a:r>
            <a:r>
              <a:rPr lang="en-US" altLang="zh-CN" dirty="0"/>
              <a:t>= (</a:t>
            </a:r>
            <a:r>
              <a:rPr lang="en-US" altLang="zh-CN" dirty="0" smtClean="0"/>
              <a:t>x </a:t>
            </a:r>
            <a:r>
              <a:rPr lang="en-US" altLang="zh-CN" dirty="0"/>
              <a:t>+ 1)^2 * ry^2 + (</a:t>
            </a:r>
            <a:r>
              <a:rPr lang="en-US" altLang="zh-CN" dirty="0" smtClean="0"/>
              <a:t>y </a:t>
            </a:r>
            <a:r>
              <a:rPr lang="en-US" altLang="zh-CN" dirty="0"/>
              <a:t>- 1)^2 * rx^2 - rx^2 * ry^2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340276" y="1866072"/>
            <a:ext cx="5531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如果</a:t>
            </a:r>
            <a:r>
              <a:rPr kumimoji="1" lang="en-US" altLang="zh-CN" dirty="0" err="1" smtClean="0"/>
              <a:t>dif</a:t>
            </a:r>
            <a:r>
              <a:rPr kumimoji="1" lang="en-US" altLang="zh-CN" dirty="0"/>
              <a:t>&gt;</a:t>
            </a:r>
            <a:r>
              <a:rPr kumimoji="1" lang="en-US" altLang="zh-CN" dirty="0" smtClean="0"/>
              <a:t>0,</a:t>
            </a:r>
            <a:r>
              <a:rPr kumimoji="1" lang="zh-CN" altLang="en-US" dirty="0" smtClean="0"/>
              <a:t>说明弧线在</a:t>
            </a:r>
            <a:r>
              <a:rPr kumimoji="1" lang="en-US" altLang="zh-CN" dirty="0"/>
              <a:t>l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r</a:t>
            </a:r>
            <a:r>
              <a:rPr kumimoji="1" lang="zh-CN" altLang="en-US" dirty="0" smtClean="0"/>
              <a:t>之间穿过，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令：</a:t>
            </a:r>
            <a:r>
              <a:rPr kumimoji="1" lang="da-DK" altLang="zh-CN" dirty="0" smtClean="0"/>
              <a:t>det </a:t>
            </a:r>
            <a:r>
              <a:rPr kumimoji="1" lang="da-DK" altLang="zh-CN" dirty="0"/>
              <a:t>= |(</a:t>
            </a:r>
            <a:r>
              <a:rPr kumimoji="1" lang="da-DK" altLang="zh-CN" dirty="0" smtClean="0"/>
              <a:t>x</a:t>
            </a:r>
            <a:r>
              <a:rPr kumimoji="1" lang="en-US" altLang="zh-CN" dirty="0" smtClean="0"/>
              <a:t>+1</a:t>
            </a:r>
            <a:r>
              <a:rPr kumimoji="1" lang="da-DK" altLang="zh-CN" dirty="0" smtClean="0"/>
              <a:t> )^</a:t>
            </a:r>
            <a:r>
              <a:rPr kumimoji="1" lang="da-DK" altLang="zh-CN" dirty="0"/>
              <a:t>2 * ry^2 + (</a:t>
            </a:r>
            <a:r>
              <a:rPr kumimoji="1" lang="da-DK" altLang="zh-CN" dirty="0" smtClean="0"/>
              <a:t>y</a:t>
            </a:r>
            <a:r>
              <a:rPr kumimoji="1" lang="en-US" altLang="zh-CN" dirty="0" smtClean="0"/>
              <a:t>-1</a:t>
            </a:r>
            <a:r>
              <a:rPr kumimoji="1" lang="da-DK" altLang="zh-CN" dirty="0" smtClean="0"/>
              <a:t>)^</a:t>
            </a:r>
            <a:r>
              <a:rPr kumimoji="1" lang="da-DK" altLang="zh-CN" dirty="0"/>
              <a:t>2 * rx^2 - rx^2 * ry^2</a:t>
            </a:r>
            <a:r>
              <a:rPr kumimoji="1" lang="da-DK" altLang="zh-CN" dirty="0" smtClean="0"/>
              <a:t>|</a:t>
            </a:r>
            <a:endParaRPr kumimoji="1" lang="zh-CN" altLang="en-US" dirty="0" smtClean="0"/>
          </a:p>
          <a:p>
            <a:pPr>
              <a:lnSpc>
                <a:spcPct val="150000"/>
              </a:lnSpc>
            </a:pPr>
            <a:r>
              <a:rPr kumimoji="1" lang="da-DK" altLang="zh-CN" dirty="0" smtClean="0"/>
              <a:t> </a:t>
            </a:r>
            <a:r>
              <a:rPr kumimoji="1" lang="da-DK" altLang="zh-CN" dirty="0"/>
              <a:t>- |(</a:t>
            </a:r>
            <a:r>
              <a:rPr kumimoji="1" lang="da-DK" altLang="zh-CN" dirty="0" smtClean="0"/>
              <a:t>x )^</a:t>
            </a:r>
            <a:r>
              <a:rPr kumimoji="1" lang="da-DK" altLang="zh-CN" dirty="0"/>
              <a:t>2 * ry^2 + (</a:t>
            </a:r>
            <a:r>
              <a:rPr kumimoji="1" lang="da-DK" altLang="zh-CN" dirty="0" smtClean="0"/>
              <a:t>y </a:t>
            </a:r>
            <a:r>
              <a:rPr kumimoji="1" lang="da-DK" altLang="zh-CN" dirty="0"/>
              <a:t>- 1)^2 * rx^2 - rx^2 * ry^2| </a:t>
            </a:r>
            <a:endParaRPr kumimoji="1" lang="zh-CN" altLang="en-US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代入</a:t>
            </a:r>
            <a:r>
              <a:rPr kumimoji="1" lang="en-US" altLang="zh-CN" dirty="0" err="1" smtClean="0"/>
              <a:t>dif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则</a:t>
            </a:r>
            <a:r>
              <a:rPr kumimoji="1" lang="en-US" altLang="zh-CN" dirty="0" err="1"/>
              <a:t>det</a:t>
            </a:r>
            <a:r>
              <a:rPr kumimoji="1" lang="en-US" altLang="zh-CN" dirty="0"/>
              <a:t>=2 * (</a:t>
            </a:r>
            <a:r>
              <a:rPr kumimoji="1" lang="en-US" altLang="zh-CN" dirty="0" err="1"/>
              <a:t>dif</a:t>
            </a:r>
            <a:r>
              <a:rPr kumimoji="1" lang="en-US" altLang="zh-CN" dirty="0"/>
              <a:t> - </a:t>
            </a:r>
            <a:r>
              <a:rPr kumimoji="1" lang="en-US" altLang="zh-CN" dirty="0" smtClean="0"/>
              <a:t>x </a:t>
            </a:r>
            <a:r>
              <a:rPr kumimoji="1" lang="en-US" altLang="zh-CN" dirty="0"/>
              <a:t>* ry^2) +  ry^2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367897" y="3690475"/>
            <a:ext cx="365997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判断：选择下一个点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x’,y</a:t>
            </a:r>
            <a:r>
              <a:rPr kumimoji="1" lang="en-US" altLang="zh-CN" dirty="0" smtClean="0"/>
              <a:t>’)</a:t>
            </a:r>
            <a:endParaRPr kumimoji="1" lang="zh-CN" altLang="en-US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如果</a:t>
            </a:r>
            <a:r>
              <a:rPr kumimoji="1" lang="en-US" altLang="zh-CN" dirty="0" err="1" smtClean="0"/>
              <a:t>det</a:t>
            </a:r>
            <a:r>
              <a:rPr kumimoji="1" lang="en-US" altLang="zh-CN" dirty="0" smtClean="0"/>
              <a:t>&lt;0,</a:t>
            </a:r>
            <a:r>
              <a:rPr kumimoji="1" lang="zh-CN" altLang="en-US" dirty="0" smtClean="0"/>
              <a:t> 则选</a:t>
            </a:r>
            <a:r>
              <a:rPr kumimoji="1" lang="en-US" altLang="zh-CN" dirty="0"/>
              <a:t>r</a:t>
            </a:r>
            <a:r>
              <a:rPr kumimoji="1" lang="zh-CN" altLang="en-US" dirty="0" smtClean="0"/>
              <a:t>点，</a:t>
            </a:r>
            <a:r>
              <a:rPr kumimoji="1" lang="en-US" altLang="zh-CN" dirty="0" smtClean="0"/>
              <a:t>x’=x+1,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y’=y-1;</a:t>
            </a:r>
            <a:endParaRPr kumimoji="1" lang="zh-CN" altLang="en-US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否则选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点，</a:t>
            </a:r>
            <a:r>
              <a:rPr kumimoji="1" lang="en-US" altLang="zh-CN" dirty="0" smtClean="0"/>
              <a:t>x’=x,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y’=y-1;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09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121" y="181819"/>
            <a:ext cx="2001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Bezier Curve: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1rd</a:t>
            </a:r>
            <a:endParaRPr lang="zh-CN" altLang="en-US" sz="2000" b="1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1204686" y="1640114"/>
            <a:ext cx="3526971" cy="17707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94612" y="14262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0</a:t>
            </a:r>
            <a:endParaRPr kumimoji="1" lang="zh-CN" altLang="en-US" baseline="-25000" dirty="0"/>
          </a:p>
        </p:txBody>
      </p:sp>
      <p:sp>
        <p:nvSpPr>
          <p:cNvPr id="6" name="文本框 5"/>
          <p:cNvSpPr txBox="1"/>
          <p:nvPr/>
        </p:nvSpPr>
        <p:spPr>
          <a:xfrm>
            <a:off x="4872567" y="324312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1</a:t>
            </a:r>
            <a:endParaRPr kumimoji="1" lang="zh-CN" altLang="en-US" baseline="-25000" dirty="0"/>
          </a:p>
        </p:txBody>
      </p:sp>
      <p:sp>
        <p:nvSpPr>
          <p:cNvPr id="7" name="椭圆 6"/>
          <p:cNvSpPr/>
          <p:nvPr/>
        </p:nvSpPr>
        <p:spPr>
          <a:xfrm>
            <a:off x="1095031" y="151706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51028" y="33119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958631" y="1974265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28377" y="188615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 flipV="1">
            <a:off x="1136954" y="3658539"/>
            <a:ext cx="3604074" cy="2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H="1">
            <a:off x="1146105" y="1670706"/>
            <a:ext cx="34835" cy="20094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>
            <a:off x="1990121" y="2153311"/>
            <a:ext cx="46637" cy="1526877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8" idx="4"/>
          </p:cNvCxnSpPr>
          <p:nvPr/>
        </p:nvCxnSpPr>
        <p:spPr>
          <a:xfrm>
            <a:off x="4741028" y="3445633"/>
            <a:ext cx="0" cy="21290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01488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529342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9278" y="3810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91867" y="1670706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P </a:t>
            </a:r>
            <a:r>
              <a:rPr kumimoji="1" lang="en-US" altLang="zh-CN" sz="2000" dirty="0"/>
              <a:t>= (</a:t>
            </a:r>
            <a:r>
              <a:rPr kumimoji="1" lang="en-US" altLang="zh-CN" sz="2000" dirty="0" smtClean="0"/>
              <a:t>1-t)P</a:t>
            </a:r>
            <a:r>
              <a:rPr kumimoji="1" lang="en-US" altLang="zh-CN" sz="2000" baseline="-25000" dirty="0" smtClean="0"/>
              <a:t>0</a:t>
            </a:r>
            <a:r>
              <a:rPr kumimoji="1" lang="en-US" altLang="zh-CN" sz="2000" dirty="0" smtClean="0"/>
              <a:t> + tP</a:t>
            </a:r>
            <a:r>
              <a:rPr kumimoji="1" lang="en-US" altLang="zh-CN" sz="2000" baseline="-25000" dirty="0" smtClean="0"/>
              <a:t>1</a:t>
            </a:r>
            <a:endParaRPr kumimoji="1" lang="zh-CN" altLang="en-US" sz="2000" baseline="-25000" dirty="0"/>
          </a:p>
        </p:txBody>
      </p:sp>
      <p:sp>
        <p:nvSpPr>
          <p:cNvPr id="27" name="矩形 26"/>
          <p:cNvSpPr/>
          <p:nvPr/>
        </p:nvSpPr>
        <p:spPr>
          <a:xfrm>
            <a:off x="2138631" y="4164119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t∈[0</a:t>
            </a:r>
            <a:r>
              <a:rPr lang="zh-CN" altLang="en-US" dirty="0"/>
              <a:t>，</a:t>
            </a:r>
            <a:r>
              <a:rPr lang="en-US" altLang="zh-CN" dirty="0"/>
              <a:t>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08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121" y="181819"/>
            <a:ext cx="2001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Bezier Curve: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2rd</a:t>
            </a:r>
            <a:endParaRPr lang="zh-CN" altLang="en-US" sz="2000" b="1" dirty="0"/>
          </a:p>
        </p:txBody>
      </p:sp>
      <p:sp>
        <p:nvSpPr>
          <p:cNvPr id="11" name="任意形状 10"/>
          <p:cNvSpPr/>
          <p:nvPr/>
        </p:nvSpPr>
        <p:spPr>
          <a:xfrm>
            <a:off x="999065" y="2709333"/>
            <a:ext cx="4097867" cy="1727200"/>
          </a:xfrm>
          <a:custGeom>
            <a:avLst/>
            <a:gdLst>
              <a:gd name="connsiteX0" fmla="*/ 0 w 3132666"/>
              <a:gd name="connsiteY0" fmla="*/ 2133649 h 2184449"/>
              <a:gd name="connsiteX1" fmla="*/ 1591733 w 3132666"/>
              <a:gd name="connsiteY1" fmla="*/ 49 h 2184449"/>
              <a:gd name="connsiteX2" fmla="*/ 3132666 w 3132666"/>
              <a:gd name="connsiteY2" fmla="*/ 2184449 h 218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666" h="2184449">
                <a:moveTo>
                  <a:pt x="0" y="2133649"/>
                </a:moveTo>
                <a:cubicBezTo>
                  <a:pt x="534811" y="1062615"/>
                  <a:pt x="1069622" y="-8418"/>
                  <a:pt x="1591733" y="49"/>
                </a:cubicBezTo>
                <a:cubicBezTo>
                  <a:pt x="2113844" y="8516"/>
                  <a:pt x="2836333" y="1823205"/>
                  <a:pt x="3132666" y="2184449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982133" y="914400"/>
            <a:ext cx="2116667" cy="34713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3073399" y="914400"/>
            <a:ext cx="2023533" cy="35221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74898" y="432799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006626" y="43618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74630" y="80586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/>
          <p:cNvCxnSpPr/>
          <p:nvPr/>
        </p:nvCxnSpPr>
        <p:spPr>
          <a:xfrm flipV="1">
            <a:off x="1693546" y="2219866"/>
            <a:ext cx="2119712" cy="103813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2532675" y="2707733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99065" y="34544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998130" y="159173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1-t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640667" y="152400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639732" y="316653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1-t</a:t>
            </a:r>
            <a:endParaRPr kumimoji="1"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1582977" y="315106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20213" y="212986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64263" y="274319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929463" y="21844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1-t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95094" y="425186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1</a:t>
            </a:r>
            <a:endParaRPr kumimoji="1" lang="zh-CN" altLang="en-US" baseline="-25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559763" y="71120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2</a:t>
            </a:r>
            <a:endParaRPr kumimoji="1" lang="zh-CN" altLang="en-US" baseline="-25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5236422" y="42518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3</a:t>
            </a:r>
            <a:endParaRPr kumimoji="1" lang="zh-CN" altLang="en-US" baseline="-25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121628" y="30496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4</a:t>
            </a:r>
            <a:endParaRPr kumimoji="1" lang="zh-CN" altLang="en-US" baseline="-25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3982163" y="201506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5</a:t>
            </a:r>
            <a:endParaRPr kumimoji="1" lang="zh-CN" altLang="en-US" baseline="-25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261025" y="25706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909656" y="914400"/>
            <a:ext cx="3762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P</a:t>
            </a:r>
            <a:r>
              <a:rPr kumimoji="1" lang="en-US" altLang="zh-CN" sz="2000" baseline="-25000" dirty="0" smtClean="0"/>
              <a:t>4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= (</a:t>
            </a:r>
            <a:r>
              <a:rPr kumimoji="1" lang="en-US" altLang="zh-CN" sz="2000" dirty="0" smtClean="0"/>
              <a:t>1-t)P</a:t>
            </a:r>
            <a:r>
              <a:rPr kumimoji="1" lang="en-US" altLang="zh-CN" sz="2000" baseline="-25000" dirty="0" smtClean="0"/>
              <a:t>1</a:t>
            </a:r>
            <a:r>
              <a:rPr kumimoji="1" lang="en-US" altLang="zh-CN" sz="2000" dirty="0" smtClean="0"/>
              <a:t> + tP</a:t>
            </a:r>
            <a:r>
              <a:rPr kumimoji="1" lang="en-US" altLang="zh-CN" sz="2000" baseline="-25000" dirty="0" smtClean="0"/>
              <a:t>2</a:t>
            </a:r>
            <a:r>
              <a:rPr kumimoji="1" lang="en-US" altLang="zh-CN" sz="2000" dirty="0" smtClean="0"/>
              <a:t>, P</a:t>
            </a:r>
            <a:r>
              <a:rPr kumimoji="1" lang="en-US" altLang="zh-CN" sz="2000" baseline="-25000" dirty="0" smtClean="0"/>
              <a:t>5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= (</a:t>
            </a:r>
            <a:r>
              <a:rPr kumimoji="1" lang="en-US" altLang="zh-CN" sz="2000" dirty="0" smtClean="0"/>
              <a:t>1-t)P</a:t>
            </a:r>
            <a:r>
              <a:rPr kumimoji="1" lang="en-US" altLang="zh-CN" sz="2000" baseline="-25000" dirty="0" smtClean="0"/>
              <a:t>2</a:t>
            </a:r>
            <a:r>
              <a:rPr kumimoji="1" lang="en-US" altLang="zh-CN" sz="2000" dirty="0" smtClean="0"/>
              <a:t> + tP</a:t>
            </a:r>
            <a:r>
              <a:rPr kumimoji="1" lang="en-US" altLang="zh-CN" sz="2000" baseline="-25000" dirty="0" smtClean="0"/>
              <a:t>3</a:t>
            </a:r>
            <a:endParaRPr kumimoji="1"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909656" y="13762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P </a:t>
            </a:r>
            <a:r>
              <a:rPr kumimoji="1" lang="en-US" altLang="zh-CN" sz="2000" dirty="0"/>
              <a:t>= (</a:t>
            </a:r>
            <a:r>
              <a:rPr kumimoji="1" lang="en-US" altLang="zh-CN" sz="2000" dirty="0" smtClean="0"/>
              <a:t>1-t)P</a:t>
            </a:r>
            <a:r>
              <a:rPr kumimoji="1" lang="en-US" altLang="zh-CN" sz="2000" baseline="-25000" dirty="0" smtClean="0"/>
              <a:t>4</a:t>
            </a:r>
            <a:r>
              <a:rPr kumimoji="1" lang="en-US" altLang="zh-CN" sz="2000" dirty="0" smtClean="0"/>
              <a:t> + tP</a:t>
            </a:r>
            <a:r>
              <a:rPr kumimoji="1" lang="en-US" altLang="zh-CN" sz="2000" baseline="-25000" dirty="0" smtClean="0"/>
              <a:t>5</a:t>
            </a:r>
            <a:r>
              <a:rPr kumimoji="1" lang="en-US" altLang="zh-CN" sz="2000" dirty="0" smtClean="0"/>
              <a:t>, </a:t>
            </a:r>
            <a:r>
              <a:rPr kumimoji="1" lang="zh-CN" altLang="en-US" sz="2000" dirty="0" smtClean="0"/>
              <a:t>带入</a:t>
            </a:r>
            <a:r>
              <a:rPr kumimoji="1" lang="en-US" altLang="zh-CN" sz="2000" dirty="0" smtClean="0"/>
              <a:t>P</a:t>
            </a:r>
            <a:r>
              <a:rPr kumimoji="1" lang="en-US" altLang="zh-CN" sz="2000" baseline="-25000" dirty="0" smtClean="0"/>
              <a:t>4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, </a:t>
            </a:r>
            <a:r>
              <a:rPr kumimoji="1" lang="en-US" altLang="zh-CN" sz="2000" dirty="0" smtClean="0"/>
              <a:t>P</a:t>
            </a:r>
            <a:r>
              <a:rPr kumimoji="1" lang="en-US" altLang="zh-CN" sz="2000" baseline="-25000" dirty="0" smtClean="0"/>
              <a:t>5</a:t>
            </a:r>
            <a:endParaRPr kumimoji="1" lang="zh-CN" altLang="en-US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909656" y="1835092"/>
            <a:ext cx="3270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P </a:t>
            </a:r>
            <a:r>
              <a:rPr kumimoji="1" lang="en-US" altLang="zh-CN" sz="2000" dirty="0"/>
              <a:t>= (</a:t>
            </a:r>
            <a:r>
              <a:rPr kumimoji="1" lang="en-US" altLang="zh-CN" sz="2000" dirty="0" smtClean="0"/>
              <a:t>1-t)</a:t>
            </a:r>
            <a:r>
              <a:rPr kumimoji="1" lang="en-US" altLang="zh-CN" sz="2000" baseline="30000" dirty="0" smtClean="0"/>
              <a:t>2</a:t>
            </a:r>
            <a:r>
              <a:rPr kumimoji="1" lang="en-US" altLang="zh-CN" sz="2000" dirty="0" smtClean="0"/>
              <a:t>P</a:t>
            </a:r>
            <a:r>
              <a:rPr kumimoji="1" lang="en-US" altLang="zh-CN" sz="2000" baseline="-25000" dirty="0" smtClean="0"/>
              <a:t>1</a:t>
            </a:r>
            <a:r>
              <a:rPr kumimoji="1" lang="en-US" altLang="zh-CN" sz="2000" dirty="0" smtClean="0"/>
              <a:t> + 2(1-t)tP</a:t>
            </a:r>
            <a:r>
              <a:rPr kumimoji="1" lang="en-US" altLang="zh-CN" sz="2000" baseline="-25000" dirty="0" smtClean="0"/>
              <a:t>2</a:t>
            </a:r>
            <a:r>
              <a:rPr kumimoji="1" lang="zh-CN" altLang="en-US" sz="2000" baseline="-25000" dirty="0" smtClean="0"/>
              <a:t> </a:t>
            </a:r>
            <a:r>
              <a:rPr kumimoji="1" lang="en-US" altLang="zh-CN" sz="2000" dirty="0" smtClean="0"/>
              <a:t>+</a:t>
            </a: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t</a:t>
            </a:r>
            <a:r>
              <a:rPr kumimoji="1" lang="en-US" altLang="zh-CN" sz="2000" baseline="30000" dirty="0" smtClean="0"/>
              <a:t>2</a:t>
            </a:r>
            <a:r>
              <a:rPr kumimoji="1" lang="en-US" altLang="zh-CN" sz="2000" dirty="0" smtClean="0"/>
              <a:t>P</a:t>
            </a:r>
            <a:r>
              <a:rPr kumimoji="1" lang="en-US" altLang="zh-CN" sz="2000" baseline="-25000" dirty="0" smtClean="0"/>
              <a:t>3</a:t>
            </a:r>
            <a:r>
              <a:rPr kumimoji="1" lang="en-US" altLang="zh-CN" sz="2000" dirty="0" smtClean="0"/>
              <a:t> </a:t>
            </a:r>
            <a:endParaRPr kumimoji="1"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2138631" y="4164119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t∈[0</a:t>
            </a:r>
            <a:r>
              <a:rPr lang="zh-CN" altLang="en-US" dirty="0"/>
              <a:t>，</a:t>
            </a:r>
            <a:r>
              <a:rPr lang="en-US" altLang="zh-CN" dirty="0"/>
              <a:t>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26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121" y="181819"/>
            <a:ext cx="2001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Bezier Curve: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3rd</a:t>
            </a:r>
            <a:endParaRPr lang="zh-CN" altLang="en-US" sz="2000" b="1" dirty="0"/>
          </a:p>
        </p:txBody>
      </p:sp>
      <p:sp>
        <p:nvSpPr>
          <p:cNvPr id="3" name="任意形状 2"/>
          <p:cNvSpPr/>
          <p:nvPr/>
        </p:nvSpPr>
        <p:spPr>
          <a:xfrm>
            <a:off x="999065" y="2010187"/>
            <a:ext cx="4097867" cy="2426346"/>
          </a:xfrm>
          <a:custGeom>
            <a:avLst/>
            <a:gdLst>
              <a:gd name="connsiteX0" fmla="*/ 0 w 3132666"/>
              <a:gd name="connsiteY0" fmla="*/ 2133649 h 2184449"/>
              <a:gd name="connsiteX1" fmla="*/ 1591733 w 3132666"/>
              <a:gd name="connsiteY1" fmla="*/ 49 h 2184449"/>
              <a:gd name="connsiteX2" fmla="*/ 3132666 w 3132666"/>
              <a:gd name="connsiteY2" fmla="*/ 2184449 h 218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666" h="2184449">
                <a:moveTo>
                  <a:pt x="0" y="2133649"/>
                </a:moveTo>
                <a:cubicBezTo>
                  <a:pt x="534811" y="1062615"/>
                  <a:pt x="1069622" y="-8418"/>
                  <a:pt x="1591733" y="49"/>
                </a:cubicBezTo>
                <a:cubicBezTo>
                  <a:pt x="2113844" y="8516"/>
                  <a:pt x="2836333" y="1823205"/>
                  <a:pt x="3132666" y="2184449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982133" y="1591734"/>
            <a:ext cx="982130" cy="2794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3982163" y="914400"/>
            <a:ext cx="1114769" cy="35221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74898" y="432799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06626" y="43618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860001" y="82038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>
            <a:stCxn id="51" idx="6"/>
            <a:endCxn id="52" idx="2"/>
          </p:cNvCxnSpPr>
          <p:nvPr/>
        </p:nvCxnSpPr>
        <p:spPr>
          <a:xfrm flipV="1">
            <a:off x="2327321" y="1890097"/>
            <a:ext cx="1351257" cy="239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890470" y="1923636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11979" y="34544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43387" y="202716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1-t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22837" y="152400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828418" y="316653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1-t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379776" y="29333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907412" y="115740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515805" y="178525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132663" y="166188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1-t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95094" y="425186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0</a:t>
            </a:r>
            <a:endParaRPr kumimoji="1" lang="zh-CN" altLang="en-US" baseline="-25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485707" y="13788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1</a:t>
            </a:r>
            <a:endParaRPr kumimoji="1" lang="zh-CN" altLang="en-US" baseline="-25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236422" y="42518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3</a:t>
            </a:r>
            <a:endParaRPr kumimoji="1" lang="zh-CN" altLang="en-US" baseline="-25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020028" y="280285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4</a:t>
            </a:r>
            <a:endParaRPr kumimoji="1" lang="zh-CN" altLang="en-US" baseline="-25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649820" y="23198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6</a:t>
            </a:r>
            <a:endParaRPr kumimoji="1" lang="zh-CN" altLang="en-US" baseline="-25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841596" y="159820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311871" y="914400"/>
            <a:ext cx="5569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P</a:t>
            </a:r>
            <a:r>
              <a:rPr kumimoji="1" lang="en-US" altLang="zh-CN" sz="2000" baseline="-25000" dirty="0" smtClean="0"/>
              <a:t>4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= (</a:t>
            </a:r>
            <a:r>
              <a:rPr kumimoji="1" lang="en-US" altLang="zh-CN" sz="2000" dirty="0" smtClean="0"/>
              <a:t>1-t)P</a:t>
            </a:r>
            <a:r>
              <a:rPr kumimoji="1" lang="en-US" altLang="zh-CN" sz="2000" baseline="-25000" dirty="0" smtClean="0"/>
              <a:t>0</a:t>
            </a:r>
            <a:r>
              <a:rPr kumimoji="1" lang="en-US" altLang="zh-CN" sz="2000" dirty="0" smtClean="0"/>
              <a:t> + tP</a:t>
            </a:r>
            <a:r>
              <a:rPr kumimoji="1" lang="en-US" altLang="zh-CN" sz="2000" baseline="-25000" dirty="0" smtClean="0"/>
              <a:t>1</a:t>
            </a:r>
            <a:r>
              <a:rPr kumimoji="1" lang="en-US" altLang="zh-CN" sz="2000" dirty="0" smtClean="0"/>
              <a:t>, P</a:t>
            </a:r>
            <a:r>
              <a:rPr kumimoji="1" lang="en-US" altLang="zh-CN" sz="2000" baseline="-25000" dirty="0" smtClean="0"/>
              <a:t>5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= (1-t)</a:t>
            </a:r>
            <a:r>
              <a:rPr kumimoji="1" lang="en-US" altLang="zh-CN" sz="2000" dirty="0" smtClean="0"/>
              <a:t>P</a:t>
            </a:r>
            <a:r>
              <a:rPr kumimoji="1" lang="en-US" altLang="zh-CN" sz="2000" baseline="-25000" dirty="0" smtClean="0"/>
              <a:t>1</a:t>
            </a:r>
            <a:r>
              <a:rPr kumimoji="1" lang="en-US" altLang="zh-CN" sz="2000" dirty="0" smtClean="0"/>
              <a:t> + tP</a:t>
            </a:r>
            <a:r>
              <a:rPr kumimoji="1" lang="en-US" altLang="zh-CN" sz="2000" baseline="-25000" dirty="0" smtClean="0"/>
              <a:t>2</a:t>
            </a:r>
            <a:r>
              <a:rPr kumimoji="1" lang="en-US" altLang="zh-CN" sz="2000" dirty="0"/>
              <a:t>, </a:t>
            </a:r>
            <a:r>
              <a:rPr kumimoji="1" lang="en-US" altLang="zh-CN" sz="2000" dirty="0" smtClean="0"/>
              <a:t>P</a:t>
            </a:r>
            <a:r>
              <a:rPr kumimoji="1" lang="en-US" altLang="zh-CN" sz="2000" baseline="-25000" dirty="0" smtClean="0"/>
              <a:t>6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= (</a:t>
            </a:r>
            <a:r>
              <a:rPr kumimoji="1" lang="en-US" altLang="zh-CN" sz="2000" dirty="0" smtClean="0"/>
              <a:t>1-t)P</a:t>
            </a:r>
            <a:r>
              <a:rPr kumimoji="1" lang="en-US" altLang="zh-CN" sz="2000" baseline="-25000" dirty="0" smtClean="0"/>
              <a:t>2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+ </a:t>
            </a:r>
            <a:r>
              <a:rPr kumimoji="1" lang="en-US" altLang="zh-CN" sz="2000" dirty="0" smtClean="0"/>
              <a:t>tP</a:t>
            </a:r>
            <a:r>
              <a:rPr kumimoji="1" lang="en-US" altLang="zh-CN" sz="2000" baseline="-25000" dirty="0" smtClean="0"/>
              <a:t>3</a:t>
            </a:r>
            <a:endParaRPr kumimoji="1" lang="zh-CN" altLang="en-US" sz="2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311871" y="1846552"/>
            <a:ext cx="3443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P </a:t>
            </a:r>
            <a:r>
              <a:rPr kumimoji="1" lang="en-US" altLang="zh-CN" sz="2000" dirty="0"/>
              <a:t>= (</a:t>
            </a:r>
            <a:r>
              <a:rPr kumimoji="1" lang="en-US" altLang="zh-CN" sz="2000" dirty="0" smtClean="0"/>
              <a:t>1-t)P</a:t>
            </a:r>
            <a:r>
              <a:rPr kumimoji="1" lang="en-US" altLang="zh-CN" sz="2000" baseline="-25000" dirty="0" smtClean="0"/>
              <a:t>7</a:t>
            </a:r>
            <a:r>
              <a:rPr kumimoji="1" lang="en-US" altLang="zh-CN" sz="2000" dirty="0" smtClean="0"/>
              <a:t> + tP</a:t>
            </a:r>
            <a:r>
              <a:rPr kumimoji="1" lang="en-US" altLang="zh-CN" sz="2000" baseline="-25000" dirty="0" smtClean="0"/>
              <a:t>8</a:t>
            </a:r>
            <a:r>
              <a:rPr kumimoji="1" lang="en-US" altLang="zh-CN" sz="2000" dirty="0" smtClean="0"/>
              <a:t>, </a:t>
            </a:r>
            <a:r>
              <a:rPr kumimoji="1" lang="zh-CN" altLang="en-US" sz="2000" dirty="0" smtClean="0"/>
              <a:t>带入以上公式</a:t>
            </a:r>
            <a:endParaRPr kumimoji="1" lang="zh-CN" alt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311871" y="2319868"/>
            <a:ext cx="457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P </a:t>
            </a:r>
            <a:r>
              <a:rPr kumimoji="1" lang="en-US" altLang="zh-CN" sz="2000" dirty="0"/>
              <a:t>= (</a:t>
            </a:r>
            <a:r>
              <a:rPr kumimoji="1" lang="en-US" altLang="zh-CN" sz="2000" dirty="0" smtClean="0"/>
              <a:t>1-t)</a:t>
            </a:r>
            <a:r>
              <a:rPr kumimoji="1" lang="en-US" altLang="zh-CN" sz="2000" baseline="30000" dirty="0" smtClean="0"/>
              <a:t>3</a:t>
            </a:r>
            <a:r>
              <a:rPr kumimoji="1" lang="en-US" altLang="zh-CN" sz="2000" dirty="0" smtClean="0"/>
              <a:t>P</a:t>
            </a:r>
            <a:r>
              <a:rPr kumimoji="1" lang="en-US" altLang="zh-CN" sz="2000" baseline="-25000" dirty="0" smtClean="0"/>
              <a:t>0</a:t>
            </a:r>
            <a:r>
              <a:rPr kumimoji="1" lang="en-US" altLang="zh-CN" sz="2000" dirty="0"/>
              <a:t> + </a:t>
            </a:r>
            <a:r>
              <a:rPr kumimoji="1" lang="en-US" altLang="zh-CN" sz="2000" dirty="0" smtClean="0"/>
              <a:t>3(1-t)</a:t>
            </a:r>
            <a:r>
              <a:rPr kumimoji="1" lang="en-US" altLang="zh-CN" sz="2000" baseline="30000" dirty="0" smtClean="0"/>
              <a:t>2</a:t>
            </a:r>
            <a:r>
              <a:rPr kumimoji="1" lang="en-US" altLang="zh-CN" sz="2000" dirty="0" smtClean="0"/>
              <a:t>tP</a:t>
            </a:r>
            <a:r>
              <a:rPr kumimoji="1" lang="en-US" altLang="zh-CN" sz="2000" baseline="-25000" dirty="0" smtClean="0"/>
              <a:t>1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+ </a:t>
            </a:r>
            <a:r>
              <a:rPr kumimoji="1" lang="en-US" altLang="zh-CN" sz="2000" dirty="0" smtClean="0"/>
              <a:t>3(1-t)t</a:t>
            </a:r>
            <a:r>
              <a:rPr kumimoji="1" lang="en-US" altLang="zh-CN" sz="2000" baseline="30000" dirty="0" smtClean="0"/>
              <a:t>2</a:t>
            </a:r>
            <a:r>
              <a:rPr kumimoji="1" lang="en-US" altLang="zh-CN" sz="2000" dirty="0" smtClean="0"/>
              <a:t>P</a:t>
            </a:r>
            <a:r>
              <a:rPr kumimoji="1" lang="en-US" altLang="zh-CN" sz="2000" baseline="-25000" dirty="0" smtClean="0"/>
              <a:t>2</a:t>
            </a:r>
            <a:r>
              <a:rPr kumimoji="1" lang="zh-CN" altLang="en-US" sz="2000" baseline="-25000" dirty="0" smtClean="0"/>
              <a:t> </a:t>
            </a:r>
            <a:r>
              <a:rPr kumimoji="1" lang="en-US" altLang="zh-CN" sz="2000" dirty="0" smtClean="0"/>
              <a:t>+</a:t>
            </a: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t</a:t>
            </a:r>
            <a:r>
              <a:rPr kumimoji="1" lang="en-US" altLang="zh-CN" sz="2000" baseline="30000" dirty="0" smtClean="0"/>
              <a:t>3</a:t>
            </a:r>
            <a:r>
              <a:rPr kumimoji="1" lang="en-US" altLang="zh-CN" sz="2000" dirty="0" smtClean="0"/>
              <a:t>P</a:t>
            </a:r>
            <a:r>
              <a:rPr kumimoji="1" lang="en-US" altLang="zh-CN" sz="2000" baseline="-25000" dirty="0" smtClean="0"/>
              <a:t>3</a:t>
            </a:r>
            <a:r>
              <a:rPr kumimoji="1" lang="en-US" altLang="zh-CN" sz="2000" dirty="0" smtClean="0"/>
              <a:t> </a:t>
            </a:r>
            <a:endParaRPr kumimoji="1" lang="zh-CN" altLang="en-US" sz="2000" dirty="0"/>
          </a:p>
        </p:txBody>
      </p:sp>
      <p:cxnSp>
        <p:nvCxnSpPr>
          <p:cNvPr id="30" name="直线连接符 29"/>
          <p:cNvCxnSpPr/>
          <p:nvPr/>
        </p:nvCxnSpPr>
        <p:spPr>
          <a:xfrm flipV="1">
            <a:off x="1978777" y="914401"/>
            <a:ext cx="2015836" cy="6995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1878804" y="150981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404287" y="24242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连接符 42"/>
          <p:cNvCxnSpPr/>
          <p:nvPr/>
        </p:nvCxnSpPr>
        <p:spPr>
          <a:xfrm flipV="1">
            <a:off x="1453254" y="1270856"/>
            <a:ext cx="1516341" cy="1814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stCxn id="16" idx="5"/>
            <a:endCxn id="39" idx="1"/>
          </p:cNvCxnSpPr>
          <p:nvPr/>
        </p:nvCxnSpPr>
        <p:spPr>
          <a:xfrm>
            <a:off x="3061052" y="1311049"/>
            <a:ext cx="1369595" cy="1139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2147321" y="203958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678578" y="18000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091022" y="73297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2</a:t>
            </a:r>
            <a:endParaRPr kumimoji="1" lang="zh-CN" altLang="en-US" baseline="-25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2567020" y="9652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5</a:t>
            </a:r>
            <a:endParaRPr kumimoji="1" lang="zh-CN" altLang="en-US" baseline="-25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797764" y="192314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7</a:t>
            </a:r>
            <a:endParaRPr kumimoji="1" lang="zh-CN" altLang="en-US" baseline="-25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3837019" y="169817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8</a:t>
            </a:r>
            <a:endParaRPr kumimoji="1" lang="zh-CN" altLang="en-US" baseline="-250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311871" y="1382764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P</a:t>
            </a:r>
            <a:r>
              <a:rPr kumimoji="1" lang="en-US" altLang="zh-CN" sz="2000" baseline="-25000" dirty="0" smtClean="0"/>
              <a:t>7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= (</a:t>
            </a:r>
            <a:r>
              <a:rPr kumimoji="1" lang="en-US" altLang="zh-CN" sz="2000" dirty="0" smtClean="0"/>
              <a:t>1-t)P</a:t>
            </a:r>
            <a:r>
              <a:rPr kumimoji="1" lang="en-US" altLang="zh-CN" sz="2000" baseline="-25000" dirty="0" smtClean="0"/>
              <a:t>4</a:t>
            </a:r>
            <a:r>
              <a:rPr kumimoji="1" lang="en-US" altLang="zh-CN" sz="2000" dirty="0" smtClean="0"/>
              <a:t> + tP</a:t>
            </a:r>
            <a:r>
              <a:rPr kumimoji="1" lang="en-US" altLang="zh-CN" sz="2000" baseline="-25000" dirty="0" smtClean="0"/>
              <a:t>5</a:t>
            </a:r>
            <a:r>
              <a:rPr kumimoji="1" lang="en-US" altLang="zh-CN" sz="2000" dirty="0" smtClean="0"/>
              <a:t>, P</a:t>
            </a:r>
            <a:r>
              <a:rPr kumimoji="1" lang="en-US" altLang="zh-CN" sz="2000" baseline="-25000" dirty="0" smtClean="0"/>
              <a:t>8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= (</a:t>
            </a:r>
            <a:r>
              <a:rPr kumimoji="1" lang="en-US" altLang="zh-CN" sz="2000" dirty="0" smtClean="0"/>
              <a:t>1-t)P</a:t>
            </a:r>
            <a:r>
              <a:rPr kumimoji="1" lang="en-US" altLang="zh-CN" sz="2000" baseline="-25000" dirty="0" smtClean="0"/>
              <a:t>5</a:t>
            </a:r>
            <a:r>
              <a:rPr kumimoji="1" lang="en-US" altLang="zh-CN" sz="2000" dirty="0" smtClean="0"/>
              <a:t> + tP</a:t>
            </a:r>
            <a:r>
              <a:rPr kumimoji="1" lang="en-US" altLang="zh-CN" sz="2000" baseline="-25000" dirty="0" smtClean="0"/>
              <a:t>6</a:t>
            </a:r>
            <a:endParaRPr kumimoji="1" lang="zh-CN" altLang="en-US" sz="2000" dirty="0"/>
          </a:p>
        </p:txBody>
      </p:sp>
      <p:sp>
        <p:nvSpPr>
          <p:cNvPr id="61" name="矩形 60"/>
          <p:cNvSpPr/>
          <p:nvPr/>
        </p:nvSpPr>
        <p:spPr>
          <a:xfrm>
            <a:off x="2138631" y="4164119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t∈[0</a:t>
            </a:r>
            <a:r>
              <a:rPr lang="zh-CN" altLang="en-US" dirty="0"/>
              <a:t>，</a:t>
            </a:r>
            <a:r>
              <a:rPr lang="en-US" altLang="zh-CN" dirty="0"/>
              <a:t>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25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33790" y="2462590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6" name="直线连接符 55"/>
          <p:cNvCxnSpPr/>
          <p:nvPr/>
        </p:nvCxnSpPr>
        <p:spPr>
          <a:xfrm>
            <a:off x="938588" y="2128990"/>
            <a:ext cx="5005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3432857" y="328990"/>
            <a:ext cx="0" cy="36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632857" y="328990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712914" y="2624666"/>
            <a:ext cx="2520876" cy="1134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47391" y="41755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19967" y="251613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075296" y="36675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/>
          <p:cNvCxnSpPr>
            <a:stCxn id="15" idx="4"/>
            <a:endCxn id="14" idx="1"/>
          </p:cNvCxnSpPr>
          <p:nvPr/>
        </p:nvCxnSpPr>
        <p:spPr>
          <a:xfrm>
            <a:off x="1709967" y="2696134"/>
            <a:ext cx="663784" cy="150582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4" idx="6"/>
            <a:endCxn id="16" idx="3"/>
          </p:cNvCxnSpPr>
          <p:nvPr/>
        </p:nvCxnSpPr>
        <p:spPr>
          <a:xfrm flipV="1">
            <a:off x="2527391" y="3821239"/>
            <a:ext cx="1574265" cy="4443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V="1">
            <a:off x="2386591" y="2144838"/>
            <a:ext cx="1037026" cy="21831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350550" y="204131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连接符 34"/>
          <p:cNvCxnSpPr>
            <a:stCxn id="15" idx="7"/>
            <a:endCxn id="33" idx="2"/>
          </p:cNvCxnSpPr>
          <p:nvPr/>
        </p:nvCxnSpPr>
        <p:spPr>
          <a:xfrm flipV="1">
            <a:off x="1773607" y="2131314"/>
            <a:ext cx="1576943" cy="4111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33" idx="6"/>
          </p:cNvCxnSpPr>
          <p:nvPr/>
        </p:nvCxnSpPr>
        <p:spPr>
          <a:xfrm>
            <a:off x="3530550" y="2131314"/>
            <a:ext cx="636084" cy="16676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293635" y="23198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275343" y="36914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090945" y="430106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O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462542" y="1727202"/>
            <a:ext cx="39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O’</a:t>
            </a:r>
            <a:endParaRPr kumimoji="1" lang="zh-CN" altLang="en-US" dirty="0"/>
          </a:p>
        </p:txBody>
      </p:sp>
      <p:cxnSp>
        <p:nvCxnSpPr>
          <p:cNvPr id="50" name="直线连接符 49"/>
          <p:cNvCxnSpPr/>
          <p:nvPr/>
        </p:nvCxnSpPr>
        <p:spPr>
          <a:xfrm>
            <a:off x="137779" y="4262590"/>
            <a:ext cx="4642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/>
          <p:nvPr/>
        </p:nvCxnSpPr>
        <p:spPr>
          <a:xfrm flipV="1">
            <a:off x="2433790" y="2431381"/>
            <a:ext cx="8935" cy="3638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003904" y="29294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2856094" y="307493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连接符 61"/>
          <p:cNvCxnSpPr/>
          <p:nvPr/>
        </p:nvCxnSpPr>
        <p:spPr>
          <a:xfrm>
            <a:off x="1709967" y="2137334"/>
            <a:ext cx="0" cy="156645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413612" y="36575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baseline="-25000" dirty="0"/>
          </a:p>
        </p:txBody>
      </p:sp>
      <p:cxnSp>
        <p:nvCxnSpPr>
          <p:cNvPr id="69" name="直线连接符 68"/>
          <p:cNvCxnSpPr/>
          <p:nvPr/>
        </p:nvCxnSpPr>
        <p:spPr>
          <a:xfrm flipH="1" flipV="1">
            <a:off x="1693034" y="3748173"/>
            <a:ext cx="25189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594418" y="3114266"/>
            <a:ext cx="29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BAO = </a:t>
            </a:r>
            <a:r>
              <a:rPr kumimoji="1" lang="en-US" altLang="zh-CN" dirty="0" err="1" smtClean="0"/>
              <a:t>arccos</a:t>
            </a:r>
            <a:r>
              <a:rPr kumimoji="1" lang="en-US" altLang="zh-CN" dirty="0" smtClean="0"/>
              <a:t>(|AB| / |OR|)</a:t>
            </a:r>
            <a:endParaRPr kumimoji="1"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3892188" y="43010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</a:t>
            </a:r>
            <a:endParaRPr kumimoji="1" lang="zh-CN" altLang="en-US" baseline="-25000" dirty="0"/>
          </a:p>
        </p:txBody>
      </p:sp>
      <p:sp>
        <p:nvSpPr>
          <p:cNvPr id="73" name="椭圆 72"/>
          <p:cNvSpPr/>
          <p:nvPr/>
        </p:nvSpPr>
        <p:spPr>
          <a:xfrm>
            <a:off x="4143027" y="417559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594417" y="3483598"/>
            <a:ext cx="283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CAD = </a:t>
            </a:r>
            <a:r>
              <a:rPr kumimoji="1" lang="en-US" altLang="zh-CN" dirty="0" err="1" smtClean="0"/>
              <a:t>artan</a:t>
            </a:r>
            <a:r>
              <a:rPr kumimoji="1" lang="en-US" altLang="zh-CN" dirty="0" smtClean="0"/>
              <a:t>(|CD| / |DA|)</a:t>
            </a:r>
            <a:endParaRPr kumimoji="1"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594417" y="3794908"/>
            <a:ext cx="255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OAD =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CAD -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BAO </a:t>
            </a:r>
            <a:endParaRPr kumimoji="1" lang="zh-CN" altLang="en-US" dirty="0"/>
          </a:p>
        </p:txBody>
      </p:sp>
      <p:sp>
        <p:nvSpPr>
          <p:cNvPr id="76" name="弧 75"/>
          <p:cNvSpPr/>
          <p:nvPr/>
        </p:nvSpPr>
        <p:spPr>
          <a:xfrm rot="20831990">
            <a:off x="1979290" y="3945797"/>
            <a:ext cx="808846" cy="82828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6532888" y="4689909"/>
            <a:ext cx="48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AOR = </a:t>
            </a:r>
            <a:r>
              <a:rPr kumimoji="1" lang="el-GR" altLang="zh-CN" dirty="0" smtClean="0"/>
              <a:t>π</a:t>
            </a:r>
            <a:r>
              <a:rPr kumimoji="1" lang="en-US" altLang="zh-CN" dirty="0" smtClean="0"/>
              <a:t>/2</a:t>
            </a:r>
            <a:r>
              <a:rPr kumimoji="1" lang="el-GR" altLang="zh-CN" dirty="0" smtClean="0"/>
              <a:t> </a:t>
            </a:r>
            <a:r>
              <a:rPr kumimoji="1" lang="en-US" altLang="zh-CN" dirty="0"/>
              <a:t>+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OAD </a:t>
            </a:r>
            <a:r>
              <a:rPr kumimoji="1" lang="en-US" altLang="zh-CN" dirty="0"/>
              <a:t>=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CAD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+ (</a:t>
            </a:r>
            <a:r>
              <a:rPr kumimoji="1" lang="el-GR" altLang="zh-CN" dirty="0" smtClean="0"/>
              <a:t>π</a:t>
            </a:r>
            <a:r>
              <a:rPr kumimoji="1" lang="en-US" altLang="zh-CN" dirty="0"/>
              <a:t>/2</a:t>
            </a:r>
            <a:r>
              <a:rPr kumimoji="1" lang="el-GR" altLang="zh-CN" dirty="0"/>
              <a:t> </a:t>
            </a:r>
            <a:r>
              <a:rPr kumimoji="1" lang="en-US" altLang="zh-CN" dirty="0" smtClean="0"/>
              <a:t>- </a:t>
            </a:r>
            <a:r>
              <a:rPr kumimoji="1" lang="zh-CN" altLang="en-US" dirty="0"/>
              <a:t>∠</a:t>
            </a:r>
            <a:r>
              <a:rPr kumimoji="1" lang="en-US" altLang="zh-CN" dirty="0" smtClean="0"/>
              <a:t>BAO) </a:t>
            </a:r>
            <a:endParaRPr kumimoji="1" lang="zh-CN" altLang="en-US" dirty="0"/>
          </a:p>
        </p:txBody>
      </p:sp>
      <p:sp>
        <p:nvSpPr>
          <p:cNvPr id="78" name="弧 77"/>
          <p:cNvSpPr/>
          <p:nvPr/>
        </p:nvSpPr>
        <p:spPr>
          <a:xfrm rot="1449285">
            <a:off x="3094878" y="4068283"/>
            <a:ext cx="258471" cy="32095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298063" y="197182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Arc from A to C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4908188" y="174413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R’</a:t>
            </a:r>
            <a:endParaRPr kumimoji="1" lang="zh-CN" altLang="en-US" baseline="-25000" dirty="0"/>
          </a:p>
        </p:txBody>
      </p:sp>
      <p:sp>
        <p:nvSpPr>
          <p:cNvPr id="81" name="文本框 80"/>
          <p:cNvSpPr txBox="1"/>
          <p:nvPr/>
        </p:nvSpPr>
        <p:spPr>
          <a:xfrm>
            <a:off x="3432857" y="546752"/>
            <a:ext cx="300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BA0’ = </a:t>
            </a:r>
            <a:r>
              <a:rPr kumimoji="1" lang="en-US" altLang="zh-CN" dirty="0" err="1" smtClean="0"/>
              <a:t>arccos</a:t>
            </a:r>
            <a:r>
              <a:rPr kumimoji="1" lang="en-US" altLang="zh-CN" dirty="0" smtClean="0"/>
              <a:t>(|AB| / |O’R|)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3432856" y="916084"/>
            <a:ext cx="301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CAD = </a:t>
            </a:r>
            <a:r>
              <a:rPr kumimoji="1" lang="el-GR" altLang="zh-CN" dirty="0"/>
              <a:t>π</a:t>
            </a:r>
            <a:r>
              <a:rPr kumimoji="1" lang="en-US" altLang="zh-CN" dirty="0"/>
              <a:t> /2 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artan</a:t>
            </a:r>
            <a:r>
              <a:rPr kumimoji="1" lang="en-US" altLang="zh-CN" dirty="0" smtClean="0"/>
              <a:t>(DA </a:t>
            </a:r>
            <a:r>
              <a:rPr kumimoji="1" lang="en-US" altLang="zh-CN" dirty="0" smtClean="0"/>
              <a:t>/ </a:t>
            </a:r>
            <a:r>
              <a:rPr kumimoji="1" lang="en-US" altLang="zh-CN" dirty="0" smtClean="0"/>
              <a:t>CD)</a:t>
            </a:r>
            <a:endParaRPr kumimoji="1"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432856" y="1244327"/>
            <a:ext cx="325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O’AD’ = </a:t>
            </a:r>
            <a:r>
              <a:rPr kumimoji="1" lang="el-GR" altLang="zh-CN" dirty="0"/>
              <a:t>π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- (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CAD </a:t>
            </a:r>
            <a:r>
              <a:rPr kumimoji="1" lang="en-US" altLang="zh-CN" dirty="0"/>
              <a:t>+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BAO’) </a:t>
            </a:r>
            <a:endParaRPr kumimoji="1"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6690439" y="930909"/>
            <a:ext cx="553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AO’R’ = </a:t>
            </a:r>
            <a:r>
              <a:rPr kumimoji="1" lang="el-GR" altLang="zh-CN" dirty="0"/>
              <a:t>π </a:t>
            </a:r>
            <a:r>
              <a:rPr kumimoji="1" lang="en-US" altLang="zh-CN" dirty="0" smtClean="0"/>
              <a:t> + </a:t>
            </a:r>
            <a:r>
              <a:rPr kumimoji="1" lang="en-US" altLang="zh-CN" dirty="0"/>
              <a:t>(</a:t>
            </a:r>
            <a:r>
              <a:rPr kumimoji="1" lang="el-GR" altLang="zh-CN" dirty="0" smtClean="0"/>
              <a:t>π</a:t>
            </a:r>
            <a:r>
              <a:rPr kumimoji="1" lang="en-US" altLang="zh-CN" dirty="0" smtClean="0"/>
              <a:t> /2 -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O’AD’) = </a:t>
            </a:r>
            <a:r>
              <a:rPr kumimoji="1" lang="zh-CN" altLang="en-US" dirty="0" smtClean="0"/>
              <a:t>∠</a:t>
            </a:r>
            <a:r>
              <a:rPr kumimoji="1" lang="en-US" altLang="zh-CN" dirty="0"/>
              <a:t>CAD + </a:t>
            </a:r>
            <a:r>
              <a:rPr kumimoji="1" lang="en-US" altLang="zh-CN" dirty="0" smtClean="0"/>
              <a:t>(</a:t>
            </a:r>
            <a:r>
              <a:rPr kumimoji="1" lang="el-GR" altLang="zh-CN" dirty="0" smtClean="0"/>
              <a:t>π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/2 + </a:t>
            </a:r>
            <a:r>
              <a:rPr kumimoji="1" lang="zh-CN" altLang="en-US" dirty="0" smtClean="0"/>
              <a:t>∠</a:t>
            </a:r>
            <a:r>
              <a:rPr kumimoji="1" lang="en-US" altLang="zh-CN" dirty="0"/>
              <a:t>BAO</a:t>
            </a:r>
            <a:r>
              <a:rPr kumimoji="1" lang="en-US" altLang="zh-CN" dirty="0" smtClean="0"/>
              <a:t>’)</a:t>
            </a:r>
            <a:endParaRPr kumimoji="1"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1701478" y="1761063"/>
            <a:ext cx="38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D’</a:t>
            </a:r>
            <a:endParaRPr kumimoji="1" lang="zh-CN" altLang="en-US" baseline="-25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6399735" y="569736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If </a:t>
            </a:r>
            <a:r>
              <a:rPr kumimoji="1" lang="en-US" altLang="zh-CN" dirty="0" err="1" smtClean="0"/>
              <a:t>closewise</a:t>
            </a:r>
            <a:r>
              <a:rPr kumimoji="1" lang="en-US" altLang="zh-CN" dirty="0" smtClean="0"/>
              <a:t> and large arc</a:t>
            </a:r>
            <a:endParaRPr kumimoji="1"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6399735" y="1639316"/>
            <a:ext cx="298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If anti-</a:t>
            </a:r>
            <a:r>
              <a:rPr kumimoji="1" lang="en-US" altLang="zh-CN" dirty="0" err="1" smtClean="0"/>
              <a:t>closewise</a:t>
            </a:r>
            <a:r>
              <a:rPr kumimoji="1" lang="en-US" altLang="zh-CN" dirty="0" smtClean="0"/>
              <a:t> and small arc</a:t>
            </a:r>
            <a:endParaRPr kumimoji="1"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6637156" y="2052224"/>
            <a:ext cx="624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AO’R’ = </a:t>
            </a:r>
            <a:r>
              <a:rPr kumimoji="1" lang="en-US" altLang="zh-CN" dirty="0"/>
              <a:t>- </a:t>
            </a:r>
            <a:r>
              <a:rPr kumimoji="1" lang="el-GR" altLang="zh-CN" dirty="0"/>
              <a:t>π </a:t>
            </a:r>
            <a:r>
              <a:rPr kumimoji="1" lang="en-US" altLang="zh-CN" dirty="0" smtClean="0"/>
              <a:t>+(</a:t>
            </a:r>
            <a:r>
              <a:rPr kumimoji="1" lang="el-GR" altLang="zh-CN" dirty="0" smtClean="0"/>
              <a:t>π</a:t>
            </a:r>
            <a:r>
              <a:rPr kumimoji="1" lang="en-US" altLang="zh-CN" dirty="0" smtClean="0"/>
              <a:t> /2 -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O’AD’) =  - 2</a:t>
            </a:r>
            <a:r>
              <a:rPr kumimoji="1" lang="el-GR" altLang="zh-CN" dirty="0" smtClean="0"/>
              <a:t>π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+ </a:t>
            </a:r>
            <a:r>
              <a:rPr kumimoji="1" lang="zh-CN" altLang="en-US" dirty="0"/>
              <a:t>∠</a:t>
            </a:r>
            <a:r>
              <a:rPr kumimoji="1" lang="en-US" altLang="zh-CN" dirty="0"/>
              <a:t>CAD + (</a:t>
            </a:r>
            <a:r>
              <a:rPr kumimoji="1" lang="el-GR" altLang="zh-CN" dirty="0"/>
              <a:t>π</a:t>
            </a:r>
            <a:r>
              <a:rPr kumimoji="1" lang="en-US" altLang="zh-CN" dirty="0"/>
              <a:t> /2 + </a:t>
            </a:r>
            <a:r>
              <a:rPr kumimoji="1" lang="zh-CN" altLang="en-US" dirty="0"/>
              <a:t>∠</a:t>
            </a:r>
            <a:r>
              <a:rPr kumimoji="1" lang="en-US" altLang="zh-CN" dirty="0"/>
              <a:t>BAO’)</a:t>
            </a:r>
            <a:endParaRPr kumimoji="1"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3432857" y="192673"/>
            <a:ext cx="328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A0’C = </a:t>
            </a:r>
            <a:r>
              <a:rPr kumimoji="1" lang="en-US" altLang="zh-CN" dirty="0" err="1" smtClean="0"/>
              <a:t>arcsin</a:t>
            </a:r>
            <a:r>
              <a:rPr kumimoji="1" lang="en-US" altLang="zh-CN" dirty="0" smtClean="0"/>
              <a:t>(|AB| / |O’R|) * 2</a:t>
            </a:r>
            <a:endParaRPr kumimoji="1"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6659974" y="1323707"/>
            <a:ext cx="363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R’O’C = - 2</a:t>
            </a:r>
            <a:r>
              <a:rPr kumimoji="1" lang="el-GR" altLang="zh-CN" dirty="0" smtClean="0"/>
              <a:t>π</a:t>
            </a:r>
            <a:r>
              <a:rPr kumimoji="1" lang="en-US" altLang="zh-CN" dirty="0" smtClean="0"/>
              <a:t> + (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AO’R’  +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AO’C) </a:t>
            </a:r>
            <a:endParaRPr kumimoji="1"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637156" y="2377980"/>
            <a:ext cx="286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CO’R’ = </a:t>
            </a:r>
            <a:r>
              <a:rPr kumimoji="1" lang="zh-CN" altLang="en-US" dirty="0"/>
              <a:t>∠</a:t>
            </a:r>
            <a:r>
              <a:rPr kumimoji="1" lang="en-US" altLang="zh-CN" dirty="0"/>
              <a:t>AO’R’ </a:t>
            </a:r>
            <a:r>
              <a:rPr kumimoji="1" lang="en-US" altLang="zh-CN" dirty="0" smtClean="0"/>
              <a:t>+ </a:t>
            </a:r>
            <a:r>
              <a:rPr kumimoji="1" lang="zh-CN" altLang="en-US" dirty="0"/>
              <a:t>∠</a:t>
            </a:r>
            <a:r>
              <a:rPr kumimoji="1" lang="en-US" altLang="zh-CN" dirty="0"/>
              <a:t>AO’C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2209236" y="192673"/>
            <a:ext cx="10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Top Circle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5242097" y="2771786"/>
            <a:ext cx="14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Bottom Circle</a:t>
            </a:r>
            <a:endParaRPr kumimoji="1"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6594417" y="2771786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C0A = </a:t>
            </a:r>
            <a:r>
              <a:rPr kumimoji="1" lang="en-US" altLang="zh-CN" dirty="0" err="1" smtClean="0"/>
              <a:t>arcsin</a:t>
            </a:r>
            <a:r>
              <a:rPr kumimoji="1" lang="en-US" altLang="zh-CN" dirty="0" smtClean="0"/>
              <a:t>(|AB| / |O’R|) * 2</a:t>
            </a:r>
            <a:endParaRPr kumimoji="1"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6239763" y="4329944"/>
            <a:ext cx="255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If </a:t>
            </a:r>
            <a:r>
              <a:rPr kumimoji="1" lang="en-US" altLang="zh-CN" dirty="0" err="1" smtClean="0"/>
              <a:t>closewise</a:t>
            </a:r>
            <a:r>
              <a:rPr kumimoji="1" lang="en-US" altLang="zh-CN" dirty="0" smtClean="0"/>
              <a:t> and small arc</a:t>
            </a:r>
            <a:endParaRPr kumimoji="1"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6532888" y="5065390"/>
            <a:ext cx="253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COR =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AOR -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COA </a:t>
            </a:r>
            <a:endParaRPr kumimoji="1"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6533173" y="5869314"/>
            <a:ext cx="599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AOR = </a:t>
            </a:r>
            <a:r>
              <a:rPr kumimoji="1" lang="en-US" altLang="zh-CN" dirty="0"/>
              <a:t>- </a:t>
            </a:r>
            <a:r>
              <a:rPr kumimoji="1" lang="el-GR" altLang="zh-CN" dirty="0" smtClean="0"/>
              <a:t>π 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</a:t>
            </a:r>
            <a:r>
              <a:rPr kumimoji="1" lang="el-GR" altLang="zh-CN" dirty="0" smtClean="0"/>
              <a:t>π</a:t>
            </a:r>
            <a:r>
              <a:rPr kumimoji="1" lang="en-US" altLang="zh-CN" dirty="0" smtClean="0"/>
              <a:t>/2</a:t>
            </a:r>
            <a:r>
              <a:rPr kumimoji="1" lang="el-GR" altLang="zh-CN" dirty="0" smtClean="0"/>
              <a:t> 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OAD) </a:t>
            </a:r>
            <a:r>
              <a:rPr kumimoji="1" lang="en-US" altLang="zh-CN" dirty="0"/>
              <a:t>= = - </a:t>
            </a:r>
            <a:r>
              <a:rPr kumimoji="1" lang="en-US" altLang="zh-CN" dirty="0" smtClean="0"/>
              <a:t>2</a:t>
            </a:r>
            <a:r>
              <a:rPr kumimoji="1" lang="el-GR" altLang="zh-CN" dirty="0" smtClean="0"/>
              <a:t>π </a:t>
            </a:r>
            <a:r>
              <a:rPr kumimoji="1" lang="en-US" altLang="zh-CN" dirty="0" smtClean="0"/>
              <a:t>+ </a:t>
            </a:r>
            <a:r>
              <a:rPr kumimoji="1" lang="zh-CN" altLang="en-US" dirty="0"/>
              <a:t>∠</a:t>
            </a:r>
            <a:r>
              <a:rPr kumimoji="1" lang="en-US" altLang="zh-CN" dirty="0"/>
              <a:t>CAD + (</a:t>
            </a:r>
            <a:r>
              <a:rPr kumimoji="1" lang="el-GR" altLang="zh-CN" dirty="0"/>
              <a:t>π</a:t>
            </a:r>
            <a:r>
              <a:rPr kumimoji="1" lang="en-US" altLang="zh-CN" dirty="0"/>
              <a:t>/2</a:t>
            </a:r>
            <a:r>
              <a:rPr kumimoji="1" lang="el-GR" altLang="zh-CN" dirty="0"/>
              <a:t> </a:t>
            </a:r>
            <a:r>
              <a:rPr kumimoji="1" lang="en-US" altLang="zh-CN" dirty="0"/>
              <a:t>- </a:t>
            </a:r>
            <a:r>
              <a:rPr kumimoji="1" lang="zh-CN" altLang="en-US" dirty="0"/>
              <a:t>∠</a:t>
            </a:r>
            <a:r>
              <a:rPr kumimoji="1" lang="en-US" altLang="zh-CN" dirty="0"/>
              <a:t>BAO) </a:t>
            </a:r>
            <a:endParaRPr kumimoji="1"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6240048" y="5509349"/>
            <a:ext cx="295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If anti-</a:t>
            </a:r>
            <a:r>
              <a:rPr kumimoji="1" lang="en-US" altLang="zh-CN" dirty="0" err="1" smtClean="0"/>
              <a:t>closewise</a:t>
            </a:r>
            <a:r>
              <a:rPr kumimoji="1" lang="en-US" altLang="zh-CN" dirty="0" smtClean="0"/>
              <a:t> and large arc</a:t>
            </a:r>
            <a:endParaRPr kumimoji="1"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6533173" y="6244795"/>
            <a:ext cx="300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ROC = 2</a:t>
            </a:r>
            <a:r>
              <a:rPr kumimoji="1" lang="el-GR" altLang="zh-CN" dirty="0" smtClean="0"/>
              <a:t>π </a:t>
            </a:r>
            <a:r>
              <a:rPr kumimoji="1" lang="en-US" altLang="zh-CN" dirty="0"/>
              <a:t>+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AOR -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COA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95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23789" y="481389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761169" y="2688994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1835928" y="2858327"/>
            <a:ext cx="2512669" cy="1053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>
            <a:stCxn id="2" idx="2"/>
            <a:endCxn id="2" idx="6"/>
          </p:cNvCxnSpPr>
          <p:nvPr/>
        </p:nvCxnSpPr>
        <p:spPr>
          <a:xfrm>
            <a:off x="823789" y="2281389"/>
            <a:ext cx="36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>
            <a:stCxn id="2" idx="0"/>
            <a:endCxn id="2" idx="4"/>
          </p:cNvCxnSpPr>
          <p:nvPr/>
        </p:nvCxnSpPr>
        <p:spPr>
          <a:xfrm>
            <a:off x="2623789" y="481389"/>
            <a:ext cx="0" cy="36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>
            <a:stCxn id="3" idx="2"/>
            <a:endCxn id="3" idx="6"/>
          </p:cNvCxnSpPr>
          <p:nvPr/>
        </p:nvCxnSpPr>
        <p:spPr>
          <a:xfrm>
            <a:off x="1761169" y="4488994"/>
            <a:ext cx="36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3" idx="4"/>
            <a:endCxn id="3" idx="0"/>
          </p:cNvCxnSpPr>
          <p:nvPr/>
        </p:nvCxnSpPr>
        <p:spPr>
          <a:xfrm flipV="1">
            <a:off x="3561169" y="2688994"/>
            <a:ext cx="0" cy="36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1835928" y="3912055"/>
            <a:ext cx="1725239" cy="57693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V="1">
            <a:off x="3560950" y="2858327"/>
            <a:ext cx="787645" cy="163066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H="1">
            <a:off x="1835925" y="2281389"/>
            <a:ext cx="787864" cy="16306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2623789" y="2281389"/>
            <a:ext cx="1724805" cy="57693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2623789" y="2281389"/>
            <a:ext cx="937378" cy="220760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1835925" y="3912054"/>
            <a:ext cx="25126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4348594" y="2858327"/>
            <a:ext cx="0" cy="1053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2537751" y="217678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792686" y="38023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469086" y="44119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264953" y="276944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405467" y="38443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4436531" y="25912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3115733" y="294685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3028819" y="32943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623735" y="450731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5435599" y="44903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</a:t>
            </a:r>
            <a:endParaRPr kumimoji="1"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5280951" y="439504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372097" y="38443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</a:t>
            </a:r>
            <a:endParaRPr kumimoji="1"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4332685" y="221064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530100" y="212899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R’</a:t>
            </a:r>
            <a:endParaRPr kumimoji="1"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2218268" y="1896533"/>
            <a:ext cx="39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O’</a:t>
            </a:r>
            <a:endParaRPr kumimoji="1"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249587" y="504880"/>
            <a:ext cx="300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BA0’ = </a:t>
            </a:r>
            <a:r>
              <a:rPr kumimoji="1" lang="en-US" altLang="zh-CN" dirty="0" err="1" smtClean="0"/>
              <a:t>arccos</a:t>
            </a:r>
            <a:r>
              <a:rPr kumimoji="1" lang="en-US" altLang="zh-CN" dirty="0" smtClean="0"/>
              <a:t>(|AB| / |O’R|)</a:t>
            </a:r>
            <a:endParaRPr kumimoji="1"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1249586" y="874212"/>
            <a:ext cx="246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CAD = 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artan</a:t>
            </a:r>
            <a:r>
              <a:rPr kumimoji="1" lang="en-US" altLang="zh-CN" dirty="0" smtClean="0"/>
              <a:t>(CD </a:t>
            </a:r>
            <a:r>
              <a:rPr kumimoji="1" lang="en-US" altLang="zh-CN" dirty="0" smtClean="0"/>
              <a:t>/ </a:t>
            </a:r>
            <a:r>
              <a:rPr kumimoji="1" lang="en-US" altLang="zh-CN" dirty="0" smtClean="0"/>
              <a:t>DA)</a:t>
            </a:r>
            <a:endParaRPr kumimoji="1"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249586" y="1202455"/>
            <a:ext cx="275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O’AD =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CAD </a:t>
            </a:r>
            <a:r>
              <a:rPr kumimoji="1" lang="en-US" altLang="zh-CN" dirty="0"/>
              <a:t>+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BAO’ </a:t>
            </a:r>
            <a:endParaRPr kumimoji="1"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1249587" y="150801"/>
            <a:ext cx="328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A0’C = </a:t>
            </a:r>
            <a:r>
              <a:rPr kumimoji="1" lang="en-US" altLang="zh-CN" dirty="0" err="1" smtClean="0"/>
              <a:t>arcsin</a:t>
            </a:r>
            <a:r>
              <a:rPr kumimoji="1" lang="en-US" altLang="zh-CN" dirty="0" smtClean="0"/>
              <a:t>(|AB| / |O’R|) * 2</a:t>
            </a:r>
            <a:endParaRPr kumimoji="1"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70006" y="150801"/>
            <a:ext cx="10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Top Circle</a:t>
            </a:r>
            <a:endParaRPr kumimoji="1"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6015831" y="511974"/>
            <a:ext cx="576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AO’R’ = </a:t>
            </a:r>
            <a:r>
              <a:rPr kumimoji="1" lang="el-GR" altLang="zh-CN" dirty="0" smtClean="0"/>
              <a:t>π</a:t>
            </a:r>
            <a:r>
              <a:rPr kumimoji="1" lang="en-US" altLang="zh-CN" dirty="0" smtClean="0"/>
              <a:t>  +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O’AD  = (</a:t>
            </a:r>
            <a:r>
              <a:rPr kumimoji="1" lang="el-GR" altLang="zh-CN" dirty="0"/>
              <a:t>π</a:t>
            </a:r>
            <a:r>
              <a:rPr kumimoji="1" lang="en-US" altLang="zh-CN" dirty="0"/>
              <a:t>/2  +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CAD)</a:t>
            </a:r>
            <a:r>
              <a:rPr kumimoji="1" lang="el-GR" altLang="zh-CN" dirty="0"/>
              <a:t> </a:t>
            </a:r>
            <a:r>
              <a:rPr kumimoji="1" lang="en-US" altLang="zh-CN" dirty="0" smtClean="0"/>
              <a:t> + (</a:t>
            </a:r>
            <a:r>
              <a:rPr kumimoji="1" lang="el-GR" altLang="zh-CN" dirty="0" smtClean="0"/>
              <a:t>π</a:t>
            </a:r>
            <a:r>
              <a:rPr kumimoji="1" lang="en-US" altLang="zh-CN" dirty="0"/>
              <a:t>/2  + </a:t>
            </a:r>
            <a:r>
              <a:rPr kumimoji="1" lang="zh-CN" altLang="en-US" dirty="0"/>
              <a:t>∠</a:t>
            </a:r>
            <a:r>
              <a:rPr kumimoji="1" lang="en-US" altLang="zh-CN" dirty="0"/>
              <a:t>BAO’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5725127" y="150801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If </a:t>
            </a:r>
            <a:r>
              <a:rPr kumimoji="1" lang="en-US" altLang="zh-CN" dirty="0" err="1" smtClean="0"/>
              <a:t>closewise</a:t>
            </a:r>
            <a:r>
              <a:rPr kumimoji="1" lang="en-US" altLang="zh-CN" dirty="0" smtClean="0"/>
              <a:t> and large arc</a:t>
            </a:r>
            <a:endParaRPr kumimoji="1"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745299" y="1351494"/>
            <a:ext cx="298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If anti-</a:t>
            </a:r>
            <a:r>
              <a:rPr kumimoji="1" lang="en-US" altLang="zh-CN" dirty="0" err="1" smtClean="0"/>
              <a:t>closewise</a:t>
            </a:r>
            <a:r>
              <a:rPr kumimoji="1" lang="en-US" altLang="zh-CN" dirty="0" smtClean="0"/>
              <a:t> and small arc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5982720" y="1764402"/>
            <a:ext cx="644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AO’R’ = - </a:t>
            </a:r>
            <a:r>
              <a:rPr kumimoji="1" lang="el-GR" altLang="zh-CN" dirty="0" smtClean="0"/>
              <a:t>π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+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O’AD  = </a:t>
            </a:r>
            <a:r>
              <a:rPr kumimoji="1" lang="en-US" altLang="zh-CN" dirty="0"/>
              <a:t>- 2</a:t>
            </a:r>
            <a:r>
              <a:rPr kumimoji="1" lang="el-GR" altLang="zh-CN" dirty="0" smtClean="0"/>
              <a:t>π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+ (</a:t>
            </a:r>
            <a:r>
              <a:rPr kumimoji="1" lang="el-GR" altLang="zh-CN" dirty="0"/>
              <a:t>π</a:t>
            </a:r>
            <a:r>
              <a:rPr kumimoji="1" lang="en-US" altLang="zh-CN" dirty="0"/>
              <a:t>/2  + </a:t>
            </a:r>
            <a:r>
              <a:rPr kumimoji="1" lang="zh-CN" altLang="en-US" dirty="0"/>
              <a:t>∠</a:t>
            </a:r>
            <a:r>
              <a:rPr kumimoji="1" lang="en-US" altLang="zh-CN" dirty="0"/>
              <a:t>CAD)</a:t>
            </a:r>
            <a:r>
              <a:rPr kumimoji="1" lang="en-US" altLang="zh-CN" dirty="0" smtClean="0"/>
              <a:t> + </a:t>
            </a:r>
            <a:r>
              <a:rPr kumimoji="1" lang="en-US" altLang="zh-CN" dirty="0"/>
              <a:t>(</a:t>
            </a:r>
            <a:r>
              <a:rPr kumimoji="1" lang="el-GR" altLang="zh-CN" dirty="0"/>
              <a:t>π</a:t>
            </a:r>
            <a:r>
              <a:rPr kumimoji="1" lang="en-US" altLang="zh-CN" dirty="0"/>
              <a:t>/2  </a:t>
            </a:r>
            <a:r>
              <a:rPr kumimoji="1" lang="en-US" altLang="zh-CN" dirty="0" smtClean="0"/>
              <a:t>+ </a:t>
            </a:r>
            <a:r>
              <a:rPr kumimoji="1" lang="zh-CN" altLang="en-US" dirty="0"/>
              <a:t>∠</a:t>
            </a:r>
            <a:r>
              <a:rPr kumimoji="1" lang="en-US" altLang="zh-CN" dirty="0"/>
              <a:t>BAO’ </a:t>
            </a:r>
            <a:r>
              <a:rPr kumimoji="1" lang="en-US" altLang="zh-CN" dirty="0" smtClean="0"/>
              <a:t>) </a:t>
            </a:r>
            <a:endParaRPr kumimoji="1"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985366" y="904772"/>
            <a:ext cx="363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R’O’C = - 2</a:t>
            </a:r>
            <a:r>
              <a:rPr kumimoji="1" lang="el-GR" altLang="zh-CN" dirty="0" smtClean="0"/>
              <a:t>π</a:t>
            </a:r>
            <a:r>
              <a:rPr kumimoji="1" lang="en-US" altLang="zh-CN" dirty="0" smtClean="0"/>
              <a:t> + (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AO’R’  +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AO’C) </a:t>
            </a:r>
            <a:endParaRPr kumimoji="1"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982720" y="2090158"/>
            <a:ext cx="286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CO’R’ = </a:t>
            </a:r>
            <a:r>
              <a:rPr kumimoji="1" lang="zh-CN" altLang="en-US" dirty="0"/>
              <a:t>∠</a:t>
            </a:r>
            <a:r>
              <a:rPr kumimoji="1" lang="en-US" altLang="zh-CN" dirty="0"/>
              <a:t>AO’R’ </a:t>
            </a:r>
            <a:r>
              <a:rPr kumimoji="1" lang="en-US" altLang="zh-CN" dirty="0" smtClean="0"/>
              <a:t>+ </a:t>
            </a:r>
            <a:r>
              <a:rPr kumimoji="1" lang="zh-CN" altLang="en-US" dirty="0"/>
              <a:t>∠</a:t>
            </a:r>
            <a:r>
              <a:rPr kumimoji="1" lang="en-US" altLang="zh-CN" dirty="0"/>
              <a:t>AO’C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6680258" y="3196947"/>
            <a:ext cx="29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BAO = </a:t>
            </a:r>
            <a:r>
              <a:rPr kumimoji="1" lang="en-US" altLang="zh-CN" dirty="0" err="1" smtClean="0"/>
              <a:t>arccos</a:t>
            </a:r>
            <a:r>
              <a:rPr kumimoji="1" lang="en-US" altLang="zh-CN" dirty="0" smtClean="0"/>
              <a:t>(|AB| / |OR|)</a:t>
            </a:r>
            <a:endParaRPr kumimoji="1"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6680257" y="3566279"/>
            <a:ext cx="283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CAD = </a:t>
            </a:r>
            <a:r>
              <a:rPr kumimoji="1" lang="en-US" altLang="zh-CN" dirty="0" err="1" smtClean="0"/>
              <a:t>artan</a:t>
            </a:r>
            <a:r>
              <a:rPr kumimoji="1" lang="en-US" altLang="zh-CN" dirty="0" smtClean="0"/>
              <a:t>(|CD| / |DA|)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6680257" y="3877589"/>
            <a:ext cx="255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OAD =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BAO - </a:t>
            </a:r>
            <a:r>
              <a:rPr kumimoji="1" lang="zh-CN" altLang="en-US" dirty="0"/>
              <a:t>∠</a:t>
            </a:r>
            <a:r>
              <a:rPr kumimoji="1" lang="en-US" altLang="zh-CN" dirty="0" smtClean="0"/>
              <a:t>CAD </a:t>
            </a:r>
            <a:endParaRPr kumimoji="1"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5327937" y="2854467"/>
            <a:ext cx="14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Bottom Circle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6680257" y="2854467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C0A = </a:t>
            </a:r>
            <a:r>
              <a:rPr kumimoji="1" lang="en-US" altLang="zh-CN" dirty="0" err="1" smtClean="0"/>
              <a:t>arcsin</a:t>
            </a:r>
            <a:r>
              <a:rPr kumimoji="1" lang="en-US" altLang="zh-CN" dirty="0" smtClean="0"/>
              <a:t>(|AB| / |O’R|) * 2</a:t>
            </a:r>
            <a:endParaRPr kumimoji="1"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5990937" y="4893917"/>
            <a:ext cx="529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AOR = </a:t>
            </a:r>
            <a:r>
              <a:rPr kumimoji="1" lang="el-GR" altLang="zh-CN" dirty="0" smtClean="0"/>
              <a:t>π 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OAD =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</a:t>
            </a:r>
            <a:r>
              <a:rPr kumimoji="1" lang="el-GR" altLang="zh-CN" dirty="0"/>
              <a:t>π </a:t>
            </a:r>
            <a:r>
              <a:rPr kumimoji="1" lang="en-US" altLang="zh-CN" dirty="0"/>
              <a:t>/2 </a:t>
            </a:r>
            <a:r>
              <a:rPr kumimoji="1" lang="en-US" altLang="zh-CN" dirty="0" smtClean="0"/>
              <a:t>+ </a:t>
            </a:r>
            <a:r>
              <a:rPr kumimoji="1" lang="zh-CN" altLang="en-US" dirty="0"/>
              <a:t>∠</a:t>
            </a:r>
            <a:r>
              <a:rPr kumimoji="1" lang="en-US" altLang="zh-CN" dirty="0"/>
              <a:t>CAD</a:t>
            </a:r>
            <a:r>
              <a:rPr kumimoji="1" lang="en-US" altLang="zh-CN" dirty="0" smtClean="0"/>
              <a:t>) +  (</a:t>
            </a:r>
            <a:r>
              <a:rPr kumimoji="1" lang="el-GR" altLang="zh-CN" dirty="0" smtClean="0"/>
              <a:t>π </a:t>
            </a:r>
            <a:r>
              <a:rPr kumimoji="1" lang="en-US" altLang="zh-CN" dirty="0" smtClean="0"/>
              <a:t>/2 -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BAO)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5697812" y="4533952"/>
            <a:ext cx="255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If </a:t>
            </a:r>
            <a:r>
              <a:rPr kumimoji="1" lang="en-US" altLang="zh-CN" dirty="0" err="1" smtClean="0"/>
              <a:t>closewise</a:t>
            </a:r>
            <a:r>
              <a:rPr kumimoji="1" lang="en-US" altLang="zh-CN" dirty="0" smtClean="0"/>
              <a:t> and small arc</a:t>
            </a:r>
            <a:endParaRPr kumimoji="1"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5990937" y="5269398"/>
            <a:ext cx="253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COR =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AOR -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COA </a:t>
            </a:r>
            <a:endParaRPr kumimoji="1"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990937" y="6125684"/>
            <a:ext cx="602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AOR = - </a:t>
            </a:r>
            <a:r>
              <a:rPr kumimoji="1" lang="el-GR" altLang="zh-CN" dirty="0" smtClean="0"/>
              <a:t>π 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OAD </a:t>
            </a:r>
            <a:r>
              <a:rPr kumimoji="1" lang="en-US" altLang="zh-CN" dirty="0"/>
              <a:t>= </a:t>
            </a:r>
            <a:r>
              <a:rPr kumimoji="1" lang="en-US" altLang="zh-CN" dirty="0" smtClean="0"/>
              <a:t>–2</a:t>
            </a:r>
            <a:r>
              <a:rPr kumimoji="1" lang="el-GR" altLang="zh-CN" dirty="0"/>
              <a:t> </a:t>
            </a:r>
            <a:r>
              <a:rPr kumimoji="1" lang="el-GR" altLang="zh-CN" dirty="0" smtClean="0"/>
              <a:t>π</a:t>
            </a:r>
            <a:r>
              <a:rPr kumimoji="1" lang="en-US" altLang="zh-CN" dirty="0" smtClean="0"/>
              <a:t> +  </a:t>
            </a:r>
            <a:r>
              <a:rPr kumimoji="1" lang="en-US" altLang="zh-CN" dirty="0"/>
              <a:t>(</a:t>
            </a:r>
            <a:r>
              <a:rPr kumimoji="1" lang="el-GR" altLang="zh-CN" dirty="0"/>
              <a:t>π </a:t>
            </a:r>
            <a:r>
              <a:rPr kumimoji="1" lang="en-US" altLang="zh-CN" dirty="0"/>
              <a:t>/2 </a:t>
            </a:r>
            <a:r>
              <a:rPr kumimoji="1" lang="en-US" altLang="zh-CN" dirty="0" smtClean="0"/>
              <a:t>+ </a:t>
            </a:r>
            <a:r>
              <a:rPr kumimoji="1" lang="zh-CN" altLang="en-US" dirty="0"/>
              <a:t>∠</a:t>
            </a:r>
            <a:r>
              <a:rPr kumimoji="1" lang="en-US" altLang="zh-CN" dirty="0"/>
              <a:t>CAD) </a:t>
            </a:r>
            <a:r>
              <a:rPr kumimoji="1" lang="en-US" altLang="zh-CN" dirty="0" smtClean="0"/>
              <a:t> + (</a:t>
            </a:r>
            <a:r>
              <a:rPr kumimoji="1" lang="el-GR" altLang="zh-CN" dirty="0" smtClean="0"/>
              <a:t>π</a:t>
            </a:r>
            <a:r>
              <a:rPr kumimoji="1" lang="en-US" altLang="zh-CN" dirty="0" smtClean="0"/>
              <a:t>/2</a:t>
            </a:r>
            <a:r>
              <a:rPr kumimoji="1" lang="el-GR" altLang="zh-CN" dirty="0" smtClean="0"/>
              <a:t> 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BAO)</a:t>
            </a:r>
            <a:endParaRPr kumimoji="1"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5697812" y="5765719"/>
            <a:ext cx="295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If anti-</a:t>
            </a:r>
            <a:r>
              <a:rPr kumimoji="1" lang="en-US" altLang="zh-CN" dirty="0" err="1" smtClean="0"/>
              <a:t>closewise</a:t>
            </a:r>
            <a:r>
              <a:rPr kumimoji="1" lang="en-US" altLang="zh-CN" dirty="0" smtClean="0"/>
              <a:t> and large arc</a:t>
            </a:r>
            <a:endParaRPr kumimoji="1"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990937" y="6501165"/>
            <a:ext cx="300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ROC = 2</a:t>
            </a:r>
            <a:r>
              <a:rPr kumimoji="1" lang="el-GR" altLang="zh-CN" dirty="0" smtClean="0"/>
              <a:t>π </a:t>
            </a:r>
            <a:r>
              <a:rPr kumimoji="1" lang="en-US" altLang="zh-CN" dirty="0"/>
              <a:t>+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AOR - </a:t>
            </a:r>
            <a:r>
              <a:rPr kumimoji="1" lang="zh-CN" altLang="en-US" dirty="0" smtClean="0"/>
              <a:t>∠</a:t>
            </a:r>
            <a:r>
              <a:rPr kumimoji="1" lang="en-US" altLang="zh-CN" dirty="0" smtClean="0"/>
              <a:t>COA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16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1525</Words>
  <Application>Microsoft Macintosh PowerPoint</Application>
  <PresentationFormat>宽屏</PresentationFormat>
  <Paragraphs>239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123</cp:revision>
  <dcterms:created xsi:type="dcterms:W3CDTF">2024-05-03T15:05:58Z</dcterms:created>
  <dcterms:modified xsi:type="dcterms:W3CDTF">2024-05-13T02:06:27Z</dcterms:modified>
</cp:coreProperties>
</file>