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69" r:id="rId18"/>
    <p:sldId id="272" r:id="rId19"/>
    <p:sldId id="270" r:id="rId20"/>
    <p:sldId id="273" r:id="rId21"/>
    <p:sldId id="275" r:id="rId22"/>
    <p:sldId id="274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1833-A3D9-4CB2-B609-093694543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3AAA7-7962-4A56-A505-F331B21E3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46986-311C-4A4C-84B4-23C3216A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7245-A277-4164-9E44-926DF8086CE0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AA4AB-3323-42D8-8E25-37E780B7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99F93-4CF6-4D94-9312-AD3DFE1D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ECF9-FE2D-4536-8ABC-7F355BC5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3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32FF-6A1C-4DCC-A19C-89BDA870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75E9C-5D97-4A37-8931-C1B3BC35C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BCF07-67AE-44BD-9124-E364A4DB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7245-A277-4164-9E44-926DF8086CE0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E9038-42AF-4917-AC19-834B079C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0D65D-BAA9-4762-9B75-DB83B9F6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ECF9-FE2D-4536-8ABC-7F355BC5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5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71411B-B909-4955-8037-0F83AEAA1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B6ACA-4170-4BC0-8A65-4DE53309E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FB862-08C3-40EE-8288-2CEAE266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7245-A277-4164-9E44-926DF8086CE0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B524B-B369-4B7A-B97D-017D8C3E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83421-E309-4ACE-B87B-28C86D83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ECF9-FE2D-4536-8ABC-7F355BC5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0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1959-78F0-42E2-8F71-6774FA5B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5F36E-D4C8-4B1D-B64A-E25ACC90D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E329D-3C4E-4438-B631-1C6181C3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7245-A277-4164-9E44-926DF8086CE0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BCEC8-919C-459B-9767-EC507305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AB656-036B-431B-B46E-7D71496C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ECF9-FE2D-4536-8ABC-7F355BC5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1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9F34E-A59D-46BD-8F0A-246995808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235C3-85F0-45D5-AC0B-FAC3C0665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3278F-BD40-4A43-ADA8-53569987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7245-A277-4164-9E44-926DF8086CE0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F0EC-07E4-429B-9782-CF387576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6CFFD-A77F-46B7-921A-F8A7B8FB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ECF9-FE2D-4536-8ABC-7F355BC5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2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228B-CCE0-4E52-A320-6E42628B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020CA-A2B5-435E-95F3-15CAD035F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D4075-7DB9-4139-92C2-71056788A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C1E9A-7720-49CF-95ED-42F5B12E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7245-A277-4164-9E44-926DF8086CE0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619E0-B37F-4113-AFD5-0210EA14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7572C-D3F6-43D9-AFBE-71ACB787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ECF9-FE2D-4536-8ABC-7F355BC5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1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7601-73D6-48BE-85C9-65DA7336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12D83-2CB4-4183-8B8F-3DFD801F2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432C8-23B8-45C7-841F-481F1904C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B5325-5996-4A96-98F9-16EA6F6F4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82DDF-EFE2-40B7-83A4-F16E44718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FD88BC-4309-4B50-8000-5E5D27DD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7245-A277-4164-9E44-926DF8086CE0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09D5A9-FBAB-443F-A1DB-5A3AC37A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4EEF5-A8E6-400A-ACB2-AB931F63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ECF9-FE2D-4536-8ABC-7F355BC5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7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F929-20A7-4BDD-BE65-9851EE41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8E6CA-DB3C-4C61-8236-3861E910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7245-A277-4164-9E44-926DF8086CE0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808D1-A391-4DC3-9AA9-21D54C41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83E07-C158-4028-8AF7-DC97FBF1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ECF9-FE2D-4536-8ABC-7F355BC5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8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3C3BEB-0D27-4F6D-9456-CE3FC4781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7245-A277-4164-9E44-926DF8086CE0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1A0CD-0FAA-45C1-8C98-9242F3E8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4F93F-D111-457A-A633-880F5E17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ECF9-FE2D-4536-8ABC-7F355BC5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8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4FB2-A94E-4778-9D92-BFF414A3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45E99-5232-4401-A57D-6F00DC7F7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21914-354A-45B0-AC9E-5E32B8159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AEBEB-0951-47B2-A31E-FDE79CBC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7245-A277-4164-9E44-926DF8086CE0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F553C-ECDF-452E-8C6B-D3316113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60A39-64EF-4572-8F0F-5FDACE63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ECF9-FE2D-4536-8ABC-7F355BC5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5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E51B-6594-4756-89FD-B5F3976EE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E8C47D-5248-4CCE-8345-3CA941325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570EF-5570-4A82-86AE-FB877B7E5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596B4-1E79-466A-A223-420B70DF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7245-A277-4164-9E44-926DF8086CE0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268CB-948E-4662-AEB3-2D74D25BB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499F1-AC4C-4A17-A1A3-D0856D3F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ECF9-FE2D-4536-8ABC-7F355BC5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8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8DB77-43E1-4206-9882-40D9989CC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7A7E4-B5B4-462D-9953-B5BC3D7B2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F3CD1-1C16-4A49-B85B-8F791E698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7245-A277-4164-9E44-926DF8086CE0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0CB23-05C3-4AD6-B2D0-2635F18FD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48B2B-D30F-4998-947D-F92C33EDC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AECF9-FE2D-4536-8ABC-7F355BC5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3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zilla/geckodriver/releas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14FF-3B92-4D5B-89D7-8D0DBB54C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Automate the Boring Stuff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42DAF-5EBA-4958-9D23-0ED36ECFAB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Chapters 11 &amp; 12</a:t>
            </a:r>
          </a:p>
          <a:p>
            <a:r>
              <a:rPr lang="en-US" dirty="0"/>
              <a:t>Web Scraping and Working with Excel</a:t>
            </a:r>
          </a:p>
        </p:txBody>
      </p:sp>
    </p:spTree>
    <p:extLst>
      <p:ext uri="{BB962C8B-B14F-4D97-AF65-F5344CB8AC3E}">
        <p14:creationId xmlns:p14="http://schemas.microsoft.com/office/powerpoint/2010/main" val="268163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DECC-3A08-4E72-A1F7-FFA425C4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page source for what we need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940AF0-E531-4A2F-87C8-3C294EDB5DE6}"/>
              </a:ext>
            </a:extLst>
          </p:cNvPr>
          <p:cNvSpPr txBox="1"/>
          <p:nvPr/>
        </p:nvSpPr>
        <p:spPr>
          <a:xfrm>
            <a:off x="1696995" y="2959316"/>
            <a:ext cx="29409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link to each chapter is in an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/>
              <a:t> within 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US" sz="2400" dirty="0"/>
              <a:t> within 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5A1555-FAFF-40EE-83FC-393F31A2D9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27"/>
          <a:stretch/>
        </p:blipFill>
        <p:spPr>
          <a:xfrm>
            <a:off x="5614482" y="2168483"/>
            <a:ext cx="5329090" cy="361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2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B6A9-235C-46D4-A0D4-7E40EEEBE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 method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E29977-674C-4C6B-9F14-89175FD168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096689"/>
              </p:ext>
            </p:extLst>
          </p:nvPr>
        </p:nvGraphicFramePr>
        <p:xfrm>
          <a:off x="1103870" y="1825625"/>
          <a:ext cx="9996169" cy="4351337"/>
        </p:xfrm>
        <a:graphic>
          <a:graphicData uri="http://schemas.openxmlformats.org/drawingml/2006/table">
            <a:tbl>
              <a:tblPr/>
              <a:tblGrid>
                <a:gridCol w="4992130">
                  <a:extLst>
                    <a:ext uri="{9D8B030D-6E8A-4147-A177-3AD203B41FA5}">
                      <a16:colId xmlns:a16="http://schemas.microsoft.com/office/drawing/2014/main" val="1260280795"/>
                    </a:ext>
                  </a:extLst>
                </a:gridCol>
                <a:gridCol w="5004039">
                  <a:extLst>
                    <a:ext uri="{9D8B030D-6E8A-4147-A177-3AD203B41FA5}">
                      <a16:colId xmlns:a16="http://schemas.microsoft.com/office/drawing/2014/main" val="4064643496"/>
                    </a:ext>
                  </a:extLst>
                </a:gridCol>
              </a:tblGrid>
              <a:tr h="348107">
                <a:tc>
                  <a:txBody>
                    <a:bodyPr/>
                    <a:lstStyle/>
                    <a:p>
                      <a:r>
                        <a:rPr lang="en-US" sz="1700" b="1" dirty="0"/>
                        <a:t>Selector passed to the select()method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Will match...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134796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r>
                        <a:rPr lang="en-US" sz="1700"/>
                        <a:t>soup.select('div')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All elements named &lt;div&gt;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929255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r>
                        <a:rPr lang="en-US" sz="1700"/>
                        <a:t>soup.select('#author')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The element with an id attribute of author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867958"/>
                  </a:ext>
                </a:extLst>
              </a:tr>
              <a:tr h="609187">
                <a:tc>
                  <a:txBody>
                    <a:bodyPr/>
                    <a:lstStyle/>
                    <a:p>
                      <a:r>
                        <a:rPr lang="en-US" sz="1700"/>
                        <a:t>soup.select('.notice')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All elements that use a CSS class attribute named notice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022064"/>
                  </a:ext>
                </a:extLst>
              </a:tr>
              <a:tr h="609187">
                <a:tc>
                  <a:txBody>
                    <a:bodyPr/>
                    <a:lstStyle/>
                    <a:p>
                      <a:r>
                        <a:rPr lang="en-US" sz="1700"/>
                        <a:t>soup.select('div span')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All elements named &lt;span&gt; that are within an element named &lt;div&gt;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50743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r>
                        <a:rPr lang="en-US" sz="1700"/>
                        <a:t>soup.select('div &gt; span')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All elements named &lt;span&gt; that are </a:t>
                      </a:r>
                      <a:r>
                        <a:rPr lang="en-US" sz="1700" i="1"/>
                        <a:t>directly</a:t>
                      </a:r>
                      <a:r>
                        <a:rPr lang="en-US" sz="1700"/>
                        <a:t>within an element named &lt;div&gt;, with no other element in between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021497"/>
                  </a:ext>
                </a:extLst>
              </a:tr>
              <a:tr h="609187">
                <a:tc>
                  <a:txBody>
                    <a:bodyPr/>
                    <a:lstStyle/>
                    <a:p>
                      <a:r>
                        <a:rPr lang="en-US" sz="1700"/>
                        <a:t>soup.select('input[name]')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All elements named &lt;input&gt; that have a nameattribute with any value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373045"/>
                  </a:ext>
                </a:extLst>
              </a:tr>
              <a:tr h="609187">
                <a:tc>
                  <a:txBody>
                    <a:bodyPr/>
                    <a:lstStyle/>
                    <a:p>
                      <a:r>
                        <a:rPr lang="en-US" sz="1700"/>
                        <a:t>soup.select('input[type="button"]')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All elements named &lt;input&gt; that have an attribute named type with value button</a:t>
                      </a:r>
                    </a:p>
                  </a:txBody>
                  <a:tcPr marL="87027" marR="87027" marT="43513" marB="435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761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069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DD28-4456-4C53-865F-CDEBECE1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select and tag </a:t>
            </a:r>
            <a:r>
              <a:rPr lang="en-US" dirty="0" err="1"/>
              <a:t>attrs</a:t>
            </a:r>
            <a:r>
              <a:rPr lang="en-US" dirty="0"/>
              <a:t> to get what we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D6866-15BA-4D15-9FF5-0F8CC3A4A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links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atbs.select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(‘ul li a’)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All the chapters have “Chapter” in the text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cs typeface="Courier New" panose="02070309020205020404" pitchFamily="49" charset="0"/>
              </a:rPr>
              <a:t> tag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chapter_links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link in links: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“Chapter”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link.string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chapter_links.append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’))</a:t>
            </a:r>
          </a:p>
        </p:txBody>
      </p:sp>
    </p:spTree>
    <p:extLst>
      <p:ext uri="{BB962C8B-B14F-4D97-AF65-F5344CB8AC3E}">
        <p14:creationId xmlns:p14="http://schemas.microsoft.com/office/powerpoint/2010/main" val="4048378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BE79-41F8-4AA1-996D-7ADC51A8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Open up all the chapters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6A746-F37B-4AE5-BBF9-B7FF09E9C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link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chapter_links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webbrowser.open_new_tab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link)</a:t>
            </a:r>
          </a:p>
        </p:txBody>
      </p:sp>
    </p:spTree>
    <p:extLst>
      <p:ext uri="{BB962C8B-B14F-4D97-AF65-F5344CB8AC3E}">
        <p14:creationId xmlns:p14="http://schemas.microsoft.com/office/powerpoint/2010/main" val="3896288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6D7B-218F-4391-9804-2727F0BB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the browser with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A3712-82E5-4779-BE0D-27E1A02F0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let’s you actually interact with a browser (specifically Firefox)</a:t>
            </a:r>
          </a:p>
          <a:p>
            <a:r>
              <a:rPr lang="en-US" dirty="0"/>
              <a:t>It is slower than requests or bs4, but is more advanced</a:t>
            </a:r>
          </a:p>
          <a:p>
            <a:r>
              <a:rPr lang="en-US" dirty="0"/>
              <a:t>It must be installed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selenium</a:t>
            </a:r>
          </a:p>
          <a:p>
            <a:r>
              <a:rPr lang="en-US" dirty="0">
                <a:cs typeface="Courier New" panose="02070309020205020404" pitchFamily="49" charset="0"/>
              </a:rPr>
              <a:t>You also need the </a:t>
            </a:r>
            <a:r>
              <a:rPr lang="en-US" dirty="0" err="1">
                <a:cs typeface="Courier New" panose="02070309020205020404" pitchFamily="49" charset="0"/>
              </a:rPr>
              <a:t>GeckoDriver</a:t>
            </a:r>
            <a:r>
              <a:rPr lang="en-US" dirty="0">
                <a:cs typeface="Courier New" panose="02070309020205020404" pitchFamily="49" charset="0"/>
              </a:rPr>
              <a:t>, which can be downloaded here:</a:t>
            </a:r>
          </a:p>
          <a:p>
            <a:r>
              <a:rPr lang="en-US" dirty="0">
                <a:hlinkClick r:id="rId2"/>
              </a:rPr>
              <a:t>https://github.com/mozilla/geckodriver/releases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155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E3BD-4774-45EA-A8F9-C33B4B94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0A838-BAF1-45C5-A647-22D514EE8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selenium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webdriver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You need to pass </a:t>
            </a:r>
            <a:r>
              <a:rPr lang="en-US" dirty="0" err="1">
                <a:cs typeface="Courier New" panose="02070309020205020404" pitchFamily="49" charset="0"/>
              </a:rPr>
              <a:t>geckodriver’s</a:t>
            </a:r>
            <a:r>
              <a:rPr lang="en-US" dirty="0">
                <a:cs typeface="Courier New" panose="02070309020205020404" pitchFamily="49" charset="0"/>
              </a:rPr>
              <a:t> path to selenium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browser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webdriver.Firefox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executable_path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:/geckodriver.exe')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browser.get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r’https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://cnn.com’)</a:t>
            </a:r>
          </a:p>
        </p:txBody>
      </p:sp>
    </p:spTree>
    <p:extLst>
      <p:ext uri="{BB962C8B-B14F-4D97-AF65-F5344CB8AC3E}">
        <p14:creationId xmlns:p14="http://schemas.microsoft.com/office/powerpoint/2010/main" val="3435094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88B5-6F33-463D-93F1-398254E4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 in the page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987025-4F9A-4F04-9CAA-97EC6C8239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244165"/>
              </p:ext>
            </p:extLst>
          </p:nvPr>
        </p:nvGraphicFramePr>
        <p:xfrm>
          <a:off x="1375209" y="1825625"/>
          <a:ext cx="9441582" cy="4351338"/>
        </p:xfrm>
        <a:graphic>
          <a:graphicData uri="http://schemas.openxmlformats.org/drawingml/2006/table">
            <a:tbl>
              <a:tblPr/>
              <a:tblGrid>
                <a:gridCol w="4720791">
                  <a:extLst>
                    <a:ext uri="{9D8B030D-6E8A-4147-A177-3AD203B41FA5}">
                      <a16:colId xmlns:a16="http://schemas.microsoft.com/office/drawing/2014/main" val="1225191553"/>
                    </a:ext>
                  </a:extLst>
                </a:gridCol>
                <a:gridCol w="4720791">
                  <a:extLst>
                    <a:ext uri="{9D8B030D-6E8A-4147-A177-3AD203B41FA5}">
                      <a16:colId xmlns:a16="http://schemas.microsoft.com/office/drawing/2014/main" val="3188826210"/>
                    </a:ext>
                  </a:extLst>
                </a:gridCol>
              </a:tblGrid>
              <a:tr h="328403">
                <a:tc>
                  <a:txBody>
                    <a:bodyPr/>
                    <a:lstStyle/>
                    <a:p>
                      <a:r>
                        <a:rPr lang="en-US" sz="1600" b="1" dirty="0"/>
                        <a:t>Method name</a:t>
                      </a:r>
                    </a:p>
                  </a:txBody>
                  <a:tcPr marL="82101" marR="82101" marT="41050" marB="41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WebElement</a:t>
                      </a:r>
                      <a:r>
                        <a:rPr lang="en-US" sz="1600" b="1" dirty="0"/>
                        <a:t> object/list returned</a:t>
                      </a:r>
                    </a:p>
                  </a:txBody>
                  <a:tcPr marL="82101" marR="82101" marT="41050" marB="41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367631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r>
                        <a:rPr lang="en-US" sz="1600"/>
                        <a:t>browser.find_element_by_class_name(</a:t>
                      </a:r>
                      <a:r>
                        <a:rPr lang="en-US" sz="1600" i="1"/>
                        <a:t>name</a:t>
                      </a:r>
                      <a:r>
                        <a:rPr lang="en-US" sz="1600"/>
                        <a:t>) browser.find_elements_by_class_name(</a:t>
                      </a:r>
                      <a:r>
                        <a:rPr lang="en-US" sz="1600" i="1"/>
                        <a:t>name</a:t>
                      </a:r>
                      <a:r>
                        <a:rPr lang="en-US" sz="1600"/>
                        <a:t>)</a:t>
                      </a:r>
                    </a:p>
                  </a:txBody>
                  <a:tcPr marL="82101" marR="82101" marT="41050" marB="41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Elements that use the CSS class </a:t>
                      </a:r>
                      <a:r>
                        <a:rPr lang="en-US" sz="1600" i="1"/>
                        <a:t>name</a:t>
                      </a:r>
                      <a:endParaRPr lang="en-US" sz="1600"/>
                    </a:p>
                  </a:txBody>
                  <a:tcPr marL="82101" marR="82101" marT="41050" marB="41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779387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r>
                        <a:rPr lang="en-US" sz="1600"/>
                        <a:t>browser.find_element_by_css_selector(</a:t>
                      </a:r>
                      <a:r>
                        <a:rPr lang="en-US" sz="1600" i="1"/>
                        <a:t>selector</a:t>
                      </a:r>
                      <a:r>
                        <a:rPr lang="en-US" sz="1600"/>
                        <a:t>) browser.find_elements_by_css_selector(</a:t>
                      </a:r>
                      <a:r>
                        <a:rPr lang="en-US" sz="1600" i="1"/>
                        <a:t>selector</a:t>
                      </a:r>
                      <a:r>
                        <a:rPr lang="en-US" sz="1600"/>
                        <a:t>)</a:t>
                      </a:r>
                    </a:p>
                  </a:txBody>
                  <a:tcPr marL="82101" marR="82101" marT="41050" marB="41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Elements that match the CSS </a:t>
                      </a:r>
                      <a:r>
                        <a:rPr lang="en-US" sz="1600" i="1"/>
                        <a:t>selector</a:t>
                      </a:r>
                      <a:endParaRPr lang="en-US" sz="1600"/>
                    </a:p>
                  </a:txBody>
                  <a:tcPr marL="82101" marR="82101" marT="41050" marB="41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748195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r>
                        <a:rPr lang="en-US" sz="1600"/>
                        <a:t>browser.find_element_by_id(</a:t>
                      </a:r>
                      <a:r>
                        <a:rPr lang="en-US" sz="1600" i="1"/>
                        <a:t>id</a:t>
                      </a:r>
                      <a:r>
                        <a:rPr lang="en-US" sz="1600"/>
                        <a:t>) browser.find_elements_by_id(</a:t>
                      </a:r>
                      <a:r>
                        <a:rPr lang="en-US" sz="1600" i="1"/>
                        <a:t>id</a:t>
                      </a:r>
                      <a:r>
                        <a:rPr lang="en-US" sz="1600"/>
                        <a:t>)</a:t>
                      </a:r>
                    </a:p>
                  </a:txBody>
                  <a:tcPr marL="82101" marR="82101" marT="41050" marB="41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Elements with a matching </a:t>
                      </a:r>
                      <a:r>
                        <a:rPr lang="en-US" sz="1600" i="1"/>
                        <a:t>id</a:t>
                      </a:r>
                      <a:r>
                        <a:rPr lang="en-US" sz="1600"/>
                        <a:t>attribute value</a:t>
                      </a:r>
                    </a:p>
                  </a:txBody>
                  <a:tcPr marL="82101" marR="82101" marT="41050" marB="41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527137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r>
                        <a:rPr lang="en-US" sz="1600"/>
                        <a:t>browser.find_element_by_link_text(</a:t>
                      </a:r>
                      <a:r>
                        <a:rPr lang="en-US" sz="1600" i="1"/>
                        <a:t>text</a:t>
                      </a:r>
                      <a:r>
                        <a:rPr lang="en-US" sz="1600"/>
                        <a:t>) browser.find_elements_by_link_text(</a:t>
                      </a:r>
                      <a:r>
                        <a:rPr lang="en-US" sz="1600" i="1"/>
                        <a:t>text</a:t>
                      </a:r>
                      <a:r>
                        <a:rPr lang="en-US" sz="1600"/>
                        <a:t>)</a:t>
                      </a:r>
                    </a:p>
                  </a:txBody>
                  <a:tcPr marL="82101" marR="82101" marT="41050" marB="41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&lt;a&gt; elements that completely match the </a:t>
                      </a:r>
                      <a:r>
                        <a:rPr lang="en-US" sz="1600" i="1"/>
                        <a:t>text</a:t>
                      </a:r>
                      <a:r>
                        <a:rPr lang="en-US" sz="1600"/>
                        <a:t> provided</a:t>
                      </a:r>
                    </a:p>
                  </a:txBody>
                  <a:tcPr marL="82101" marR="82101" marT="41050" marB="41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086684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r>
                        <a:rPr lang="en-US" sz="1600"/>
                        <a:t>browser.find_element_by_partial_link_text(</a:t>
                      </a:r>
                      <a:r>
                        <a:rPr lang="en-US" sz="1600" i="1"/>
                        <a:t>text</a:t>
                      </a:r>
                      <a:r>
                        <a:rPr lang="en-US" sz="1600"/>
                        <a:t>) browser.find_elements_by_partial_link_text(</a:t>
                      </a:r>
                      <a:r>
                        <a:rPr lang="en-US" sz="1600" i="1"/>
                        <a:t>text</a:t>
                      </a:r>
                      <a:r>
                        <a:rPr lang="en-US" sz="1600"/>
                        <a:t>)</a:t>
                      </a:r>
                    </a:p>
                  </a:txBody>
                  <a:tcPr marL="82101" marR="82101" marT="41050" marB="41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&lt;a&gt; elements that contain the </a:t>
                      </a:r>
                      <a:r>
                        <a:rPr lang="en-US" sz="1600" i="1"/>
                        <a:t>text</a:t>
                      </a:r>
                      <a:r>
                        <a:rPr lang="en-US" sz="1600"/>
                        <a:t> provided</a:t>
                      </a:r>
                    </a:p>
                  </a:txBody>
                  <a:tcPr marL="82101" marR="82101" marT="41050" marB="41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246388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r>
                        <a:rPr lang="en-US" sz="1600"/>
                        <a:t>browser.find_element_by_name(</a:t>
                      </a:r>
                      <a:r>
                        <a:rPr lang="en-US" sz="1600" i="1"/>
                        <a:t>name</a:t>
                      </a:r>
                      <a:r>
                        <a:rPr lang="en-US" sz="1600"/>
                        <a:t>) browser.find_elements_by_name(</a:t>
                      </a:r>
                      <a:r>
                        <a:rPr lang="en-US" sz="1600" i="1"/>
                        <a:t>name</a:t>
                      </a:r>
                      <a:r>
                        <a:rPr lang="en-US" sz="1600"/>
                        <a:t>)</a:t>
                      </a:r>
                    </a:p>
                  </a:txBody>
                  <a:tcPr marL="82101" marR="82101" marT="41050" marB="41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Elements with a matching </a:t>
                      </a:r>
                      <a:r>
                        <a:rPr lang="en-US" sz="1600" i="1"/>
                        <a:t>name</a:t>
                      </a:r>
                      <a:r>
                        <a:rPr lang="en-US" sz="1600"/>
                        <a:t>attribute value</a:t>
                      </a:r>
                    </a:p>
                  </a:txBody>
                  <a:tcPr marL="82101" marR="82101" marT="41050" marB="41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291592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r>
                        <a:rPr lang="en-US" sz="1600"/>
                        <a:t>browser.find_element_by_tag_name(</a:t>
                      </a:r>
                      <a:r>
                        <a:rPr lang="en-US" sz="1600" i="1"/>
                        <a:t>name</a:t>
                      </a:r>
                      <a:r>
                        <a:rPr lang="en-US" sz="1600"/>
                        <a:t>) browser.find_elements_by_tag_name(</a:t>
                      </a:r>
                      <a:r>
                        <a:rPr lang="en-US" sz="1600" i="1"/>
                        <a:t>name</a:t>
                      </a:r>
                      <a:r>
                        <a:rPr lang="en-US" sz="1600"/>
                        <a:t>)</a:t>
                      </a:r>
                    </a:p>
                  </a:txBody>
                  <a:tcPr marL="82101" marR="82101" marT="41050" marB="41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Elements with a matching tag </a:t>
                      </a:r>
                      <a:r>
                        <a:rPr lang="en-US" sz="1600" i="1" dirty="0"/>
                        <a:t>name</a:t>
                      </a:r>
                      <a:r>
                        <a:rPr lang="en-US" sz="1600" dirty="0"/>
                        <a:t> (case insensitive; an &lt;a&gt;element is matched by 'a' and 'A')</a:t>
                      </a:r>
                    </a:p>
                  </a:txBody>
                  <a:tcPr marL="82101" marR="82101" marT="41050" marB="41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347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88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57A0-F6EF-4CCE-A991-D91E19CE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an article to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763B4-3291-4FC9-9352-DDF647295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link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browser.find_element_by_partial_link_text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(“Notre Dame”)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link.click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24216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31C9-810A-45C2-9CF7-C6549968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special keys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0BB893-446B-41C9-BBE0-92094A6F35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832878"/>
              </p:ext>
            </p:extLst>
          </p:nvPr>
        </p:nvGraphicFramePr>
        <p:xfrm>
          <a:off x="838200" y="2583974"/>
          <a:ext cx="10515600" cy="28346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41967351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9458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Attributes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Meanings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921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Keys.DOWN, Keys.UP, Keys.LEFT, Keys.RIGHT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The keyboard arrow keys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84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Keys.ENTER, Keys.RETURN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The ENTER and RETURN keys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34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Keys.HOME, Keys.END, Keys.PAGE_DOWN, Keys.PAGE_UP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The home, end, pagedown, and pageup keys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576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Keys.ESCAPE, Keys.BACK_SPACE, Keys.DELETE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The ESC, BACKSPACE, and DELETEkeys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862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Keys.F1, Keys.F2,..., Keys.F12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The F1 to F12 keys at the top of the keyboard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199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Keys.TAB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 TAB key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77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967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0B7E-17B4-48D0-8B11-DF0E2436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Scrolling through the article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14F6A-D541-444D-9136-9046D1180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selenium.webdriver.common.keys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Keys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html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browser.find_element_by_tag_name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(‘html’)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html.send_keys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Keys.PAGE_DOWN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729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6A0C-7929-4A42-AF7E-5C377003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98FD9-ACA4-42D1-AB99-CE1541D08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your name?</a:t>
            </a:r>
          </a:p>
          <a:p>
            <a:r>
              <a:rPr lang="en-US" b="1" dirty="0"/>
              <a:t>What department do you work with at Huntington?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1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46C4-ED13-4637-83FF-40842D9A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 12: Excel Spreadsheets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4F1B7-5B05-4E38-A07E-0A441D12A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Reading Excel Documents</a:t>
            </a:r>
          </a:p>
          <a:p>
            <a:pPr lvl="1"/>
            <a:r>
              <a:rPr lang="en-US" dirty="0"/>
              <a:t>Writing to Excel Documents</a:t>
            </a:r>
          </a:p>
          <a:p>
            <a:pPr lvl="1"/>
            <a:r>
              <a:rPr lang="en-US" dirty="0"/>
              <a:t>Font Styles</a:t>
            </a:r>
          </a:p>
          <a:p>
            <a:pPr lvl="1"/>
            <a:r>
              <a:rPr lang="en-US" dirty="0"/>
              <a:t>Formulas</a:t>
            </a:r>
          </a:p>
          <a:p>
            <a:pPr lvl="1"/>
            <a:r>
              <a:rPr lang="en-US" dirty="0"/>
              <a:t>Visual Appearance</a:t>
            </a:r>
          </a:p>
          <a:p>
            <a:pPr lvl="1"/>
            <a:r>
              <a:rPr lang="en-US" dirty="0"/>
              <a:t>Charts</a:t>
            </a:r>
          </a:p>
        </p:txBody>
      </p:sp>
    </p:spTree>
    <p:extLst>
      <p:ext uri="{BB962C8B-B14F-4D97-AF65-F5344CB8AC3E}">
        <p14:creationId xmlns:p14="http://schemas.microsoft.com/office/powerpoint/2010/main" val="3605797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D76C-47C2-4ED1-BF09-A74DA31B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openpyxl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E2A00-C8E4-4744-B665-615842D37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openpyxl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779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D010-9CDB-4B9A-93FB-58EB4627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Excel Spreadsheets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3BDB0-6A6C-4E33-8F66-DC742FFE7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by loading the file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openpyxl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openpyxl.load_workbook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excel_filename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8792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87C2-842D-4C3F-B948-7EF20815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E95E-E7BA-4773-971B-F157AC0A7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see what sheets are in it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sheets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wb.get_sheet_names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print(sheets)</a:t>
            </a:r>
          </a:p>
          <a:p>
            <a:r>
              <a:rPr lang="en-US" dirty="0"/>
              <a:t>And we’ll grab one of them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working_sheet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wb.get_sheet_by_name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(sheets[0])</a:t>
            </a:r>
          </a:p>
          <a:p>
            <a:r>
              <a:rPr lang="en-US" dirty="0"/>
              <a:t>Or just get the one that opens on top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working_sheet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wb.active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074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0639-90E5-4D54-8220-03A7BF891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Cells in a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D8E90-97A4-4771-AFF7-D9CC63202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the value of any cell by calling it’s position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first_cell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working_sheet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[‘A1’].value</a:t>
            </a:r>
          </a:p>
          <a:p>
            <a:r>
              <a:rPr lang="en-US" dirty="0"/>
              <a:t>It’s position can also be called in a way that’s easy to iterate later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first_cell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working_sheet.cell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(row=1, column=1).value</a:t>
            </a:r>
          </a:p>
          <a:p>
            <a:r>
              <a:rPr lang="en-US" dirty="0"/>
              <a:t>To pull all the headers: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headers = []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col in range(1,10):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headers.append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working_sheet.cell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(row=1, column=col).value</a:t>
            </a:r>
          </a:p>
        </p:txBody>
      </p:sp>
    </p:spTree>
    <p:extLst>
      <p:ext uri="{BB962C8B-B14F-4D97-AF65-F5344CB8AC3E}">
        <p14:creationId xmlns:p14="http://schemas.microsoft.com/office/powerpoint/2010/main" val="2184015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5F8E-A885-410C-8064-9B227BCC0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Limiting the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756D5-3539-45D4-82CF-42CBED593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limit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working_sheet.max_column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Getting all the headers in a smarter way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headers = []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col in range(1,limit+1):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headers.append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working_sheet.cell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(row=1, column=col).value</a:t>
            </a:r>
          </a:p>
          <a:p>
            <a:r>
              <a:rPr lang="en-US" dirty="0">
                <a:cs typeface="Courier New" panose="02070309020205020404" pitchFamily="49" charset="0"/>
              </a:rPr>
              <a:t>This also works for rows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working_sheet.max_row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085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78B5-89D7-4100-BDE7-82F64FF0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Excel Spreadsheets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D5CB3-7B82-4596-86F6-202AAF528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wb.openpyxl.Workbook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# new, blank workbook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sheet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wb.active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sheet.title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‘very important’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wb.save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(r’./veryimportantspreadsheet.xlsx’)</a:t>
            </a:r>
          </a:p>
        </p:txBody>
      </p:sp>
    </p:spTree>
    <p:extLst>
      <p:ext uri="{BB962C8B-B14F-4D97-AF65-F5344CB8AC3E}">
        <p14:creationId xmlns:p14="http://schemas.microsoft.com/office/powerpoint/2010/main" val="1641498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90A5-7698-4C8D-AACA-CBAA9005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Messing around with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7E089-E8D4-41F4-A0A4-FA66DB6D8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wb.openpyxl.Workbook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sheet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wb.active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sheet.title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“very important”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wb.create_sheet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(index=0, title=“even more important”)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wb.create_sheet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(index=2, title=“not that important”)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wb.remove_sheet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wb.get_sheet_by_name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(“not that important”)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6671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19BE-7D72-4B15-9C03-346DDB8C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values to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D18B8-C611-416F-AA69-FED37F194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wb.openpyxl.Workbook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sheet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wb.active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r in range(1,101):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sheet.cell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(row=r, column=1).value = r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sheet.title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“numbers”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wb.save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(r’workbook_with_numbers.xlsx’)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70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B4E3-BBCA-4FF9-846C-CF85E18E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83023-D98F-4407-A87C-4B80D891A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openpyxl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openpyxl.styles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Font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workbook_fn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r’workbook_with_numbers.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xlsx’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openpyxl.load_workbook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workbook_fn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wb.create_sheet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(index=1,title=“bigger, bolder numbers”)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Font(bold = True, size=24)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r in range(1,101):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sheet.cell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(row=r, column=1).value = r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sheet.cell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(row=r, column=1).font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fontObj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wb.save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workbook_fn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0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1EC8-39F2-427F-9283-FDA34365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133F0-4A7F-40BE-BCB9-DB7580E30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“We always look for ways to improve: Welcoming and accepting of new ideas, approaches and perpetual changes; Developing better understanding of customer’s expectations; Consistently collaborating to innovate and improve products, services, and processes; Looking for ways to make it easier to do business with us; Getting incrementally better every day.” - Huntington Core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995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CA16-61EF-4331-8DFD-9D374CB3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54121-3DE0-4AD8-A911-AEC2A3B41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formulas just like any other value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openpyxl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workbook_fn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r’workbook_with_numbers.xlsx’)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openpyxl.load_workbook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workbook_fn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sheet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wb.active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sheet.cell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(row=(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sheet.max_row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+ 1), column=1).value = r’=SUM(A1:A100)’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82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2A93-ADDE-4E89-A8E6-9F663BBD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Appearance: Row and Column Sizes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0E45DF-4FCE-4D9B-B963-E77CB9506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openpyxl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openpyxl.Workbook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sheet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wb.active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sheet.row_dimensions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[1].height = 100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sheet.column_dimensions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[‘A’].width = 200</a:t>
            </a:r>
          </a:p>
        </p:txBody>
      </p:sp>
    </p:spTree>
    <p:extLst>
      <p:ext uri="{BB962C8B-B14F-4D97-AF65-F5344CB8AC3E}">
        <p14:creationId xmlns:p14="http://schemas.microsoft.com/office/powerpoint/2010/main" val="457060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BD27-98A0-4558-92AE-5C18E167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Appearance: Merging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A15B-ACAC-41B2-8E35-11CFCA3FE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sheet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wb.active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sheet.merge_cells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(‘A1:B1’)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sheet[‘A1’].value = “Header”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sheet[‘A2’].value = “sub-header 1”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sheet[‘B2’].value = “sub-header 2”</a:t>
            </a:r>
          </a:p>
          <a:p>
            <a:r>
              <a:rPr lang="en-US" dirty="0">
                <a:cs typeface="Courier New" panose="02070309020205020404" pitchFamily="49" charset="0"/>
              </a:rPr>
              <a:t>You can also unmerge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sheet.unmerge_cells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(‘A1:B1’)</a:t>
            </a:r>
          </a:p>
        </p:txBody>
      </p:sp>
    </p:spTree>
    <p:extLst>
      <p:ext uri="{BB962C8B-B14F-4D97-AF65-F5344CB8AC3E}">
        <p14:creationId xmlns:p14="http://schemas.microsoft.com/office/powerpoint/2010/main" val="1923654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DAD4-5392-431B-A97C-6A74451B5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Appearance: Freeze Panes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2CBB8C6-A1D2-49F3-9A56-F680BA0337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800332"/>
              </p:ext>
            </p:extLst>
          </p:nvPr>
        </p:nvGraphicFramePr>
        <p:xfrm>
          <a:off x="838200" y="1366422"/>
          <a:ext cx="10515600" cy="24688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42987187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18486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 err="1"/>
                        <a:t>freeze_panes</a:t>
                      </a:r>
                      <a:r>
                        <a:rPr lang="en-US" b="1" dirty="0"/>
                        <a:t> setting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Rows and columns frozen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403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sheet.freeze_panes = 'A2'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Row 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69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sheet.freeze_panes = 'B1'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Column 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675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sheet.freeze_panes = 'C1'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Columns A and B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372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sheet.freeze_panes = 'C2'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Row 1 and columns A and B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sheet.freeze_panes</a:t>
                      </a:r>
                      <a:r>
                        <a:rPr lang="en-US" dirty="0"/>
                        <a:t> = 'A1' or </a:t>
                      </a:r>
                      <a:r>
                        <a:rPr lang="en-US" dirty="0" err="1"/>
                        <a:t>sheet.freeze_panes</a:t>
                      </a:r>
                      <a:r>
                        <a:rPr lang="en-US" dirty="0"/>
                        <a:t> = None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frozen panes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8698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A20D291-614C-4D69-BBE4-BC50BA119F3E}"/>
              </a:ext>
            </a:extLst>
          </p:cNvPr>
          <p:cNvSpPr txBox="1"/>
          <p:nvPr/>
        </p:nvSpPr>
        <p:spPr>
          <a:xfrm>
            <a:off x="906162" y="3904735"/>
            <a:ext cx="10447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sheet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wb.active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sheet.freeze_panes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‘A2’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Yay, now I can always see the top row!</a:t>
            </a:r>
          </a:p>
        </p:txBody>
      </p:sp>
    </p:spTree>
    <p:extLst>
      <p:ext uri="{BB962C8B-B14F-4D97-AF65-F5344CB8AC3E}">
        <p14:creationId xmlns:p14="http://schemas.microsoft.com/office/powerpoint/2010/main" val="2963572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4E31F-83BA-414D-9412-B372E391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3FE5-C126-4945-95B4-803B84B6B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en-US" dirty="0"/>
              <a:t> object from a rectangular selection of cells.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/>
              <a:t> object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en-US" dirty="0"/>
              <a:t> object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Chart</a:t>
            </a:r>
            <a:r>
              <a:rPr lang="en-US" dirty="0"/>
              <a:t> object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Append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/>
              <a:t> object 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Chart</a:t>
            </a:r>
            <a:r>
              <a:rPr lang="en-US" dirty="0"/>
              <a:t> object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Chart</a:t>
            </a:r>
            <a:r>
              <a:rPr lang="en-US" dirty="0"/>
              <a:t> object 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Worksheet</a:t>
            </a:r>
            <a:r>
              <a:rPr lang="en-US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2938140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17D6-5677-4788-9104-173519BB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B20CC-2304-461A-A892-D168DBD06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openpyxl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openpyxl.load_workbook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(‘example.xlsx’)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sheet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wb.active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openpyxl.chart.Reference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(sheet,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min_row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max_col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max_row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=6)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openpyxl.chart.Series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title=sheet[‘A1’].value)</a:t>
            </a:r>
          </a:p>
        </p:txBody>
      </p:sp>
    </p:spTree>
    <p:extLst>
      <p:ext uri="{BB962C8B-B14F-4D97-AF65-F5344CB8AC3E}">
        <p14:creationId xmlns:p14="http://schemas.microsoft.com/office/powerpoint/2010/main" val="177681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64E6-CCC5-4C89-9313-45002242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Chart</a:t>
            </a:r>
            <a:r>
              <a:rPr lang="en-US" dirty="0"/>
              <a:t>, append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/>
              <a:t>, and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B0F75-E2E1-4B8B-A656-D94161D45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openpyxl.chart.BarChart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chartObj.append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wb.create_sheet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(index=1, title=“Chart”).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add_chart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wb.save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(‘example_edited.xlsx’)</a:t>
            </a:r>
          </a:p>
        </p:txBody>
      </p:sp>
    </p:spTree>
    <p:extLst>
      <p:ext uri="{BB962C8B-B14F-4D97-AF65-F5344CB8AC3E}">
        <p14:creationId xmlns:p14="http://schemas.microsoft.com/office/powerpoint/2010/main" val="30979660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EC45-8E26-40B4-B834-18A7DC03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584D9-C864-4EA6-A287-7C4457E19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Pulling network connection data from an excel spreadsheet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openpyxl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Feeding that into an API search method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requests</a:t>
            </a:r>
          </a:p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requests</a:t>
            </a:r>
            <a:r>
              <a:rPr lang="en-US" dirty="0"/>
              <a:t> to download resulting packet captures</a:t>
            </a:r>
          </a:p>
        </p:txBody>
      </p:sp>
    </p:spTree>
    <p:extLst>
      <p:ext uri="{BB962C8B-B14F-4D97-AF65-F5344CB8AC3E}">
        <p14:creationId xmlns:p14="http://schemas.microsoft.com/office/powerpoint/2010/main" val="413225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FFE4-3D76-4BB9-AB4D-66295F7F9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11: 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15A08-4DAD-4E74-9B8A-6BA4B734C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Open pages with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webbrowser</a:t>
            </a:r>
            <a:r>
              <a:rPr lang="en-US" dirty="0"/>
              <a:t> module</a:t>
            </a:r>
          </a:p>
          <a:p>
            <a:pPr lvl="1"/>
            <a:r>
              <a:rPr lang="en-US" dirty="0"/>
              <a:t>Downloading files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requests</a:t>
            </a:r>
            <a:r>
              <a:rPr lang="en-US" dirty="0"/>
              <a:t> module</a:t>
            </a:r>
          </a:p>
          <a:p>
            <a:pPr lvl="1"/>
            <a:r>
              <a:rPr lang="en-US" dirty="0"/>
              <a:t>Parsing HTML with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BeautifulSoup</a:t>
            </a:r>
            <a:r>
              <a:rPr lang="en-US" dirty="0"/>
              <a:t> module</a:t>
            </a:r>
          </a:p>
          <a:p>
            <a:pPr lvl="1"/>
            <a:r>
              <a:rPr lang="en-US" dirty="0"/>
              <a:t>Controlling the browser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Selenium</a:t>
            </a:r>
            <a:r>
              <a:rPr lang="en-US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255047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A587-8DEB-4177-AADD-10B8C9CB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pages with </a:t>
            </a:r>
            <a:r>
              <a:rPr lang="en-US" dirty="0" err="1"/>
              <a:t>webbrowser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1E017-C8B0-4BA6-A85B-944DA370F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webbrowser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r’https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://google.com’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webbrowser.open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Opens that URL with the system default web browser</a:t>
            </a:r>
          </a:p>
          <a:p>
            <a:pPr lvl="1"/>
            <a:r>
              <a:rPr lang="en-US" dirty="0"/>
              <a:t>Returns True when successful</a:t>
            </a:r>
          </a:p>
        </p:txBody>
      </p:sp>
    </p:spTree>
    <p:extLst>
      <p:ext uri="{BB962C8B-B14F-4D97-AF65-F5344CB8AC3E}">
        <p14:creationId xmlns:p14="http://schemas.microsoft.com/office/powerpoint/2010/main" val="269921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27BE9-A032-462D-8ED1-A423B80E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Command Line Googler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3C2B-0D24-40B8-87EE-DB987054B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googler.py: takes command line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arguments and opens a google search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webbrowser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search_terms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‘+’.join(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[1:])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r'https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://google.com/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search?q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='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search_terms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webbrowser.open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23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8DF9-FD97-4C3E-BCAE-E2CA2F17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file with the requests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E9E4E-7A89-4A0D-AE77-3653125DC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module must be downloaded and installed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requests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requests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(‘https://arxiv.org/pdf/1904.07428.pdf’)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check for errors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res.raise_for_status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# good idea to stick inside a try/except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open(r’./fascinating_article.pdf’, ‘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’) as article: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article.write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res.content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5032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F7E8-3C26-4FAA-8764-3D1497CE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HTML with </a:t>
            </a:r>
            <a:r>
              <a:rPr lang="en-US" dirty="0" err="1"/>
              <a:t>BeautifulSoup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69BAB-3589-446E-AB21-E7224E6AA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another module that needs to be installed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beautifulsoup4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It parses an already-downloaded HTML file</a:t>
            </a:r>
          </a:p>
          <a:p>
            <a:r>
              <a:rPr lang="en-US" dirty="0">
                <a:cs typeface="Courier New" panose="02070309020205020404" pitchFamily="49" charset="0"/>
              </a:rPr>
              <a:t>Our strategy is to 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requests</a:t>
            </a:r>
            <a:r>
              <a:rPr lang="en-US" dirty="0">
                <a:cs typeface="Courier New" panose="02070309020205020404" pitchFamily="49" charset="0"/>
              </a:rPr>
              <a:t> to download a webpage, and then run it through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BeautifulSoup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58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749A-708E-4A39-9ECC-73835035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find the text of this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3148C-936B-4FD4-8CC6-C657B427B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download the web page and pass it into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bs4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requests, bs4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r’https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://automatetheboringstuff.com’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home_page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requests.get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home_page.raise_for_status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atbs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bs4.BeautifulSoup(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home_page.text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49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2077</Words>
  <Application>Microsoft Office PowerPoint</Application>
  <PresentationFormat>Widescreen</PresentationFormat>
  <Paragraphs>262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Office Theme</vt:lpstr>
      <vt:lpstr>Automate the Boring Stuff with Python</vt:lpstr>
      <vt:lpstr>Introductions</vt:lpstr>
      <vt:lpstr>Continuous Improvement</vt:lpstr>
      <vt:lpstr>Chapter 11: Web Scraping</vt:lpstr>
      <vt:lpstr>Open pages with webbrowser</vt:lpstr>
      <vt:lpstr>Example: Command Line Googler</vt:lpstr>
      <vt:lpstr>Downloading file with the requests module</vt:lpstr>
      <vt:lpstr>Parsing HTML with BeautifulSoup</vt:lpstr>
      <vt:lpstr>Let’s find the text of this book</vt:lpstr>
      <vt:lpstr>Check the page source for what we need</vt:lpstr>
      <vt:lpstr>The select method</vt:lpstr>
      <vt:lpstr>Use select and tag attrs to get what we need</vt:lpstr>
      <vt:lpstr>Bonus: Open up all the chapters</vt:lpstr>
      <vt:lpstr>Controlling the browser with selenium</vt:lpstr>
      <vt:lpstr>Opening a webpage</vt:lpstr>
      <vt:lpstr>Finding things in the page</vt:lpstr>
      <vt:lpstr>Finding an article to read</vt:lpstr>
      <vt:lpstr>Sending special keys</vt:lpstr>
      <vt:lpstr>Scrolling through the article</vt:lpstr>
      <vt:lpstr>Ch 12: Excel Spreadsheets</vt:lpstr>
      <vt:lpstr>Installing openpyxl</vt:lpstr>
      <vt:lpstr>Reading Excel Spreadsheets</vt:lpstr>
      <vt:lpstr>Getting Sheets</vt:lpstr>
      <vt:lpstr>Getting Cells in a sheet</vt:lpstr>
      <vt:lpstr>Limiting the iteration</vt:lpstr>
      <vt:lpstr>Writing to Excel Spreadsheets</vt:lpstr>
      <vt:lpstr>Messing around with sheets</vt:lpstr>
      <vt:lpstr>Writing values to cells</vt:lpstr>
      <vt:lpstr>Font Style</vt:lpstr>
      <vt:lpstr>Formulas</vt:lpstr>
      <vt:lpstr>Visual Appearance: Row and Column Sizes</vt:lpstr>
      <vt:lpstr>Visual Appearance: Merging Cells</vt:lpstr>
      <vt:lpstr>Visual Appearance: Freeze Panes</vt:lpstr>
      <vt:lpstr>Charts</vt:lpstr>
      <vt:lpstr>Create the Reference and Series objects</vt:lpstr>
      <vt:lpstr>Create Chart, append Series, and display</vt:lpstr>
      <vt:lpstr>Combined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 the Boring Stuff with Python</dc:title>
  <dc:creator>Joshua Clark</dc:creator>
  <cp:lastModifiedBy>Joshua Clark</cp:lastModifiedBy>
  <cp:revision>83</cp:revision>
  <dcterms:created xsi:type="dcterms:W3CDTF">2019-04-17T12:03:02Z</dcterms:created>
  <dcterms:modified xsi:type="dcterms:W3CDTF">2019-04-17T15:20:24Z</dcterms:modified>
</cp:coreProperties>
</file>