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3" r:id="rId1"/>
  </p:sldMasterIdLst>
  <p:notesMasterIdLst>
    <p:notesMasterId r:id="rId23"/>
  </p:notes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ora" pitchFamily="2" charset="77"/>
      <p:regular r:id="rId24"/>
      <p:bold r:id="rId25"/>
      <p:italic r:id="rId26"/>
      <p:boldItalic r:id="rId27"/>
    </p:embeddedFont>
    <p:embeddedFont>
      <p:font typeface="Trebuchet MS" panose="020B0703020202090204" pitchFamily="34" charset="0"/>
      <p:regular r:id="rId28"/>
      <p:bold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06EB22-C244-C449-A970-AED3B7067282}" v="30" dt="2023-05-11T13:21:09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9"/>
    <p:restoredTop sz="94690"/>
  </p:normalViewPr>
  <p:slideViewPr>
    <p:cSldViewPr snapToGrid="0" snapToObjects="1">
      <p:cViewPr varScale="1">
        <p:scale>
          <a:sx n="201" d="100"/>
          <a:sy n="201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lark" userId="038a1c1f14b3b0b8" providerId="LiveId" clId="{C306EB22-C244-C449-A970-AED3B7067282}"/>
    <pc:docChg chg="custSel addSld modSld">
      <pc:chgData name="Josh Clark" userId="038a1c1f14b3b0b8" providerId="LiveId" clId="{C306EB22-C244-C449-A970-AED3B7067282}" dt="2023-05-11T13:28:18.833" v="193" actId="14100"/>
      <pc:docMkLst>
        <pc:docMk/>
      </pc:docMkLst>
      <pc:sldChg chg="modSp add mod">
        <pc:chgData name="Josh Clark" userId="038a1c1f14b3b0b8" providerId="LiveId" clId="{C306EB22-C244-C449-A970-AED3B7067282}" dt="2023-05-11T13:28:18.833" v="193" actId="14100"/>
        <pc:sldMkLst>
          <pc:docMk/>
          <pc:sldMk cId="766096235" sldId="277"/>
        </pc:sldMkLst>
        <pc:spChg chg="mod">
          <ac:chgData name="Josh Clark" userId="038a1c1f14b3b0b8" providerId="LiveId" clId="{C306EB22-C244-C449-A970-AED3B7067282}" dt="2023-05-11T13:28:18.833" v="193" actId="14100"/>
          <ac:spMkLst>
            <pc:docMk/>
            <pc:sldMk cId="766096235" sldId="277"/>
            <ac:spMk id="3" creationId="{993C0F64-EE78-E6DD-F9D2-14D8C623CC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03d26d6a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03d26d6a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20430" y="16990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716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3271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E1F0FF"/>
            </a:gs>
            <a:gs pos="100000">
              <a:srgbClr val="C9DF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E1F0FF"/>
            </a:gs>
            <a:gs pos="100000">
              <a:srgbClr val="C9DF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Trebuchet MS"/>
              <a:buChar char="◉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rebuchet MS"/>
              <a:buChar char="○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rebuchet MS"/>
              <a:buChar char="■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7583032" y="1093267"/>
            <a:ext cx="102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Trebuchet MS"/>
                <a:ea typeface="Trebuchet MS"/>
                <a:cs typeface="Trebuchet MS"/>
                <a:sym typeface="Trebuchet MS"/>
              </a:rPr>
              <a:t>#sf23us</a:t>
            </a:r>
            <a:endParaRPr sz="11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6450" y="79100"/>
            <a:ext cx="2130850" cy="1014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F0FF"/>
            </a:gs>
            <a:gs pos="100000">
              <a:srgbClr val="C9DF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ctrTitle"/>
          </p:nvPr>
        </p:nvSpPr>
        <p:spPr>
          <a:xfrm>
            <a:off x="920430" y="15466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Beyond Network Latency</a:t>
            </a:r>
            <a:endParaRPr dirty="0"/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117" y="3449037"/>
            <a:ext cx="446725" cy="4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/>
        </p:nvSpPr>
        <p:spPr>
          <a:xfrm>
            <a:off x="6501575" y="3958922"/>
            <a:ext cx="2424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Trebuchet MS"/>
                <a:ea typeface="Trebuchet MS"/>
                <a:cs typeface="Trebuchet MS"/>
                <a:sym typeface="Trebuchet MS"/>
              </a:rPr>
              <a:t>Josh Clark</a:t>
            </a:r>
            <a:endParaRPr sz="17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6511772" y="4237535"/>
            <a:ext cx="229032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Huntington National Bank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Google Shape;38;p7">
            <a:extLst>
              <a:ext uri="{FF2B5EF4-FFF2-40B4-BE49-F238E27FC236}">
                <a16:creationId xmlns:a16="http://schemas.microsoft.com/office/drawing/2014/main" id="{EFF25447-125E-9D85-6791-9A054D824D77}"/>
              </a:ext>
            </a:extLst>
          </p:cNvPr>
          <p:cNvSpPr txBox="1"/>
          <p:nvPr/>
        </p:nvSpPr>
        <p:spPr>
          <a:xfrm>
            <a:off x="920430" y="2706488"/>
            <a:ext cx="4860168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Trebuchet MS"/>
                <a:ea typeface="Trebuchet MS"/>
                <a:cs typeface="Trebuchet MS"/>
                <a:sym typeface="Trebuchet MS"/>
              </a:rPr>
              <a:t>Chasing Latency Up the Stack </a:t>
            </a:r>
            <a:endParaRPr sz="17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BFE6-3A3A-DA76-6DD9-69C93465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4: Raspberry Pi, GET Flood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A3D6E8-370A-AC61-91B3-C996952A4A9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778752" cy="23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Trebuchet MS"/>
              <a:buChar char="◉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rebuchet MS"/>
              <a:buChar char="○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rebuchet MS"/>
              <a:buChar char="■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n-US"/>
              <a:t>See the following capture</a:t>
            </a:r>
          </a:p>
          <a:p>
            <a:pPr lvl="1"/>
            <a:r>
              <a:rPr lang="en-US"/>
              <a:t>Get_flood_fast.pcap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0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37BC-5FE9-4635-607B-54E2D678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Happened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17923-4214-E791-5B28-DBEEF458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57" y="1358268"/>
            <a:ext cx="2865556" cy="3247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8668C-91C6-E5F8-FE54-F5BE48193765}"/>
              </a:ext>
            </a:extLst>
          </p:cNvPr>
          <p:cNvSpPr txBox="1"/>
          <p:nvPr/>
        </p:nvSpPr>
        <p:spPr>
          <a:xfrm>
            <a:off x="224495" y="4724418"/>
            <a:ext cx="8695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R. Krishnamurthy, “A Framework for Evaluating Server Performance: Application to SIP Proxy Servers”, 2016. Available </a:t>
            </a:r>
            <a:r>
              <a:rPr lang="en-US" sz="1000" dirty="0" err="1"/>
              <a:t>ramekris.wixsite.com</a:t>
            </a:r>
            <a:r>
              <a:rPr lang="en-US" sz="1000" dirty="0"/>
              <a:t>/research</a:t>
            </a:r>
          </a:p>
        </p:txBody>
      </p:sp>
    </p:spTree>
    <p:extLst>
      <p:ext uri="{BB962C8B-B14F-4D97-AF65-F5344CB8AC3E}">
        <p14:creationId xmlns:p14="http://schemas.microsoft.com/office/powerpoint/2010/main" val="311563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37BC-5FE9-4635-607B-54E2D678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Happened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17923-4214-E791-5B28-DBEEF458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57" y="1358268"/>
            <a:ext cx="2865556" cy="3247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8668C-91C6-E5F8-FE54-F5BE48193765}"/>
              </a:ext>
            </a:extLst>
          </p:cNvPr>
          <p:cNvSpPr txBox="1"/>
          <p:nvPr/>
        </p:nvSpPr>
        <p:spPr>
          <a:xfrm>
            <a:off x="224495" y="4724418"/>
            <a:ext cx="8695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R. Krishnamurthy, “A Framework for Evaluating Server Performance: Application to SIP Proxy Servers”, 2016. Available </a:t>
            </a:r>
            <a:r>
              <a:rPr lang="en-US" sz="1000" dirty="0" err="1"/>
              <a:t>ramekris.wixsite.com</a:t>
            </a:r>
            <a:r>
              <a:rPr lang="en-US" sz="1000" dirty="0"/>
              <a:t>/research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A8388B-3B91-F8B9-328B-E8A68AF4CBFD}"/>
              </a:ext>
            </a:extLst>
          </p:cNvPr>
          <p:cNvSpPr/>
          <p:nvPr/>
        </p:nvSpPr>
        <p:spPr>
          <a:xfrm>
            <a:off x="2801643" y="2625844"/>
            <a:ext cx="348342" cy="1765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K_stack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22A63-73A8-8631-4040-49B9834A7A97}"/>
              </a:ext>
            </a:extLst>
          </p:cNvPr>
          <p:cNvSpPr/>
          <p:nvPr/>
        </p:nvSpPr>
        <p:spPr>
          <a:xfrm>
            <a:off x="2799807" y="1657656"/>
            <a:ext cx="348342" cy="968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K_sockq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47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37BC-5FE9-4635-607B-54E2D678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Happened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8668C-91C6-E5F8-FE54-F5BE48193765}"/>
              </a:ext>
            </a:extLst>
          </p:cNvPr>
          <p:cNvSpPr txBox="1"/>
          <p:nvPr/>
        </p:nvSpPr>
        <p:spPr>
          <a:xfrm>
            <a:off x="224495" y="4724418"/>
            <a:ext cx="8695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R. Krishnamurthy, “A Framework for Evaluating Server Performance: Application to SIP Proxy Servers”, 2016. Available </a:t>
            </a:r>
            <a:r>
              <a:rPr lang="en-US" sz="1000" dirty="0" err="1"/>
              <a:t>ramekris.wixsite.com</a:t>
            </a:r>
            <a:r>
              <a:rPr lang="en-US" sz="1000" dirty="0"/>
              <a:t>/research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D099D-0879-5D98-DF55-4411AB1C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2" y="1549173"/>
            <a:ext cx="3427778" cy="2533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14F99-29EF-3163-7428-F298F30AD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80" y="1549174"/>
            <a:ext cx="3427778" cy="25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7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37BC-5FE9-4635-607B-54E2D678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Happened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8668C-91C6-E5F8-FE54-F5BE48193765}"/>
              </a:ext>
            </a:extLst>
          </p:cNvPr>
          <p:cNvSpPr txBox="1"/>
          <p:nvPr/>
        </p:nvSpPr>
        <p:spPr>
          <a:xfrm>
            <a:off x="224495" y="4724418"/>
            <a:ext cx="8695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R. Krishnamurthy, “A Framework for Evaluating Server Performance: Application to SIP Proxy Servers”, 2016. Available </a:t>
            </a:r>
            <a:r>
              <a:rPr lang="en-US" sz="1000" dirty="0" err="1"/>
              <a:t>ramekris.wixsite.com</a:t>
            </a:r>
            <a:r>
              <a:rPr lang="en-US" sz="1000" dirty="0"/>
              <a:t>/research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7D71B-11A9-15D3-A53E-13F7FD8C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11" y="1445898"/>
            <a:ext cx="3231578" cy="2388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CF4008-E04D-BC01-4C04-BE62C4599923}"/>
              </a:ext>
            </a:extLst>
          </p:cNvPr>
          <p:cNvSpPr txBox="1"/>
          <p:nvPr/>
        </p:nvSpPr>
        <p:spPr>
          <a:xfrm>
            <a:off x="429656" y="3956109"/>
            <a:ext cx="828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an application is busy, it can take a long time for the kernel to get the application to pull a message from the socket buffer</a:t>
            </a:r>
          </a:p>
        </p:txBody>
      </p:sp>
    </p:spTree>
    <p:extLst>
      <p:ext uri="{BB962C8B-B14F-4D97-AF65-F5344CB8AC3E}">
        <p14:creationId xmlns:p14="http://schemas.microsoft.com/office/powerpoint/2010/main" val="25102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45D1-26B7-C395-9B3B-81FDBE86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5: Raspberry Pi, SYN Flood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EC367C-E97C-7CB2-5687-C3A166E787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907306" cy="243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Trebuchet MS"/>
              <a:buChar char="◉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rebuchet MS"/>
              <a:buChar char="○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rebuchet MS"/>
              <a:buChar char="■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n-US"/>
              <a:t>See the following capture</a:t>
            </a:r>
          </a:p>
          <a:p>
            <a:pPr lvl="1"/>
            <a:r>
              <a:rPr lang="en-US"/>
              <a:t>Syn_flood_fast.pcap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9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39D7-0E9A-8A7D-6E76-CDABE8F5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Happened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5DC2C1-721A-E042-6B28-F4E239B768C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003473" cy="231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Trebuchet MS"/>
              <a:buChar char="◉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rebuchet MS"/>
              <a:buChar char="○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rebuchet MS"/>
              <a:buChar char="■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n-US" sz="1600"/>
              <a:t>To get a packet to the kernel, the NIC must send a soft interrupt to the CPU</a:t>
            </a:r>
          </a:p>
          <a:p>
            <a:r>
              <a:rPr lang="en-US" sz="1600"/>
              <a:t>The process that handles that interrupt is ksoftirqd. Ksoftirqd calls netif_receive_skb()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787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8CA3-8892-72C0-62D8-357BF88C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Happened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5048EC8E-C0EF-CFDC-FF33-FEA2AFB2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90210"/>
            <a:ext cx="7772400" cy="170205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9D96D-806E-970A-0C38-A745733BF1C8}"/>
              </a:ext>
            </a:extLst>
          </p:cNvPr>
          <p:cNvSpPr txBox="1">
            <a:spLocks/>
          </p:cNvSpPr>
          <p:nvPr/>
        </p:nvSpPr>
        <p:spPr>
          <a:xfrm>
            <a:off x="-685800" y="3529347"/>
            <a:ext cx="10515600" cy="125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Trebuchet MS"/>
              <a:buChar char="◉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rebuchet MS"/>
              <a:buChar char="○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rebuchet MS"/>
              <a:buChar char="■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 algn="ctr">
              <a:buFont typeface="Trebuchet MS"/>
              <a:buNone/>
            </a:pPr>
            <a:r>
              <a:rPr lang="en-US" sz="1800"/>
              <a:t>This is from the top command on the server during the SYN flood</a:t>
            </a:r>
          </a:p>
          <a:p>
            <a:pPr marL="0" indent="0" algn="ctr">
              <a:buFont typeface="Trebuchet MS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0782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77A1-8CDD-C8E6-E8FE-DE0F008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– Three Tier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069FD-9F01-E32A-5265-CE8460BE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42634"/>
            <a:ext cx="7772400" cy="2542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F8A877-FA93-3F91-6B15-601DB0B4B2A9}"/>
              </a:ext>
            </a:extLst>
          </p:cNvPr>
          <p:cNvSpPr txBox="1"/>
          <p:nvPr/>
        </p:nvSpPr>
        <p:spPr>
          <a:xfrm>
            <a:off x="709421" y="3920533"/>
            <a:ext cx="910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 captures from a given layer let us perform latency analysis on both sides of that layer.</a:t>
            </a:r>
          </a:p>
        </p:txBody>
      </p:sp>
    </p:spTree>
    <p:extLst>
      <p:ext uri="{BB962C8B-B14F-4D97-AF65-F5344CB8AC3E}">
        <p14:creationId xmlns:p14="http://schemas.microsoft.com/office/powerpoint/2010/main" val="3881687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9F7A-0DAD-01A7-377E-AEBBA941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– Internet Facing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2EB0E-482A-A937-C090-FEFDEFAE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46" y="1461923"/>
            <a:ext cx="6960507" cy="1586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77CDA5-F62A-FE91-D61A-CEF5815BA2A8}"/>
              </a:ext>
            </a:extLst>
          </p:cNvPr>
          <p:cNvSpPr txBox="1"/>
          <p:nvPr/>
        </p:nvSpPr>
        <p:spPr>
          <a:xfrm>
            <a:off x="21770" y="3559809"/>
            <a:ext cx="910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a modern internet-facing application, any one of these devices can be causing latency, including devices deployed as appliances. Getting packet captures at multiple layers is critical to isolating a problematic layer.</a:t>
            </a:r>
          </a:p>
        </p:txBody>
      </p:sp>
    </p:spTree>
    <p:extLst>
      <p:ext uri="{BB962C8B-B14F-4D97-AF65-F5344CB8AC3E}">
        <p14:creationId xmlns:p14="http://schemas.microsoft.com/office/powerpoint/2010/main" val="323912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F215-5CB8-CF54-9D28-C65D3749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C0F64-EE78-E6DD-F9D2-14D8C623C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250" y="1905000"/>
            <a:ext cx="6809700" cy="2366470"/>
          </a:xfrm>
        </p:spPr>
        <p:txBody>
          <a:bodyPr/>
          <a:lstStyle/>
          <a:p>
            <a:r>
              <a:rPr lang="en-US" sz="2000" dirty="0"/>
              <a:t>Distributed Performance Engineer – 2018-now</a:t>
            </a:r>
          </a:p>
          <a:p>
            <a:pPr lvl="1"/>
            <a:r>
              <a:rPr lang="en-US" sz="1600" dirty="0"/>
              <a:t>Performance and Latency Analysis</a:t>
            </a:r>
          </a:p>
          <a:p>
            <a:pPr lvl="1"/>
            <a:r>
              <a:rPr lang="en-US" sz="1600" dirty="0"/>
              <a:t>Collaborate with technical teams to identify bottlenecks in complex applications</a:t>
            </a:r>
          </a:p>
          <a:p>
            <a:r>
              <a:rPr lang="en-US" sz="2000" dirty="0"/>
              <a:t>M.S. in Network Engineering – 2016</a:t>
            </a:r>
          </a:p>
          <a:p>
            <a:pPr lvl="1"/>
            <a:r>
              <a:rPr lang="en-US" sz="1600" dirty="0"/>
              <a:t>Theory of protocol design</a:t>
            </a:r>
          </a:p>
          <a:p>
            <a:pPr lvl="1"/>
            <a:r>
              <a:rPr lang="en-US" sz="1600" dirty="0"/>
              <a:t>Performance analysis of internet protocols</a:t>
            </a:r>
          </a:p>
        </p:txBody>
      </p:sp>
    </p:spTree>
    <p:extLst>
      <p:ext uri="{BB962C8B-B14F-4D97-AF65-F5344CB8AC3E}">
        <p14:creationId xmlns:p14="http://schemas.microsoft.com/office/powerpoint/2010/main" val="766096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A6B9-FC3A-1E33-A3BD-1B843C75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– CDN Fronted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824B8-C58C-A970-64E9-8C206EF9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78" y="1474788"/>
            <a:ext cx="8609844" cy="1700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F0C8C-A4B2-5B86-9059-71636AADB0C4}"/>
              </a:ext>
            </a:extLst>
          </p:cNvPr>
          <p:cNvSpPr txBox="1"/>
          <p:nvPr/>
        </p:nvSpPr>
        <p:spPr>
          <a:xfrm>
            <a:off x="21771" y="3574501"/>
            <a:ext cx="9100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 CDN in the mix, it’s difficult to determine any latency at the client. Because CDNs operate at Layer 7, we don’t even get a good understanding of network latency.</a:t>
            </a:r>
          </a:p>
        </p:txBody>
      </p:sp>
    </p:spTree>
    <p:extLst>
      <p:ext uri="{BB962C8B-B14F-4D97-AF65-F5344CB8AC3E}">
        <p14:creationId xmlns:p14="http://schemas.microsoft.com/office/powerpoint/2010/main" val="315254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6A05-D5E3-CAD0-74AC-1522FE4E8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6593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Architecture - AWS</a:t>
            </a:r>
            <a:endParaRPr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A7BA97F-6F2D-69E9-C0E9-23D338584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88" y="1358268"/>
            <a:ext cx="8146296" cy="26389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0E116-BDC6-59CC-1ABE-B920E0A05F20}"/>
              </a:ext>
            </a:extLst>
          </p:cNvPr>
          <p:cNvSpPr txBox="1"/>
          <p:nvPr/>
        </p:nvSpPr>
        <p:spPr>
          <a:xfrm>
            <a:off x="581016" y="3736134"/>
            <a:ext cx="865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internet network latency of 30ms simulated on client using </a:t>
            </a:r>
            <a:r>
              <a:rPr lang="en-US" dirty="0" err="1"/>
              <a:t>tc</a:t>
            </a:r>
            <a:endParaRPr lang="en-US" dirty="0"/>
          </a:p>
          <a:p>
            <a:r>
              <a:rPr lang="en-US" dirty="0"/>
              <a:t>Python script (</a:t>
            </a:r>
            <a:r>
              <a:rPr lang="en-US" dirty="0" err="1"/>
              <a:t>request_code.py</a:t>
            </a:r>
            <a:r>
              <a:rPr lang="en-US" dirty="0"/>
              <a:t>) deployed on client to simulate a user</a:t>
            </a:r>
          </a:p>
          <a:p>
            <a:r>
              <a:rPr lang="en-US" dirty="0"/>
              <a:t>All packets captured via </a:t>
            </a:r>
            <a:r>
              <a:rPr lang="en-US" dirty="0" err="1"/>
              <a:t>tcpdump</a:t>
            </a:r>
            <a:r>
              <a:rPr lang="en-US" dirty="0"/>
              <a:t> on the client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ABF9-CC37-5FD9-8F9B-57CE90B9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Terms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15B569-03D4-D59E-31EA-F53F6B84C695}"/>
              </a:ext>
            </a:extLst>
          </p:cNvPr>
          <p:cNvSpPr txBox="1">
            <a:spLocks/>
          </p:cNvSpPr>
          <p:nvPr/>
        </p:nvSpPr>
        <p:spPr>
          <a:xfrm>
            <a:off x="1850" y="1358268"/>
            <a:ext cx="870323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Trebuchet MS"/>
              <a:buChar char="◉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rebuchet MS"/>
              <a:buChar char="○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rebuchet MS"/>
              <a:buChar char="■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n-US" sz="2000" dirty="0"/>
              <a:t>We’ll be using these terms throughout the talk, so let’s define them</a:t>
            </a:r>
          </a:p>
          <a:p>
            <a:pPr lvl="1"/>
            <a:r>
              <a:rPr lang="en-US" sz="1800" dirty="0"/>
              <a:t>Network Delay – the time it takes for a packet to travel between client and server, measured as round trip time</a:t>
            </a:r>
          </a:p>
          <a:p>
            <a:pPr lvl="1"/>
            <a:r>
              <a:rPr lang="en-US" sz="1800" dirty="0"/>
              <a:t>Application Delay – the time it takes for an application to respond to a request. This is measured between the application process receiving a message and sending a response to the local server’s network stack</a:t>
            </a:r>
          </a:p>
          <a:p>
            <a:pPr lvl="1"/>
            <a:r>
              <a:rPr lang="en-US" sz="1800" dirty="0"/>
              <a:t>Server Delay – the time it takes a server to transfer messages between the NIC and an application process</a:t>
            </a:r>
          </a:p>
          <a:p>
            <a:pPr lvl="1"/>
            <a:r>
              <a:rPr lang="en-US" sz="1800" dirty="0"/>
              <a:t>Client Wait Time – the client’s version of server + application delay. For user applications, this is usually influenced by the user interacting with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08168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3073-A7F8-0CE9-634C-98EC9C68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1: Fast Response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576CB-8D2C-7B2F-716E-4071C855A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Normal_fast_clear.pcapng</a:t>
            </a:r>
            <a:endParaRPr lang="en-US" dirty="0"/>
          </a:p>
          <a:p>
            <a:r>
              <a:rPr lang="en-US" dirty="0" err="1"/>
              <a:t>Normal_fast_cipher.pcapng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2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32A5-8A0A-2889-E76E-17C6B383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THE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B7DD1-6C45-3627-DB16-95421E59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42" y="1567194"/>
            <a:ext cx="5508170" cy="1344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8C8FFF-EAA6-18C0-8F9D-43298E4A3DC7}"/>
              </a:ext>
            </a:extLst>
          </p:cNvPr>
          <p:cNvSpPr txBox="1"/>
          <p:nvPr/>
        </p:nvSpPr>
        <p:spPr>
          <a:xfrm>
            <a:off x="5925312" y="1762294"/>
            <a:ext cx="3182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Payload = MSS, no PSH | </a:t>
            </a:r>
            <a:r>
              <a:rPr lang="en-US" b="1" dirty="0"/>
              <a:t>client REQ</a:t>
            </a:r>
          </a:p>
          <a:p>
            <a:r>
              <a:rPr lang="en-US" dirty="0"/>
              <a:t>Payload &lt; MSS, PSH | </a:t>
            </a:r>
            <a:r>
              <a:rPr lang="en-US" b="1" dirty="0"/>
              <a:t>end of REQ</a:t>
            </a:r>
          </a:p>
          <a:p>
            <a:r>
              <a:rPr lang="en-US" dirty="0"/>
              <a:t>Payload = 0, ACK | </a:t>
            </a:r>
            <a:r>
              <a:rPr lang="en-US" b="1" dirty="0"/>
              <a:t>network delay</a:t>
            </a:r>
          </a:p>
          <a:p>
            <a:r>
              <a:rPr lang="en-US" dirty="0"/>
              <a:t>Payload &gt; 0 | </a:t>
            </a:r>
            <a:r>
              <a:rPr lang="en-US" b="1" dirty="0"/>
              <a:t>server + app delay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475EA9-2392-9D2F-941B-1372C52E14DE}"/>
              </a:ext>
            </a:extLst>
          </p:cNvPr>
          <p:cNvSpPr txBox="1">
            <a:spLocks/>
          </p:cNvSpPr>
          <p:nvPr/>
        </p:nvSpPr>
        <p:spPr>
          <a:xfrm>
            <a:off x="170688" y="3623381"/>
            <a:ext cx="10515600" cy="68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Trebuchet MS"/>
              <a:buChar char="◉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rebuchet MS"/>
              <a:buChar char="○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rebuchet MS"/>
              <a:buChar char="■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buFont typeface="Trebuchet MS"/>
              <a:buNone/>
            </a:pPr>
            <a:r>
              <a:rPr lang="en-US"/>
              <a:t>If you only learn one thing from this talk, let it be this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8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8BF8-15EB-352F-502C-66436E6F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2: Network Latency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A4743-342F-9FFE-2960-61F0FD3BA8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339840" cy="230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Trebuchet MS"/>
              <a:buChar char="◉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rebuchet MS"/>
              <a:buChar char="○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rebuchet MS"/>
              <a:buChar char="■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n-US"/>
              <a:t>See the following captures</a:t>
            </a:r>
          </a:p>
          <a:p>
            <a:pPr lvl="1"/>
            <a:r>
              <a:rPr lang="en-US"/>
              <a:t>Net_delay_clear.pcapng</a:t>
            </a:r>
          </a:p>
          <a:p>
            <a:pPr lvl="1"/>
            <a:r>
              <a:rPr lang="en-US"/>
              <a:t>Net_delay_cipher.pcapng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2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07CF-1AF8-1330-355E-1F364A16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3: Application Latency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10647C-592A-DD69-B2E5-76F315764E6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299960" cy="219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Trebuchet MS"/>
              <a:buChar char="◉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rebuchet MS"/>
              <a:buChar char="○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rebuchet MS"/>
              <a:buChar char="■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n-US"/>
              <a:t>See the following captures</a:t>
            </a:r>
          </a:p>
          <a:p>
            <a:pPr lvl="1"/>
            <a:r>
              <a:rPr lang="en-US"/>
              <a:t>Normal_slow_clear.pcapng</a:t>
            </a:r>
          </a:p>
          <a:p>
            <a:pPr lvl="1"/>
            <a:r>
              <a:rPr lang="en-US"/>
              <a:t>Normal_slow_cipher.pcapng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8754-9AC5-C05E-6E88-395789E1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Architecture – Raspberry 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F81AF-7542-2F09-8120-5051E9BBE1D6}"/>
              </a:ext>
            </a:extLst>
          </p:cNvPr>
          <p:cNvSpPr txBox="1"/>
          <p:nvPr/>
        </p:nvSpPr>
        <p:spPr>
          <a:xfrm>
            <a:off x="320258" y="3996770"/>
            <a:ext cx="865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Switched to Raspberry </a:t>
            </a:r>
            <a:r>
              <a:rPr lang="en-US" dirty="0" err="1"/>
              <a:t>Pis</a:t>
            </a:r>
            <a:r>
              <a:rPr lang="en-US" dirty="0"/>
              <a:t> to reduce overall capacity of server</a:t>
            </a:r>
          </a:p>
          <a:p>
            <a:r>
              <a:rPr lang="en-US" dirty="0"/>
              <a:t>Switched to Apache as it does not handle load as well as nginx</a:t>
            </a:r>
          </a:p>
          <a:p>
            <a:r>
              <a:rPr lang="en-US" dirty="0"/>
              <a:t>Added my laptop to add load to the server without cluttering up client’s </a:t>
            </a:r>
            <a:r>
              <a:rPr lang="en-US" dirty="0" err="1"/>
              <a:t>tcpdumps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0FAC2-F5E8-EF2B-47EF-B50CB34E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74" y="1358268"/>
            <a:ext cx="5102570" cy="260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02368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033C92"/>
      </a:accent1>
      <a:accent2>
        <a:srgbClr val="C9DAF8"/>
      </a:accent2>
      <a:accent3>
        <a:srgbClr val="286492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726</Words>
  <Application>Microsoft Macintosh PowerPoint</Application>
  <PresentationFormat>On-screen Show (16:9)</PresentationFormat>
  <Paragraphs>71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Trebuchet MS</vt:lpstr>
      <vt:lpstr>Arial</vt:lpstr>
      <vt:lpstr>Lora</vt:lpstr>
      <vt:lpstr>Viola template</vt:lpstr>
      <vt:lpstr>Beyond Network Latency</vt:lpstr>
      <vt:lpstr>Who Am I?</vt:lpstr>
      <vt:lpstr>Testing Architecture - AWS</vt:lpstr>
      <vt:lpstr>Defining Terms</vt:lpstr>
      <vt:lpstr>Capture 1: Fast Response</vt:lpstr>
      <vt:lpstr>Interlude: THE PATTERN</vt:lpstr>
      <vt:lpstr>Capture 2: Network Latency</vt:lpstr>
      <vt:lpstr>Capture 3: Application Latency</vt:lpstr>
      <vt:lpstr>Testing Architecture – Raspberry Pi</vt:lpstr>
      <vt:lpstr>Capture 4: Raspberry Pi, GET Flood</vt:lpstr>
      <vt:lpstr>Why This Happened</vt:lpstr>
      <vt:lpstr>Why This Happened</vt:lpstr>
      <vt:lpstr>Why This Happened</vt:lpstr>
      <vt:lpstr>Why This Happened</vt:lpstr>
      <vt:lpstr>Capture 5: Raspberry Pi, SYN Flood</vt:lpstr>
      <vt:lpstr>Why This Happened</vt:lpstr>
      <vt:lpstr>Why This Happened</vt:lpstr>
      <vt:lpstr>Applications – Three Tier Application</vt:lpstr>
      <vt:lpstr>Applications – Internet Facing</vt:lpstr>
      <vt:lpstr>Applications – CDN Fronted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Josh Clark</cp:lastModifiedBy>
  <cp:revision>1</cp:revision>
  <dcterms:modified xsi:type="dcterms:W3CDTF">2023-05-11T13:28:21Z</dcterms:modified>
</cp:coreProperties>
</file>