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6"/>
  </p:notesMasterIdLst>
  <p:sldIdLst>
    <p:sldId id="256" r:id="rId2"/>
    <p:sldId id="260" r:id="rId3"/>
    <p:sldId id="262" r:id="rId4"/>
    <p:sldId id="277" r:id="rId5"/>
    <p:sldId id="261" r:id="rId6"/>
    <p:sldId id="264" r:id="rId7"/>
    <p:sldId id="265" r:id="rId8"/>
    <p:sldId id="266" r:id="rId9"/>
    <p:sldId id="268" r:id="rId10"/>
    <p:sldId id="278" r:id="rId11"/>
    <p:sldId id="269" r:id="rId12"/>
    <p:sldId id="270" r:id="rId13"/>
    <p:sldId id="267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63" r:id="rId22"/>
    <p:sldId id="281" r:id="rId23"/>
    <p:sldId id="280" r:id="rId24"/>
    <p:sldId id="259" r:id="rId25"/>
  </p:sldIdLst>
  <p:sldSz cx="12192000" cy="6858000"/>
  <p:notesSz cx="6858000" cy="9144000"/>
  <p:custDataLst>
    <p:tags r:id="rId27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A04B1-7DED-5942-904A-F41DF303354A}" v="11" dt="2024-10-31T22:06:48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2"/>
    <p:restoredTop sz="0"/>
  </p:normalViewPr>
  <p:slideViewPr>
    <p:cSldViewPr>
      <p:cViewPr varScale="1">
        <p:scale>
          <a:sx n="72" d="100"/>
          <a:sy n="72" d="100"/>
        </p:scale>
        <p:origin x="208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5f457b98c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05f457b98c_2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2" name="Google Shape;62;g305f457b98c_2_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74a2c21b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74a2c21b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2" name="Google Shape;82;g3074a2c21b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24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49350" y="2592500"/>
            <a:ext cx="8459100" cy="1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849350" y="4430100"/>
            <a:ext cx="84591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lt1"/>
              </a:buClr>
              <a:buSzPts val="2400"/>
              <a:buFont typeface="Lucida Sans"/>
              <a:buNone/>
              <a:defRPr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681038"/>
            <a:ext cx="12192000" cy="6176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38200" y="989814"/>
            <a:ext cx="4949858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  <a:defRPr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Char char="•"/>
              <a:defRPr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000"/>
              <a:buChar char="•"/>
              <a:defRPr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2"/>
          </p:nvPr>
        </p:nvSpPr>
        <p:spPr>
          <a:xfrm>
            <a:off x="6135671" y="989814"/>
            <a:ext cx="4949858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  <a:defRPr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Char char="•"/>
              <a:defRPr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000"/>
              <a:buChar char="•"/>
              <a:defRPr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0" y="681038"/>
            <a:ext cx="12192000" cy="6176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838200" y="989814"/>
            <a:ext cx="10515600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  <a:defRPr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Char char="•"/>
              <a:defRPr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000"/>
              <a:buChar char="•"/>
              <a:defRPr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edback">
  <p:cSld name="Feedback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0" name="Google Shape;40;p5"/>
          <p:cNvSpPr>
            <a:spLocks noGrp="1"/>
          </p:cNvSpPr>
          <p:nvPr>
            <p:ph type="pic" idx="2"/>
          </p:nvPr>
        </p:nvSpPr>
        <p:spPr>
          <a:xfrm>
            <a:off x="3581400" y="1026350"/>
            <a:ext cx="4859700" cy="4859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edback light background">
  <p:cSld name="Feedback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682975"/>
            <a:ext cx="12192000" cy="552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" name="Google Shape;44;p6"/>
          <p:cNvSpPr>
            <a:spLocks noGrp="1"/>
          </p:cNvSpPr>
          <p:nvPr>
            <p:ph type="pic" idx="2"/>
          </p:nvPr>
        </p:nvSpPr>
        <p:spPr>
          <a:xfrm>
            <a:off x="3581400" y="1026350"/>
            <a:ext cx="4859700" cy="48597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31850" y="1603376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5200"/>
              <a:buFont typeface="Play"/>
              <a:buNone/>
              <a:defRPr sz="52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itle page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2500"/>
              <a:buFont typeface="Lucida Sans"/>
              <a:buNone/>
              <a:defRPr sz="2500" b="1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336431"/>
            <a:ext cx="10515600" cy="484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D8D8D8"/>
              </a:buClr>
              <a:buSzPts val="2800"/>
              <a:buFont typeface="Lucida Sans"/>
              <a:buChar char="•"/>
              <a:defRPr sz="2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2400"/>
              <a:buFont typeface="Lucida Sans"/>
              <a:buChar char="•"/>
              <a:defRPr sz="24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2000"/>
              <a:buFont typeface="Lucida Sans"/>
              <a:buChar char="•"/>
              <a:defRPr sz="20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D8D8D8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0">
            <a:alphaModFix/>
          </a:blip>
          <a:srcRect b="40737"/>
          <a:stretch>
            <a:fillRect/>
          </a:stretch>
        </p:blipFill>
        <p:spPr>
          <a:xfrm>
            <a:off x="10964150" y="77837"/>
            <a:ext cx="1090150" cy="49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8330600" y="59875"/>
            <a:ext cx="2633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900"/>
              <a:buFont typeface="Lato"/>
              <a:buNone/>
            </a:pPr>
            <a:r>
              <a:rPr lang="de-DE" sz="160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SharkFest’24 EUROPE</a:t>
            </a:r>
            <a:endParaRPr b="1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ts val="1900"/>
              <a:buFont typeface="Lato"/>
              <a:buNone/>
            </a:pPr>
            <a:r>
              <a:rPr lang="de-DE" sz="125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Vienna, Austria </a:t>
            </a:r>
            <a:r>
              <a:rPr lang="de-DE" sz="125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•</a:t>
            </a:r>
            <a:r>
              <a:rPr lang="de-DE" sz="125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 #sf24eu</a:t>
            </a:r>
            <a:endParaRPr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-clark/sf24eu_latenc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clark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e-clark/sf24eu_latency" TargetMode="External"/><Relationship Id="rId4" Type="http://schemas.openxmlformats.org/officeDocument/2006/relationships/hyperlink" Target="https://github.com/je-clar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>
            <a:off x="1849350" y="2592500"/>
            <a:ext cx="8459100" cy="1534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Beyond Network Latency</a:t>
            </a:r>
            <a:endParaRPr dirty="0"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1849350" y="4430100"/>
            <a:ext cx="8459100" cy="153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dirty="0"/>
              <a:t>Josh Clark</a:t>
            </a:r>
            <a:br>
              <a:rPr lang="de-DE" dirty="0"/>
            </a:br>
            <a:r>
              <a:rPr lang="de-DE" dirty="0"/>
              <a:t>Distributed Performance Engineer</a:t>
            </a:r>
          </a:p>
          <a:p>
            <a:pPr marL="0" lvl="0" indent="0" algn="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hlinkClick r:id="rId3"/>
              </a:rPr>
              <a:t>https://github.com/je-clark/sf24eu_latency</a:t>
            </a:r>
            <a:endParaRPr lang="en-US" dirty="0"/>
          </a:p>
          <a:p>
            <a:pPr marL="0" lvl="0" indent="0" algn="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920A0-5498-B9E2-4412-28EAE6694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CD55-663B-7985-6BAA-BDC476B4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Under Attack</a:t>
            </a:r>
          </a:p>
        </p:txBody>
      </p:sp>
    </p:spTree>
    <p:extLst>
      <p:ext uri="{BB962C8B-B14F-4D97-AF65-F5344CB8AC3E}">
        <p14:creationId xmlns:p14="http://schemas.microsoft.com/office/powerpoint/2010/main" val="35363039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5FCB8-7E60-7111-0C01-322116901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714-3469-436C-12AF-77B57308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Architecture – Raspberry 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9759E-8B2A-9045-7B2F-78F1EA92F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4343400"/>
            <a:ext cx="10896600" cy="2057400"/>
          </a:xfrm>
        </p:spPr>
        <p:txBody>
          <a:bodyPr>
            <a:normAutofit/>
          </a:bodyPr>
          <a:lstStyle/>
          <a:p>
            <a:r>
              <a:rPr lang="en-US" dirty="0"/>
              <a:t>Switched to Raspberry </a:t>
            </a:r>
            <a:r>
              <a:rPr lang="en-US" dirty="0" err="1"/>
              <a:t>Pis</a:t>
            </a:r>
            <a:r>
              <a:rPr lang="en-US" dirty="0"/>
              <a:t> to reduce overall server capacity</a:t>
            </a:r>
          </a:p>
          <a:p>
            <a:r>
              <a:rPr lang="en-US" dirty="0"/>
              <a:t>Switched to Apache because it’s less efficient</a:t>
            </a:r>
          </a:p>
          <a:p>
            <a:r>
              <a:rPr lang="en-US" dirty="0"/>
              <a:t>Used laptop to add load to the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3F208-CD1C-C8DC-F4EE-B689B1CA6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855191"/>
            <a:ext cx="7467600" cy="38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5177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28CD8-1A89-ADF2-AFAA-F1B6AC61C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A4F7-5AE8-90AA-8E4D-28034779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4: HTTP GET Flood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84552-3B81-5FC5-8480-061B9D8DE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95600"/>
            <a:ext cx="10515600" cy="3281363"/>
          </a:xfrm>
        </p:spPr>
        <p:txBody>
          <a:bodyPr/>
          <a:lstStyle/>
          <a:p>
            <a:pPr algn="ctr"/>
            <a:r>
              <a:rPr lang="en-US" dirty="0"/>
              <a:t>6_get_flood_fast_filtered.pcapng</a:t>
            </a:r>
          </a:p>
        </p:txBody>
      </p:sp>
    </p:spTree>
    <p:extLst>
      <p:ext uri="{BB962C8B-B14F-4D97-AF65-F5344CB8AC3E}">
        <p14:creationId xmlns:p14="http://schemas.microsoft.com/office/powerpoint/2010/main" val="23519664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E83F1-FB76-8C05-803F-E4B0FCCB7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44AB-BE77-6AD4-5C4D-99671861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Happened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6AB88-324B-A04B-FA91-A49F659CC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494" y="815341"/>
            <a:ext cx="4953000" cy="5612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F71CEA-6B49-BA70-2863-6B1EEC5BEABF}"/>
              </a:ext>
            </a:extLst>
          </p:cNvPr>
          <p:cNvSpPr txBox="1"/>
          <p:nvPr/>
        </p:nvSpPr>
        <p:spPr>
          <a:xfrm>
            <a:off x="1748495" y="6400800"/>
            <a:ext cx="8695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R. Krishnamurthy, “A Framework for Evaluating Server Performance: Application to SIP Proxy Servers”, 2016. Available </a:t>
            </a:r>
            <a:r>
              <a:rPr lang="en-US" sz="1000" dirty="0" err="1"/>
              <a:t>ramekris.wixsite.com</a:t>
            </a:r>
            <a:r>
              <a:rPr lang="en-US" sz="1000" dirty="0"/>
              <a:t>/research</a:t>
            </a:r>
          </a:p>
        </p:txBody>
      </p:sp>
    </p:spTree>
    <p:extLst>
      <p:ext uri="{BB962C8B-B14F-4D97-AF65-F5344CB8AC3E}">
        <p14:creationId xmlns:p14="http://schemas.microsoft.com/office/powerpoint/2010/main" val="276823533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987B3-87DA-E344-33ED-EAEB90F98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883E-A6F4-87AB-F643-A5523100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Happened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63701-777A-FEB2-D649-EAFDCC1FB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494" y="815341"/>
            <a:ext cx="4953000" cy="5612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06EF92-599C-B1DD-9E8E-7EE2D969EB82}"/>
              </a:ext>
            </a:extLst>
          </p:cNvPr>
          <p:cNvSpPr txBox="1"/>
          <p:nvPr/>
        </p:nvSpPr>
        <p:spPr>
          <a:xfrm>
            <a:off x="1748495" y="6400800"/>
            <a:ext cx="8695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R. Krishnamurthy, “A Framework for Evaluating Server Performance: Application to SIP Proxy Servers”, 2016. Available </a:t>
            </a:r>
            <a:r>
              <a:rPr lang="en-US" sz="1000" dirty="0" err="1"/>
              <a:t>ramekris.wixsite.com</a:t>
            </a:r>
            <a:r>
              <a:rPr lang="en-US" sz="1000" dirty="0"/>
              <a:t>/research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152528-8035-3738-A658-5FA38391ADE3}"/>
              </a:ext>
            </a:extLst>
          </p:cNvPr>
          <p:cNvSpPr/>
          <p:nvPr/>
        </p:nvSpPr>
        <p:spPr>
          <a:xfrm>
            <a:off x="3581400" y="3048000"/>
            <a:ext cx="348342" cy="2603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K_stack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AD8DF4-121E-FF50-055E-86384A0AA62C}"/>
              </a:ext>
            </a:extLst>
          </p:cNvPr>
          <p:cNvSpPr/>
          <p:nvPr/>
        </p:nvSpPr>
        <p:spPr>
          <a:xfrm>
            <a:off x="3579564" y="1447800"/>
            <a:ext cx="348342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K_sockq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84928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50CBE-5B28-ADC9-1CD3-1B3AD80FF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26FF-11D2-8183-CC04-2B0C97BE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Happened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9CA7A-A2D7-34EB-7ABC-8C9E4A35B40E}"/>
              </a:ext>
            </a:extLst>
          </p:cNvPr>
          <p:cNvSpPr txBox="1"/>
          <p:nvPr/>
        </p:nvSpPr>
        <p:spPr>
          <a:xfrm>
            <a:off x="1748495" y="6400800"/>
            <a:ext cx="8695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R. Krishnamurthy, “A Framework for Evaluating Server Performance: Application to SIP Proxy Servers”, 2016. Available </a:t>
            </a:r>
            <a:r>
              <a:rPr lang="en-US" sz="1000" dirty="0" err="1"/>
              <a:t>ramekris.wixsite.com</a:t>
            </a:r>
            <a:r>
              <a:rPr lang="en-US" sz="1000" dirty="0"/>
              <a:t>/research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13498E-27F0-09C2-F0CA-3DD759FBF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2" y="1549173"/>
            <a:ext cx="5048420" cy="3730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B15033-F7DD-2F5B-9B31-153A14535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9173"/>
            <a:ext cx="5048420" cy="373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4306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A312C-2178-A466-99B7-B1FF03EBB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F103-BFF4-5BF9-FD63-1EB155C7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Happened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7B080-B136-E71C-F64D-EBEB73BED99E}"/>
              </a:ext>
            </a:extLst>
          </p:cNvPr>
          <p:cNvSpPr txBox="1"/>
          <p:nvPr/>
        </p:nvSpPr>
        <p:spPr>
          <a:xfrm>
            <a:off x="1748495" y="6400800"/>
            <a:ext cx="8695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R. Krishnamurthy, “A Framework for Evaluating Server Performance: Application to SIP Proxy Servers”, 2016. Available </a:t>
            </a:r>
            <a:r>
              <a:rPr lang="en-US" sz="1000" dirty="0" err="1"/>
              <a:t>ramekris.wixsite.com</a:t>
            </a:r>
            <a:r>
              <a:rPr lang="en-US" sz="1000" dirty="0"/>
              <a:t>/research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13C872-0781-8DDC-4195-62BBC046F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698" y="609600"/>
            <a:ext cx="6704602" cy="4954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FE28BF-8E63-8E5B-A028-CF9E4B6DEB2E}"/>
              </a:ext>
            </a:extLst>
          </p:cNvPr>
          <p:cNvSpPr txBox="1"/>
          <p:nvPr/>
        </p:nvSpPr>
        <p:spPr>
          <a:xfrm>
            <a:off x="990600" y="5490318"/>
            <a:ext cx="10134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ucida Sans" panose="020B0602030504020204" pitchFamily="34" charset="77"/>
              </a:rPr>
              <a:t>When an application is busy, it can take a long time for the kernel to get the application to pull a message from the socket buffer</a:t>
            </a:r>
          </a:p>
        </p:txBody>
      </p:sp>
    </p:spTree>
    <p:extLst>
      <p:ext uri="{BB962C8B-B14F-4D97-AF65-F5344CB8AC3E}">
        <p14:creationId xmlns:p14="http://schemas.microsoft.com/office/powerpoint/2010/main" val="395870035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919C5-2F47-7A63-9D40-4D181891D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646E-BA7E-5D6E-F3D9-C2A2CF11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4: TCP SYN Flood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E4D1D-70FC-F6C9-3BD3-CA78228EF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95600"/>
            <a:ext cx="10515600" cy="3281363"/>
          </a:xfrm>
        </p:spPr>
        <p:txBody>
          <a:bodyPr/>
          <a:lstStyle/>
          <a:p>
            <a:pPr algn="ctr"/>
            <a:r>
              <a:rPr lang="en-US" dirty="0"/>
              <a:t>7_syn_flood_fast_filtered.pcapng</a:t>
            </a:r>
          </a:p>
        </p:txBody>
      </p:sp>
    </p:spTree>
    <p:extLst>
      <p:ext uri="{BB962C8B-B14F-4D97-AF65-F5344CB8AC3E}">
        <p14:creationId xmlns:p14="http://schemas.microsoft.com/office/powerpoint/2010/main" val="255689286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8F836-5A17-4A3E-CC4C-1A7C65C1B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44D6-3D08-7C3B-55B9-307583E9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Happened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6A5B3-754B-191B-D76F-0EF9633E0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90800"/>
            <a:ext cx="10515600" cy="3586163"/>
          </a:xfrm>
        </p:spPr>
        <p:txBody>
          <a:bodyPr/>
          <a:lstStyle/>
          <a:p>
            <a:r>
              <a:rPr lang="en-US" dirty="0"/>
              <a:t>To get a packet to the kernel, the NIC must send an interrupt to the CPU</a:t>
            </a:r>
          </a:p>
          <a:p>
            <a:r>
              <a:rPr lang="en-US" dirty="0"/>
              <a:t>The process that handles that interrupt is </a:t>
            </a:r>
            <a:r>
              <a:rPr lang="en-US" dirty="0" err="1"/>
              <a:t>ksoftirqd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3524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EB967-5021-47FB-97F4-DE1FDABD8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A16E-1B6A-85AE-E7FE-F71E99EA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Happened</a:t>
            </a:r>
          </a:p>
        </p:txBody>
      </p:sp>
      <p:pic>
        <p:nvPicPr>
          <p:cNvPr id="6" name="Picture 5" descr="Table&#10;&#10;Description automatically generated with low confidence">
            <a:extLst>
              <a:ext uri="{FF2B5EF4-FFF2-40B4-BE49-F238E27FC236}">
                <a16:creationId xmlns:a16="http://schemas.microsoft.com/office/drawing/2014/main" id="{64D82EFB-2C56-6016-A655-CCAF62B67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03" y="2192905"/>
            <a:ext cx="11289193" cy="247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403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/>
              <a:t>About Me</a:t>
            </a:r>
            <a:endParaRPr dirty="0"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2"/>
          </p:nvPr>
        </p:nvSpPr>
        <p:spPr>
          <a:xfrm>
            <a:off x="533400" y="2133600"/>
            <a:ext cx="10552129" cy="404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M.S. in Computer Engineering</a:t>
            </a:r>
          </a:p>
          <a:p>
            <a:pPr marL="685800" lvl="1" indent="-228600">
              <a:spcBef>
                <a:spcPct val="0"/>
              </a:spcBef>
              <a:buSzPts val="2800"/>
            </a:pPr>
            <a:r>
              <a:rPr lang="en-US" dirty="0"/>
              <a:t>Focus on networking, protocol design, and security</a:t>
            </a:r>
          </a:p>
          <a:p>
            <a:pPr marL="228600" indent="-228600">
              <a:spcBef>
                <a:spcPct val="0"/>
              </a:spcBef>
            </a:pPr>
            <a:r>
              <a:rPr lang="en-US" dirty="0"/>
              <a:t>Distributed Performance Engineer</a:t>
            </a:r>
          </a:p>
          <a:p>
            <a:pPr marL="685800" lvl="1" indent="-228600">
              <a:spcBef>
                <a:spcPct val="0"/>
              </a:spcBef>
            </a:pPr>
            <a:r>
              <a:rPr lang="en-US" dirty="0"/>
              <a:t>Using packets to solve complex performance issues</a:t>
            </a:r>
          </a:p>
          <a:p>
            <a:pPr marL="685800" lvl="1" indent="-228600">
              <a:spcBef>
                <a:spcPct val="0"/>
              </a:spcBef>
            </a:pPr>
            <a:endParaRPr lang="en-US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US" dirty="0">
                <a:hlinkClick r:id="rId3"/>
              </a:rPr>
              <a:t>https://www.jeclark.net</a:t>
            </a:r>
            <a:endParaRPr lang="en-US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US" dirty="0">
                <a:hlinkClick r:id="rId4"/>
              </a:rPr>
              <a:t>https://github.com/je-clark</a:t>
            </a:r>
            <a:endParaRPr lang="en-US" dirty="0"/>
          </a:p>
          <a:p>
            <a:pPr marL="0" lvl="0" indent="0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hlinkClick r:id="rId5"/>
              </a:rPr>
              <a:t>https://github.com/je-clark/sf24eu_latency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A3A3A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4DE6A-A5D0-1CC1-1BC8-A96E6C072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9926-8FDC-0C98-E680-6406E3AF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Application</a:t>
            </a:r>
          </a:p>
        </p:txBody>
      </p:sp>
    </p:spTree>
    <p:extLst>
      <p:ext uri="{BB962C8B-B14F-4D97-AF65-F5344CB8AC3E}">
        <p14:creationId xmlns:p14="http://schemas.microsoft.com/office/powerpoint/2010/main" val="74355328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E749-CF2E-EF9A-B494-D89958E7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Tier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AC8D4-DA7A-F220-17B6-615272195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105400"/>
            <a:ext cx="10515600" cy="10715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Packet captures from a given layer let us perform latency analysis on both sides of that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A31CB-6E22-B784-0E17-DCA877ED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09" y="1295400"/>
            <a:ext cx="11109181" cy="36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7621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0FD9B-2885-602A-5F89-F2469CD76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800B-9008-D1C9-1A14-DF7CAC0A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5DF73-3DC9-433C-7E14-B11490FA2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105400"/>
            <a:ext cx="10515600" cy="1071563"/>
          </a:xfrm>
        </p:spPr>
        <p:txBody>
          <a:bodyPr>
            <a:normAutofit fontScale="77500" lnSpcReduction="20000"/>
          </a:bodyPr>
          <a:lstStyle/>
          <a:p>
            <a:pPr marL="50800" indent="0">
              <a:buNone/>
            </a:pPr>
            <a:r>
              <a:rPr lang="en-US" dirty="0"/>
              <a:t>In a modern internet-facing application, any one of these devices can be causing latency, including devices deployed as appliances. Getting packet captures at multiple layers is critical to isolating a problematic layer.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2BBE0-A3E0-611C-DD38-7AFDD7062F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1408" y="1846803"/>
            <a:ext cx="11115900" cy="253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0105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840FD-23E6-6C01-DAA0-60D93C5C1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3432-B9B4-AEC4-E20C-8849F318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Fronted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8731-6005-751A-9FF5-A0F8F8AED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105400"/>
            <a:ext cx="10515600" cy="1071563"/>
          </a:xfrm>
        </p:spPr>
        <p:txBody>
          <a:bodyPr>
            <a:normAutofit fontScale="85000" lnSpcReduction="20000"/>
          </a:bodyPr>
          <a:lstStyle/>
          <a:p>
            <a:pPr marL="50800" indent="0" algn="ctr">
              <a:buNone/>
            </a:pPr>
            <a:r>
              <a:rPr lang="en-US" dirty="0"/>
              <a:t>With a CDN in the mix, it’s difficult to determine any latency at the client. Because CDNs operate at Layer 7, we don’t even get a good understanding of network latency.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AD5CF-FC8C-F625-6E24-4AB2A4C8A4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4767" y="2016365"/>
            <a:ext cx="11109181" cy="219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7290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de-DE"/>
              <a:t>Feedback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06100F-BA54-6FEB-3716-D8CB6DA80C3E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27113"/>
            <a:ext cx="4859338" cy="485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CFF9-9785-E62B-A5B0-21AD1A96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28EAD-C8BD-C3A2-0289-CE3EBCADC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Network Delay </a:t>
            </a:r>
            <a:r>
              <a:rPr lang="en-US" dirty="0"/>
              <a:t>– the time it takes for a packet to travel between client and server, measured as round trip time</a:t>
            </a:r>
          </a:p>
          <a:p>
            <a:r>
              <a:rPr lang="en-US" b="1" dirty="0"/>
              <a:t>Application Delay </a:t>
            </a:r>
            <a:r>
              <a:rPr lang="en-US" dirty="0"/>
              <a:t>– the time it takes for an application to respond to a request. This is measured between the application process receiving a message and sending a response to the local server’s network stack</a:t>
            </a:r>
          </a:p>
          <a:p>
            <a:r>
              <a:rPr lang="en-US" b="1" dirty="0"/>
              <a:t>Server Delay </a:t>
            </a:r>
            <a:r>
              <a:rPr lang="en-US" dirty="0"/>
              <a:t>– the time it takes a server to transfer messages between the NIC and an application process</a:t>
            </a:r>
          </a:p>
          <a:p>
            <a:r>
              <a:rPr lang="en-US" b="1" dirty="0"/>
              <a:t>Client Wait Time </a:t>
            </a:r>
            <a:r>
              <a:rPr lang="en-US" dirty="0"/>
              <a:t>- the client’s version of server + application delay, usually influenced by 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427587865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AC26-25AA-C046-4C55-6F6B027C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in Normal Operation</a:t>
            </a:r>
          </a:p>
        </p:txBody>
      </p:sp>
    </p:spTree>
    <p:extLst>
      <p:ext uri="{BB962C8B-B14F-4D97-AF65-F5344CB8AC3E}">
        <p14:creationId xmlns:p14="http://schemas.microsoft.com/office/powerpoint/2010/main" val="22185085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DA73-2273-1912-66B1-D119F26A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Architecture - 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1804D-43FF-230F-072C-5DFC2A33F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343400"/>
            <a:ext cx="10515600" cy="2057400"/>
          </a:xfrm>
        </p:spPr>
        <p:txBody>
          <a:bodyPr>
            <a:normAutofit fontScale="92500"/>
          </a:bodyPr>
          <a:lstStyle/>
          <a:p>
            <a:r>
              <a:rPr lang="en-US" dirty="0"/>
              <a:t>Normal internet latency of 30ms simulated on client using </a:t>
            </a:r>
            <a:r>
              <a:rPr lang="en-US" dirty="0" err="1"/>
              <a:t>tc</a:t>
            </a:r>
            <a:endParaRPr lang="en-US" dirty="0"/>
          </a:p>
          <a:p>
            <a:r>
              <a:rPr lang="en-US" dirty="0"/>
              <a:t>Python script (</a:t>
            </a:r>
            <a:r>
              <a:rPr lang="en-US" dirty="0" err="1"/>
              <a:t>request_code.py</a:t>
            </a:r>
            <a:r>
              <a:rPr lang="en-US" dirty="0"/>
              <a:t>) deployed on client to simulate a user</a:t>
            </a:r>
          </a:p>
          <a:p>
            <a:r>
              <a:rPr lang="en-US" dirty="0"/>
              <a:t>All packets captured via </a:t>
            </a:r>
            <a:r>
              <a:rPr lang="en-US" dirty="0" err="1"/>
              <a:t>tcpdump</a:t>
            </a:r>
            <a:r>
              <a:rPr lang="en-US" dirty="0"/>
              <a:t> on the client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338030F-D716-9C7F-C94A-38E1C936C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852" y="1524000"/>
            <a:ext cx="8146296" cy="2638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92301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C0010-1649-5E55-E1A7-47703DF8F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D66A-6B27-D28C-1707-0C3FA843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1: Fast Response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B0A1B-36E1-2BB5-63BD-B976256FC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67000"/>
            <a:ext cx="10515600" cy="3509963"/>
          </a:xfrm>
        </p:spPr>
        <p:txBody>
          <a:bodyPr/>
          <a:lstStyle/>
          <a:p>
            <a:pPr algn="ctr"/>
            <a:r>
              <a:rPr lang="en-US" dirty="0"/>
              <a:t>0_normal_fast_clear.pcapng</a:t>
            </a:r>
          </a:p>
          <a:p>
            <a:pPr algn="ctr"/>
            <a:r>
              <a:rPr lang="en-US" dirty="0"/>
              <a:t>1_normal_fast_cipher.pcapng</a:t>
            </a:r>
          </a:p>
        </p:txBody>
      </p:sp>
    </p:spTree>
    <p:extLst>
      <p:ext uri="{BB962C8B-B14F-4D97-AF65-F5344CB8AC3E}">
        <p14:creationId xmlns:p14="http://schemas.microsoft.com/office/powerpoint/2010/main" val="9959487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2E710-0C6D-4F3C-8771-5AC3E06F0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F228-BE0E-B7DA-6156-00A9CADA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7E5D9-9F06-EBC7-C41E-EE1F48946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04383"/>
            <a:ext cx="10515600" cy="2072580"/>
          </a:xfrm>
        </p:spPr>
        <p:txBody>
          <a:bodyPr/>
          <a:lstStyle/>
          <a:p>
            <a:pPr marL="50800" indent="0" algn="ctr">
              <a:buNone/>
            </a:pPr>
            <a:r>
              <a:rPr lang="en-US" dirty="0"/>
              <a:t>If you only learn one thing from this talk, let it be the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2347F-BB96-707C-1D3B-211CFB245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55" y="1446439"/>
            <a:ext cx="6663445" cy="16262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3FB6F2-590D-7524-F05A-4FE2A5951B33}"/>
              </a:ext>
            </a:extLst>
          </p:cNvPr>
          <p:cNvSpPr txBox="1"/>
          <p:nvPr/>
        </p:nvSpPr>
        <p:spPr>
          <a:xfrm>
            <a:off x="7086600" y="1676400"/>
            <a:ext cx="373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Payload = MSS, no PSH | </a:t>
            </a:r>
            <a:r>
              <a:rPr lang="en-US" sz="1600" b="1" dirty="0"/>
              <a:t>client REQ</a:t>
            </a:r>
          </a:p>
          <a:p>
            <a:r>
              <a:rPr lang="en-US" sz="1600" dirty="0"/>
              <a:t>Payload &lt; MSS, PSH | </a:t>
            </a:r>
            <a:r>
              <a:rPr lang="en-US" sz="1600" b="1" dirty="0"/>
              <a:t>end of REQ</a:t>
            </a:r>
          </a:p>
          <a:p>
            <a:r>
              <a:rPr lang="en-US" sz="1600" dirty="0"/>
              <a:t>Payload = 0, ACK | </a:t>
            </a:r>
            <a:r>
              <a:rPr lang="en-US" sz="1600" b="1" dirty="0"/>
              <a:t>network delay</a:t>
            </a:r>
          </a:p>
          <a:p>
            <a:r>
              <a:rPr lang="en-US" sz="1600" dirty="0"/>
              <a:t>Payload &gt; 0 | </a:t>
            </a:r>
            <a:r>
              <a:rPr lang="en-US" sz="1600" b="1" dirty="0"/>
              <a:t>server + app delay</a:t>
            </a:r>
          </a:p>
        </p:txBody>
      </p:sp>
    </p:spTree>
    <p:extLst>
      <p:ext uri="{BB962C8B-B14F-4D97-AF65-F5344CB8AC3E}">
        <p14:creationId xmlns:p14="http://schemas.microsoft.com/office/powerpoint/2010/main" val="24573687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D659C-7037-7984-1021-D9E63F3C1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DCF5-5E4C-F271-1B4B-F38C707D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2: Network Latency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9F5D7-2087-CDF6-0049-DE6267CDF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67000"/>
            <a:ext cx="10515600" cy="3509963"/>
          </a:xfrm>
        </p:spPr>
        <p:txBody>
          <a:bodyPr/>
          <a:lstStyle/>
          <a:p>
            <a:pPr algn="ctr"/>
            <a:r>
              <a:rPr lang="en-US" dirty="0"/>
              <a:t>2_net_delay_clear.pcapng</a:t>
            </a:r>
          </a:p>
          <a:p>
            <a:pPr algn="ctr"/>
            <a:r>
              <a:rPr lang="en-US" dirty="0"/>
              <a:t>3_net_delay_cipher.pcapng</a:t>
            </a:r>
          </a:p>
        </p:txBody>
      </p:sp>
    </p:spTree>
    <p:extLst>
      <p:ext uri="{BB962C8B-B14F-4D97-AF65-F5344CB8AC3E}">
        <p14:creationId xmlns:p14="http://schemas.microsoft.com/office/powerpoint/2010/main" val="155792821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4AE30-6F61-BFBA-3473-A47039709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7163-9A2E-3F91-3BE5-19FF1BE4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3: Application Latency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75DA6-C077-DFAD-E295-ACD8ACC6E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67000"/>
            <a:ext cx="10515600" cy="3509963"/>
          </a:xfrm>
        </p:spPr>
        <p:txBody>
          <a:bodyPr/>
          <a:lstStyle/>
          <a:p>
            <a:pPr algn="ctr"/>
            <a:r>
              <a:rPr lang="en-US" dirty="0"/>
              <a:t>4_normal_slow_clear.pcapng</a:t>
            </a:r>
          </a:p>
          <a:p>
            <a:pPr algn="ctr"/>
            <a:r>
              <a:rPr lang="en-US" dirty="0"/>
              <a:t>5_normal_slow_cipher.pcapng</a:t>
            </a:r>
          </a:p>
        </p:txBody>
      </p:sp>
    </p:spTree>
    <p:extLst>
      <p:ext uri="{BB962C8B-B14F-4D97-AF65-F5344CB8AC3E}">
        <p14:creationId xmlns:p14="http://schemas.microsoft.com/office/powerpoint/2010/main" val="418549208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9"/>
  <p:tag name="AS_OS" val="Unix 5.4.0.196"/>
  <p:tag name="AS_RELEASE_DATE" val="2024.07.14"/>
  <p:tag name="AS_TITLE" val="Aspose.Slides for .NET6"/>
  <p:tag name="AS_VERSION" val="24.7"/>
</p:tagLst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36</TotalTime>
  <Words>688</Words>
  <Application>Microsoft Macintosh PowerPoint</Application>
  <PresentationFormat>Widescreen</PresentationFormat>
  <Paragraphs>71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Lato</vt:lpstr>
      <vt:lpstr>Lucida Sans</vt:lpstr>
      <vt:lpstr>Play</vt:lpstr>
      <vt:lpstr>Office</vt:lpstr>
      <vt:lpstr>Beyond Network Latency</vt:lpstr>
      <vt:lpstr>About Me</vt:lpstr>
      <vt:lpstr>Defining Terms</vt:lpstr>
      <vt:lpstr>Latency in Normal Operation</vt:lpstr>
      <vt:lpstr>Testing Architecture - AWS</vt:lpstr>
      <vt:lpstr>Capture 1: Fast Response</vt:lpstr>
      <vt:lpstr>THE PATTERN</vt:lpstr>
      <vt:lpstr>Capture 2: Network Latency</vt:lpstr>
      <vt:lpstr>Capture 3: Application Latency</vt:lpstr>
      <vt:lpstr>Latency Under Attack</vt:lpstr>
      <vt:lpstr>Testing Architecture – Raspberry Pi</vt:lpstr>
      <vt:lpstr>Capture 4: HTTP GET Flood</vt:lpstr>
      <vt:lpstr>Why This Happened</vt:lpstr>
      <vt:lpstr>Why This Happened</vt:lpstr>
      <vt:lpstr>Why This Happened</vt:lpstr>
      <vt:lpstr>Why This Happened</vt:lpstr>
      <vt:lpstr>Capture 4: TCP SYN Flood</vt:lpstr>
      <vt:lpstr>Why This Happened</vt:lpstr>
      <vt:lpstr>Why This Happened</vt:lpstr>
      <vt:lpstr>Real World Application</vt:lpstr>
      <vt:lpstr>Three Tier Application</vt:lpstr>
      <vt:lpstr>Modern Application</vt:lpstr>
      <vt:lpstr>CDN Fronted Application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Clark</dc:creator>
  <cp:lastModifiedBy>Josh Clark</cp:lastModifiedBy>
  <cp:revision>1</cp:revision>
  <cp:lastPrinted>2024-10-03T15:06:17Z</cp:lastPrinted>
  <dcterms:created xsi:type="dcterms:W3CDTF">2024-10-31T21:30:51Z</dcterms:created>
  <dcterms:modified xsi:type="dcterms:W3CDTF">2024-10-31T22:06:51Z</dcterms:modified>
</cp:coreProperties>
</file>