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64" r:id="rId6"/>
    <p:sldId id="258" r:id="rId7"/>
    <p:sldId id="265" r:id="rId8"/>
    <p:sldId id="259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AB0803-E4CC-4104-8D7A-C4B9E866A778}">
          <p14:sldIdLst>
            <p14:sldId id="256"/>
            <p14:sldId id="261"/>
            <p14:sldId id="257"/>
            <p14:sldId id="260"/>
            <p14:sldId id="264"/>
            <p14:sldId id="258"/>
            <p14:sldId id="265"/>
            <p14:sldId id="259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risdal/intro-to-lstms-w-keras-gpu-for-text-generation" TargetMode="External"/><Relationship Id="rId2" Type="http://schemas.openxmlformats.org/officeDocument/2006/relationships/hyperlink" Target="https://github.com/crestonbunch/neural-namer/tree/master/crawl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923C-5729-490B-8FA0-46D46FDBF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Fantasy Place Name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62673-59CF-424B-980A-63C5D7BC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Fang</a:t>
            </a:r>
          </a:p>
        </p:txBody>
      </p:sp>
    </p:spTree>
    <p:extLst>
      <p:ext uri="{BB962C8B-B14F-4D97-AF65-F5344CB8AC3E}">
        <p14:creationId xmlns:p14="http://schemas.microsoft.com/office/powerpoint/2010/main" val="224662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654B-5708-41A9-B38F-492AC246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9599-D688-428A-8110-38BE529A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for scraping article names from </a:t>
            </a:r>
            <a:r>
              <a:rPr lang="en-US" dirty="0" err="1"/>
              <a:t>Wikia</a:t>
            </a:r>
            <a:r>
              <a:rPr lang="en-US" dirty="0"/>
              <a:t> adapted from </a:t>
            </a:r>
            <a:r>
              <a:rPr lang="en-US" dirty="0">
                <a:hlinkClick r:id="rId2"/>
              </a:rPr>
              <a:t>this</a:t>
            </a:r>
            <a:r>
              <a:rPr lang="en-US" dirty="0"/>
              <a:t> scraper</a:t>
            </a:r>
          </a:p>
          <a:p>
            <a:r>
              <a:rPr lang="en-US" dirty="0"/>
              <a:t>Code for the Fantasy Place Generator created following </a:t>
            </a:r>
            <a:r>
              <a:rPr lang="en-US" dirty="0">
                <a:hlinkClick r:id="rId3"/>
              </a:rPr>
              <a:t>this</a:t>
            </a:r>
            <a:r>
              <a:rPr lang="en-US" dirty="0"/>
              <a:t> tutorial</a:t>
            </a:r>
          </a:p>
        </p:txBody>
      </p:sp>
    </p:spTree>
    <p:extLst>
      <p:ext uri="{BB962C8B-B14F-4D97-AF65-F5344CB8AC3E}">
        <p14:creationId xmlns:p14="http://schemas.microsoft.com/office/powerpoint/2010/main" val="225616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2C39-A511-45B8-BC7E-BBC9AD5A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2A2C-F420-47F7-9F89-1AC0620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fantasy genre thrives off of its rich settings and the names of these made-up places are distinctively evocative of the genre. This program is a generative text model that will output believable suggestions for fantasy place names based on a dataset of 5952 names. It uses an LSTM neural network with one hidden layer.</a:t>
            </a:r>
          </a:p>
        </p:txBody>
      </p:sp>
    </p:spTree>
    <p:extLst>
      <p:ext uri="{BB962C8B-B14F-4D97-AF65-F5344CB8AC3E}">
        <p14:creationId xmlns:p14="http://schemas.microsoft.com/office/powerpoint/2010/main" val="288740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65B5-7E45-4D0C-B6C7-05C24E41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684-B14C-40FE-8470-920B78E07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747" y="2746695"/>
            <a:ext cx="978105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Fantasy place names were scraped from </a:t>
            </a:r>
            <a:r>
              <a:rPr lang="en-US" dirty="0" err="1"/>
              <a:t>wikia</a:t>
            </a:r>
            <a:r>
              <a:rPr lang="en-US" dirty="0"/>
              <a:t> article titles with an external program</a:t>
            </a:r>
          </a:p>
          <a:p>
            <a:r>
              <a:rPr lang="en-US" dirty="0"/>
              <a:t>Data taken from </a:t>
            </a:r>
            <a:r>
              <a:rPr lang="en-US" dirty="0" err="1"/>
              <a:t>Malazan</a:t>
            </a:r>
            <a:r>
              <a:rPr lang="en-US" dirty="0"/>
              <a:t> Book of the Fallen, Game of Thrones, The </a:t>
            </a:r>
            <a:r>
              <a:rPr lang="en-US" dirty="0" err="1"/>
              <a:t>Stormlight</a:t>
            </a:r>
            <a:r>
              <a:rPr lang="en-US" dirty="0"/>
              <a:t> Archive, Dungeons and Dragons, The Elder Scrolls, and The Witcher Series</a:t>
            </a:r>
          </a:p>
          <a:p>
            <a:r>
              <a:rPr lang="en-US" dirty="0"/>
              <a:t>About 2500 names scraped</a:t>
            </a:r>
          </a:p>
          <a:p>
            <a:r>
              <a:rPr lang="en-US" dirty="0"/>
              <a:t>The rest of the data was taken from a dataset of </a:t>
            </a:r>
            <a:r>
              <a:rPr lang="en-US" dirty="0" err="1"/>
              <a:t>british</a:t>
            </a:r>
            <a:r>
              <a:rPr lang="en-US" dirty="0"/>
              <a:t> place names</a:t>
            </a:r>
          </a:p>
          <a:p>
            <a:r>
              <a:rPr lang="en-US" dirty="0"/>
              <a:t>Total of about 6000 samples</a:t>
            </a:r>
          </a:p>
          <a:p>
            <a:r>
              <a:rPr lang="en-US" dirty="0"/>
              <a:t>Special characters (á, ê, etc.) were replaced</a:t>
            </a:r>
          </a:p>
          <a:p>
            <a:r>
              <a:rPr lang="en-US" dirty="0"/>
              <a:t>Names exceeding 13 characters or below 5 characters were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4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89CD4D-7AB7-4A14-AB99-9A4A730D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23" y="215225"/>
            <a:ext cx="1961872" cy="5938520"/>
          </a:xfrm>
          <a:prstGeom prst="rect">
            <a:avLst/>
          </a:prstGeom>
        </p:spPr>
      </p:pic>
      <p:pic>
        <p:nvPicPr>
          <p:cNvPr id="2050" name="Picture 2" descr="https://media.discordapp.net/attachments/229033029165645824/524788067480109066/unknown.png">
            <a:extLst>
              <a:ext uri="{FF2B5EF4-FFF2-40B4-BE49-F238E27FC236}">
                <a16:creationId xmlns:a16="http://schemas.microsoft.com/office/drawing/2014/main" id="{FABDD7B4-958E-4516-9BB9-83AAC304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38" y="1597963"/>
            <a:ext cx="7313839" cy="34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13957-8C4A-4AFD-A45A-CA1EFADEEA93}"/>
              </a:ext>
            </a:extLst>
          </p:cNvPr>
          <p:cNvSpPr txBox="1"/>
          <p:nvPr/>
        </p:nvSpPr>
        <p:spPr>
          <a:xfrm>
            <a:off x="5543725" y="5188591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problems with special 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9B74E-1C15-43CA-AA96-7625D87A8060}"/>
              </a:ext>
            </a:extLst>
          </p:cNvPr>
          <p:cNvSpPr txBox="1"/>
          <p:nvPr/>
        </p:nvSpPr>
        <p:spPr>
          <a:xfrm>
            <a:off x="864066" y="623721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allnames.head</a:t>
            </a:r>
            <a:r>
              <a:rPr lang="en-US" dirty="0"/>
              <a:t>(15)</a:t>
            </a:r>
          </a:p>
        </p:txBody>
      </p:sp>
    </p:spTree>
    <p:extLst>
      <p:ext uri="{BB962C8B-B14F-4D97-AF65-F5344CB8AC3E}">
        <p14:creationId xmlns:p14="http://schemas.microsoft.com/office/powerpoint/2010/main" val="15784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7D52-8233-459A-8260-4482159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6969-0160-4022-AC09-C7B878A0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01" y="1987491"/>
            <a:ext cx="9905998" cy="3124201"/>
          </a:xfrm>
        </p:spPr>
        <p:txBody>
          <a:bodyPr/>
          <a:lstStyle/>
          <a:p>
            <a:r>
              <a:rPr lang="en-US" dirty="0"/>
              <a:t>Number of features for LSTM chosen using number of unique characters that occur in the dataset after all characters changed to lower case</a:t>
            </a:r>
          </a:p>
          <a:p>
            <a:r>
              <a:rPr lang="en-US" dirty="0"/>
              <a:t>Total of 28 unique characters (26 letters, hyphen, and space)</a:t>
            </a:r>
          </a:p>
          <a:p>
            <a:r>
              <a:rPr lang="en-US" dirty="0"/>
              <a:t>CSV concatenated and then parsed into strings of </a:t>
            </a:r>
            <a:r>
              <a:rPr lang="en-US" dirty="0" err="1"/>
              <a:t>maxlength</a:t>
            </a:r>
            <a:r>
              <a:rPr lang="en-US" dirty="0"/>
              <a:t> = 12 (arbitrary value) with a step size of 3</a:t>
            </a:r>
          </a:p>
          <a:p>
            <a:r>
              <a:rPr lang="en-US" dirty="0"/>
              <a:t>These strings are stored into array called sentences and used to train the 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EE089-E790-417B-B7B9-3F31EF2E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61" y="5055059"/>
            <a:ext cx="9650277" cy="11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6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89F0-BF53-4AED-8F81-79F82E30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AFB1-B91B-4B10-8B75-69C63EA0B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11" y="1866899"/>
            <a:ext cx="10187919" cy="3124201"/>
          </a:xfrm>
        </p:spPr>
        <p:txBody>
          <a:bodyPr/>
          <a:lstStyle/>
          <a:p>
            <a:r>
              <a:rPr lang="en-US" dirty="0"/>
              <a:t>1 Hidden layer, 1 dense output layer</a:t>
            </a:r>
          </a:p>
          <a:p>
            <a:r>
              <a:rPr lang="en-US" dirty="0"/>
              <a:t>Input shape: 10 (</a:t>
            </a:r>
            <a:r>
              <a:rPr lang="en-US" dirty="0" err="1"/>
              <a:t>maxlength</a:t>
            </a:r>
            <a:r>
              <a:rPr lang="en-US" dirty="0"/>
              <a:t>) by 28 (features/characters)</a:t>
            </a:r>
          </a:p>
          <a:p>
            <a:r>
              <a:rPr lang="en-US" dirty="0"/>
              <a:t>activation function: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Loss Function: Categorical cross-entropy</a:t>
            </a:r>
          </a:p>
          <a:p>
            <a:r>
              <a:rPr lang="en-US" dirty="0"/>
              <a:t>Temperatures: 0.25, 0.50, 0.75, 1.00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339E6-EEE4-4229-A56B-8DDF7A4C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5" y="4594247"/>
            <a:ext cx="8161090" cy="18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0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EE04-5ABC-4D91-888D-EDD9F125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942B-77A5-4B6E-B608-56A5D3C8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00" y="2072430"/>
            <a:ext cx="5481696" cy="4454206"/>
          </a:xfrm>
        </p:spPr>
        <p:txBody>
          <a:bodyPr/>
          <a:lstStyle/>
          <a:p>
            <a:r>
              <a:rPr lang="en-US" dirty="0"/>
              <a:t>Epoch size used was 16</a:t>
            </a:r>
          </a:p>
          <a:p>
            <a:r>
              <a:rPr lang="en-US" dirty="0"/>
              <a:t>For each epoch, a random sentence from the array is chosen to be the seed</a:t>
            </a:r>
          </a:p>
          <a:p>
            <a:r>
              <a:rPr lang="en-US" dirty="0" err="1"/>
              <a:t>model.predict</a:t>
            </a:r>
            <a:r>
              <a:rPr lang="en-US" dirty="0"/>
              <a:t>()is called and returns array </a:t>
            </a:r>
            <a:r>
              <a:rPr lang="en-US" dirty="0" err="1"/>
              <a:t>preds</a:t>
            </a:r>
            <a:r>
              <a:rPr lang="en-US" dirty="0"/>
              <a:t> of predictions</a:t>
            </a:r>
          </a:p>
          <a:p>
            <a:r>
              <a:rPr lang="en-US" dirty="0"/>
              <a:t>Helper function sample() picks the next character based off a chosen temperature and an array of probabilities for each character</a:t>
            </a:r>
          </a:p>
          <a:p>
            <a:r>
              <a:rPr lang="en-US" dirty="0"/>
              <a:t>Loss function is evaluated and if loss improves, new weights are stored to weights.hdf5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31181-6A2A-498B-9D72-E4B057B4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837" y="2147929"/>
            <a:ext cx="4728322" cy="2403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86506E-7DE3-4573-9EB9-7DE47E39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212" y="4853029"/>
            <a:ext cx="4847573" cy="15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4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2B8F-291F-421B-807A-18B574DF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881-2A38-4954-9F5D-FA25698D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160429" cy="3124201"/>
          </a:xfrm>
        </p:spPr>
        <p:txBody>
          <a:bodyPr>
            <a:normAutofit/>
          </a:bodyPr>
          <a:lstStyle/>
          <a:p>
            <a:r>
              <a:rPr lang="en-US" dirty="0" err="1"/>
              <a:t>carraston</a:t>
            </a:r>
            <a:r>
              <a:rPr lang="en-US" dirty="0"/>
              <a:t> </a:t>
            </a:r>
          </a:p>
          <a:p>
            <a:r>
              <a:rPr lang="en-US" dirty="0" err="1"/>
              <a:t>mither</a:t>
            </a:r>
            <a:r>
              <a:rPr lang="en-US" dirty="0"/>
              <a:t> </a:t>
            </a:r>
          </a:p>
          <a:p>
            <a:r>
              <a:rPr lang="en-US" dirty="0" err="1"/>
              <a:t>gatholl</a:t>
            </a:r>
            <a:r>
              <a:rPr lang="en-US" dirty="0"/>
              <a:t> </a:t>
            </a:r>
          </a:p>
          <a:p>
            <a:r>
              <a:rPr lang="en-US" dirty="0" err="1"/>
              <a:t>kilmeth</a:t>
            </a:r>
            <a:r>
              <a:rPr lang="en-US" dirty="0"/>
              <a:t> </a:t>
            </a:r>
          </a:p>
          <a:p>
            <a:r>
              <a:rPr lang="en-US" dirty="0" err="1"/>
              <a:t>whirbor</a:t>
            </a:r>
            <a:r>
              <a:rPr lang="en-US" dirty="0"/>
              <a:t> </a:t>
            </a:r>
          </a:p>
          <a:p>
            <a:r>
              <a:rPr lang="en-US" dirty="0" err="1"/>
              <a:t>portburg</a:t>
            </a:r>
            <a:r>
              <a:rPr lang="en-US" dirty="0"/>
              <a:t> </a:t>
            </a:r>
          </a:p>
          <a:p>
            <a:r>
              <a:rPr lang="en-US" dirty="0" err="1"/>
              <a:t>shillang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88105-EBF0-44AA-87CF-11339B8AB837}"/>
              </a:ext>
            </a:extLst>
          </p:cNvPr>
          <p:cNvSpPr txBox="1">
            <a:spLocks/>
          </p:cNvSpPr>
          <p:nvPr/>
        </p:nvSpPr>
        <p:spPr>
          <a:xfrm>
            <a:off x="4292878" y="2592896"/>
            <a:ext cx="416042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stanes</a:t>
            </a:r>
            <a:endParaRPr lang="en-US" dirty="0"/>
          </a:p>
          <a:p>
            <a:r>
              <a:rPr lang="en-US" dirty="0" err="1"/>
              <a:t>waites</a:t>
            </a:r>
            <a:r>
              <a:rPr lang="en-US" dirty="0"/>
              <a:t> </a:t>
            </a:r>
          </a:p>
          <a:p>
            <a:r>
              <a:rPr lang="en-US" dirty="0" err="1"/>
              <a:t>alinider</a:t>
            </a:r>
            <a:r>
              <a:rPr lang="en-US" dirty="0"/>
              <a:t> </a:t>
            </a:r>
          </a:p>
          <a:p>
            <a:r>
              <a:rPr lang="en-US" dirty="0" err="1"/>
              <a:t>catheris</a:t>
            </a:r>
            <a:r>
              <a:rPr lang="en-US" dirty="0"/>
              <a:t> </a:t>
            </a:r>
          </a:p>
          <a:p>
            <a:r>
              <a:rPr lang="en-US" dirty="0" err="1"/>
              <a:t>portham</a:t>
            </a:r>
            <a:r>
              <a:rPr lang="en-US" dirty="0"/>
              <a:t> </a:t>
            </a:r>
          </a:p>
          <a:p>
            <a:r>
              <a:rPr lang="en-US" dirty="0" err="1"/>
              <a:t>ancarn</a:t>
            </a:r>
            <a:r>
              <a:rPr lang="en-US" dirty="0"/>
              <a:t> </a:t>
            </a:r>
          </a:p>
          <a:p>
            <a:r>
              <a:rPr lang="en-US" dirty="0" err="1"/>
              <a:t>midle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E948C7-AB3A-4EC2-AEA0-EC53DFB7B356}"/>
              </a:ext>
            </a:extLst>
          </p:cNvPr>
          <p:cNvSpPr txBox="1">
            <a:spLocks/>
          </p:cNvSpPr>
          <p:nvPr/>
        </p:nvSpPr>
        <p:spPr>
          <a:xfrm>
            <a:off x="7184283" y="2629947"/>
            <a:ext cx="416042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mak</a:t>
            </a:r>
            <a:r>
              <a:rPr lang="en-US" dirty="0"/>
              <a:t> </a:t>
            </a:r>
          </a:p>
          <a:p>
            <a:r>
              <a:rPr lang="en-US" dirty="0" err="1"/>
              <a:t>orstone</a:t>
            </a:r>
            <a:r>
              <a:rPr lang="en-US" dirty="0"/>
              <a:t> </a:t>
            </a:r>
          </a:p>
          <a:p>
            <a:r>
              <a:rPr lang="en-US" dirty="0" err="1"/>
              <a:t>highney</a:t>
            </a:r>
            <a:r>
              <a:rPr lang="en-US" dirty="0"/>
              <a:t> </a:t>
            </a:r>
          </a:p>
          <a:p>
            <a:r>
              <a:rPr lang="en-US" dirty="0" err="1"/>
              <a:t>dreen</a:t>
            </a:r>
            <a:endParaRPr lang="en-US" dirty="0"/>
          </a:p>
          <a:p>
            <a:r>
              <a:rPr lang="en-US" dirty="0" err="1"/>
              <a:t>shuryan</a:t>
            </a:r>
            <a:r>
              <a:rPr lang="en-US" dirty="0"/>
              <a:t> </a:t>
            </a:r>
          </a:p>
          <a:p>
            <a:r>
              <a:rPr lang="en-US" dirty="0" err="1"/>
              <a:t>dovilling</a:t>
            </a:r>
            <a:r>
              <a:rPr lang="en-US" dirty="0"/>
              <a:t> </a:t>
            </a:r>
          </a:p>
          <a:p>
            <a:r>
              <a:rPr lang="en-US" dirty="0" err="1"/>
              <a:t>mairinston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F110-A375-4285-B45F-1AA2234E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33AF-A107-4732-8D13-384FDBCE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generator works surprisingly well</a:t>
            </a:r>
          </a:p>
          <a:p>
            <a:r>
              <a:rPr lang="en-US" dirty="0"/>
              <a:t>This may be attributed to the inherent whimsy and arbitrariness of fantasy names, so exact language conventions did not need to be followed</a:t>
            </a:r>
          </a:p>
          <a:p>
            <a:r>
              <a:rPr lang="en-US" dirty="0"/>
              <a:t>To improve results further, another hidden layer could ne added to handle name length. The current neural network does not handle names with multiple words well</a:t>
            </a:r>
          </a:p>
          <a:p>
            <a:r>
              <a:rPr lang="en-US" dirty="0"/>
              <a:t>Additionally, using a pre-trained network such as word2vec to better handle names with real words in them (such as “King’s Landing”)</a:t>
            </a:r>
          </a:p>
          <a:p>
            <a:r>
              <a:rPr lang="en-US" dirty="0"/>
              <a:t>More testing could be done to determine the optimal </a:t>
            </a:r>
            <a:r>
              <a:rPr lang="en-US" dirty="0" err="1"/>
              <a:t>maxlength</a:t>
            </a:r>
            <a:r>
              <a:rPr lang="en-US" dirty="0"/>
              <a:t> and epoch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31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2603</TotalTime>
  <Words>495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Fantasy Place Name Generator</vt:lpstr>
      <vt:lpstr>Abstract</vt:lpstr>
      <vt:lpstr>Data</vt:lpstr>
      <vt:lpstr>PowerPoint Presentation</vt:lpstr>
      <vt:lpstr>Method</vt:lpstr>
      <vt:lpstr>Creating the LSTM</vt:lpstr>
      <vt:lpstr>Training</vt:lpstr>
      <vt:lpstr> Example Results</vt:lpstr>
      <vt:lpstr>Conclusions and Possible Improvements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Place Generator</dc:title>
  <dc:creator>Jessica Fang</dc:creator>
  <cp:lastModifiedBy>Jessica Fang</cp:lastModifiedBy>
  <cp:revision>29</cp:revision>
  <dcterms:created xsi:type="dcterms:W3CDTF">2018-12-18T15:35:50Z</dcterms:created>
  <dcterms:modified xsi:type="dcterms:W3CDTF">2018-12-21T03:16:11Z</dcterms:modified>
</cp:coreProperties>
</file>