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06" r:id="rId5"/>
    <p:sldId id="309" r:id="rId6"/>
    <p:sldId id="303" r:id="rId7"/>
    <p:sldId id="310" r:id="rId8"/>
    <p:sldId id="311" r:id="rId9"/>
    <p:sldId id="312" r:id="rId10"/>
    <p:sldId id="313" r:id="rId11"/>
    <p:sldId id="315" r:id="rId12"/>
    <p:sldId id="314" r:id="rId13"/>
    <p:sldId id="316" r:id="rId14"/>
    <p:sldId id="317" r:id="rId15"/>
    <p:sldId id="318" r:id="rId16"/>
    <p:sldId id="319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96" d="100"/>
          <a:sy n="96" d="100"/>
        </p:scale>
        <p:origin x="130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  <a:br>
            <a:rPr lang="de-DE" sz="1400" b="0" i="0" u="none" noProof="0" dirty="0"/>
          </a:br>
          <a:r>
            <a:rPr lang="de-DE" sz="1400" b="0" i="0" u="none" noProof="0" dirty="0" err="1"/>
            <a:t>Rudimental</a:t>
          </a:r>
          <a:r>
            <a:rPr lang="de-DE" sz="1400" b="0" i="0" u="none" noProof="0" dirty="0"/>
            <a:t> C# Marching Cubes Demo in Unity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</a:t>
          </a:r>
        </a:p>
        <a:p>
          <a:pPr rtl="0"/>
          <a:r>
            <a:rPr lang="de-DE" sz="1400" b="0" i="0" u="none" noProof="0" dirty="0"/>
            <a:t>Transfer of C# </a:t>
          </a:r>
          <a:r>
            <a:rPr lang="de-DE" sz="1400" b="0" i="0" u="none" noProof="0" dirty="0" err="1"/>
            <a:t>Algorithm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to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Compute</a:t>
          </a:r>
          <a:r>
            <a:rPr lang="de-DE" sz="1400" b="0" i="0" u="none" noProof="0" dirty="0"/>
            <a:t> Shader </a:t>
          </a:r>
          <a:r>
            <a:rPr lang="de-DE" sz="1400" b="0" i="0" u="none" noProof="0" dirty="0" err="1"/>
            <a:t>for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increased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efficiency</a:t>
          </a:r>
          <a:endParaRPr lang="de-DE" sz="1400" b="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  <a:r>
            <a:rPr lang="de-DE" sz="1400" b="0" i="0" u="none" noProof="0" dirty="0"/>
            <a:t>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), </a:t>
          </a:r>
          <a:r>
            <a:rPr lang="de-DE" sz="1400" b="0" i="0" u="none" noProof="0" dirty="0" err="1"/>
            <a:t>Constraints</a:t>
          </a:r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 ✅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</a:p>
        <a:p>
          <a:pPr rtl="0"/>
          <a:r>
            <a:rPr lang="de-DE" sz="1400" b="0" i="0" u="none" noProof="0" dirty="0"/>
            <a:t>Rough MC </a:t>
          </a:r>
          <a:r>
            <a:rPr lang="de-DE" sz="1400" b="0" i="0" u="none" noProof="0" dirty="0" err="1"/>
            <a:t>implementation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 ✅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reasonable</a:t>
          </a:r>
          <a:r>
            <a:rPr lang="de-DE" sz="1400" b="0" i="0" u="none" noProof="0" dirty="0"/>
            <a:t> Density </a:t>
          </a:r>
          <a:r>
            <a:rPr lang="de-DE" sz="1400" b="0" i="0" u="none" noProof="0" dirty="0" err="1"/>
            <a:t>Function</a:t>
          </a:r>
          <a:r>
            <a:rPr lang="de-DE" sz="1400" b="0" i="0" u="none" noProof="0" dirty="0"/>
            <a:t> &amp; Chunk Management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</a:p>
        <a:p>
          <a:pPr rtl="0"/>
          <a:r>
            <a:rPr lang="de-DE" sz="1400" b="1" i="0" u="none" noProof="0" dirty="0"/>
            <a:t>Efficiency Test</a:t>
          </a:r>
        </a:p>
        <a:p>
          <a:pPr rtl="0"/>
          <a:r>
            <a:rPr lang="de-DE" sz="1400" b="1" i="0" u="none" noProof="0" dirty="0" err="1"/>
            <a:t>Improve</a:t>
          </a:r>
          <a:r>
            <a:rPr lang="de-DE" sz="1400" b="1" i="0" u="none" noProof="0" dirty="0"/>
            <a:t> Density </a:t>
          </a:r>
          <a:r>
            <a:rPr lang="de-DE" sz="1400" b="1" i="0" u="none" noProof="0" dirty="0" err="1"/>
            <a:t>Function</a:t>
          </a:r>
          <a:endParaRPr lang="de-DE" sz="1400" b="1" i="0" u="none" noProof="0" dirty="0"/>
        </a:p>
        <a:p>
          <a:pPr rtl="0"/>
          <a:r>
            <a:rPr lang="de-DE" sz="1400" b="1" i="0" u="none" noProof="0" dirty="0"/>
            <a:t>Chunk LODs</a:t>
          </a:r>
        </a:p>
        <a:p>
          <a:pPr rtl="0"/>
          <a:r>
            <a:rPr lang="de-DE" sz="1400" i="1" dirty="0"/>
            <a:t>smooth normal </a:t>
          </a:r>
          <a:r>
            <a:rPr lang="de-DE" sz="1400" i="1" dirty="0" err="1"/>
            <a:t>shading</a:t>
          </a:r>
          <a:r>
            <a:rPr lang="de-DE" sz="1400" i="1" dirty="0"/>
            <a:t> </a:t>
          </a:r>
          <a:r>
            <a:rPr lang="de-DE" sz="1400" i="1" dirty="0" err="1"/>
            <a:t>test</a:t>
          </a:r>
          <a:endParaRPr lang="de-DE" sz="1400" b="1" i="0" u="none" noProof="0" dirty="0"/>
        </a:p>
        <a:p>
          <a:pPr rtl="0"/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endParaRPr lang="de-DE" sz="1400" b="1" i="0" u="none" noProof="0" dirty="0"/>
        </a:p>
        <a:p>
          <a:pPr rtl="0"/>
          <a:r>
            <a:rPr lang="de-DE" sz="1400" i="1" dirty="0"/>
            <a:t>Material </a:t>
          </a:r>
          <a:r>
            <a:rPr lang="de-DE" sz="1400" i="1"/>
            <a:t>Tweaks</a:t>
          </a:r>
        </a:p>
        <a:p>
          <a:pPr rtl="0"/>
          <a:r>
            <a:rPr lang="de-DE" sz="1400" i="1" dirty="0" err="1"/>
            <a:t>Polishing</a:t>
          </a:r>
          <a:endParaRPr lang="de-DE" sz="1400" i="1" dirty="0"/>
        </a:p>
        <a:p>
          <a:pPr rtl="0"/>
          <a:endParaRPr lang="de-DE" sz="1400" i="1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 ✅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</a:p>
        <a:p>
          <a:pPr rtl="0"/>
          <a:r>
            <a:rPr lang="de-DE" sz="1400" b="0" i="0" u="none" noProof="0" dirty="0"/>
            <a:t>Rough MC </a:t>
          </a:r>
          <a:r>
            <a:rPr lang="de-DE" sz="1400" b="0" i="0" u="none" noProof="0" dirty="0" err="1"/>
            <a:t>implementation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 ✅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reasonable</a:t>
          </a:r>
          <a:r>
            <a:rPr lang="de-DE" sz="1400" b="0" i="0" u="none" noProof="0" dirty="0"/>
            <a:t> Density </a:t>
          </a:r>
          <a:r>
            <a:rPr lang="de-DE" sz="1400" b="0" i="0" u="none" noProof="0" dirty="0" err="1"/>
            <a:t>Function</a:t>
          </a:r>
          <a:r>
            <a:rPr lang="de-DE" sz="1400" b="0" i="0" u="none" noProof="0" dirty="0"/>
            <a:t> &amp; Chunk Management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✅ </a:t>
          </a:r>
        </a:p>
        <a:p>
          <a:pPr rtl="0"/>
          <a:r>
            <a:rPr lang="de-DE" sz="1400" b="0" i="0" u="none" noProof="0" dirty="0"/>
            <a:t>Efficiency Test</a:t>
          </a:r>
        </a:p>
        <a:p>
          <a:pPr rtl="0"/>
          <a:r>
            <a:rPr lang="de-DE" sz="1400" b="0" i="0" u="none" noProof="0" dirty="0"/>
            <a:t>Chunk LODs</a:t>
          </a:r>
        </a:p>
        <a:p>
          <a:pPr rtl="0"/>
          <a:r>
            <a:rPr lang="de-DE" sz="1400" b="0" i="0" dirty="0"/>
            <a:t>smooth normal </a:t>
          </a:r>
          <a:r>
            <a:rPr lang="de-DE" sz="1400" b="0" i="0" dirty="0" err="1"/>
            <a:t>shading</a:t>
          </a:r>
          <a:r>
            <a:rPr lang="de-DE" sz="1400" b="0" i="0" dirty="0"/>
            <a:t> </a:t>
          </a:r>
          <a:r>
            <a:rPr lang="de-DE" sz="1400" b="0" i="0" dirty="0" err="1"/>
            <a:t>test</a:t>
          </a:r>
          <a:endParaRPr lang="de-DE" sz="1400" b="0" i="0" u="none" noProof="0" dirty="0"/>
        </a:p>
        <a:p>
          <a:pPr rtl="0"/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endParaRPr lang="de-DE" sz="1400" b="1" i="0" u="none" noProof="0" dirty="0"/>
        </a:p>
        <a:p>
          <a:pPr rtl="0"/>
          <a:r>
            <a:rPr lang="de-DE" sz="1400" i="0" dirty="0"/>
            <a:t>Material </a:t>
          </a:r>
          <a:r>
            <a:rPr lang="de-DE" sz="1400" i="0" dirty="0" err="1"/>
            <a:t>tweaks</a:t>
          </a:r>
          <a:endParaRPr lang="de-DE" sz="1400" i="0" dirty="0"/>
        </a:p>
        <a:p>
          <a:pPr rtl="0"/>
          <a:r>
            <a:rPr lang="de-DE" sz="1400" b="1" i="0" dirty="0" err="1"/>
            <a:t>Polishing</a:t>
          </a:r>
          <a:endParaRPr lang="de-DE" sz="1400" b="1" i="0" dirty="0"/>
        </a:p>
        <a:p>
          <a:pPr rtl="0"/>
          <a:endParaRPr lang="de-DE" sz="1400" i="1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  <a:br>
            <a:rPr lang="de-DE" sz="1400" b="0" i="0" u="none" kern="1200" noProof="0" dirty="0"/>
          </a:br>
          <a:r>
            <a:rPr lang="de-DE" sz="1400" b="0" i="0" u="none" kern="1200" noProof="0" dirty="0" err="1"/>
            <a:t>Rudimental</a:t>
          </a:r>
          <a:r>
            <a:rPr lang="de-DE" sz="1400" b="0" i="0" u="none" kern="1200" noProof="0" dirty="0"/>
            <a:t> C# Marching Cubes Demo in Unity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Transfer of C# </a:t>
          </a:r>
          <a:r>
            <a:rPr lang="de-DE" sz="1400" b="0" i="0" u="none" kern="1200" noProof="0" dirty="0" err="1"/>
            <a:t>Algorithm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to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Compute</a:t>
          </a:r>
          <a:r>
            <a:rPr lang="de-DE" sz="1400" b="0" i="0" u="none" kern="1200" noProof="0" dirty="0"/>
            <a:t> Shader </a:t>
          </a:r>
          <a:r>
            <a:rPr lang="de-DE" sz="1400" b="0" i="0" u="none" kern="1200" noProof="0" dirty="0" err="1"/>
            <a:t>for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increased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efficiency</a:t>
          </a:r>
          <a:endParaRPr lang="de-DE" sz="1400" b="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  <a:r>
            <a:rPr lang="de-DE" sz="1400" b="0" i="0" u="none" kern="1200" noProof="0" dirty="0"/>
            <a:t>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), </a:t>
          </a:r>
          <a:r>
            <a:rPr lang="de-DE" sz="1400" b="0" i="0" u="none" kern="1200" noProof="0" dirty="0" err="1"/>
            <a:t>Constraints</a:t>
          </a: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Rough MC </a:t>
          </a:r>
          <a:r>
            <a:rPr lang="de-DE" sz="1400" b="0" i="0" u="none" kern="1200" noProof="0" dirty="0" err="1"/>
            <a:t>implementation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reasonable</a:t>
          </a:r>
          <a:r>
            <a:rPr lang="de-DE" sz="1400" b="0" i="0" u="none" kern="1200" noProof="0" dirty="0"/>
            <a:t> Density </a:t>
          </a:r>
          <a:r>
            <a:rPr lang="de-DE" sz="1400" b="0" i="0" u="none" kern="1200" noProof="0" dirty="0" err="1"/>
            <a:t>Function</a:t>
          </a:r>
          <a:r>
            <a:rPr lang="de-DE" sz="1400" b="0" i="0" u="none" kern="1200" noProof="0" dirty="0"/>
            <a:t> &amp; Chunk Management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Efficiency Test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 err="1"/>
            <a:t>Improve</a:t>
          </a:r>
          <a:r>
            <a:rPr lang="de-DE" sz="1400" b="1" i="0" u="none" kern="1200" noProof="0" dirty="0"/>
            <a:t> Density </a:t>
          </a:r>
          <a:r>
            <a:rPr lang="de-DE" sz="1400" b="1" i="0" u="none" kern="1200" noProof="0" dirty="0" err="1"/>
            <a:t>Function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Chunk LODs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1" kern="1200" dirty="0"/>
            <a:t>smooth normal </a:t>
          </a:r>
          <a:r>
            <a:rPr lang="de-DE" sz="1400" i="1" kern="1200" dirty="0" err="1"/>
            <a:t>shading</a:t>
          </a:r>
          <a:r>
            <a:rPr lang="de-DE" sz="1400" i="1" kern="1200" dirty="0"/>
            <a:t> </a:t>
          </a:r>
          <a:r>
            <a:rPr lang="de-DE" sz="1400" i="1" kern="1200" dirty="0" err="1"/>
            <a:t>test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1" kern="1200" dirty="0"/>
            <a:t>Material </a:t>
          </a:r>
          <a:r>
            <a:rPr lang="de-DE" sz="1400" i="1" kern="1200"/>
            <a:t>Tweaks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1" kern="1200" dirty="0" err="1"/>
            <a:t>Polishing</a:t>
          </a:r>
          <a:endParaRPr lang="de-DE" sz="1400" i="1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i="1" kern="120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Rough MC </a:t>
          </a:r>
          <a:r>
            <a:rPr lang="de-DE" sz="1400" b="0" i="0" u="none" kern="1200" noProof="0" dirty="0" err="1"/>
            <a:t>implementation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 ✅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reasonable</a:t>
          </a:r>
          <a:r>
            <a:rPr lang="de-DE" sz="1400" b="0" i="0" u="none" kern="1200" noProof="0" dirty="0"/>
            <a:t> Density </a:t>
          </a:r>
          <a:r>
            <a:rPr lang="de-DE" sz="1400" b="0" i="0" u="none" kern="1200" noProof="0" dirty="0" err="1"/>
            <a:t>Function</a:t>
          </a:r>
          <a:r>
            <a:rPr lang="de-DE" sz="1400" b="0" i="0" u="none" kern="1200" noProof="0" dirty="0"/>
            <a:t> &amp; Chunk Management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✅ 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Efficiency Test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Chunk LODs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dirty="0"/>
            <a:t>smooth normal </a:t>
          </a:r>
          <a:r>
            <a:rPr lang="de-DE" sz="1400" b="0" i="0" kern="1200" dirty="0" err="1"/>
            <a:t>shading</a:t>
          </a:r>
          <a:r>
            <a:rPr lang="de-DE" sz="1400" b="0" i="0" kern="1200" dirty="0"/>
            <a:t> </a:t>
          </a:r>
          <a:r>
            <a:rPr lang="de-DE" sz="1400" b="0" i="0" kern="1200" dirty="0" err="1"/>
            <a:t>test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endParaRPr lang="de-DE" sz="1400" b="1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i="0" kern="1200" dirty="0"/>
            <a:t>Material </a:t>
          </a:r>
          <a:r>
            <a:rPr lang="de-DE" sz="1400" i="0" kern="1200" dirty="0" err="1"/>
            <a:t>tweaks</a:t>
          </a:r>
          <a:endParaRPr lang="de-DE" sz="1400" i="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 err="1"/>
            <a:t>Polishing</a:t>
          </a:r>
          <a:endParaRPr lang="de-DE" sz="1400" b="1" i="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i="1" kern="120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17.01.2023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17.01.2023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8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4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92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Lague/Marching-Cubes" TargetMode="External"/><Relationship Id="rId2" Type="http://schemas.openxmlformats.org/officeDocument/2006/relationships/hyperlink" Target="http://paulbourke.net/geometry/polygonis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onja-tutorials.com/post/050-compute-shader/" TargetMode="External"/><Relationship Id="rId5" Type="http://schemas.openxmlformats.org/officeDocument/2006/relationships/hyperlink" Target="https://catlikecoding.com/unity/tutorials/basics/compute-shaders/" TargetMode="External"/><Relationship Id="rId4" Type="http://schemas.openxmlformats.org/officeDocument/2006/relationships/hyperlink" Target="https://people.eecs.berkeley.edu/~jrs/meshpapers/LorensenClin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0867651.2003.10487582" TargetMode="External"/><Relationship Id="rId2" Type="http://schemas.openxmlformats.org/officeDocument/2006/relationships/hyperlink" Target="https://dl.acm.org/doi/10.1145/37402.37422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i.org/10.1145/3301506.33015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892849" cy="2843784"/>
          </a:xfrm>
        </p:spPr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Computergrafik Praktikum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Tim </a:t>
            </a:r>
            <a:r>
              <a:rPr lang="de-DE" sz="2000" dirty="0" err="1">
                <a:solidFill>
                  <a:schemeClr val="bg1"/>
                </a:solidFill>
              </a:rPr>
              <a:t>Wolfsegger</a:t>
            </a:r>
            <a:r>
              <a:rPr lang="de-DE" sz="2000" dirty="0">
                <a:solidFill>
                  <a:schemeClr val="bg1"/>
                </a:solidFill>
              </a:rPr>
              <a:t> &amp; Jens Lehmann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081228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561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03 17.01.23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11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/>
              <a:t>Chunk Management ✅</a:t>
            </a:r>
          </a:p>
          <a:p>
            <a:pPr lvl="1"/>
            <a:r>
              <a:rPr lang="de-DE" sz="2000" dirty="0"/>
              <a:t>LODs </a:t>
            </a:r>
            <a:r>
              <a:rPr lang="de-DE" sz="2000" dirty="0" err="1"/>
              <a:t>added</a:t>
            </a:r>
            <a:endParaRPr lang="de-DE" sz="2000" dirty="0"/>
          </a:p>
          <a:p>
            <a:pPr lvl="1"/>
            <a:r>
              <a:rPr lang="de-DE" sz="2000" dirty="0"/>
              <a:t>Generating Terrain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moving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camera</a:t>
            </a:r>
            <a:endParaRPr lang="de-DE" sz="2000" dirty="0"/>
          </a:p>
          <a:p>
            <a:pPr marL="457200" lvl="1" indent="0">
              <a:buNone/>
            </a:pPr>
            <a:endParaRPr lang="de-DE" sz="2000" b="1" dirty="0"/>
          </a:p>
          <a:p>
            <a:r>
              <a:rPr lang="de-DE" sz="2400" b="1" dirty="0" err="1"/>
              <a:t>Refactoring</a:t>
            </a:r>
            <a:r>
              <a:rPr lang="de-DE" sz="2400" b="1" dirty="0"/>
              <a:t> &amp; Efficiency </a:t>
            </a:r>
            <a:r>
              <a:rPr lang="de-DE" sz="2400" b="1" dirty="0" err="1"/>
              <a:t>analysis</a:t>
            </a:r>
            <a:r>
              <a:rPr lang="de-DE" sz="2400" b="1" dirty="0"/>
              <a:t> ✅</a:t>
            </a:r>
          </a:p>
          <a:p>
            <a:pPr lvl="1"/>
            <a:r>
              <a:rPr lang="de-DE" sz="2000" dirty="0" err="1"/>
              <a:t>reduction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buffer</a:t>
            </a:r>
            <a:r>
              <a:rPr lang="de-DE" sz="2000" dirty="0"/>
              <a:t> </a:t>
            </a:r>
            <a:r>
              <a:rPr lang="de-DE" sz="2000" dirty="0" err="1"/>
              <a:t>execution</a:t>
            </a:r>
            <a:r>
              <a:rPr lang="de-DE" sz="2000" dirty="0"/>
              <a:t> </a:t>
            </a:r>
            <a:r>
              <a:rPr lang="de-DE" sz="2000" dirty="0" err="1"/>
              <a:t>needed</a:t>
            </a:r>
            <a:endParaRPr lang="de-DE" sz="2000" dirty="0"/>
          </a:p>
          <a:p>
            <a:pPr lvl="1"/>
            <a:r>
              <a:rPr lang="de-DE" sz="2000" dirty="0" err="1"/>
              <a:t>Garbage</a:t>
            </a:r>
            <a:r>
              <a:rPr lang="de-DE" sz="2000" dirty="0"/>
              <a:t> </a:t>
            </a:r>
            <a:r>
              <a:rPr lang="de-DE" sz="2000" dirty="0" err="1"/>
              <a:t>collection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compute</a:t>
            </a:r>
            <a:r>
              <a:rPr lang="de-DE" sz="2000" dirty="0"/>
              <a:t> </a:t>
            </a:r>
            <a:r>
              <a:rPr lang="de-DE" sz="2000" dirty="0" err="1"/>
              <a:t>buffers</a:t>
            </a:r>
            <a:r>
              <a:rPr lang="de-DE" sz="2000" dirty="0"/>
              <a:t> </a:t>
            </a:r>
            <a:r>
              <a:rPr lang="de-DE" sz="2000" dirty="0" err="1"/>
              <a:t>needed</a:t>
            </a:r>
            <a:endParaRPr lang="de-DE" sz="2000" dirty="0"/>
          </a:p>
          <a:p>
            <a:pPr marL="457200" lvl="1" indent="0">
              <a:buNone/>
            </a:pPr>
            <a:endParaRPr lang="de-DE" sz="2000" dirty="0"/>
          </a:p>
          <a:p>
            <a:r>
              <a:rPr lang="de-DE" sz="2400" b="1" dirty="0"/>
              <a:t>Smooth </a:t>
            </a:r>
            <a:r>
              <a:rPr lang="de-DE" sz="2400" b="1" dirty="0" err="1"/>
              <a:t>Shading</a:t>
            </a:r>
            <a:r>
              <a:rPr lang="de-DE" sz="2400" b="1" dirty="0"/>
              <a:t> </a:t>
            </a:r>
            <a:r>
              <a:rPr lang="de-DE" sz="2400" b="1" dirty="0" err="1"/>
              <a:t>tested</a:t>
            </a:r>
            <a:r>
              <a:rPr lang="de-DE" sz="2400" b="1" dirty="0"/>
              <a:t> ✅</a:t>
            </a:r>
          </a:p>
          <a:p>
            <a:pPr lvl="1"/>
            <a:r>
              <a:rPr lang="de-DE" sz="2000" dirty="0" err="1"/>
              <a:t>visually</a:t>
            </a:r>
            <a:r>
              <a:rPr lang="de-DE" sz="2000" dirty="0"/>
              <a:t> ok, but 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right</a:t>
            </a:r>
            <a:r>
              <a:rPr lang="de-DE" sz="2000" dirty="0"/>
              <a:t> </a:t>
            </a:r>
            <a:r>
              <a:rPr lang="de-DE" sz="2000" dirty="0" err="1"/>
              <a:t>now</a:t>
            </a:r>
            <a:endParaRPr lang="de-DE" sz="2000" dirty="0"/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4359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Upcoming</a:t>
            </a:r>
            <a:r>
              <a:rPr lang="de-DE" sz="4800" dirty="0"/>
              <a:t> Features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12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 err="1"/>
              <a:t>Polishing</a:t>
            </a:r>
            <a:endParaRPr lang="de-DE" sz="2400" b="1" dirty="0"/>
          </a:p>
          <a:p>
            <a:pPr lvl="1"/>
            <a:r>
              <a:rPr lang="de-DE" sz="2000" b="1" dirty="0" err="1"/>
              <a:t>Improve</a:t>
            </a:r>
            <a:r>
              <a:rPr lang="de-DE" sz="2000" b="1" dirty="0"/>
              <a:t> Density </a:t>
            </a:r>
            <a:r>
              <a:rPr lang="de-DE" sz="2000" b="1" dirty="0" err="1"/>
              <a:t>Function</a:t>
            </a:r>
            <a:r>
              <a:rPr lang="de-DE" sz="2000" b="1" dirty="0"/>
              <a:t> </a:t>
            </a:r>
          </a:p>
          <a:p>
            <a:pPr lvl="1"/>
            <a:r>
              <a:rPr lang="de-DE" sz="2000" b="1" dirty="0" err="1"/>
              <a:t>Improve</a:t>
            </a:r>
            <a:r>
              <a:rPr lang="de-DE" sz="2000" b="1" dirty="0"/>
              <a:t> Chunk Management (</a:t>
            </a:r>
            <a:r>
              <a:rPr lang="de-DE" sz="2000" b="1" dirty="0" err="1"/>
              <a:t>reduce</a:t>
            </a:r>
            <a:r>
              <a:rPr lang="de-DE" sz="2000" b="1" dirty="0"/>
              <a:t> </a:t>
            </a:r>
            <a:r>
              <a:rPr lang="de-DE" sz="2000" b="1" dirty="0" err="1"/>
              <a:t>buffer</a:t>
            </a:r>
            <a:r>
              <a:rPr lang="de-DE" sz="2000" b="1" dirty="0"/>
              <a:t> </a:t>
            </a:r>
            <a:r>
              <a:rPr lang="de-DE" sz="2000" b="1" dirty="0" err="1"/>
              <a:t>execution</a:t>
            </a:r>
            <a:r>
              <a:rPr lang="de-DE" sz="2000" b="1" dirty="0"/>
              <a:t>)</a:t>
            </a:r>
          </a:p>
          <a:p>
            <a:pPr lvl="1"/>
            <a:r>
              <a:rPr lang="de-DE" sz="2000" b="1" dirty="0" err="1"/>
              <a:t>Improve</a:t>
            </a:r>
            <a:r>
              <a:rPr lang="de-DE" sz="2000" b="1" dirty="0"/>
              <a:t> Terrain Material</a:t>
            </a:r>
          </a:p>
          <a:p>
            <a:pPr marL="457200" lvl="1" indent="0">
              <a:buNone/>
            </a:pPr>
            <a:endParaRPr lang="de-DE" sz="2000" b="1" dirty="0"/>
          </a:p>
          <a:p>
            <a:r>
              <a:rPr lang="de-DE" sz="2400" dirty="0"/>
              <a:t>Shader </a:t>
            </a:r>
            <a:r>
              <a:rPr lang="de-DE" sz="2400" dirty="0" err="1"/>
              <a:t>based</a:t>
            </a:r>
            <a:r>
              <a:rPr lang="de-DE" sz="2400" dirty="0"/>
              <a:t> smooth normal </a:t>
            </a:r>
            <a:r>
              <a:rPr lang="de-DE" sz="2400" dirty="0" err="1"/>
              <a:t>shading</a:t>
            </a:r>
            <a:r>
              <a:rPr lang="de-DE" sz="2400" dirty="0"/>
              <a:t> (via </a:t>
            </a:r>
            <a:r>
              <a:rPr lang="de-DE" sz="2400" dirty="0" err="1"/>
              <a:t>compute</a:t>
            </a:r>
            <a:r>
              <a:rPr lang="de-DE" sz="2400" dirty="0"/>
              <a:t> </a:t>
            </a:r>
            <a:r>
              <a:rPr lang="de-DE" sz="2400" dirty="0" err="1"/>
              <a:t>shaders</a:t>
            </a:r>
            <a:r>
              <a:rPr lang="de-DE" sz="2400" dirty="0"/>
              <a:t>) ?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45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13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757409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384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Marching Cubes Terrain Generator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Unity &amp; </a:t>
            </a:r>
            <a:r>
              <a:rPr lang="de-DE" sz="2000" dirty="0" err="1">
                <a:solidFill>
                  <a:schemeClr val="bg1"/>
                </a:solidFill>
              </a:rPr>
              <a:t>Compute</a:t>
            </a:r>
            <a:r>
              <a:rPr lang="de-DE" sz="2000" dirty="0">
                <a:solidFill>
                  <a:schemeClr val="bg1"/>
                </a:solidFill>
              </a:rPr>
              <a:t> Shaders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13745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CA42-224C-53A5-3130-2BDD518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334D1-F6D7-5BBD-817D-1F663FD9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friend: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assimilation</a:t>
            </a:r>
            <a:endParaRPr lang="de-DE" dirty="0"/>
          </a:p>
          <a:p>
            <a:r>
              <a:rPr lang="de-DE" dirty="0" err="1"/>
              <a:t>Nvidea</a:t>
            </a:r>
            <a:r>
              <a:rPr lang="de-DE" dirty="0"/>
              <a:t>: GPU </a:t>
            </a:r>
            <a:r>
              <a:rPr lang="de-DE" dirty="0" err="1"/>
              <a:t>Gems</a:t>
            </a:r>
            <a:r>
              <a:rPr lang="de-DE" dirty="0"/>
              <a:t> (https://developer.nvidia.com/gpugems/gpugems3/part-i-geometry/chapter-1-generating-complex-procedural-terrains-using-gpu)</a:t>
            </a:r>
          </a:p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: 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try</a:t>
            </a:r>
            <a:r>
              <a:rPr lang="de-DE" dirty="0"/>
              <a:t> out </a:t>
            </a:r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200A2-44FA-AEBB-6A37-C1DFF11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229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222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59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More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http://paulbourke.net/geometry/polygonise/</a:t>
            </a:r>
            <a:r>
              <a:rPr lang="de-DE" dirty="0"/>
              <a:t> (LUTs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</a:t>
            </a:r>
          </a:p>
          <a:p>
            <a:r>
              <a:rPr lang="de-DE" dirty="0">
                <a:hlinkClick r:id="rId3"/>
              </a:rPr>
              <a:t>https://github.com/SebLague/Marching-Cubes</a:t>
            </a:r>
            <a:endParaRPr lang="de-DE" dirty="0"/>
          </a:p>
          <a:p>
            <a:r>
              <a:rPr lang="de-DE" dirty="0">
                <a:hlinkClick r:id="rId4"/>
              </a:rPr>
              <a:t>https://people.eecs.berkeley.edu/~jrs/meshpapers/LorensenCline.pdf</a:t>
            </a:r>
            <a:endParaRPr lang="de-DE" dirty="0"/>
          </a:p>
          <a:p>
            <a:r>
              <a:rPr lang="de-DE" dirty="0">
                <a:hlinkClick r:id="rId5"/>
              </a:rPr>
              <a:t>https://catlikecoding.com/unity/tutorials/basics/compute-shaders/</a:t>
            </a:r>
            <a:endParaRPr lang="de-DE" dirty="0"/>
          </a:p>
          <a:p>
            <a:r>
              <a:rPr lang="de-DE" dirty="0">
                <a:hlinkClick r:id="rId6"/>
              </a:rPr>
              <a:t>https://www.ronja-tutorials.com/post/050-compute-shader/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88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01 22.11.22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Setup </a:t>
            </a:r>
            <a:r>
              <a:rPr lang="de-DE" dirty="0" err="1"/>
              <a:t>Git</a:t>
            </a:r>
            <a:r>
              <a:rPr lang="de-DE" dirty="0"/>
              <a:t>, LFS &amp; Unity ✅</a:t>
            </a:r>
          </a:p>
          <a:p>
            <a:r>
              <a:rPr lang="de-DE" dirty="0"/>
              <a:t>First Chunk Generation ✅</a:t>
            </a:r>
          </a:p>
          <a:p>
            <a:r>
              <a:rPr lang="de-DE" dirty="0"/>
              <a:t>Rough MC Implementation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Shader ✅</a:t>
            </a:r>
          </a:p>
          <a:p>
            <a:endParaRPr lang="de-DE" dirty="0"/>
          </a:p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dirty="0"/>
              <a:t>: Terrain Material, </a:t>
            </a:r>
            <a:r>
              <a:rPr lang="de-DE" b="1" dirty="0" err="1"/>
              <a:t>work</a:t>
            </a:r>
            <a:r>
              <a:rPr lang="de-DE" b="1" dirty="0"/>
              <a:t> on Density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plausible,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), Chunk </a:t>
            </a:r>
            <a:r>
              <a:rPr lang="de-DE" dirty="0" err="1"/>
              <a:t>saving</a:t>
            </a:r>
            <a:r>
              <a:rPr lang="de-DE" dirty="0"/>
              <a:t> and </a:t>
            </a:r>
            <a:r>
              <a:rPr lang="de-DE" dirty="0" err="1"/>
              <a:t>loading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9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02 20.12.22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8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Improved</a:t>
            </a:r>
            <a:r>
              <a:rPr lang="de-DE" sz="2800" dirty="0"/>
              <a:t> Density </a:t>
            </a:r>
            <a:r>
              <a:rPr lang="de-DE" sz="2800" dirty="0" err="1"/>
              <a:t>Function</a:t>
            </a:r>
            <a:r>
              <a:rPr lang="de-DE" sz="2800" dirty="0"/>
              <a:t> </a:t>
            </a:r>
            <a:r>
              <a:rPr lang="de-DE" dirty="0"/>
              <a:t>✅</a:t>
            </a:r>
          </a:p>
          <a:p>
            <a:pPr lvl="1"/>
            <a:r>
              <a:rPr lang="de-DE" dirty="0"/>
              <a:t>2D / 3D Noise </a:t>
            </a:r>
            <a:r>
              <a:rPr lang="de-DE" dirty="0" err="1"/>
              <a:t>option</a:t>
            </a:r>
            <a:endParaRPr lang="de-DE" dirty="0"/>
          </a:p>
          <a:p>
            <a:pPr lvl="1"/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frequencies</a:t>
            </a:r>
            <a:endParaRPr lang="de-DE" dirty="0"/>
          </a:p>
          <a:p>
            <a:pPr lvl="1"/>
            <a:r>
              <a:rPr lang="de-DE" dirty="0" err="1"/>
              <a:t>octave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Chunk </a:t>
            </a:r>
            <a:r>
              <a:rPr lang="de-DE" dirty="0" err="1"/>
              <a:t>management</a:t>
            </a:r>
            <a:r>
              <a:rPr lang="de-DE" dirty="0"/>
              <a:t> ✅</a:t>
            </a:r>
          </a:p>
          <a:p>
            <a:pPr lvl="1"/>
            <a:r>
              <a:rPr lang="de-DE" dirty="0" err="1"/>
              <a:t>propagate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chunks</a:t>
            </a:r>
            <a:endParaRPr lang="de-DE" dirty="0"/>
          </a:p>
          <a:p>
            <a:pPr lvl="1"/>
            <a:r>
              <a:rPr lang="de-DE" dirty="0" err="1"/>
              <a:t>chunk</a:t>
            </a:r>
            <a:r>
              <a:rPr lang="de-DE" dirty="0"/>
              <a:t> holder </a:t>
            </a:r>
            <a:r>
              <a:rPr lang="de-DE" dirty="0" err="1"/>
              <a:t>structure</a:t>
            </a:r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9438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Upcoming</a:t>
            </a:r>
            <a:r>
              <a:rPr lang="de-DE" sz="4800" dirty="0"/>
              <a:t> Features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9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 err="1">
                <a:solidFill>
                  <a:srgbClr val="FF0000"/>
                </a:solidFill>
              </a:rPr>
              <a:t>Improved</a:t>
            </a:r>
            <a:r>
              <a:rPr lang="de-DE" sz="2400" b="1" dirty="0">
                <a:solidFill>
                  <a:srgbClr val="FF0000"/>
                </a:solidFill>
              </a:rPr>
              <a:t> Density </a:t>
            </a:r>
            <a:r>
              <a:rPr lang="de-DE" sz="2400" b="1" dirty="0" err="1">
                <a:solidFill>
                  <a:srgbClr val="FF0000"/>
                </a:solidFill>
              </a:rPr>
              <a:t>Function</a:t>
            </a:r>
            <a:r>
              <a:rPr lang="de-DE" sz="2400" b="1" dirty="0">
                <a:solidFill>
                  <a:srgbClr val="FF0000"/>
                </a:solidFill>
              </a:rPr>
              <a:t> (</a:t>
            </a:r>
            <a:r>
              <a:rPr lang="de-DE" sz="2400" b="1" dirty="0" err="1">
                <a:solidFill>
                  <a:srgbClr val="FF0000"/>
                </a:solidFill>
              </a:rPr>
              <a:t>height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thresholds</a:t>
            </a:r>
            <a:r>
              <a:rPr lang="de-DE" sz="2400" b="1" dirty="0">
                <a:solidFill>
                  <a:srgbClr val="FF0000"/>
                </a:solidFill>
              </a:rPr>
              <a:t>, </a:t>
            </a:r>
            <a:r>
              <a:rPr lang="de-DE" sz="2400" b="1" dirty="0" err="1">
                <a:solidFill>
                  <a:srgbClr val="FF0000"/>
                </a:solidFill>
              </a:rPr>
              <a:t>noise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improvements</a:t>
            </a:r>
            <a:r>
              <a:rPr lang="de-DE" sz="2400" b="1" dirty="0">
                <a:solidFill>
                  <a:srgbClr val="FF0000"/>
                </a:solidFill>
              </a:rPr>
              <a:t>?)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Chunk Management (LODs, </a:t>
            </a:r>
            <a:r>
              <a:rPr lang="de-DE" sz="2400" b="1" dirty="0" err="1">
                <a:solidFill>
                  <a:srgbClr val="FF0000"/>
                </a:solidFill>
              </a:rPr>
              <a:t>draw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distance</a:t>
            </a:r>
            <a:r>
              <a:rPr lang="de-DE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de-DE" sz="2400" b="1" dirty="0">
                <a:solidFill>
                  <a:srgbClr val="00B050"/>
                </a:solidFill>
              </a:rPr>
              <a:t>Efficiency </a:t>
            </a:r>
            <a:r>
              <a:rPr lang="de-DE" sz="2400" b="1" dirty="0" err="1">
                <a:solidFill>
                  <a:srgbClr val="00B050"/>
                </a:solidFill>
              </a:rPr>
              <a:t>analysis</a:t>
            </a:r>
            <a:endParaRPr lang="de-DE" sz="2400" b="1" dirty="0">
              <a:solidFill>
                <a:srgbClr val="00B050"/>
              </a:solidFill>
            </a:endParaRPr>
          </a:p>
          <a:p>
            <a:r>
              <a:rPr lang="de-DE" sz="2400" b="1" dirty="0"/>
              <a:t>Papers </a:t>
            </a:r>
          </a:p>
          <a:p>
            <a:pPr lvl="1"/>
            <a:r>
              <a:rPr lang="de-DE" sz="1800" dirty="0"/>
              <a:t>Marching Cubes: </a:t>
            </a:r>
            <a:r>
              <a:rPr lang="de-DE" sz="1800" dirty="0">
                <a:hlinkClick r:id="rId2"/>
              </a:rPr>
              <a:t>https://dl.acm.org/doi/10.1145/37402.37422</a:t>
            </a:r>
            <a:r>
              <a:rPr lang="de-DE" sz="1800" dirty="0"/>
              <a:t> </a:t>
            </a:r>
            <a:r>
              <a:rPr lang="de-DE" sz="2000" dirty="0"/>
              <a:t>✅</a:t>
            </a:r>
          </a:p>
          <a:p>
            <a:pPr lvl="1"/>
            <a:r>
              <a:rPr lang="en-US" sz="1800" b="0" i="0" u="none" strike="noStrike" baseline="0" dirty="0"/>
              <a:t>Efficient Implementation of Marching Cubes' Cases with Topological Guarantees </a:t>
            </a:r>
            <a:r>
              <a:rPr lang="de-DE" sz="1800" b="0" i="0" u="none" strike="noStrike" baseline="0" dirty="0">
                <a:hlinkClick r:id="rId3"/>
              </a:rPr>
              <a:t>https://doi.org/10.1080/10867651.2003.10487582</a:t>
            </a:r>
            <a:r>
              <a:rPr lang="de-DE" sz="1800" b="0" i="0" u="none" strike="noStrike" baseline="0" dirty="0"/>
              <a:t> </a:t>
            </a:r>
          </a:p>
          <a:p>
            <a:pPr lvl="1"/>
            <a:r>
              <a:rPr lang="en-US" sz="1800" b="0" i="0" u="none" strike="noStrike" baseline="0" dirty="0"/>
              <a:t>Planetary Marching Cubes: A Marching Cubes Algorithm for Spherical Space: </a:t>
            </a:r>
            <a:r>
              <a:rPr lang="de-DE" sz="1800" b="0" i="0" u="none" strike="noStrike" baseline="0" dirty="0">
                <a:hlinkClick r:id="rId4"/>
              </a:rPr>
              <a:t>https://doi.org/10.1145/3301506.3301522</a:t>
            </a:r>
            <a:r>
              <a:rPr lang="de-DE" sz="1800" b="0" i="0" u="none" strike="noStrike" baseline="0" dirty="0"/>
              <a:t> </a:t>
            </a:r>
          </a:p>
          <a:p>
            <a:pPr marL="457200" lvl="1" indent="0">
              <a:buNone/>
            </a:pPr>
            <a:endParaRPr lang="de-DE" sz="2000" b="1" dirty="0"/>
          </a:p>
          <a:p>
            <a:r>
              <a:rPr lang="de-DE" sz="2400" dirty="0"/>
              <a:t>Terrain Material </a:t>
            </a:r>
            <a:r>
              <a:rPr lang="de-DE" sz="2400" dirty="0" err="1"/>
              <a:t>improvements</a:t>
            </a:r>
            <a:r>
              <a:rPr lang="de-DE" sz="2400" dirty="0"/>
              <a:t> (</a:t>
            </a:r>
            <a:r>
              <a:rPr lang="de-DE" sz="2400" dirty="0" err="1"/>
              <a:t>procedural</a:t>
            </a:r>
            <a:r>
              <a:rPr lang="de-DE" sz="2400" dirty="0"/>
              <a:t> </a:t>
            </a:r>
            <a:r>
              <a:rPr lang="de-DE" sz="2400" dirty="0" err="1"/>
              <a:t>texture</a:t>
            </a:r>
            <a:r>
              <a:rPr lang="de-DE" sz="2400" dirty="0"/>
              <a:t> </a:t>
            </a:r>
            <a:r>
              <a:rPr lang="de-DE" sz="2400" dirty="0" err="1"/>
              <a:t>generation</a:t>
            </a:r>
            <a:r>
              <a:rPr lang="de-DE" sz="2400" dirty="0"/>
              <a:t>?)</a:t>
            </a:r>
          </a:p>
          <a:p>
            <a:r>
              <a:rPr lang="de-DE" sz="2400" dirty="0">
                <a:solidFill>
                  <a:srgbClr val="00B050"/>
                </a:solidFill>
              </a:rPr>
              <a:t>Shader </a:t>
            </a:r>
            <a:r>
              <a:rPr lang="de-DE" sz="2400" dirty="0" err="1">
                <a:solidFill>
                  <a:srgbClr val="00B050"/>
                </a:solidFill>
              </a:rPr>
              <a:t>based</a:t>
            </a:r>
            <a:r>
              <a:rPr lang="de-DE" sz="2400" dirty="0">
                <a:solidFill>
                  <a:srgbClr val="00B050"/>
                </a:solidFill>
              </a:rPr>
              <a:t> smooth normal </a:t>
            </a:r>
            <a:r>
              <a:rPr lang="de-DE" sz="2400" dirty="0" err="1">
                <a:solidFill>
                  <a:srgbClr val="00B050"/>
                </a:solidFill>
              </a:rPr>
              <a:t>shading</a:t>
            </a:r>
            <a:r>
              <a:rPr lang="de-DE" sz="2400" dirty="0">
                <a:solidFill>
                  <a:srgbClr val="00B050"/>
                </a:solidFill>
              </a:rPr>
              <a:t> (via </a:t>
            </a:r>
            <a:r>
              <a:rPr lang="de-DE" sz="2400" dirty="0" err="1">
                <a:solidFill>
                  <a:srgbClr val="00B050"/>
                </a:solidFill>
              </a:rPr>
              <a:t>compute</a:t>
            </a:r>
            <a:r>
              <a:rPr lang="de-DE" sz="2400" dirty="0">
                <a:solidFill>
                  <a:srgbClr val="00B050"/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shaders</a:t>
            </a:r>
            <a:r>
              <a:rPr lang="de-DE" sz="2400" dirty="0">
                <a:solidFill>
                  <a:srgbClr val="00B050"/>
                </a:solidFill>
              </a:rPr>
              <a:t>)</a:t>
            </a:r>
          </a:p>
          <a:p>
            <a:endParaRPr lang="de-DE" sz="2400" dirty="0">
              <a:solidFill>
                <a:srgbClr val="00B05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5077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{4218CE46-1A45-4B3F-91D5-A108EF61FE65}tf89338750_win32</Template>
  <TotalTime>0</TotalTime>
  <Words>690</Words>
  <Application>Microsoft Office PowerPoint</Application>
  <PresentationFormat>Breitbild</PresentationFormat>
  <Paragraphs>149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GradientUnivers</vt:lpstr>
      <vt:lpstr>Computergrafik Praktikum</vt:lpstr>
      <vt:lpstr>Marching Cubes Terrain Generator</vt:lpstr>
      <vt:lpstr>Timetable</vt:lpstr>
      <vt:lpstr>Initial Meeting</vt:lpstr>
      <vt:lpstr>Timetable Updated</vt:lpstr>
      <vt:lpstr>More Resources</vt:lpstr>
      <vt:lpstr>Meeting No. 01 22.11.22</vt:lpstr>
      <vt:lpstr>Meeting No. 02 20.12.22</vt:lpstr>
      <vt:lpstr>Upcoming Features</vt:lpstr>
      <vt:lpstr>Timetable Updated</vt:lpstr>
      <vt:lpstr>Meeting No. 03 17.01.23</vt:lpstr>
      <vt:lpstr>Upcoming Features</vt:lpstr>
      <vt:lpstr>Timetable Updated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Computergrafik Praktikum</dc:title>
  <dc:creator>Jens Lehmann</dc:creator>
  <cp:lastModifiedBy>Jens Lehmann</cp:lastModifiedBy>
  <cp:revision>40</cp:revision>
  <dcterms:created xsi:type="dcterms:W3CDTF">2022-11-08T11:52:24Z</dcterms:created>
  <dcterms:modified xsi:type="dcterms:W3CDTF">2023-01-17T16:02:02Z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