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Paper about sequencing error profiles 2021: https://academic.oup.com/nargab/article/3/1/lqab019/6193612#442690225</a:t>
            </a:r>
            <a:endParaRPr/>
          </a:p>
        </p:txBody>
      </p:sp>
      <p:sp>
        <p:nvSpPr>
          <p:cNvPr id="225" name="Google Shape;22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10X documentation how they calculate Sequencing saturation: https://kb.10xgenomics.com/hc/en-us/articles/115003646912-How-is-sequencing-saturation-calculated</a:t>
            </a:r>
            <a:endParaRPr/>
          </a:p>
          <a:p>
            <a:pPr indent="0" lvl="0" marL="0" rtl="0" algn="l">
              <a:spcBef>
                <a:spcPts val="0"/>
              </a:spcBef>
              <a:spcAft>
                <a:spcPts val="0"/>
              </a:spcAft>
              <a:buNone/>
            </a:pPr>
            <a:r>
              <a:t/>
            </a:r>
            <a:endParaRPr/>
          </a:p>
        </p:txBody>
      </p:sp>
      <p:sp>
        <p:nvSpPr>
          <p:cNvPr id="265" name="Google Shape;26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Quality scores NGS analysis tutorial: https://learn.gencore.bio.nyu.edu/ngs-file-formats/quality-scores/</a:t>
            </a:r>
            <a:endParaRPr/>
          </a:p>
          <a:p>
            <a:pPr indent="0" lvl="0" marL="0" rtl="0" algn="l">
              <a:spcBef>
                <a:spcPts val="0"/>
              </a:spcBef>
              <a:spcAft>
                <a:spcPts val="0"/>
              </a:spcAft>
              <a:buNone/>
            </a:pPr>
            <a:r>
              <a:t/>
            </a:r>
            <a:endParaRPr/>
          </a:p>
        </p:txBody>
      </p:sp>
      <p:sp>
        <p:nvSpPr>
          <p:cNvPr id="280" name="Google Shape;28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Quality scores NGS analysis tutorial: https://learn.gencore.bio.nyu.edu/ngs-file-formats/quality-scores/</a:t>
            </a:r>
            <a:endParaRPr/>
          </a:p>
          <a:p>
            <a:pPr indent="0" lvl="0" marL="0" rtl="0" algn="l">
              <a:spcBef>
                <a:spcPts val="0"/>
              </a:spcBef>
              <a:spcAft>
                <a:spcPts val="0"/>
              </a:spcAft>
              <a:buNone/>
            </a:pPr>
            <a:r>
              <a:t/>
            </a:r>
            <a:endParaRPr/>
          </a:p>
        </p:txBody>
      </p:sp>
      <p:sp>
        <p:nvSpPr>
          <p:cNvPr id="305" name="Google Shape;30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Most popular NGS technologies article from 2023: https://www.sapiosciences.com/blog/a-guide-to-popular-ngs-sequencing-instruments/</a:t>
            </a:r>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Video explaining illumina sequencing: https://www.youtube.com/watch?v=fCd6B5HRaZ8</a:t>
            </a:r>
            <a:endParaRPr/>
          </a:p>
        </p:txBody>
      </p:sp>
      <p:sp>
        <p:nvSpPr>
          <p:cNvPr id="175" name="Google Shape;17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Video explaining BWA mapping: https://www.youtube.com/watch?v=1wcFavYt6uU</a:t>
            </a:r>
            <a:endParaRPr/>
          </a:p>
        </p:txBody>
      </p:sp>
      <p:sp>
        <p:nvSpPr>
          <p:cNvPr id="197" name="Google Shape;19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20.png"/><Relationship Id="rId7"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sapiosciences.com/blog/a-guide-to-popular-ngs-sequencing-instruments/" TargetMode="External"/><Relationship Id="rId4" Type="http://schemas.openxmlformats.org/officeDocument/2006/relationships/hyperlink" Target="https://www.youtube.com/watch?v=fCd6B5HRaZ8" TargetMode="External"/><Relationship Id="rId5" Type="http://schemas.openxmlformats.org/officeDocument/2006/relationships/hyperlink" Target="https://www.youtube.com/watch?v=1wcFavYt6uU" TargetMode="External"/><Relationship Id="rId6" Type="http://schemas.openxmlformats.org/officeDocument/2006/relationships/hyperlink" Target="https://academic.oup.com/nargab/article/3/1/lqab019/6193612#442690225" TargetMode="External"/><Relationship Id="rId7" Type="http://schemas.openxmlformats.org/officeDocument/2006/relationships/hyperlink" Target="https://kb.10xgenomics.com/hc/en-us/articles/115003646912-How-is-sequencing-saturation-calculated" TargetMode="External"/><Relationship Id="rId8" Type="http://schemas.openxmlformats.org/officeDocument/2006/relationships/hyperlink" Target="https://learn.gencore.bio.nyu.edu/ngs-file-formats/quality-scor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3.jp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de-DE"/>
              <a:t>Lesson 1: Introduction and General Sequencing Information</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de-DE"/>
              <a:t>Jaehyun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3. Sequencing technicalities and pitfalls</a:t>
            </a:r>
            <a:endParaRPr/>
          </a:p>
        </p:txBody>
      </p:sp>
      <p:sp>
        <p:nvSpPr>
          <p:cNvPr id="228" name="Google Shape;228;p22"/>
          <p:cNvSpPr txBox="1"/>
          <p:nvPr>
            <p:ph idx="12" type="sldNum"/>
          </p:nvPr>
        </p:nvSpPr>
        <p:spPr>
          <a:xfrm>
            <a:off x="5950527" y="7474385"/>
            <a:ext cx="1708458" cy="1244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29" name="Google Shape;229;p2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de-DE"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descr="Error rates calculated from the overlap between read pairs. Errors were counted from the regions of reads 50–60% of the way through their lengths. Each SRA run is shown as one point. Only runs with sufficient overlap are shown; each must have a total of at least 2.5 Mb in the 50–60% bin. The number of runs shown is displayed at the bottom of each distribution. A different color was given to each group with more than three samples in the survey. Groups with three or fewer are colored white. Groups are defined by the combination of the center, lab and contact metadata fields. Panel (A) displays all instruments in the survey with more than 10 passing runs. Panel (B) is a zoom on the low-error instruments, showing only runs with an error rate &lt;0.3%." id="230" name="Google Shape;230;p22"/>
          <p:cNvPicPr preferRelativeResize="0"/>
          <p:nvPr/>
        </p:nvPicPr>
        <p:blipFill rotWithShape="1">
          <a:blip r:embed="rId3">
            <a:alphaModFix/>
          </a:blip>
          <a:srcRect b="42857" l="0" r="0" t="0"/>
          <a:stretch/>
        </p:blipFill>
        <p:spPr>
          <a:xfrm>
            <a:off x="6481483" y="1007532"/>
            <a:ext cx="5277178" cy="4506085"/>
          </a:xfrm>
          <a:prstGeom prst="rect">
            <a:avLst/>
          </a:prstGeom>
          <a:noFill/>
          <a:ln>
            <a:noFill/>
          </a:ln>
        </p:spPr>
      </p:pic>
      <p:sp>
        <p:nvSpPr>
          <p:cNvPr id="231" name="Google Shape;231;p22"/>
          <p:cNvSpPr txBox="1"/>
          <p:nvPr>
            <p:ph idx="1" type="body"/>
          </p:nvPr>
        </p:nvSpPr>
        <p:spPr>
          <a:xfrm>
            <a:off x="183956" y="1219968"/>
            <a:ext cx="6207607" cy="460817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Sequencing will have errors!</a:t>
            </a:r>
            <a:endParaRPr/>
          </a:p>
          <a:p>
            <a:pPr indent="-228600" lvl="0" marL="228600" rtl="0" algn="l">
              <a:lnSpc>
                <a:spcPct val="90000"/>
              </a:lnSpc>
              <a:spcBef>
                <a:spcPts val="1000"/>
              </a:spcBef>
              <a:spcAft>
                <a:spcPts val="0"/>
              </a:spcAft>
              <a:buClr>
                <a:schemeClr val="dk1"/>
              </a:buClr>
              <a:buSzPts val="2800"/>
              <a:buChar char="•"/>
            </a:pPr>
            <a:r>
              <a:rPr lang="de-DE"/>
              <a:t>The longer one read is, the higher the chances for errors</a:t>
            </a:r>
            <a:endParaRPr/>
          </a:p>
          <a:p>
            <a:pPr indent="-228600" lvl="0" marL="228600" rtl="0" algn="l">
              <a:lnSpc>
                <a:spcPct val="90000"/>
              </a:lnSpc>
              <a:spcBef>
                <a:spcPts val="1000"/>
              </a:spcBef>
              <a:spcAft>
                <a:spcPts val="0"/>
              </a:spcAft>
              <a:buClr>
                <a:schemeClr val="dk1"/>
              </a:buClr>
              <a:buSzPts val="2800"/>
              <a:buChar char="•"/>
            </a:pPr>
            <a:r>
              <a:rPr lang="de-DE"/>
              <a:t>Errors tend to affect same genes -&gt; Even little errors can have a huge impact</a:t>
            </a:r>
            <a:endParaRPr/>
          </a:p>
          <a:p>
            <a:pPr indent="-228600" lvl="0" marL="228600" rtl="0" algn="l">
              <a:lnSpc>
                <a:spcPct val="90000"/>
              </a:lnSpc>
              <a:spcBef>
                <a:spcPts val="1000"/>
              </a:spcBef>
              <a:spcAft>
                <a:spcPts val="0"/>
              </a:spcAft>
              <a:buClr>
                <a:schemeClr val="dk1"/>
              </a:buClr>
              <a:buSzPts val="2800"/>
              <a:buChar char="•"/>
            </a:pPr>
            <a:r>
              <a:rPr lang="de-DE"/>
              <a:t>The more detailed you go, the higher the effect through errors!</a:t>
            </a:r>
            <a:endParaRPr/>
          </a:p>
          <a:p>
            <a:pPr indent="-228600" lvl="0" marL="228600" rtl="0" algn="l">
              <a:lnSpc>
                <a:spcPct val="90000"/>
              </a:lnSpc>
              <a:spcBef>
                <a:spcPts val="1000"/>
              </a:spcBef>
              <a:spcAft>
                <a:spcPts val="0"/>
              </a:spcAft>
              <a:buClr>
                <a:schemeClr val="dk1"/>
              </a:buClr>
              <a:buSzPts val="2800"/>
              <a:buChar char="•"/>
            </a:pPr>
            <a:r>
              <a:rPr lang="de-DE"/>
              <a:t>Technical effects and errors tend to amplify each other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3. Sequencing technicalities and pitfalls</a:t>
            </a:r>
            <a:endParaRPr/>
          </a:p>
        </p:txBody>
      </p:sp>
      <p:sp>
        <p:nvSpPr>
          <p:cNvPr id="238" name="Google Shape;238;p23"/>
          <p:cNvSpPr txBox="1"/>
          <p:nvPr>
            <p:ph idx="12" type="sldNum"/>
          </p:nvPr>
        </p:nvSpPr>
        <p:spPr>
          <a:xfrm>
            <a:off x="5950527" y="7474385"/>
            <a:ext cx="1708458" cy="1244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pSp>
        <p:nvGrpSpPr>
          <p:cNvPr id="239" name="Google Shape;239;p23"/>
          <p:cNvGrpSpPr/>
          <p:nvPr/>
        </p:nvGrpSpPr>
        <p:grpSpPr>
          <a:xfrm>
            <a:off x="46566" y="1133915"/>
            <a:ext cx="12098868" cy="651934"/>
            <a:chOff x="93132" y="1108073"/>
            <a:chExt cx="12098868" cy="651934"/>
          </a:xfrm>
        </p:grpSpPr>
        <p:sp>
          <p:nvSpPr>
            <p:cNvPr id="240" name="Google Shape;240;p23"/>
            <p:cNvSpPr/>
            <p:nvPr/>
          </p:nvSpPr>
          <p:spPr>
            <a:xfrm>
              <a:off x="93133" y="1108073"/>
              <a:ext cx="12098867" cy="651934"/>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23"/>
            <p:cNvSpPr/>
            <p:nvPr/>
          </p:nvSpPr>
          <p:spPr>
            <a:xfrm>
              <a:off x="93132" y="1268946"/>
              <a:ext cx="27770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chemeClr val="lt1"/>
                  </a:solidFill>
                  <a:latin typeface="Calibri"/>
                  <a:ea typeface="Calibri"/>
                  <a:cs typeface="Calibri"/>
                  <a:sym typeface="Calibri"/>
                </a:rPr>
                <a:t>Sample pre-processing</a:t>
              </a:r>
              <a:endParaRPr sz="1800">
                <a:solidFill>
                  <a:schemeClr val="lt1"/>
                </a:solidFill>
                <a:latin typeface="Calibri"/>
                <a:ea typeface="Calibri"/>
                <a:cs typeface="Calibri"/>
                <a:sym typeface="Calibri"/>
              </a:endParaRPr>
            </a:p>
          </p:txBody>
        </p:sp>
        <p:sp>
          <p:nvSpPr>
            <p:cNvPr id="242" name="Google Shape;242;p23"/>
            <p:cNvSpPr/>
            <p:nvPr/>
          </p:nvSpPr>
          <p:spPr>
            <a:xfrm>
              <a:off x="2963330" y="1268945"/>
              <a:ext cx="2891370"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chemeClr val="lt1"/>
                  </a:solidFill>
                  <a:latin typeface="Calibri"/>
                  <a:ea typeface="Calibri"/>
                  <a:cs typeface="Calibri"/>
                  <a:sym typeface="Calibri"/>
                </a:rPr>
                <a:t>Library Preparation</a:t>
              </a:r>
              <a:endParaRPr sz="1800">
                <a:solidFill>
                  <a:schemeClr val="lt1"/>
                </a:solidFill>
                <a:latin typeface="Calibri"/>
                <a:ea typeface="Calibri"/>
                <a:cs typeface="Calibri"/>
                <a:sym typeface="Calibri"/>
              </a:endParaRPr>
            </a:p>
          </p:txBody>
        </p:sp>
        <p:sp>
          <p:nvSpPr>
            <p:cNvPr id="243" name="Google Shape;243;p23"/>
            <p:cNvSpPr/>
            <p:nvPr/>
          </p:nvSpPr>
          <p:spPr>
            <a:xfrm>
              <a:off x="6028260" y="1268942"/>
              <a:ext cx="14054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chemeClr val="lt1"/>
                  </a:solidFill>
                  <a:latin typeface="Calibri"/>
                  <a:ea typeface="Calibri"/>
                  <a:cs typeface="Calibri"/>
                  <a:sym typeface="Calibri"/>
                </a:rPr>
                <a:t>Sequencing</a:t>
              </a:r>
              <a:endParaRPr sz="1800">
                <a:solidFill>
                  <a:schemeClr val="lt1"/>
                </a:solidFill>
                <a:latin typeface="Calibri"/>
                <a:ea typeface="Calibri"/>
                <a:cs typeface="Calibri"/>
                <a:sym typeface="Calibri"/>
              </a:endParaRPr>
            </a:p>
          </p:txBody>
        </p:sp>
        <p:sp>
          <p:nvSpPr>
            <p:cNvPr id="244" name="Google Shape;244;p23"/>
            <p:cNvSpPr/>
            <p:nvPr/>
          </p:nvSpPr>
          <p:spPr>
            <a:xfrm>
              <a:off x="7497233" y="1268945"/>
              <a:ext cx="4415368"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chemeClr val="lt1"/>
                  </a:solidFill>
                  <a:latin typeface="Calibri"/>
                  <a:ea typeface="Calibri"/>
                  <a:cs typeface="Calibri"/>
                  <a:sym typeface="Calibri"/>
                </a:rPr>
                <a:t>Bioinformatics Analysis</a:t>
              </a:r>
              <a:endParaRPr/>
            </a:p>
          </p:txBody>
        </p:sp>
      </p:grpSp>
      <p:sp>
        <p:nvSpPr>
          <p:cNvPr id="245" name="Google Shape;245;p2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de-DE"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46" name="Google Shape;246;p23"/>
          <p:cNvSpPr txBox="1"/>
          <p:nvPr/>
        </p:nvSpPr>
        <p:spPr>
          <a:xfrm>
            <a:off x="4814069" y="751494"/>
            <a:ext cx="227291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de-DE" sz="1800">
                <a:solidFill>
                  <a:schemeClr val="dk1"/>
                </a:solidFill>
                <a:latin typeface="Calibri"/>
                <a:ea typeface="Calibri"/>
                <a:cs typeface="Calibri"/>
                <a:sym typeface="Calibri"/>
              </a:rPr>
              <a:t>Most common pitfalls</a:t>
            </a:r>
            <a:endParaRPr b="1" sz="1800">
              <a:solidFill>
                <a:schemeClr val="dk1"/>
              </a:solidFill>
              <a:latin typeface="Calibri"/>
              <a:ea typeface="Calibri"/>
              <a:cs typeface="Calibri"/>
              <a:sym typeface="Calibri"/>
            </a:endParaRPr>
          </a:p>
        </p:txBody>
      </p:sp>
      <p:sp>
        <p:nvSpPr>
          <p:cNvPr id="247" name="Google Shape;247;p23"/>
          <p:cNvSpPr txBox="1"/>
          <p:nvPr/>
        </p:nvSpPr>
        <p:spPr>
          <a:xfrm>
            <a:off x="46566" y="1785849"/>
            <a:ext cx="2696634"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High difference in sample quality (like RIN values)</a:t>
            </a:r>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Contamination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Degradation</a:t>
            </a:r>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Individual handling</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Day-to-Day differences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a:t>
            </a:r>
            <a:endParaRPr/>
          </a:p>
        </p:txBody>
      </p:sp>
      <p:sp>
        <p:nvSpPr>
          <p:cNvPr id="248" name="Google Shape;248;p23"/>
          <p:cNvSpPr txBox="1"/>
          <p:nvPr/>
        </p:nvSpPr>
        <p:spPr>
          <a:xfrm>
            <a:off x="2916764" y="1739681"/>
            <a:ext cx="2696634"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PCR errors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Degradation</a:t>
            </a:r>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Old buffers/solutions </a:t>
            </a:r>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Broken adaptors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Excessive damage through fragmentation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a:t>
            </a:r>
            <a:endParaRPr/>
          </a:p>
        </p:txBody>
      </p:sp>
      <p:sp>
        <p:nvSpPr>
          <p:cNvPr id="249" name="Google Shape;249;p23"/>
          <p:cNvSpPr txBox="1"/>
          <p:nvPr/>
        </p:nvSpPr>
        <p:spPr>
          <a:xfrm>
            <a:off x="5456439" y="1688725"/>
            <a:ext cx="2696634"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Sequencing errors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Sequencing saturation</a:t>
            </a:r>
            <a:endParaRPr sz="1800">
              <a:solidFill>
                <a:schemeClr val="dk1"/>
              </a:solidFill>
              <a:latin typeface="Calibri"/>
              <a:ea typeface="Calibri"/>
              <a:cs typeface="Calibri"/>
              <a:sym typeface="Calibri"/>
            </a:endParaRPr>
          </a:p>
        </p:txBody>
      </p:sp>
      <p:sp>
        <p:nvSpPr>
          <p:cNvPr id="250" name="Google Shape;250;p23"/>
          <p:cNvSpPr txBox="1"/>
          <p:nvPr/>
        </p:nvSpPr>
        <p:spPr>
          <a:xfrm>
            <a:off x="4807527" y="4164555"/>
            <a:ext cx="227291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de-DE" sz="1800">
                <a:solidFill>
                  <a:schemeClr val="dk1"/>
                </a:solidFill>
                <a:latin typeface="Calibri"/>
                <a:ea typeface="Calibri"/>
                <a:cs typeface="Calibri"/>
                <a:sym typeface="Calibri"/>
              </a:rPr>
              <a:t>What can you do?</a:t>
            </a:r>
            <a:endParaRPr/>
          </a:p>
        </p:txBody>
      </p:sp>
      <p:grpSp>
        <p:nvGrpSpPr>
          <p:cNvPr id="251" name="Google Shape;251;p23"/>
          <p:cNvGrpSpPr/>
          <p:nvPr/>
        </p:nvGrpSpPr>
        <p:grpSpPr>
          <a:xfrm>
            <a:off x="46566" y="4481085"/>
            <a:ext cx="12098868" cy="651934"/>
            <a:chOff x="93132" y="1108073"/>
            <a:chExt cx="12098868" cy="651934"/>
          </a:xfrm>
        </p:grpSpPr>
        <p:sp>
          <p:nvSpPr>
            <p:cNvPr id="252" name="Google Shape;252;p23"/>
            <p:cNvSpPr/>
            <p:nvPr/>
          </p:nvSpPr>
          <p:spPr>
            <a:xfrm>
              <a:off x="93133" y="1108073"/>
              <a:ext cx="12098867" cy="651934"/>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23"/>
            <p:cNvSpPr/>
            <p:nvPr/>
          </p:nvSpPr>
          <p:spPr>
            <a:xfrm>
              <a:off x="93132" y="1268946"/>
              <a:ext cx="27770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chemeClr val="lt1"/>
                  </a:solidFill>
                  <a:latin typeface="Calibri"/>
                  <a:ea typeface="Calibri"/>
                  <a:cs typeface="Calibri"/>
                  <a:sym typeface="Calibri"/>
                </a:rPr>
                <a:t>Sample pre-processing</a:t>
              </a:r>
              <a:endParaRPr sz="1800">
                <a:solidFill>
                  <a:schemeClr val="lt1"/>
                </a:solidFill>
                <a:latin typeface="Calibri"/>
                <a:ea typeface="Calibri"/>
                <a:cs typeface="Calibri"/>
                <a:sym typeface="Calibri"/>
              </a:endParaRPr>
            </a:p>
          </p:txBody>
        </p:sp>
        <p:sp>
          <p:nvSpPr>
            <p:cNvPr id="254" name="Google Shape;254;p23"/>
            <p:cNvSpPr/>
            <p:nvPr/>
          </p:nvSpPr>
          <p:spPr>
            <a:xfrm>
              <a:off x="2963330" y="1268945"/>
              <a:ext cx="2891370"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chemeClr val="lt1"/>
                  </a:solidFill>
                  <a:latin typeface="Calibri"/>
                  <a:ea typeface="Calibri"/>
                  <a:cs typeface="Calibri"/>
                  <a:sym typeface="Calibri"/>
                </a:rPr>
                <a:t>Library Preparation</a:t>
              </a:r>
              <a:endParaRPr sz="1800">
                <a:solidFill>
                  <a:schemeClr val="lt1"/>
                </a:solidFill>
                <a:latin typeface="Calibri"/>
                <a:ea typeface="Calibri"/>
                <a:cs typeface="Calibri"/>
                <a:sym typeface="Calibri"/>
              </a:endParaRPr>
            </a:p>
          </p:txBody>
        </p:sp>
        <p:sp>
          <p:nvSpPr>
            <p:cNvPr id="255" name="Google Shape;255;p23"/>
            <p:cNvSpPr/>
            <p:nvPr/>
          </p:nvSpPr>
          <p:spPr>
            <a:xfrm>
              <a:off x="6028260" y="1268942"/>
              <a:ext cx="14054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chemeClr val="lt1"/>
                  </a:solidFill>
                  <a:latin typeface="Calibri"/>
                  <a:ea typeface="Calibri"/>
                  <a:cs typeface="Calibri"/>
                  <a:sym typeface="Calibri"/>
                </a:rPr>
                <a:t>Sequencing</a:t>
              </a:r>
              <a:endParaRPr sz="1800">
                <a:solidFill>
                  <a:schemeClr val="lt1"/>
                </a:solidFill>
                <a:latin typeface="Calibri"/>
                <a:ea typeface="Calibri"/>
                <a:cs typeface="Calibri"/>
                <a:sym typeface="Calibri"/>
              </a:endParaRPr>
            </a:p>
          </p:txBody>
        </p:sp>
        <p:sp>
          <p:nvSpPr>
            <p:cNvPr id="256" name="Google Shape;256;p23"/>
            <p:cNvSpPr/>
            <p:nvPr/>
          </p:nvSpPr>
          <p:spPr>
            <a:xfrm>
              <a:off x="7497233" y="1268945"/>
              <a:ext cx="4415368"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chemeClr val="lt1"/>
                  </a:solidFill>
                  <a:latin typeface="Calibri"/>
                  <a:ea typeface="Calibri"/>
                  <a:cs typeface="Calibri"/>
                  <a:sym typeface="Calibri"/>
                </a:rPr>
                <a:t>Bioinformatics Analysis</a:t>
              </a:r>
              <a:endParaRPr/>
            </a:p>
          </p:txBody>
        </p:sp>
      </p:grpSp>
      <p:sp>
        <p:nvSpPr>
          <p:cNvPr id="257" name="Google Shape;257;p23"/>
          <p:cNvSpPr txBox="1"/>
          <p:nvPr/>
        </p:nvSpPr>
        <p:spPr>
          <a:xfrm>
            <a:off x="6349" y="4972149"/>
            <a:ext cx="2696634"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Protocol everything. Information can be added later to data</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Try to always mix condition and control</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Minimizing variation</a:t>
            </a:r>
            <a:endParaRPr sz="1800">
              <a:solidFill>
                <a:schemeClr val="dk1"/>
              </a:solidFill>
              <a:latin typeface="Calibri"/>
              <a:ea typeface="Calibri"/>
              <a:cs typeface="Calibri"/>
              <a:sym typeface="Calibri"/>
            </a:endParaRPr>
          </a:p>
        </p:txBody>
      </p:sp>
      <p:sp>
        <p:nvSpPr>
          <p:cNvPr id="258" name="Google Shape;258;p23"/>
          <p:cNvSpPr txBox="1"/>
          <p:nvPr/>
        </p:nvSpPr>
        <p:spPr>
          <a:xfrm>
            <a:off x="2885975" y="5007449"/>
            <a:ext cx="2696634"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Try smaller sample sizes first as a test run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Try to always use fresh solutions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Get help from your partner company</a:t>
            </a:r>
            <a:endParaRPr sz="1800">
              <a:solidFill>
                <a:schemeClr val="dk1"/>
              </a:solidFill>
              <a:latin typeface="Calibri"/>
              <a:ea typeface="Calibri"/>
              <a:cs typeface="Calibri"/>
              <a:sym typeface="Calibri"/>
            </a:endParaRPr>
          </a:p>
        </p:txBody>
      </p:sp>
      <p:sp>
        <p:nvSpPr>
          <p:cNvPr id="259" name="Google Shape;259;p23"/>
          <p:cNvSpPr txBox="1"/>
          <p:nvPr/>
        </p:nvSpPr>
        <p:spPr>
          <a:xfrm>
            <a:off x="5582609" y="5007449"/>
            <a:ext cx="2696634"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Try to sequence shorter reads (PE 150)</a:t>
            </a:r>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Keep some samples as backup</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Verify proposed sequencing saturation</a:t>
            </a:r>
            <a:endParaRPr sz="1800">
              <a:solidFill>
                <a:schemeClr val="dk1"/>
              </a:solidFill>
              <a:latin typeface="Calibri"/>
              <a:ea typeface="Calibri"/>
              <a:cs typeface="Calibri"/>
              <a:sym typeface="Calibri"/>
            </a:endParaRPr>
          </a:p>
        </p:txBody>
      </p:sp>
      <p:sp>
        <p:nvSpPr>
          <p:cNvPr id="260" name="Google Shape;260;p23"/>
          <p:cNvSpPr txBox="1"/>
          <p:nvPr/>
        </p:nvSpPr>
        <p:spPr>
          <a:xfrm>
            <a:off x="8100484" y="1650369"/>
            <a:ext cx="3253316"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Mapping errors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Biases of mapping algorithm</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Biases of genomic reference</a:t>
            </a:r>
            <a:endParaRPr sz="1800">
              <a:solidFill>
                <a:schemeClr val="dk1"/>
              </a:solidFill>
              <a:latin typeface="Calibri"/>
              <a:ea typeface="Calibri"/>
              <a:cs typeface="Calibri"/>
              <a:sym typeface="Calibri"/>
            </a:endParaRPr>
          </a:p>
        </p:txBody>
      </p:sp>
      <p:sp>
        <p:nvSpPr>
          <p:cNvPr id="261" name="Google Shape;261;p23"/>
          <p:cNvSpPr txBox="1"/>
          <p:nvPr/>
        </p:nvSpPr>
        <p:spPr>
          <a:xfrm>
            <a:off x="8278858" y="5006021"/>
            <a:ext cx="3802684"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Use up to date genomic references and make sure your transgenes are represented in the genome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Check review papers for biases of genomes and algorithms</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4"/>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3. Sequencing technicalities and pitfalls</a:t>
            </a:r>
            <a:endParaRPr/>
          </a:p>
        </p:txBody>
      </p:sp>
      <p:sp>
        <p:nvSpPr>
          <p:cNvPr id="268" name="Google Shape;268;p24"/>
          <p:cNvSpPr txBox="1"/>
          <p:nvPr>
            <p:ph idx="12" type="sldNum"/>
          </p:nvPr>
        </p:nvSpPr>
        <p:spPr>
          <a:xfrm>
            <a:off x="5950527" y="7474385"/>
            <a:ext cx="1708458" cy="1244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69" name="Google Shape;269;p2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de-DE"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70" name="Google Shape;270;p24"/>
          <p:cNvSpPr txBox="1"/>
          <p:nvPr/>
        </p:nvSpPr>
        <p:spPr>
          <a:xfrm>
            <a:off x="628483" y="927938"/>
            <a:ext cx="278745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de-DE" sz="1800">
                <a:solidFill>
                  <a:schemeClr val="dk1"/>
                </a:solidFill>
                <a:latin typeface="Calibri"/>
                <a:ea typeface="Calibri"/>
                <a:cs typeface="Calibri"/>
                <a:sym typeface="Calibri"/>
              </a:rPr>
              <a:t>PE150: Paired End 150</a:t>
            </a:r>
            <a:endParaRPr/>
          </a:p>
        </p:txBody>
      </p:sp>
      <p:sp>
        <p:nvSpPr>
          <p:cNvPr id="271" name="Google Shape;271;p24"/>
          <p:cNvSpPr txBox="1"/>
          <p:nvPr/>
        </p:nvSpPr>
        <p:spPr>
          <a:xfrm>
            <a:off x="82358" y="1524660"/>
            <a:ext cx="3972407"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Means that one read is 150 bp long</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Paired end means two 150 bp reads at each end of the cDNA fragment</a:t>
            </a:r>
            <a:endParaRPr sz="1800">
              <a:solidFill>
                <a:schemeClr val="dk1"/>
              </a:solidFill>
              <a:latin typeface="Calibri"/>
              <a:ea typeface="Calibri"/>
              <a:cs typeface="Calibri"/>
              <a:sym typeface="Calibri"/>
            </a:endParaRPr>
          </a:p>
        </p:txBody>
      </p:sp>
      <p:pic>
        <p:nvPicPr>
          <p:cNvPr id="272" name="Google Shape;272;p24"/>
          <p:cNvPicPr preferRelativeResize="0"/>
          <p:nvPr/>
        </p:nvPicPr>
        <p:blipFill rotWithShape="1">
          <a:blip r:embed="rId3">
            <a:alphaModFix/>
          </a:blip>
          <a:srcRect b="0" l="0" r="0" t="0"/>
          <a:stretch/>
        </p:blipFill>
        <p:spPr>
          <a:xfrm>
            <a:off x="326448" y="2447990"/>
            <a:ext cx="3484226" cy="1784466"/>
          </a:xfrm>
          <a:prstGeom prst="rect">
            <a:avLst/>
          </a:prstGeom>
          <a:noFill/>
          <a:ln>
            <a:noFill/>
          </a:ln>
        </p:spPr>
      </p:pic>
      <p:sp>
        <p:nvSpPr>
          <p:cNvPr id="273" name="Google Shape;273;p24"/>
          <p:cNvSpPr txBox="1"/>
          <p:nvPr/>
        </p:nvSpPr>
        <p:spPr>
          <a:xfrm>
            <a:off x="6093225" y="807897"/>
            <a:ext cx="4225228"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de-DE" sz="1800">
                <a:solidFill>
                  <a:schemeClr val="dk1"/>
                </a:solidFill>
                <a:latin typeface="Calibri"/>
                <a:ea typeface="Calibri"/>
                <a:cs typeface="Calibri"/>
                <a:sym typeface="Calibri"/>
              </a:rPr>
              <a:t>Sequencing Saturation: </a:t>
            </a:r>
            <a:endParaRPr/>
          </a:p>
          <a:p>
            <a:pPr indent="0" lvl="0" marL="0" marR="0" rtl="0" algn="ctr">
              <a:spcBef>
                <a:spcPts val="0"/>
              </a:spcBef>
              <a:spcAft>
                <a:spcPts val="0"/>
              </a:spcAft>
              <a:buNone/>
            </a:pPr>
            <a:r>
              <a:rPr b="1" lang="de-DE" sz="1800">
                <a:solidFill>
                  <a:schemeClr val="dk1"/>
                </a:solidFill>
                <a:latin typeface="Calibri"/>
                <a:ea typeface="Calibri"/>
                <a:cs typeface="Calibri"/>
                <a:sym typeface="Calibri"/>
              </a:rPr>
              <a:t>number of unique genes found in relation to number of reads</a:t>
            </a:r>
            <a:endParaRPr b="1" sz="1800">
              <a:solidFill>
                <a:schemeClr val="dk1"/>
              </a:solidFill>
              <a:latin typeface="Calibri"/>
              <a:ea typeface="Calibri"/>
              <a:cs typeface="Calibri"/>
              <a:sym typeface="Calibri"/>
            </a:endParaRPr>
          </a:p>
        </p:txBody>
      </p:sp>
      <p:pic>
        <p:nvPicPr>
          <p:cNvPr descr="What is sequencing saturation? – 10X Genomics" id="274" name="Google Shape;274;p24"/>
          <p:cNvPicPr preferRelativeResize="0"/>
          <p:nvPr/>
        </p:nvPicPr>
        <p:blipFill rotWithShape="1">
          <a:blip r:embed="rId4">
            <a:alphaModFix/>
          </a:blip>
          <a:srcRect b="0" l="0" r="0" t="0"/>
          <a:stretch/>
        </p:blipFill>
        <p:spPr>
          <a:xfrm>
            <a:off x="4359038" y="1755500"/>
            <a:ext cx="3936628" cy="2856542"/>
          </a:xfrm>
          <a:prstGeom prst="rect">
            <a:avLst/>
          </a:prstGeom>
          <a:noFill/>
          <a:ln>
            <a:noFill/>
          </a:ln>
        </p:spPr>
      </p:pic>
      <p:pic>
        <p:nvPicPr>
          <p:cNvPr id="275" name="Google Shape;275;p24"/>
          <p:cNvPicPr preferRelativeResize="0"/>
          <p:nvPr/>
        </p:nvPicPr>
        <p:blipFill rotWithShape="1">
          <a:blip r:embed="rId5">
            <a:alphaModFix/>
          </a:blip>
          <a:srcRect b="0" l="0" r="0" t="1724"/>
          <a:stretch/>
        </p:blipFill>
        <p:spPr>
          <a:xfrm>
            <a:off x="7922790" y="1958617"/>
            <a:ext cx="4118819" cy="2779295"/>
          </a:xfrm>
          <a:prstGeom prst="rect">
            <a:avLst/>
          </a:prstGeom>
          <a:noFill/>
          <a:ln>
            <a:noFill/>
          </a:ln>
        </p:spPr>
      </p:pic>
      <p:sp>
        <p:nvSpPr>
          <p:cNvPr id="276" name="Google Shape;276;p24"/>
          <p:cNvSpPr txBox="1"/>
          <p:nvPr/>
        </p:nvSpPr>
        <p:spPr>
          <a:xfrm>
            <a:off x="4678518" y="4780488"/>
            <a:ext cx="7469609"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de-DE" sz="1800">
                <a:solidFill>
                  <a:schemeClr val="dk1"/>
                </a:solidFill>
                <a:latin typeface="Calibri"/>
                <a:ea typeface="Calibri"/>
                <a:cs typeface="Calibri"/>
                <a:sym typeface="Calibri"/>
              </a:rPr>
              <a:t>With a low sequencing saturation, some rare genes might be detected in one sample but not in the other. This has the danger of it becoming detected as „differentially expressed“ and wrongly being interpreted as biological effect.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4. QC metrics for sequencing</a:t>
            </a:r>
            <a:endParaRPr/>
          </a:p>
        </p:txBody>
      </p:sp>
      <p:sp>
        <p:nvSpPr>
          <p:cNvPr id="283" name="Google Shape;283;p25"/>
          <p:cNvSpPr txBox="1"/>
          <p:nvPr>
            <p:ph idx="12" type="sldNum"/>
          </p:nvPr>
        </p:nvSpPr>
        <p:spPr>
          <a:xfrm>
            <a:off x="5950527" y="7474385"/>
            <a:ext cx="1708458" cy="1244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84" name="Google Shape;284;p2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de-DE"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285" name="Google Shape;285;p25"/>
          <p:cNvGrpSpPr/>
          <p:nvPr/>
        </p:nvGrpSpPr>
        <p:grpSpPr>
          <a:xfrm>
            <a:off x="46566" y="1328206"/>
            <a:ext cx="12098868" cy="651934"/>
            <a:chOff x="93132" y="1108073"/>
            <a:chExt cx="12098868" cy="651934"/>
          </a:xfrm>
        </p:grpSpPr>
        <p:sp>
          <p:nvSpPr>
            <p:cNvPr id="286" name="Google Shape;286;p25"/>
            <p:cNvSpPr/>
            <p:nvPr/>
          </p:nvSpPr>
          <p:spPr>
            <a:xfrm>
              <a:off x="93133" y="1108073"/>
              <a:ext cx="12098867" cy="651934"/>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25"/>
            <p:cNvSpPr/>
            <p:nvPr/>
          </p:nvSpPr>
          <p:spPr>
            <a:xfrm>
              <a:off x="93132" y="1268946"/>
              <a:ext cx="27770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chemeClr val="lt1"/>
                  </a:solidFill>
                  <a:latin typeface="Calibri"/>
                  <a:ea typeface="Calibri"/>
                  <a:cs typeface="Calibri"/>
                  <a:sym typeface="Calibri"/>
                </a:rPr>
                <a:t>Sample pre-processing</a:t>
              </a:r>
              <a:endParaRPr sz="1800">
                <a:solidFill>
                  <a:schemeClr val="lt1"/>
                </a:solidFill>
                <a:latin typeface="Calibri"/>
                <a:ea typeface="Calibri"/>
                <a:cs typeface="Calibri"/>
                <a:sym typeface="Calibri"/>
              </a:endParaRPr>
            </a:p>
          </p:txBody>
        </p:sp>
        <p:sp>
          <p:nvSpPr>
            <p:cNvPr id="288" name="Google Shape;288;p25"/>
            <p:cNvSpPr/>
            <p:nvPr/>
          </p:nvSpPr>
          <p:spPr>
            <a:xfrm>
              <a:off x="2963330" y="1268945"/>
              <a:ext cx="2891370"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chemeClr val="lt1"/>
                  </a:solidFill>
                  <a:latin typeface="Calibri"/>
                  <a:ea typeface="Calibri"/>
                  <a:cs typeface="Calibri"/>
                  <a:sym typeface="Calibri"/>
                </a:rPr>
                <a:t>Library Preparation</a:t>
              </a:r>
              <a:endParaRPr sz="1800">
                <a:solidFill>
                  <a:schemeClr val="lt1"/>
                </a:solidFill>
                <a:latin typeface="Calibri"/>
                <a:ea typeface="Calibri"/>
                <a:cs typeface="Calibri"/>
                <a:sym typeface="Calibri"/>
              </a:endParaRPr>
            </a:p>
          </p:txBody>
        </p:sp>
        <p:sp>
          <p:nvSpPr>
            <p:cNvPr id="289" name="Google Shape;289;p25"/>
            <p:cNvSpPr/>
            <p:nvPr/>
          </p:nvSpPr>
          <p:spPr>
            <a:xfrm>
              <a:off x="6028260" y="1268942"/>
              <a:ext cx="14054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chemeClr val="lt1"/>
                  </a:solidFill>
                  <a:latin typeface="Calibri"/>
                  <a:ea typeface="Calibri"/>
                  <a:cs typeface="Calibri"/>
                  <a:sym typeface="Calibri"/>
                </a:rPr>
                <a:t>Sequencing</a:t>
              </a:r>
              <a:endParaRPr sz="1800">
                <a:solidFill>
                  <a:schemeClr val="lt1"/>
                </a:solidFill>
                <a:latin typeface="Calibri"/>
                <a:ea typeface="Calibri"/>
                <a:cs typeface="Calibri"/>
                <a:sym typeface="Calibri"/>
              </a:endParaRPr>
            </a:p>
          </p:txBody>
        </p:sp>
        <p:sp>
          <p:nvSpPr>
            <p:cNvPr id="290" name="Google Shape;290;p25"/>
            <p:cNvSpPr/>
            <p:nvPr/>
          </p:nvSpPr>
          <p:spPr>
            <a:xfrm>
              <a:off x="7497233" y="1268945"/>
              <a:ext cx="4415368"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DE" sz="1800">
                  <a:solidFill>
                    <a:schemeClr val="lt1"/>
                  </a:solidFill>
                  <a:latin typeface="Calibri"/>
                  <a:ea typeface="Calibri"/>
                  <a:cs typeface="Calibri"/>
                  <a:sym typeface="Calibri"/>
                </a:rPr>
                <a:t>Bioinformatics Analysis</a:t>
              </a:r>
              <a:endParaRPr/>
            </a:p>
          </p:txBody>
        </p:sp>
      </p:grpSp>
      <p:pic>
        <p:nvPicPr>
          <p:cNvPr id="291" name="Google Shape;291;p25"/>
          <p:cNvPicPr preferRelativeResize="0"/>
          <p:nvPr/>
        </p:nvPicPr>
        <p:blipFill rotWithShape="1">
          <a:blip r:embed="rId3">
            <a:alphaModFix/>
          </a:blip>
          <a:srcRect b="0" l="0" r="0" t="0"/>
          <a:stretch/>
        </p:blipFill>
        <p:spPr>
          <a:xfrm>
            <a:off x="221474" y="2044342"/>
            <a:ext cx="2454367" cy="1310891"/>
          </a:xfrm>
          <a:prstGeom prst="rect">
            <a:avLst/>
          </a:prstGeom>
          <a:noFill/>
          <a:ln>
            <a:noFill/>
          </a:ln>
        </p:spPr>
      </p:pic>
      <p:pic>
        <p:nvPicPr>
          <p:cNvPr id="292" name="Google Shape;292;p25"/>
          <p:cNvPicPr preferRelativeResize="0"/>
          <p:nvPr/>
        </p:nvPicPr>
        <p:blipFill rotWithShape="1">
          <a:blip r:embed="rId4">
            <a:alphaModFix/>
          </a:blip>
          <a:srcRect b="0" l="0" r="0" t="0"/>
          <a:stretch/>
        </p:blipFill>
        <p:spPr>
          <a:xfrm>
            <a:off x="3077256" y="1956196"/>
            <a:ext cx="2628698" cy="1399037"/>
          </a:xfrm>
          <a:prstGeom prst="rect">
            <a:avLst/>
          </a:prstGeom>
          <a:noFill/>
          <a:ln>
            <a:noFill/>
          </a:ln>
        </p:spPr>
      </p:pic>
      <p:cxnSp>
        <p:nvCxnSpPr>
          <p:cNvPr id="293" name="Google Shape;293;p25"/>
          <p:cNvCxnSpPr/>
          <p:nvPr/>
        </p:nvCxnSpPr>
        <p:spPr>
          <a:xfrm rot="10800000">
            <a:off x="2823633" y="1819270"/>
            <a:ext cx="0" cy="776819"/>
          </a:xfrm>
          <a:prstGeom prst="straightConnector1">
            <a:avLst/>
          </a:prstGeom>
          <a:noFill/>
          <a:ln cap="flat" cmpd="sng" w="38100">
            <a:solidFill>
              <a:schemeClr val="dk1"/>
            </a:solidFill>
            <a:prstDash val="solid"/>
            <a:miter lim="800000"/>
            <a:headEnd len="sm" w="sm" type="none"/>
            <a:tailEnd len="med" w="med" type="triangle"/>
          </a:ln>
        </p:spPr>
      </p:cxnSp>
      <p:sp>
        <p:nvSpPr>
          <p:cNvPr id="294" name="Google Shape;294;p25"/>
          <p:cNvSpPr txBox="1"/>
          <p:nvPr/>
        </p:nvSpPr>
        <p:spPr>
          <a:xfrm>
            <a:off x="46566" y="3429000"/>
            <a:ext cx="2140140"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RIN value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cDNA quality</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Concentration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Peaks</a:t>
            </a:r>
            <a:endParaRPr/>
          </a:p>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95" name="Google Shape;295;p25"/>
          <p:cNvCxnSpPr/>
          <p:nvPr/>
        </p:nvCxnSpPr>
        <p:spPr>
          <a:xfrm rot="10800000">
            <a:off x="5828531" y="1826168"/>
            <a:ext cx="0" cy="776819"/>
          </a:xfrm>
          <a:prstGeom prst="straightConnector1">
            <a:avLst/>
          </a:prstGeom>
          <a:noFill/>
          <a:ln cap="flat" cmpd="sng" w="38100">
            <a:solidFill>
              <a:schemeClr val="dk1"/>
            </a:solidFill>
            <a:prstDash val="solid"/>
            <a:miter lim="800000"/>
            <a:headEnd len="sm" w="sm" type="none"/>
            <a:tailEnd len="med" w="med" type="triangle"/>
          </a:ln>
        </p:spPr>
      </p:cxnSp>
      <p:sp>
        <p:nvSpPr>
          <p:cNvPr id="296" name="Google Shape;296;p25"/>
          <p:cNvSpPr txBox="1"/>
          <p:nvPr/>
        </p:nvSpPr>
        <p:spPr>
          <a:xfrm>
            <a:off x="3061092" y="3429000"/>
            <a:ext cx="2140140"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Library quality</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Concentration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Peaks</a:t>
            </a:r>
            <a:endParaRPr/>
          </a:p>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7" name="Google Shape;297;p25"/>
          <p:cNvPicPr preferRelativeResize="0"/>
          <p:nvPr/>
        </p:nvPicPr>
        <p:blipFill rotWithShape="1">
          <a:blip r:embed="rId5">
            <a:alphaModFix/>
          </a:blip>
          <a:srcRect b="0" l="0" r="0" t="0"/>
          <a:stretch/>
        </p:blipFill>
        <p:spPr>
          <a:xfrm>
            <a:off x="5883903" y="2051626"/>
            <a:ext cx="2743197" cy="2754747"/>
          </a:xfrm>
          <a:prstGeom prst="rect">
            <a:avLst/>
          </a:prstGeom>
          <a:noFill/>
          <a:ln>
            <a:noFill/>
          </a:ln>
        </p:spPr>
      </p:pic>
      <p:cxnSp>
        <p:nvCxnSpPr>
          <p:cNvPr id="298" name="Google Shape;298;p25"/>
          <p:cNvCxnSpPr/>
          <p:nvPr/>
        </p:nvCxnSpPr>
        <p:spPr>
          <a:xfrm rot="10800000">
            <a:off x="7410637" y="1826169"/>
            <a:ext cx="0" cy="344376"/>
          </a:xfrm>
          <a:prstGeom prst="straightConnector1">
            <a:avLst/>
          </a:prstGeom>
          <a:noFill/>
          <a:ln cap="flat" cmpd="sng" w="38100">
            <a:solidFill>
              <a:schemeClr val="dk1"/>
            </a:solidFill>
            <a:prstDash val="solid"/>
            <a:miter lim="800000"/>
            <a:headEnd len="sm" w="sm" type="none"/>
            <a:tailEnd len="med" w="med" type="triangle"/>
          </a:ln>
        </p:spPr>
      </p:cxnSp>
      <p:pic>
        <p:nvPicPr>
          <p:cNvPr descr="Quality Scores – NGS Analysis" id="299" name="Google Shape;299;p25"/>
          <p:cNvPicPr preferRelativeResize="0"/>
          <p:nvPr/>
        </p:nvPicPr>
        <p:blipFill rotWithShape="1">
          <a:blip r:embed="rId6">
            <a:alphaModFix/>
          </a:blip>
          <a:srcRect b="0" l="0" r="0" t="0"/>
          <a:stretch/>
        </p:blipFill>
        <p:spPr>
          <a:xfrm>
            <a:off x="8680257" y="2207679"/>
            <a:ext cx="3425474" cy="2385120"/>
          </a:xfrm>
          <a:prstGeom prst="rect">
            <a:avLst/>
          </a:prstGeom>
          <a:noFill/>
          <a:ln>
            <a:noFill/>
          </a:ln>
        </p:spPr>
      </p:pic>
      <p:pic>
        <p:nvPicPr>
          <p:cNvPr id="300" name="Google Shape;300;p25"/>
          <p:cNvPicPr preferRelativeResize="0"/>
          <p:nvPr/>
        </p:nvPicPr>
        <p:blipFill rotWithShape="1">
          <a:blip r:embed="rId7">
            <a:alphaModFix/>
          </a:blip>
          <a:srcRect b="0" l="0" r="0" t="0"/>
          <a:stretch/>
        </p:blipFill>
        <p:spPr>
          <a:xfrm>
            <a:off x="6075618" y="4762786"/>
            <a:ext cx="1994903" cy="2034019"/>
          </a:xfrm>
          <a:prstGeom prst="rect">
            <a:avLst/>
          </a:prstGeom>
          <a:noFill/>
          <a:ln>
            <a:noFill/>
          </a:ln>
        </p:spPr>
      </p:pic>
      <p:sp>
        <p:nvSpPr>
          <p:cNvPr id="301" name="Google Shape;301;p25"/>
          <p:cNvSpPr txBox="1"/>
          <p:nvPr/>
        </p:nvSpPr>
        <p:spPr>
          <a:xfrm>
            <a:off x="8220364" y="4906328"/>
            <a:ext cx="2521527"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Quality score</a:t>
            </a:r>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Base content</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4. QC metrics for sequencing</a:t>
            </a:r>
            <a:endParaRPr/>
          </a:p>
        </p:txBody>
      </p:sp>
      <p:sp>
        <p:nvSpPr>
          <p:cNvPr id="308" name="Google Shape;308;p26"/>
          <p:cNvSpPr txBox="1"/>
          <p:nvPr>
            <p:ph idx="12" type="sldNum"/>
          </p:nvPr>
        </p:nvSpPr>
        <p:spPr>
          <a:xfrm>
            <a:off x="5950527" y="7474385"/>
            <a:ext cx="1708458" cy="1244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09" name="Google Shape;309;p2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de-DE"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310" name="Google Shape;310;p26"/>
          <p:cNvPicPr preferRelativeResize="0"/>
          <p:nvPr/>
        </p:nvPicPr>
        <p:blipFill rotWithShape="1">
          <a:blip r:embed="rId3">
            <a:alphaModFix/>
          </a:blip>
          <a:srcRect b="35219" l="0" r="0" t="0"/>
          <a:stretch/>
        </p:blipFill>
        <p:spPr>
          <a:xfrm>
            <a:off x="110066" y="1136719"/>
            <a:ext cx="6844145" cy="4296692"/>
          </a:xfrm>
          <a:prstGeom prst="rect">
            <a:avLst/>
          </a:prstGeom>
          <a:noFill/>
          <a:ln>
            <a:noFill/>
          </a:ln>
        </p:spPr>
      </p:pic>
      <p:pic>
        <p:nvPicPr>
          <p:cNvPr id="311" name="Google Shape;311;p26"/>
          <p:cNvPicPr preferRelativeResize="0"/>
          <p:nvPr/>
        </p:nvPicPr>
        <p:blipFill rotWithShape="1">
          <a:blip r:embed="rId3">
            <a:alphaModFix/>
          </a:blip>
          <a:srcRect b="0" l="130" r="49870" t="64342"/>
          <a:stretch/>
        </p:blipFill>
        <p:spPr>
          <a:xfrm>
            <a:off x="7024829" y="846933"/>
            <a:ext cx="3888565" cy="2687357"/>
          </a:xfrm>
          <a:prstGeom prst="rect">
            <a:avLst/>
          </a:prstGeom>
          <a:noFill/>
          <a:ln>
            <a:noFill/>
          </a:ln>
        </p:spPr>
      </p:pic>
      <p:pic>
        <p:nvPicPr>
          <p:cNvPr id="312" name="Google Shape;312;p26"/>
          <p:cNvPicPr preferRelativeResize="0"/>
          <p:nvPr/>
        </p:nvPicPr>
        <p:blipFill rotWithShape="1">
          <a:blip r:embed="rId4">
            <a:alphaModFix/>
          </a:blip>
          <a:srcRect b="0" l="0" r="0" t="0"/>
          <a:stretch/>
        </p:blipFill>
        <p:spPr>
          <a:xfrm>
            <a:off x="7024829" y="3534290"/>
            <a:ext cx="5057105" cy="18015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7"/>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5. „Mindset“ in NGS analysis</a:t>
            </a:r>
            <a:endParaRPr/>
          </a:p>
        </p:txBody>
      </p:sp>
      <p:sp>
        <p:nvSpPr>
          <p:cNvPr id="319" name="Google Shape;319;p27"/>
          <p:cNvSpPr txBox="1"/>
          <p:nvPr>
            <p:ph idx="12" type="sldNum"/>
          </p:nvPr>
        </p:nvSpPr>
        <p:spPr>
          <a:xfrm>
            <a:off x="5950527" y="7474385"/>
            <a:ext cx="1708458" cy="1244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20" name="Google Shape;320;p2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de-DE"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21" name="Google Shape;321;p27"/>
          <p:cNvSpPr txBox="1"/>
          <p:nvPr>
            <p:ph idx="1" type="body"/>
          </p:nvPr>
        </p:nvSpPr>
        <p:spPr>
          <a:xfrm>
            <a:off x="186266" y="1007532"/>
            <a:ext cx="11857952" cy="54864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Statistical thinking</a:t>
            </a:r>
            <a:endParaRPr/>
          </a:p>
          <a:p>
            <a:pPr indent="-228600" lvl="0" marL="228600" rtl="0" algn="l">
              <a:lnSpc>
                <a:spcPct val="90000"/>
              </a:lnSpc>
              <a:spcBef>
                <a:spcPts val="1000"/>
              </a:spcBef>
              <a:spcAft>
                <a:spcPts val="0"/>
              </a:spcAft>
              <a:buClr>
                <a:schemeClr val="dk1"/>
              </a:buClr>
              <a:buSzPts val="2800"/>
              <a:buChar char="•"/>
            </a:pPr>
            <a:r>
              <a:rPr lang="de-DE"/>
              <a:t>Results, analysis etc. are never binary</a:t>
            </a:r>
            <a:endParaRPr/>
          </a:p>
          <a:p>
            <a:pPr indent="-228600" lvl="0" marL="228600" rtl="0" algn="l">
              <a:lnSpc>
                <a:spcPct val="90000"/>
              </a:lnSpc>
              <a:spcBef>
                <a:spcPts val="1000"/>
              </a:spcBef>
              <a:spcAft>
                <a:spcPts val="0"/>
              </a:spcAft>
              <a:buClr>
                <a:schemeClr val="dk1"/>
              </a:buClr>
              <a:buSzPts val="2800"/>
              <a:buChar char="•"/>
            </a:pPr>
            <a:r>
              <a:rPr lang="de-DE"/>
              <a:t>Always only getting the most probable results</a:t>
            </a:r>
            <a:endParaRPr/>
          </a:p>
          <a:p>
            <a:pPr indent="-228600" lvl="0" marL="228600" rtl="0" algn="l">
              <a:lnSpc>
                <a:spcPct val="90000"/>
              </a:lnSpc>
              <a:spcBef>
                <a:spcPts val="1000"/>
              </a:spcBef>
              <a:spcAft>
                <a:spcPts val="0"/>
              </a:spcAft>
              <a:buClr>
                <a:schemeClr val="dk1"/>
              </a:buClr>
              <a:buSzPts val="2800"/>
              <a:buChar char="•"/>
            </a:pPr>
            <a:r>
              <a:rPr lang="de-DE"/>
              <a:t>We always have a lack of information</a:t>
            </a:r>
            <a:endParaRPr/>
          </a:p>
          <a:p>
            <a:pPr indent="-228600" lvl="0" marL="228600" rtl="0" algn="l">
              <a:lnSpc>
                <a:spcPct val="90000"/>
              </a:lnSpc>
              <a:spcBef>
                <a:spcPts val="1000"/>
              </a:spcBef>
              <a:spcAft>
                <a:spcPts val="0"/>
              </a:spcAft>
              <a:buClr>
                <a:schemeClr val="dk1"/>
              </a:buClr>
              <a:buSzPts val="2800"/>
              <a:buChar char="•"/>
            </a:pPr>
            <a:r>
              <a:rPr lang="de-DE"/>
              <a:t>Always trying to minimize unwanted effects but never 0</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de-DE"/>
              <a:t>No „right“ way but some best practices</a:t>
            </a:r>
            <a:endParaRPr/>
          </a:p>
          <a:p>
            <a:pPr indent="-228600" lvl="1" marL="685800" rtl="0" algn="l">
              <a:lnSpc>
                <a:spcPct val="90000"/>
              </a:lnSpc>
              <a:spcBef>
                <a:spcPts val="500"/>
              </a:spcBef>
              <a:spcAft>
                <a:spcPts val="0"/>
              </a:spcAft>
              <a:buClr>
                <a:schemeClr val="dk1"/>
              </a:buClr>
              <a:buSzPts val="2400"/>
              <a:buChar char="•"/>
            </a:pPr>
            <a:r>
              <a:rPr lang="de-DE"/>
              <a:t>Quality score</a:t>
            </a:r>
            <a:endParaRPr/>
          </a:p>
          <a:p>
            <a:pPr indent="-228600" lvl="1" marL="685800" rtl="0" algn="l">
              <a:lnSpc>
                <a:spcPct val="90000"/>
              </a:lnSpc>
              <a:spcBef>
                <a:spcPts val="500"/>
              </a:spcBef>
              <a:spcAft>
                <a:spcPts val="0"/>
              </a:spcAft>
              <a:buClr>
                <a:schemeClr val="dk1"/>
              </a:buClr>
              <a:buSzPts val="2400"/>
              <a:buChar char="•"/>
            </a:pPr>
            <a:r>
              <a:rPr lang="de-DE"/>
              <a:t>nUMI, nGene, percentage mitochondria…</a:t>
            </a:r>
            <a:endParaRPr/>
          </a:p>
          <a:p>
            <a:pPr indent="-228600" lvl="1" marL="685800" rtl="0" algn="l">
              <a:lnSpc>
                <a:spcPct val="90000"/>
              </a:lnSpc>
              <a:spcBef>
                <a:spcPts val="500"/>
              </a:spcBef>
              <a:spcAft>
                <a:spcPts val="0"/>
              </a:spcAft>
              <a:buClr>
                <a:schemeClr val="dk1"/>
              </a:buClr>
              <a:buSzPts val="2400"/>
              <a:buChar char="•"/>
            </a:pPr>
            <a:r>
              <a:rPr lang="de-DE"/>
              <a:t>STAR for sequence </a:t>
            </a:r>
            <a:r>
              <a:rPr lang="de-DE"/>
              <a:t>alignment</a:t>
            </a:r>
            <a:endParaRPr/>
          </a:p>
          <a:p>
            <a:pPr indent="-228600" lvl="0" marL="228600" rtl="0" algn="l">
              <a:lnSpc>
                <a:spcPct val="90000"/>
              </a:lnSpc>
              <a:spcBef>
                <a:spcPts val="1000"/>
              </a:spcBef>
              <a:spcAft>
                <a:spcPts val="0"/>
              </a:spcAft>
              <a:buClr>
                <a:schemeClr val="dk1"/>
              </a:buClr>
              <a:buSzPts val="2800"/>
              <a:buChar char="•"/>
            </a:pPr>
            <a:r>
              <a:rPr lang="de-DE"/>
              <a:t>Everything goes as long as you can argue for 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6. Summary</a:t>
            </a:r>
            <a:endParaRPr/>
          </a:p>
        </p:txBody>
      </p:sp>
      <p:sp>
        <p:nvSpPr>
          <p:cNvPr id="328" name="Google Shape;328;p28"/>
          <p:cNvSpPr txBox="1"/>
          <p:nvPr>
            <p:ph idx="12" type="sldNum"/>
          </p:nvPr>
        </p:nvSpPr>
        <p:spPr>
          <a:xfrm>
            <a:off x="5950527" y="7474385"/>
            <a:ext cx="1708458" cy="1244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29" name="Google Shape;329;p2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de-DE"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30" name="Google Shape;330;p28"/>
          <p:cNvSpPr txBox="1"/>
          <p:nvPr>
            <p:ph idx="1" type="body"/>
          </p:nvPr>
        </p:nvSpPr>
        <p:spPr>
          <a:xfrm>
            <a:off x="186266" y="1007532"/>
            <a:ext cx="11857952" cy="5486401"/>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de-DE"/>
              <a:t>Methods will keep getting more exhaustive, more detailed etc.</a:t>
            </a:r>
            <a:endParaRPr/>
          </a:p>
          <a:p>
            <a:pPr indent="-514350" lvl="0" marL="514350" rtl="0" algn="l">
              <a:lnSpc>
                <a:spcPct val="90000"/>
              </a:lnSpc>
              <a:spcBef>
                <a:spcPts val="1000"/>
              </a:spcBef>
              <a:spcAft>
                <a:spcPts val="0"/>
              </a:spcAft>
              <a:buClr>
                <a:schemeClr val="dk1"/>
              </a:buClr>
              <a:buSzPts val="2800"/>
              <a:buFont typeface="Calibri"/>
              <a:buAutoNum type="arabicPeriod"/>
            </a:pPr>
            <a:r>
              <a:rPr lang="de-DE"/>
              <a:t>A lot of little details that is optimizable. Some are worth it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de-DE"/>
              <a:t>Which little details to focus on is heavily depended on methods and research question</a:t>
            </a:r>
            <a:endParaRPr/>
          </a:p>
          <a:p>
            <a:pPr indent="-514350" lvl="0" marL="514350" rtl="0" algn="l">
              <a:lnSpc>
                <a:spcPct val="90000"/>
              </a:lnSpc>
              <a:spcBef>
                <a:spcPts val="1000"/>
              </a:spcBef>
              <a:spcAft>
                <a:spcPts val="0"/>
              </a:spcAft>
              <a:buClr>
                <a:schemeClr val="dk1"/>
              </a:buClr>
              <a:buSzPts val="2800"/>
              <a:buFont typeface="Calibri"/>
              <a:buAutoNum type="arabicPeriod"/>
            </a:pPr>
            <a:r>
              <a:rPr lang="de-DE"/>
              <a:t>To the point of mapping the sequences: Methods are streamlined and automated</a:t>
            </a:r>
            <a:endParaRPr/>
          </a:p>
          <a:p>
            <a:pPr indent="-514350" lvl="0" marL="514350" rtl="0" algn="l">
              <a:lnSpc>
                <a:spcPct val="90000"/>
              </a:lnSpc>
              <a:spcBef>
                <a:spcPts val="1000"/>
              </a:spcBef>
              <a:spcAft>
                <a:spcPts val="0"/>
              </a:spcAft>
              <a:buClr>
                <a:schemeClr val="dk1"/>
              </a:buClr>
              <a:buSzPts val="2800"/>
              <a:buFont typeface="Calibri"/>
              <a:buAutoNum type="arabicPeriod"/>
            </a:pPr>
            <a:r>
              <a:rPr lang="de-DE"/>
              <a:t>Learn to read and understand QC reports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9"/>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Sources and extra</a:t>
            </a:r>
            <a:endParaRPr/>
          </a:p>
        </p:txBody>
      </p:sp>
      <p:sp>
        <p:nvSpPr>
          <p:cNvPr id="337" name="Google Shape;337;p29"/>
          <p:cNvSpPr txBox="1"/>
          <p:nvPr>
            <p:ph idx="12" type="sldNum"/>
          </p:nvPr>
        </p:nvSpPr>
        <p:spPr>
          <a:xfrm>
            <a:off x="5950527" y="7474385"/>
            <a:ext cx="1708458" cy="1244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38" name="Google Shape;338;p2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de-DE"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39" name="Google Shape;339;p29"/>
          <p:cNvSpPr txBox="1"/>
          <p:nvPr>
            <p:ph idx="1" type="body"/>
          </p:nvPr>
        </p:nvSpPr>
        <p:spPr>
          <a:xfrm>
            <a:off x="186266" y="1007532"/>
            <a:ext cx="11857952" cy="5486401"/>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de-DE"/>
              <a:t>Most popular NGS technologies article from 2023: </a:t>
            </a:r>
            <a:r>
              <a:rPr lang="de-DE" u="sng">
                <a:solidFill>
                  <a:schemeClr val="hlink"/>
                </a:solidFill>
                <a:hlinkClick r:id="rId3"/>
              </a:rPr>
              <a:t>https://www.sapiosciences.com/blog/a-guide-to-popular-ngs-sequencing-instruments/</a:t>
            </a:r>
            <a:endParaRPr/>
          </a:p>
          <a:p>
            <a:pPr indent="-228600" lvl="0" marL="228600" rtl="0" algn="l">
              <a:lnSpc>
                <a:spcPct val="90000"/>
              </a:lnSpc>
              <a:spcBef>
                <a:spcPts val="1000"/>
              </a:spcBef>
              <a:spcAft>
                <a:spcPts val="0"/>
              </a:spcAft>
              <a:buClr>
                <a:schemeClr val="dk1"/>
              </a:buClr>
              <a:buSzPct val="100000"/>
              <a:buChar char="•"/>
            </a:pPr>
            <a:r>
              <a:rPr lang="de-DE"/>
              <a:t>Video explaining illumina sequencing: </a:t>
            </a:r>
            <a:r>
              <a:rPr lang="de-DE" u="sng">
                <a:solidFill>
                  <a:schemeClr val="hlink"/>
                </a:solidFill>
                <a:hlinkClick r:id="rId4"/>
              </a:rPr>
              <a:t>https://www.youtube.com/watch?v=fCd6B5HRaZ8</a:t>
            </a:r>
            <a:endParaRPr/>
          </a:p>
          <a:p>
            <a:pPr indent="-228600" lvl="0" marL="228600" rtl="0" algn="l">
              <a:lnSpc>
                <a:spcPct val="90000"/>
              </a:lnSpc>
              <a:spcBef>
                <a:spcPts val="1000"/>
              </a:spcBef>
              <a:spcAft>
                <a:spcPts val="0"/>
              </a:spcAft>
              <a:buClr>
                <a:schemeClr val="dk1"/>
              </a:buClr>
              <a:buSzPct val="100000"/>
              <a:buChar char="•"/>
            </a:pPr>
            <a:r>
              <a:rPr lang="de-DE"/>
              <a:t>Video explaining BWA mapping: </a:t>
            </a:r>
            <a:r>
              <a:rPr lang="de-DE" u="sng">
                <a:solidFill>
                  <a:schemeClr val="hlink"/>
                </a:solidFill>
                <a:hlinkClick r:id="rId5"/>
              </a:rPr>
              <a:t>https://www.youtube.com/watch?v=1wcFavYt6uU</a:t>
            </a:r>
            <a:endParaRPr/>
          </a:p>
          <a:p>
            <a:pPr indent="-228600" lvl="0" marL="228600" rtl="0" algn="l">
              <a:lnSpc>
                <a:spcPct val="90000"/>
              </a:lnSpc>
              <a:spcBef>
                <a:spcPts val="1000"/>
              </a:spcBef>
              <a:spcAft>
                <a:spcPts val="0"/>
              </a:spcAft>
              <a:buClr>
                <a:schemeClr val="dk1"/>
              </a:buClr>
              <a:buSzPct val="100000"/>
              <a:buChar char="•"/>
            </a:pPr>
            <a:r>
              <a:rPr lang="de-DE"/>
              <a:t>Paper about sequencing error profiles 2021: </a:t>
            </a:r>
            <a:r>
              <a:rPr lang="de-DE" u="sng">
                <a:solidFill>
                  <a:schemeClr val="hlink"/>
                </a:solidFill>
                <a:hlinkClick r:id="rId6"/>
              </a:rPr>
              <a:t>https://academic.oup.com/nargab/article/3/1/lqab019/6193612#442690225</a:t>
            </a:r>
            <a:r>
              <a:rPr lang="de-DE"/>
              <a:t> </a:t>
            </a:r>
            <a:endParaRPr/>
          </a:p>
          <a:p>
            <a:pPr indent="-228600" lvl="0" marL="228600" rtl="0" algn="l">
              <a:lnSpc>
                <a:spcPct val="90000"/>
              </a:lnSpc>
              <a:spcBef>
                <a:spcPts val="1000"/>
              </a:spcBef>
              <a:spcAft>
                <a:spcPts val="0"/>
              </a:spcAft>
              <a:buClr>
                <a:schemeClr val="dk1"/>
              </a:buClr>
              <a:buSzPct val="100000"/>
              <a:buChar char="•"/>
            </a:pPr>
            <a:r>
              <a:rPr lang="de-DE"/>
              <a:t>10X documentation how they calculate Sequencing saturation: </a:t>
            </a:r>
            <a:r>
              <a:rPr lang="de-DE" u="sng">
                <a:solidFill>
                  <a:schemeClr val="hlink"/>
                </a:solidFill>
                <a:hlinkClick r:id="rId7"/>
              </a:rPr>
              <a:t>https://kb.10xgenomics.com/hc/en-us/articles/115003646912-How-is-sequencing-saturation-calculated</a:t>
            </a:r>
            <a:endParaRPr/>
          </a:p>
          <a:p>
            <a:pPr indent="-228600" lvl="0" marL="228600" rtl="0" algn="l">
              <a:lnSpc>
                <a:spcPct val="90000"/>
              </a:lnSpc>
              <a:spcBef>
                <a:spcPts val="1000"/>
              </a:spcBef>
              <a:spcAft>
                <a:spcPts val="0"/>
              </a:spcAft>
              <a:buClr>
                <a:schemeClr val="dk1"/>
              </a:buClr>
              <a:buSzPct val="100000"/>
              <a:buChar char="•"/>
            </a:pPr>
            <a:r>
              <a:rPr lang="de-DE"/>
              <a:t>Quality scores NGS analysis tutorial: </a:t>
            </a:r>
            <a:r>
              <a:rPr lang="de-DE" u="sng">
                <a:solidFill>
                  <a:schemeClr val="hlink"/>
                </a:solidFill>
                <a:hlinkClick r:id="rId8"/>
              </a:rPr>
              <a:t>https://learn.gencore.bio.nyu.edu/ngs-file-formats/quality-scores/</a:t>
            </a:r>
            <a:r>
              <a:rPr lang="de-DE"/>
              <a:t>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110066" y="1"/>
            <a:ext cx="10405533" cy="712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Topics</a:t>
            </a:r>
            <a:endParaRPr/>
          </a:p>
        </p:txBody>
      </p:sp>
      <p:sp>
        <p:nvSpPr>
          <p:cNvPr id="95" name="Google Shape;95;p14"/>
          <p:cNvSpPr txBox="1"/>
          <p:nvPr>
            <p:ph idx="1" type="body"/>
          </p:nvPr>
        </p:nvSpPr>
        <p:spPr>
          <a:xfrm>
            <a:off x="186267" y="1007532"/>
            <a:ext cx="11887200" cy="5418667"/>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de-DE"/>
              <a:t>What you can expect from this course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de-DE"/>
              <a:t>General ideas and pipelines behind transcriptomics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de-DE"/>
              <a:t>Sequencing technicalities and pitfalls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de-DE"/>
              <a:t>QC metrics for sequencing</a:t>
            </a:r>
            <a:endParaRPr/>
          </a:p>
          <a:p>
            <a:pPr indent="-514350" lvl="0" marL="514350" rtl="0" algn="l">
              <a:lnSpc>
                <a:spcPct val="90000"/>
              </a:lnSpc>
              <a:spcBef>
                <a:spcPts val="1000"/>
              </a:spcBef>
              <a:spcAft>
                <a:spcPts val="0"/>
              </a:spcAft>
              <a:buClr>
                <a:schemeClr val="dk1"/>
              </a:buClr>
              <a:buSzPts val="2800"/>
              <a:buFont typeface="Calibri"/>
              <a:buAutoNum type="arabicPeriod"/>
            </a:pPr>
            <a:r>
              <a:rPr lang="de-DE"/>
              <a:t>„Mindset“ in NGS analysis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de-DE"/>
              <a:t>Summary</a:t>
            </a:r>
            <a:endParaRPr/>
          </a:p>
        </p:txBody>
      </p:sp>
      <p:sp>
        <p:nvSpPr>
          <p:cNvPr id="96" name="Google Shape;9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10066" y="1"/>
            <a:ext cx="10405533" cy="712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1. What you can expect from this course</a:t>
            </a:r>
            <a:endParaRPr/>
          </a:p>
        </p:txBody>
      </p:sp>
      <p:sp>
        <p:nvSpPr>
          <p:cNvPr id="102" name="Google Shape;102;p15"/>
          <p:cNvSpPr txBox="1"/>
          <p:nvPr>
            <p:ph idx="1" type="body"/>
          </p:nvPr>
        </p:nvSpPr>
        <p:spPr>
          <a:xfrm>
            <a:off x="186267" y="1007532"/>
            <a:ext cx="11887200" cy="548640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de-DE"/>
              <a:t>Basic and Intermediate knowledge about transcriptional analysis</a:t>
            </a:r>
            <a:endParaRPr/>
          </a:p>
          <a:p>
            <a:pPr indent="-228600" lvl="1" marL="685800" rtl="0" algn="l">
              <a:lnSpc>
                <a:spcPct val="90000"/>
              </a:lnSpc>
              <a:spcBef>
                <a:spcPts val="500"/>
              </a:spcBef>
              <a:spcAft>
                <a:spcPts val="0"/>
              </a:spcAft>
              <a:buClr>
                <a:schemeClr val="dk1"/>
              </a:buClr>
              <a:buSzPct val="100000"/>
              <a:buChar char="•"/>
            </a:pPr>
            <a:r>
              <a:rPr lang="de-DE"/>
              <a:t>Methods</a:t>
            </a:r>
            <a:endParaRPr/>
          </a:p>
          <a:p>
            <a:pPr indent="-228600" lvl="1" marL="685800" rtl="0" algn="l">
              <a:lnSpc>
                <a:spcPct val="90000"/>
              </a:lnSpc>
              <a:spcBef>
                <a:spcPts val="500"/>
              </a:spcBef>
              <a:spcAft>
                <a:spcPts val="0"/>
              </a:spcAft>
              <a:buClr>
                <a:schemeClr val="dk1"/>
              </a:buClr>
              <a:buSzPct val="100000"/>
              <a:buChar char="•"/>
            </a:pPr>
            <a:r>
              <a:rPr lang="de-DE"/>
              <a:t>Pitfalls</a:t>
            </a:r>
            <a:endParaRPr/>
          </a:p>
          <a:p>
            <a:pPr indent="-228600" lvl="1" marL="685800" rtl="0" algn="l">
              <a:lnSpc>
                <a:spcPct val="90000"/>
              </a:lnSpc>
              <a:spcBef>
                <a:spcPts val="500"/>
              </a:spcBef>
              <a:spcAft>
                <a:spcPts val="0"/>
              </a:spcAft>
              <a:buClr>
                <a:schemeClr val="dk1"/>
              </a:buClr>
              <a:buSzPct val="100000"/>
              <a:buChar char="•"/>
            </a:pPr>
            <a:r>
              <a:rPr lang="de-DE"/>
              <a:t>How to interpret results</a:t>
            </a:r>
            <a:endParaRPr/>
          </a:p>
          <a:p>
            <a:pPr indent="-228600" lvl="1" marL="685800" rtl="0" algn="l">
              <a:lnSpc>
                <a:spcPct val="90000"/>
              </a:lnSpc>
              <a:spcBef>
                <a:spcPts val="500"/>
              </a:spcBef>
              <a:spcAft>
                <a:spcPts val="0"/>
              </a:spcAft>
              <a:buClr>
                <a:schemeClr val="dk1"/>
              </a:buClr>
              <a:buSzPct val="100000"/>
              <a:buChar char="•"/>
            </a:pPr>
            <a:r>
              <a:rPr lang="de-DE"/>
              <a:t>What is possible, what not?</a:t>
            </a:r>
            <a:endParaRPr/>
          </a:p>
          <a:p>
            <a:pPr indent="-228600" lvl="1" marL="685800" rtl="0" algn="l">
              <a:lnSpc>
                <a:spcPct val="90000"/>
              </a:lnSpc>
              <a:spcBef>
                <a:spcPts val="500"/>
              </a:spcBef>
              <a:spcAft>
                <a:spcPts val="0"/>
              </a:spcAft>
              <a:buClr>
                <a:schemeClr val="dk1"/>
              </a:buClr>
              <a:buSzPct val="100000"/>
              <a:buChar char="•"/>
            </a:pPr>
            <a:r>
              <a:rPr lang="de-DE"/>
              <a:t>How to „think“ like a Bioinformatician</a:t>
            </a:r>
            <a:endParaRPr/>
          </a:p>
          <a:p>
            <a:pPr indent="-228600" lvl="0" marL="228600" rtl="0" algn="l">
              <a:lnSpc>
                <a:spcPct val="90000"/>
              </a:lnSpc>
              <a:spcBef>
                <a:spcPts val="1000"/>
              </a:spcBef>
              <a:spcAft>
                <a:spcPts val="0"/>
              </a:spcAft>
              <a:buClr>
                <a:schemeClr val="dk1"/>
              </a:buClr>
              <a:buSzPct val="100000"/>
              <a:buChar char="•"/>
            </a:pPr>
            <a:r>
              <a:rPr lang="de-DE"/>
              <a:t>Afterwards you should be able to:</a:t>
            </a:r>
            <a:endParaRPr/>
          </a:p>
          <a:p>
            <a:pPr indent="-228600" lvl="1" marL="685800" rtl="0" algn="l">
              <a:lnSpc>
                <a:spcPct val="90000"/>
              </a:lnSpc>
              <a:spcBef>
                <a:spcPts val="500"/>
              </a:spcBef>
              <a:spcAft>
                <a:spcPts val="0"/>
              </a:spcAft>
              <a:buClr>
                <a:schemeClr val="dk1"/>
              </a:buClr>
              <a:buSzPct val="100000"/>
              <a:buChar char="•"/>
            </a:pPr>
            <a:r>
              <a:rPr lang="de-DE"/>
              <a:t>Follow 80-90% of any bioinformatic analysis talk</a:t>
            </a:r>
            <a:endParaRPr/>
          </a:p>
          <a:p>
            <a:pPr indent="-228600" lvl="1" marL="685800" rtl="0" algn="l">
              <a:lnSpc>
                <a:spcPct val="90000"/>
              </a:lnSpc>
              <a:spcBef>
                <a:spcPts val="500"/>
              </a:spcBef>
              <a:spcAft>
                <a:spcPts val="0"/>
              </a:spcAft>
              <a:buClr>
                <a:schemeClr val="dk1"/>
              </a:buClr>
              <a:buSzPct val="100000"/>
              <a:buChar char="•"/>
            </a:pPr>
            <a:r>
              <a:rPr lang="de-DE"/>
              <a:t>Know which points to emphasize and which ones to „ignore“</a:t>
            </a:r>
            <a:endParaRPr/>
          </a:p>
          <a:p>
            <a:pPr indent="-228600" lvl="1" marL="685800" rtl="0" algn="l">
              <a:lnSpc>
                <a:spcPct val="90000"/>
              </a:lnSpc>
              <a:spcBef>
                <a:spcPts val="500"/>
              </a:spcBef>
              <a:spcAft>
                <a:spcPts val="0"/>
              </a:spcAft>
              <a:buClr>
                <a:schemeClr val="dk1"/>
              </a:buClr>
              <a:buSzPct val="100000"/>
              <a:buChar char="•"/>
            </a:pPr>
            <a:r>
              <a:rPr lang="de-DE"/>
              <a:t>Design and suggest experiments supported by bioinformatics</a:t>
            </a:r>
            <a:endParaRPr/>
          </a:p>
          <a:p>
            <a:pPr indent="-228600" lvl="1" marL="685800" rtl="0" algn="l">
              <a:lnSpc>
                <a:spcPct val="90000"/>
              </a:lnSpc>
              <a:spcBef>
                <a:spcPts val="500"/>
              </a:spcBef>
              <a:spcAft>
                <a:spcPts val="0"/>
              </a:spcAft>
              <a:buClr>
                <a:schemeClr val="dk1"/>
              </a:buClr>
              <a:buSzPct val="100000"/>
              <a:buChar char="•"/>
            </a:pPr>
            <a:r>
              <a:rPr b="1" lang="de-DE">
                <a:highlight>
                  <a:srgbClr val="FFFF00"/>
                </a:highlight>
              </a:rPr>
              <a:t>Know how and where to search for answers</a:t>
            </a:r>
            <a:endParaRPr b="1">
              <a:highlight>
                <a:srgbClr val="FFFF00"/>
              </a:highlight>
            </a:endParaRPr>
          </a:p>
          <a:p>
            <a:pPr indent="-228600" lvl="0" marL="228600" rtl="0" algn="l">
              <a:lnSpc>
                <a:spcPct val="90000"/>
              </a:lnSpc>
              <a:spcBef>
                <a:spcPts val="1000"/>
              </a:spcBef>
              <a:spcAft>
                <a:spcPts val="0"/>
              </a:spcAft>
              <a:buClr>
                <a:schemeClr val="dk1"/>
              </a:buClr>
              <a:buSzPct val="100000"/>
              <a:buChar char="•"/>
            </a:pPr>
            <a:r>
              <a:rPr lang="de-DE"/>
              <a:t>What this course will not help you do:</a:t>
            </a:r>
            <a:endParaRPr/>
          </a:p>
          <a:p>
            <a:pPr indent="-228600" lvl="1" marL="685800" rtl="0" algn="l">
              <a:lnSpc>
                <a:spcPct val="90000"/>
              </a:lnSpc>
              <a:spcBef>
                <a:spcPts val="500"/>
              </a:spcBef>
              <a:spcAft>
                <a:spcPts val="0"/>
              </a:spcAft>
              <a:buClr>
                <a:schemeClr val="dk1"/>
              </a:buClr>
              <a:buSzPct val="100000"/>
              <a:buChar char="•"/>
            </a:pPr>
            <a:r>
              <a:rPr lang="de-DE"/>
              <a:t>Practical coding</a:t>
            </a:r>
            <a:endParaRPr/>
          </a:p>
          <a:p>
            <a:pPr indent="-228600" lvl="1" marL="685800" rtl="0" algn="l">
              <a:lnSpc>
                <a:spcPct val="90000"/>
              </a:lnSpc>
              <a:spcBef>
                <a:spcPts val="500"/>
              </a:spcBef>
              <a:spcAft>
                <a:spcPts val="0"/>
              </a:spcAft>
              <a:buClr>
                <a:schemeClr val="dk1"/>
              </a:buClr>
              <a:buSzPct val="100000"/>
              <a:buChar char="•"/>
            </a:pPr>
            <a:r>
              <a:rPr lang="de-DE"/>
              <a:t>Full stack bioinformatician</a:t>
            </a:r>
            <a:endParaRPr/>
          </a:p>
          <a:p>
            <a:pPr indent="-228600" lvl="1" marL="685800" rtl="0" algn="l">
              <a:lnSpc>
                <a:spcPct val="90000"/>
              </a:lnSpc>
              <a:spcBef>
                <a:spcPts val="500"/>
              </a:spcBef>
              <a:spcAft>
                <a:spcPts val="0"/>
              </a:spcAft>
              <a:buClr>
                <a:schemeClr val="dk1"/>
              </a:buClr>
              <a:buSzPct val="100000"/>
              <a:buChar char="•"/>
            </a:pPr>
            <a:r>
              <a:rPr lang="de-DE"/>
              <a:t>Everything there is to know about Bioinformatics</a:t>
            </a:r>
            <a:endParaRPr/>
          </a:p>
        </p:txBody>
      </p:sp>
      <p:sp>
        <p:nvSpPr>
          <p:cNvPr id="103" name="Google Shape;10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de-DE"/>
              <a:t>2. General Ideas and Pipelines behind transcriptomics</a:t>
            </a:r>
            <a:endParaRPr/>
          </a:p>
        </p:txBody>
      </p:sp>
      <p:sp>
        <p:nvSpPr>
          <p:cNvPr id="109" name="Google Shape;10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10" name="Google Shape;110;p16"/>
          <p:cNvSpPr txBox="1"/>
          <p:nvPr/>
        </p:nvSpPr>
        <p:spPr>
          <a:xfrm>
            <a:off x="8949266" y="889712"/>
            <a:ext cx="206586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de-DE" sz="2800" u="none" cap="none" strike="noStrike">
                <a:solidFill>
                  <a:schemeClr val="dk1"/>
                </a:solidFill>
                <a:latin typeface="Calibri"/>
                <a:ea typeface="Calibri"/>
                <a:cs typeface="Calibri"/>
                <a:sym typeface="Calibri"/>
              </a:rPr>
              <a:t>Protein</a:t>
            </a:r>
            <a:endParaRPr/>
          </a:p>
        </p:txBody>
      </p:sp>
      <p:sp>
        <p:nvSpPr>
          <p:cNvPr id="111" name="Google Shape;111;p16"/>
          <p:cNvSpPr txBox="1"/>
          <p:nvPr/>
        </p:nvSpPr>
        <p:spPr>
          <a:xfrm>
            <a:off x="1066798" y="889712"/>
            <a:ext cx="206586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de-DE" sz="2800" u="none" cap="none" strike="noStrike">
                <a:solidFill>
                  <a:schemeClr val="dk1"/>
                </a:solidFill>
                <a:latin typeface="Calibri"/>
                <a:ea typeface="Calibri"/>
                <a:cs typeface="Calibri"/>
                <a:sym typeface="Calibri"/>
              </a:rPr>
              <a:t>mRNA</a:t>
            </a:r>
            <a:endParaRPr b="0" i="0" sz="2800" u="none" cap="none" strike="noStrike">
              <a:solidFill>
                <a:schemeClr val="dk1"/>
              </a:solidFill>
              <a:latin typeface="Calibri"/>
              <a:ea typeface="Calibri"/>
              <a:cs typeface="Calibri"/>
              <a:sym typeface="Calibri"/>
            </a:endParaRPr>
          </a:p>
        </p:txBody>
      </p:sp>
      <p:pic>
        <p:nvPicPr>
          <p:cNvPr descr="Western Blotting Electrophoresis Techniques" id="112" name="Google Shape;112;p16"/>
          <p:cNvPicPr preferRelativeResize="0"/>
          <p:nvPr/>
        </p:nvPicPr>
        <p:blipFill rotWithShape="1">
          <a:blip r:embed="rId3">
            <a:alphaModFix/>
          </a:blip>
          <a:srcRect b="0" l="0" r="0" t="0"/>
          <a:stretch/>
        </p:blipFill>
        <p:spPr>
          <a:xfrm>
            <a:off x="8460298" y="1471143"/>
            <a:ext cx="3113635" cy="2005153"/>
          </a:xfrm>
          <a:prstGeom prst="rect">
            <a:avLst/>
          </a:prstGeom>
          <a:noFill/>
          <a:ln>
            <a:noFill/>
          </a:ln>
        </p:spPr>
      </p:pic>
      <p:sp>
        <p:nvSpPr>
          <p:cNvPr id="113" name="Google Shape;113;p16"/>
          <p:cNvSpPr txBox="1"/>
          <p:nvPr/>
        </p:nvSpPr>
        <p:spPr>
          <a:xfrm>
            <a:off x="8892640" y="3442671"/>
            <a:ext cx="217911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de-DE" sz="1800" u="none" cap="none" strike="noStrike">
                <a:solidFill>
                  <a:schemeClr val="dk1"/>
                </a:solidFill>
                <a:latin typeface="Calibri"/>
                <a:ea typeface="Calibri"/>
                <a:cs typeface="Calibri"/>
                <a:sym typeface="Calibri"/>
              </a:rPr>
              <a:t>Western Blot (1979)</a:t>
            </a:r>
            <a:endParaRPr/>
          </a:p>
        </p:txBody>
      </p:sp>
      <p:pic>
        <p:nvPicPr>
          <p:cNvPr descr="Quantitative Polymerase Chain Reaction (qPCR) | Life Science Research |  Merck" id="114" name="Google Shape;114;p16"/>
          <p:cNvPicPr preferRelativeResize="0"/>
          <p:nvPr/>
        </p:nvPicPr>
        <p:blipFill rotWithShape="1">
          <a:blip r:embed="rId4">
            <a:alphaModFix/>
          </a:blip>
          <a:srcRect b="0" l="0" r="59397" t="0"/>
          <a:stretch/>
        </p:blipFill>
        <p:spPr>
          <a:xfrm>
            <a:off x="819168" y="1306567"/>
            <a:ext cx="2497272" cy="2196584"/>
          </a:xfrm>
          <a:prstGeom prst="rect">
            <a:avLst/>
          </a:prstGeom>
          <a:noFill/>
          <a:ln>
            <a:noFill/>
          </a:ln>
        </p:spPr>
      </p:pic>
      <p:sp>
        <p:nvSpPr>
          <p:cNvPr id="115" name="Google Shape;115;p16"/>
          <p:cNvSpPr txBox="1"/>
          <p:nvPr/>
        </p:nvSpPr>
        <p:spPr>
          <a:xfrm>
            <a:off x="1257298" y="3462806"/>
            <a:ext cx="168486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de-DE" sz="1800" u="none" cap="none" strike="noStrike">
                <a:solidFill>
                  <a:schemeClr val="dk1"/>
                </a:solidFill>
                <a:latin typeface="Calibri"/>
                <a:ea typeface="Calibri"/>
                <a:cs typeface="Calibri"/>
                <a:sym typeface="Calibri"/>
              </a:rPr>
              <a:t>qPCR (2004)</a:t>
            </a:r>
            <a:endParaRPr/>
          </a:p>
        </p:txBody>
      </p:sp>
      <p:sp>
        <p:nvSpPr>
          <p:cNvPr id="116" name="Google Shape;116;p16"/>
          <p:cNvSpPr txBox="1"/>
          <p:nvPr/>
        </p:nvSpPr>
        <p:spPr>
          <a:xfrm>
            <a:off x="3953933" y="1412932"/>
            <a:ext cx="3962400"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Calibri"/>
              <a:buChar char="-"/>
            </a:pPr>
            <a:r>
              <a:rPr b="0" i="0" lang="de-DE" sz="1800" u="none" cap="none" strike="noStrike">
                <a:solidFill>
                  <a:schemeClr val="dk1"/>
                </a:solidFill>
                <a:latin typeface="Calibri"/>
                <a:ea typeface="Calibri"/>
                <a:cs typeface="Calibri"/>
                <a:sym typeface="Calibri"/>
              </a:rPr>
              <a:t>Quantification of gene and protein levels were always a field of interest</a:t>
            </a:r>
            <a:endParaRPr b="0" i="0" sz="18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b="0" i="0" lang="de-DE" sz="1800" u="none" cap="none" strike="noStrike">
                <a:solidFill>
                  <a:schemeClr val="dk1"/>
                </a:solidFill>
                <a:latin typeface="Calibri"/>
                <a:ea typeface="Calibri"/>
                <a:cs typeface="Calibri"/>
                <a:sym typeface="Calibri"/>
              </a:rPr>
              <a:t>The need for more:</a:t>
            </a:r>
            <a:endParaRPr/>
          </a:p>
          <a:p>
            <a:pPr indent="-285750" lvl="1" marL="742950" marR="0" rtl="0" algn="l">
              <a:spcBef>
                <a:spcPts val="0"/>
              </a:spcBef>
              <a:spcAft>
                <a:spcPts val="0"/>
              </a:spcAft>
              <a:buClr>
                <a:schemeClr val="dk1"/>
              </a:buClr>
              <a:buSzPts val="1800"/>
              <a:buFont typeface="Calibri"/>
              <a:buChar char="-"/>
            </a:pPr>
            <a:r>
              <a:rPr b="0" i="0" lang="de-DE" sz="1800" u="none" cap="none" strike="noStrike">
                <a:solidFill>
                  <a:schemeClr val="dk1"/>
                </a:solidFill>
                <a:latin typeface="Calibri"/>
                <a:ea typeface="Calibri"/>
                <a:cs typeface="Calibri"/>
                <a:sym typeface="Calibri"/>
              </a:rPr>
              <a:t>Exhaustive analysis</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alibri"/>
              <a:buChar char="-"/>
            </a:pPr>
            <a:r>
              <a:rPr b="0" i="0" lang="de-DE" sz="1800" u="none" cap="none" strike="noStrike">
                <a:solidFill>
                  <a:schemeClr val="dk1"/>
                </a:solidFill>
                <a:latin typeface="Calibri"/>
                <a:ea typeface="Calibri"/>
                <a:cs typeface="Calibri"/>
                <a:sym typeface="Calibri"/>
              </a:rPr>
              <a:t>Sensitive analysis</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alibri"/>
              <a:buChar char="-"/>
            </a:pPr>
            <a:r>
              <a:rPr b="0" i="0" lang="de-DE" sz="1800" u="none" cap="none" strike="noStrike">
                <a:solidFill>
                  <a:schemeClr val="dk1"/>
                </a:solidFill>
                <a:latin typeface="Calibri"/>
                <a:ea typeface="Calibri"/>
                <a:cs typeface="Calibri"/>
                <a:sym typeface="Calibri"/>
              </a:rPr>
              <a:t>Accurate analysis</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Calibri"/>
              <a:buChar char="-"/>
            </a:pPr>
            <a:r>
              <a:rPr b="0" i="0" lang="de-DE" sz="1800" u="none" cap="none" strike="noStrike">
                <a:solidFill>
                  <a:schemeClr val="dk1"/>
                </a:solidFill>
                <a:latin typeface="Calibri"/>
                <a:ea typeface="Calibri"/>
                <a:cs typeface="Calibri"/>
                <a:sym typeface="Calibri"/>
              </a:rPr>
              <a:t>Detailed analysis</a:t>
            </a:r>
            <a:endParaRPr b="0" i="0" sz="1800" u="none" cap="none" strike="noStrike">
              <a:solidFill>
                <a:schemeClr val="dk1"/>
              </a:solidFill>
              <a:latin typeface="Calibri"/>
              <a:ea typeface="Calibri"/>
              <a:cs typeface="Calibri"/>
              <a:sym typeface="Calibri"/>
            </a:endParaRPr>
          </a:p>
        </p:txBody>
      </p:sp>
      <p:sp>
        <p:nvSpPr>
          <p:cNvPr id="117" name="Google Shape;117;p16"/>
          <p:cNvSpPr/>
          <p:nvPr/>
        </p:nvSpPr>
        <p:spPr>
          <a:xfrm>
            <a:off x="5485602" y="3798271"/>
            <a:ext cx="931334" cy="903930"/>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16"/>
          <p:cNvSpPr txBox="1"/>
          <p:nvPr/>
        </p:nvSpPr>
        <p:spPr>
          <a:xfrm>
            <a:off x="3767667" y="4825999"/>
            <a:ext cx="4360333" cy="1477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de-DE" sz="1800" u="none" cap="none" strike="noStrike">
                <a:solidFill>
                  <a:schemeClr val="dk1"/>
                </a:solidFill>
                <a:latin typeface="Calibri"/>
                <a:ea typeface="Calibri"/>
                <a:cs typeface="Calibri"/>
                <a:sym typeface="Calibri"/>
              </a:rPr>
              <a:t>Next Generation Sequencing (NGS)</a:t>
            </a:r>
            <a:endParaRPr/>
          </a:p>
          <a:p>
            <a:pPr indent="-285750" lvl="0" marL="285750" marR="0" rtl="0" algn="ctr">
              <a:spcBef>
                <a:spcPts val="0"/>
              </a:spcBef>
              <a:spcAft>
                <a:spcPts val="0"/>
              </a:spcAft>
              <a:buClr>
                <a:schemeClr val="dk1"/>
              </a:buClr>
              <a:buSzPts val="1800"/>
              <a:buFont typeface="Calibri"/>
              <a:buChar char="-"/>
            </a:pPr>
            <a:r>
              <a:rPr b="0" i="0" lang="de-DE" sz="1800" u="none" cap="none" strike="noStrike">
                <a:solidFill>
                  <a:schemeClr val="dk1"/>
                </a:solidFill>
                <a:latin typeface="Calibri"/>
                <a:ea typeface="Calibri"/>
                <a:cs typeface="Calibri"/>
                <a:sym typeface="Calibri"/>
              </a:rPr>
              <a:t>Exhaustive analysis</a:t>
            </a:r>
            <a:endParaRPr b="0" i="0" sz="1800" u="none" cap="none" strike="noStrike">
              <a:solidFill>
                <a:schemeClr val="dk1"/>
              </a:solidFill>
              <a:latin typeface="Calibri"/>
              <a:ea typeface="Calibri"/>
              <a:cs typeface="Calibri"/>
              <a:sym typeface="Calibri"/>
            </a:endParaRPr>
          </a:p>
          <a:p>
            <a:pPr indent="-285750" lvl="0" marL="285750" marR="0" rtl="0" algn="ctr">
              <a:spcBef>
                <a:spcPts val="0"/>
              </a:spcBef>
              <a:spcAft>
                <a:spcPts val="0"/>
              </a:spcAft>
              <a:buClr>
                <a:schemeClr val="dk1"/>
              </a:buClr>
              <a:buSzPts val="1800"/>
              <a:buFont typeface="Calibri"/>
              <a:buChar char="-"/>
            </a:pPr>
            <a:r>
              <a:rPr b="0" i="0" lang="de-DE" sz="1800" u="none" cap="none" strike="noStrike">
                <a:solidFill>
                  <a:schemeClr val="dk1"/>
                </a:solidFill>
                <a:latin typeface="Calibri"/>
                <a:ea typeface="Calibri"/>
                <a:cs typeface="Calibri"/>
                <a:sym typeface="Calibri"/>
              </a:rPr>
              <a:t>Sensitive analysis</a:t>
            </a:r>
            <a:endParaRPr b="0" i="0" sz="1800" u="none" cap="none" strike="noStrike">
              <a:solidFill>
                <a:schemeClr val="dk1"/>
              </a:solidFill>
              <a:latin typeface="Calibri"/>
              <a:ea typeface="Calibri"/>
              <a:cs typeface="Calibri"/>
              <a:sym typeface="Calibri"/>
            </a:endParaRPr>
          </a:p>
          <a:p>
            <a:pPr indent="-285750" lvl="0" marL="285750" marR="0" rtl="0" algn="ctr">
              <a:spcBef>
                <a:spcPts val="0"/>
              </a:spcBef>
              <a:spcAft>
                <a:spcPts val="0"/>
              </a:spcAft>
              <a:buClr>
                <a:schemeClr val="dk1"/>
              </a:buClr>
              <a:buSzPts val="1800"/>
              <a:buFont typeface="Calibri"/>
              <a:buChar char="-"/>
            </a:pPr>
            <a:r>
              <a:rPr b="0" i="0" lang="de-DE" sz="1800" u="none" cap="none" strike="noStrike">
                <a:solidFill>
                  <a:schemeClr val="dk1"/>
                </a:solidFill>
                <a:highlight>
                  <a:srgbClr val="FFFF00"/>
                </a:highlight>
                <a:latin typeface="Calibri"/>
                <a:ea typeface="Calibri"/>
                <a:cs typeface="Calibri"/>
                <a:sym typeface="Calibri"/>
              </a:rPr>
              <a:t>Accuracy and Detail depend on the technology and analysis quality</a:t>
            </a:r>
            <a:endParaRPr b="0" i="0" sz="1800" u="none" cap="none" strike="noStrike">
              <a:solidFill>
                <a:schemeClr val="dk1"/>
              </a:solidFill>
              <a:highlight>
                <a:srgbClr val="FFFF00"/>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de-DE"/>
              <a:t>2. General Ideas and Pipelines behind transcriptomics</a:t>
            </a:r>
            <a:endParaRPr/>
          </a:p>
        </p:txBody>
      </p:sp>
      <p:sp>
        <p:nvSpPr>
          <p:cNvPr id="125" name="Google Shape;125;p17"/>
          <p:cNvSpPr txBox="1"/>
          <p:nvPr>
            <p:ph idx="12" type="sldNum"/>
          </p:nvPr>
        </p:nvSpPr>
        <p:spPr>
          <a:xfrm>
            <a:off x="5950527" y="7474385"/>
            <a:ext cx="1708458" cy="1244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pSp>
        <p:nvGrpSpPr>
          <p:cNvPr id="126" name="Google Shape;126;p17"/>
          <p:cNvGrpSpPr/>
          <p:nvPr/>
        </p:nvGrpSpPr>
        <p:grpSpPr>
          <a:xfrm>
            <a:off x="46566" y="1328206"/>
            <a:ext cx="12098868" cy="651934"/>
            <a:chOff x="93132" y="1108073"/>
            <a:chExt cx="12098868" cy="651934"/>
          </a:xfrm>
        </p:grpSpPr>
        <p:sp>
          <p:nvSpPr>
            <p:cNvPr id="127" name="Google Shape;127;p17"/>
            <p:cNvSpPr/>
            <p:nvPr/>
          </p:nvSpPr>
          <p:spPr>
            <a:xfrm>
              <a:off x="93133" y="1108073"/>
              <a:ext cx="12098867" cy="651934"/>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17"/>
            <p:cNvSpPr/>
            <p:nvPr/>
          </p:nvSpPr>
          <p:spPr>
            <a:xfrm>
              <a:off x="93132" y="1268946"/>
              <a:ext cx="27770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Sample pre-processing</a:t>
              </a:r>
              <a:endParaRPr b="0" i="0" sz="1800" u="none" cap="none" strike="noStrike">
                <a:solidFill>
                  <a:schemeClr val="lt1"/>
                </a:solidFill>
                <a:latin typeface="Calibri"/>
                <a:ea typeface="Calibri"/>
                <a:cs typeface="Calibri"/>
                <a:sym typeface="Calibri"/>
              </a:endParaRPr>
            </a:p>
          </p:txBody>
        </p:sp>
        <p:sp>
          <p:nvSpPr>
            <p:cNvPr id="129" name="Google Shape;129;p17"/>
            <p:cNvSpPr/>
            <p:nvPr/>
          </p:nvSpPr>
          <p:spPr>
            <a:xfrm>
              <a:off x="2963330" y="1268945"/>
              <a:ext cx="2891370"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Library Preparation</a:t>
              </a:r>
              <a:endParaRPr b="0" i="0" sz="1800" u="none" cap="none" strike="noStrike">
                <a:solidFill>
                  <a:schemeClr val="lt1"/>
                </a:solidFill>
                <a:latin typeface="Calibri"/>
                <a:ea typeface="Calibri"/>
                <a:cs typeface="Calibri"/>
                <a:sym typeface="Calibri"/>
              </a:endParaRPr>
            </a:p>
          </p:txBody>
        </p:sp>
        <p:sp>
          <p:nvSpPr>
            <p:cNvPr id="130" name="Google Shape;130;p17"/>
            <p:cNvSpPr/>
            <p:nvPr/>
          </p:nvSpPr>
          <p:spPr>
            <a:xfrm>
              <a:off x="6028260" y="1268942"/>
              <a:ext cx="14054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Sequencing</a:t>
              </a:r>
              <a:endParaRPr b="0" i="0" sz="1800" u="none" cap="none" strike="noStrike">
                <a:solidFill>
                  <a:schemeClr val="lt1"/>
                </a:solidFill>
                <a:latin typeface="Calibri"/>
                <a:ea typeface="Calibri"/>
                <a:cs typeface="Calibri"/>
                <a:sym typeface="Calibri"/>
              </a:endParaRPr>
            </a:p>
          </p:txBody>
        </p:sp>
        <p:sp>
          <p:nvSpPr>
            <p:cNvPr id="131" name="Google Shape;131;p17"/>
            <p:cNvSpPr/>
            <p:nvPr/>
          </p:nvSpPr>
          <p:spPr>
            <a:xfrm>
              <a:off x="7497233" y="1268945"/>
              <a:ext cx="4415368"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Bioinformatics Analysis</a:t>
              </a:r>
              <a:endParaRPr/>
            </a:p>
          </p:txBody>
        </p:sp>
      </p:grpSp>
      <p:sp>
        <p:nvSpPr>
          <p:cNvPr id="132" name="Google Shape;132;p17"/>
          <p:cNvSpPr txBox="1"/>
          <p:nvPr/>
        </p:nvSpPr>
        <p:spPr>
          <a:xfrm>
            <a:off x="3003542" y="765489"/>
            <a:ext cx="595630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de-DE" sz="1800" u="none" cap="none" strike="noStrike">
                <a:solidFill>
                  <a:schemeClr val="dk1"/>
                </a:solidFill>
                <a:latin typeface="Calibri"/>
                <a:ea typeface="Calibri"/>
                <a:cs typeface="Calibri"/>
                <a:sym typeface="Calibri"/>
              </a:rPr>
              <a:t>Rough Pipeline of NGS (for Transcriptomics); </a:t>
            </a:r>
            <a:endParaRPr/>
          </a:p>
          <a:p>
            <a:pPr indent="0" lvl="0" marL="0" marR="0" rtl="0" algn="ctr">
              <a:spcBef>
                <a:spcPts val="0"/>
              </a:spcBef>
              <a:spcAft>
                <a:spcPts val="0"/>
              </a:spcAft>
              <a:buNone/>
            </a:pPr>
            <a:r>
              <a:rPr b="1" i="0" lang="de-DE" sz="1800" u="none" cap="none" strike="noStrike">
                <a:solidFill>
                  <a:schemeClr val="dk1"/>
                </a:solidFill>
                <a:latin typeface="Calibri"/>
                <a:ea typeface="Calibri"/>
                <a:cs typeface="Calibri"/>
                <a:sym typeface="Calibri"/>
              </a:rPr>
              <a:t>Width of boxes represent importance and duration</a:t>
            </a:r>
            <a:endParaRPr b="1" i="0" sz="1800" u="none" cap="none" strike="noStrike">
              <a:solidFill>
                <a:schemeClr val="dk1"/>
              </a:solidFill>
              <a:latin typeface="Calibri"/>
              <a:ea typeface="Calibri"/>
              <a:cs typeface="Calibri"/>
              <a:sym typeface="Calibri"/>
            </a:endParaRPr>
          </a:p>
        </p:txBody>
      </p:sp>
      <p:sp>
        <p:nvSpPr>
          <p:cNvPr id="133" name="Google Shape;133;p17"/>
          <p:cNvSpPr txBox="1"/>
          <p:nvPr/>
        </p:nvSpPr>
        <p:spPr>
          <a:xfrm>
            <a:off x="0" y="1896529"/>
            <a:ext cx="2823633" cy="138499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Design of experiment</a:t>
            </a:r>
            <a:endParaRPr b="0" i="0" sz="14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Preparing samples (growing cells, collecting blood…)</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Extraction of RNA</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a:t>
            </a:r>
            <a:endParaRPr/>
          </a:p>
          <a:p>
            <a:pPr indent="-196850" lvl="0" marL="28575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 name="Google Shape;134;p17"/>
          <p:cNvSpPr txBox="1"/>
          <p:nvPr/>
        </p:nvSpPr>
        <p:spPr>
          <a:xfrm>
            <a:off x="2870200" y="1896528"/>
            <a:ext cx="2823633" cy="138499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Synthesis of cDNA</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cDNA fragmentation</a:t>
            </a:r>
            <a:endParaRPr b="0" i="0" sz="14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Adapter Ligation </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Library construction (PCR)</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a:t>
            </a:r>
            <a:endParaRPr/>
          </a:p>
          <a:p>
            <a:pPr indent="-196850" lvl="0" marL="28575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5" name="Google Shape;135;p17"/>
          <p:cNvSpPr txBox="1"/>
          <p:nvPr/>
        </p:nvSpPr>
        <p:spPr>
          <a:xfrm>
            <a:off x="3293533" y="2996579"/>
            <a:ext cx="5342467"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de-DE" sz="1800" u="none" cap="none" strike="noStrike">
                <a:solidFill>
                  <a:schemeClr val="dk1"/>
                </a:solidFill>
                <a:latin typeface="Calibri"/>
                <a:ea typeface="Calibri"/>
                <a:cs typeface="Calibri"/>
                <a:sym typeface="Calibri"/>
              </a:rPr>
              <a:t>For each step there are many providers and technologies -&gt; Many Variations</a:t>
            </a:r>
            <a:endParaRPr b="1"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de-DE" sz="1800" u="none" cap="none" strike="noStrike">
                <a:solidFill>
                  <a:schemeClr val="dk1"/>
                </a:solidFill>
                <a:latin typeface="Calibri"/>
                <a:ea typeface="Calibri"/>
                <a:cs typeface="Calibri"/>
                <a:sym typeface="Calibri"/>
              </a:rPr>
              <a:t>Especially for the sequencing, which also heavily affects Library preparation</a:t>
            </a:r>
            <a:endParaRPr b="1" i="0" sz="1800" u="none" cap="none" strike="noStrike">
              <a:solidFill>
                <a:schemeClr val="dk1"/>
              </a:solidFill>
              <a:latin typeface="Calibri"/>
              <a:ea typeface="Calibri"/>
              <a:cs typeface="Calibri"/>
              <a:sym typeface="Calibri"/>
            </a:endParaRPr>
          </a:p>
        </p:txBody>
      </p:sp>
      <p:pic>
        <p:nvPicPr>
          <p:cNvPr descr="Short-Read Sequencing Services - Illumina &amp; Element Bio AVITI | DNA  Technologies Core" id="136" name="Google Shape;136;p17"/>
          <p:cNvPicPr preferRelativeResize="0"/>
          <p:nvPr/>
        </p:nvPicPr>
        <p:blipFill rotWithShape="1">
          <a:blip r:embed="rId3">
            <a:alphaModFix/>
          </a:blip>
          <a:srcRect b="0" l="0" r="0" t="0"/>
          <a:stretch/>
        </p:blipFill>
        <p:spPr>
          <a:xfrm>
            <a:off x="406400" y="4748265"/>
            <a:ext cx="4562764" cy="1790647"/>
          </a:xfrm>
          <a:prstGeom prst="rect">
            <a:avLst/>
          </a:prstGeom>
          <a:noFill/>
          <a:ln>
            <a:noFill/>
          </a:ln>
        </p:spPr>
      </p:pic>
      <p:pic>
        <p:nvPicPr>
          <p:cNvPr descr="Illumina announces strategy to accelerate value creation" id="137" name="Google Shape;137;p17"/>
          <p:cNvPicPr preferRelativeResize="0"/>
          <p:nvPr/>
        </p:nvPicPr>
        <p:blipFill rotWithShape="1">
          <a:blip r:embed="rId4">
            <a:alphaModFix/>
          </a:blip>
          <a:srcRect b="0" l="0" r="0" t="0"/>
          <a:stretch/>
        </p:blipFill>
        <p:spPr>
          <a:xfrm>
            <a:off x="1435677" y="4166004"/>
            <a:ext cx="2491501" cy="711857"/>
          </a:xfrm>
          <a:prstGeom prst="rect">
            <a:avLst/>
          </a:prstGeom>
          <a:noFill/>
          <a:ln>
            <a:noFill/>
          </a:ln>
        </p:spPr>
      </p:pic>
      <p:pic>
        <p:nvPicPr>
          <p:cNvPr descr="Product Specifications | Oxford Nanopore Technologies" id="138" name="Google Shape;138;p17"/>
          <p:cNvPicPr preferRelativeResize="0"/>
          <p:nvPr/>
        </p:nvPicPr>
        <p:blipFill rotWithShape="1">
          <a:blip r:embed="rId5">
            <a:alphaModFix/>
          </a:blip>
          <a:srcRect b="0" l="0" r="0" t="0"/>
          <a:stretch/>
        </p:blipFill>
        <p:spPr>
          <a:xfrm>
            <a:off x="7591607" y="4940322"/>
            <a:ext cx="3581295" cy="1790648"/>
          </a:xfrm>
          <a:prstGeom prst="rect">
            <a:avLst/>
          </a:prstGeom>
          <a:noFill/>
          <a:ln>
            <a:noFill/>
          </a:ln>
        </p:spPr>
      </p:pic>
      <p:pic>
        <p:nvPicPr>
          <p:cNvPr descr="Welcome to Oxford Nanopore Technologies" id="139" name="Google Shape;139;p17"/>
          <p:cNvPicPr preferRelativeResize="0"/>
          <p:nvPr/>
        </p:nvPicPr>
        <p:blipFill rotWithShape="1">
          <a:blip r:embed="rId6">
            <a:alphaModFix/>
          </a:blip>
          <a:srcRect b="0" l="0" r="0" t="0"/>
          <a:stretch/>
        </p:blipFill>
        <p:spPr>
          <a:xfrm>
            <a:off x="7677327" y="4479337"/>
            <a:ext cx="3409853" cy="600236"/>
          </a:xfrm>
          <a:prstGeom prst="rect">
            <a:avLst/>
          </a:prstGeom>
          <a:noFill/>
          <a:ln>
            <a:noFill/>
          </a:ln>
        </p:spPr>
      </p:pic>
      <p:sp>
        <p:nvSpPr>
          <p:cNvPr id="140" name="Google Shape;140;p17"/>
          <p:cNvSpPr txBox="1"/>
          <p:nvPr/>
        </p:nvSpPr>
        <p:spPr>
          <a:xfrm>
            <a:off x="4969164" y="4940322"/>
            <a:ext cx="262244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de-DE" sz="1800" u="none" cap="none" strike="noStrike">
                <a:solidFill>
                  <a:schemeClr val="dk1"/>
                </a:solidFill>
                <a:latin typeface="Calibri"/>
                <a:ea typeface="Calibri"/>
                <a:cs typeface="Calibri"/>
                <a:sym typeface="Calibri"/>
              </a:rPr>
              <a:t>Illumina was used in ~90% of all sequencing data (2023)</a:t>
            </a:r>
            <a:endParaRPr/>
          </a:p>
        </p:txBody>
      </p:sp>
      <p:sp>
        <p:nvSpPr>
          <p:cNvPr id="141" name="Google Shape;141;p17"/>
          <p:cNvSpPr txBox="1"/>
          <p:nvPr/>
        </p:nvSpPr>
        <p:spPr>
          <a:xfrm>
            <a:off x="5950527" y="1870423"/>
            <a:ext cx="1681782" cy="9541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PE150</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Shotgun </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WGS</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a:t>
            </a:r>
            <a:endParaRPr/>
          </a:p>
        </p:txBody>
      </p:sp>
      <p:sp>
        <p:nvSpPr>
          <p:cNvPr id="142" name="Google Shape;142;p1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143" name="Google Shape;143;p17"/>
          <p:cNvSpPr txBox="1"/>
          <p:nvPr/>
        </p:nvSpPr>
        <p:spPr>
          <a:xfrm>
            <a:off x="7450667" y="1860928"/>
            <a:ext cx="1681782" cy="5232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Mapping</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de-DE"/>
              <a:t>2. General Ideas and Pipelines behind transcriptomics</a:t>
            </a:r>
            <a:endParaRPr/>
          </a:p>
        </p:txBody>
      </p:sp>
      <p:sp>
        <p:nvSpPr>
          <p:cNvPr id="150" name="Google Shape;150;p18"/>
          <p:cNvSpPr txBox="1"/>
          <p:nvPr>
            <p:ph idx="12" type="sldNum"/>
          </p:nvPr>
        </p:nvSpPr>
        <p:spPr>
          <a:xfrm>
            <a:off x="5950527" y="7474385"/>
            <a:ext cx="1708458" cy="1244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pSp>
        <p:nvGrpSpPr>
          <p:cNvPr id="151" name="Google Shape;151;p18"/>
          <p:cNvGrpSpPr/>
          <p:nvPr/>
        </p:nvGrpSpPr>
        <p:grpSpPr>
          <a:xfrm>
            <a:off x="46566" y="1328206"/>
            <a:ext cx="12098868" cy="651934"/>
            <a:chOff x="93132" y="1108073"/>
            <a:chExt cx="12098868" cy="651934"/>
          </a:xfrm>
        </p:grpSpPr>
        <p:sp>
          <p:nvSpPr>
            <p:cNvPr id="152" name="Google Shape;152;p18"/>
            <p:cNvSpPr/>
            <p:nvPr/>
          </p:nvSpPr>
          <p:spPr>
            <a:xfrm>
              <a:off x="93133" y="1108073"/>
              <a:ext cx="12098867" cy="651934"/>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18"/>
            <p:cNvSpPr/>
            <p:nvPr/>
          </p:nvSpPr>
          <p:spPr>
            <a:xfrm>
              <a:off x="93132" y="1268946"/>
              <a:ext cx="27770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Sample pre-processing</a:t>
              </a:r>
              <a:endParaRPr b="0" i="0" sz="1800" u="none" cap="none" strike="noStrike">
                <a:solidFill>
                  <a:schemeClr val="lt1"/>
                </a:solidFill>
                <a:latin typeface="Calibri"/>
                <a:ea typeface="Calibri"/>
                <a:cs typeface="Calibri"/>
                <a:sym typeface="Calibri"/>
              </a:endParaRPr>
            </a:p>
          </p:txBody>
        </p:sp>
        <p:sp>
          <p:nvSpPr>
            <p:cNvPr id="154" name="Google Shape;154;p18"/>
            <p:cNvSpPr/>
            <p:nvPr/>
          </p:nvSpPr>
          <p:spPr>
            <a:xfrm>
              <a:off x="2963330" y="1268945"/>
              <a:ext cx="2891370"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Library Preparation</a:t>
              </a:r>
              <a:endParaRPr b="0" i="0" sz="1800" u="none" cap="none" strike="noStrike">
                <a:solidFill>
                  <a:schemeClr val="lt1"/>
                </a:solidFill>
                <a:latin typeface="Calibri"/>
                <a:ea typeface="Calibri"/>
                <a:cs typeface="Calibri"/>
                <a:sym typeface="Calibri"/>
              </a:endParaRPr>
            </a:p>
          </p:txBody>
        </p:sp>
        <p:sp>
          <p:nvSpPr>
            <p:cNvPr id="155" name="Google Shape;155;p18"/>
            <p:cNvSpPr/>
            <p:nvPr/>
          </p:nvSpPr>
          <p:spPr>
            <a:xfrm>
              <a:off x="6028260" y="1268942"/>
              <a:ext cx="14054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Sequencing</a:t>
              </a:r>
              <a:endParaRPr b="0" i="0" sz="1800" u="none" cap="none" strike="noStrike">
                <a:solidFill>
                  <a:schemeClr val="lt1"/>
                </a:solidFill>
                <a:latin typeface="Calibri"/>
                <a:ea typeface="Calibri"/>
                <a:cs typeface="Calibri"/>
                <a:sym typeface="Calibri"/>
              </a:endParaRPr>
            </a:p>
          </p:txBody>
        </p:sp>
        <p:sp>
          <p:nvSpPr>
            <p:cNvPr id="156" name="Google Shape;156;p18"/>
            <p:cNvSpPr/>
            <p:nvPr/>
          </p:nvSpPr>
          <p:spPr>
            <a:xfrm>
              <a:off x="7497233" y="1268945"/>
              <a:ext cx="4415368"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Bioinformatics Analysis</a:t>
              </a:r>
              <a:endParaRPr/>
            </a:p>
          </p:txBody>
        </p:sp>
      </p:grpSp>
      <p:sp>
        <p:nvSpPr>
          <p:cNvPr id="157" name="Google Shape;157;p18"/>
          <p:cNvSpPr txBox="1"/>
          <p:nvPr/>
        </p:nvSpPr>
        <p:spPr>
          <a:xfrm>
            <a:off x="3003542" y="996435"/>
            <a:ext cx="59563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de-DE" sz="1800" u="none" cap="none" strike="noStrike">
                <a:solidFill>
                  <a:schemeClr val="dk1"/>
                </a:solidFill>
                <a:latin typeface="Calibri"/>
                <a:ea typeface="Calibri"/>
                <a:cs typeface="Calibri"/>
                <a:sym typeface="Calibri"/>
              </a:rPr>
              <a:t>Example illumina Sequencing</a:t>
            </a:r>
            <a:endParaRPr b="1" i="0" sz="1800" u="none" cap="none" strike="noStrike">
              <a:solidFill>
                <a:schemeClr val="dk1"/>
              </a:solidFill>
              <a:latin typeface="Calibri"/>
              <a:ea typeface="Calibri"/>
              <a:cs typeface="Calibri"/>
              <a:sym typeface="Calibri"/>
            </a:endParaRPr>
          </a:p>
        </p:txBody>
      </p:sp>
      <p:pic>
        <p:nvPicPr>
          <p:cNvPr descr="Illumina Sequencing: Principle, Steps, Uses, Diagram" id="158" name="Google Shape;158;p18"/>
          <p:cNvPicPr preferRelativeResize="0"/>
          <p:nvPr/>
        </p:nvPicPr>
        <p:blipFill rotWithShape="1">
          <a:blip r:embed="rId3">
            <a:alphaModFix/>
          </a:blip>
          <a:srcRect b="46459" l="0" r="55879" t="28873"/>
          <a:stretch/>
        </p:blipFill>
        <p:spPr>
          <a:xfrm>
            <a:off x="1321466" y="3126849"/>
            <a:ext cx="4204100" cy="2928680"/>
          </a:xfrm>
          <a:prstGeom prst="rect">
            <a:avLst/>
          </a:prstGeom>
          <a:noFill/>
          <a:ln>
            <a:noFill/>
          </a:ln>
        </p:spPr>
      </p:pic>
      <p:cxnSp>
        <p:nvCxnSpPr>
          <p:cNvPr id="159" name="Google Shape;159;p18"/>
          <p:cNvCxnSpPr/>
          <p:nvPr/>
        </p:nvCxnSpPr>
        <p:spPr>
          <a:xfrm flipH="1">
            <a:off x="249382" y="1803514"/>
            <a:ext cx="2698349" cy="1161358"/>
          </a:xfrm>
          <a:prstGeom prst="straightConnector1">
            <a:avLst/>
          </a:prstGeom>
          <a:noFill/>
          <a:ln cap="flat" cmpd="sng" w="38100">
            <a:solidFill>
              <a:schemeClr val="accent1"/>
            </a:solidFill>
            <a:prstDash val="solid"/>
            <a:miter lim="800000"/>
            <a:headEnd len="sm" w="sm" type="none"/>
            <a:tailEnd len="sm" w="sm" type="none"/>
          </a:ln>
        </p:spPr>
      </p:cxnSp>
      <p:cxnSp>
        <p:nvCxnSpPr>
          <p:cNvPr id="160" name="Google Shape;160;p18"/>
          <p:cNvCxnSpPr/>
          <p:nvPr/>
        </p:nvCxnSpPr>
        <p:spPr>
          <a:xfrm>
            <a:off x="5780426" y="1810034"/>
            <a:ext cx="6149115" cy="1027414"/>
          </a:xfrm>
          <a:prstGeom prst="straightConnector1">
            <a:avLst/>
          </a:prstGeom>
          <a:noFill/>
          <a:ln cap="flat" cmpd="sng" w="38100">
            <a:solidFill>
              <a:schemeClr val="accent1"/>
            </a:solidFill>
            <a:prstDash val="solid"/>
            <a:miter lim="800000"/>
            <a:headEnd len="sm" w="sm" type="none"/>
            <a:tailEnd len="sm" w="sm" type="none"/>
          </a:ln>
        </p:spPr>
      </p:cxnSp>
      <p:sp>
        <p:nvSpPr>
          <p:cNvPr id="161" name="Google Shape;161;p18"/>
          <p:cNvSpPr txBox="1"/>
          <p:nvPr/>
        </p:nvSpPr>
        <p:spPr>
          <a:xfrm>
            <a:off x="-27708" y="3288605"/>
            <a:ext cx="215207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de-DE" sz="1800" u="none" cap="none" strike="noStrike">
                <a:solidFill>
                  <a:schemeClr val="dk1"/>
                </a:solidFill>
                <a:latin typeface="Calibri"/>
                <a:ea typeface="Calibri"/>
                <a:cs typeface="Calibri"/>
                <a:sym typeface="Calibri"/>
              </a:rPr>
              <a:t>cDNA fragmentation</a:t>
            </a:r>
            <a:endParaRPr b="0" i="0" sz="1800" u="none" cap="none" strike="noStrike">
              <a:solidFill>
                <a:schemeClr val="dk1"/>
              </a:solidFill>
              <a:latin typeface="Calibri"/>
              <a:ea typeface="Calibri"/>
              <a:cs typeface="Calibri"/>
              <a:sym typeface="Calibri"/>
            </a:endParaRPr>
          </a:p>
        </p:txBody>
      </p:sp>
      <p:sp>
        <p:nvSpPr>
          <p:cNvPr id="162" name="Google Shape;162;p18"/>
          <p:cNvSpPr txBox="1"/>
          <p:nvPr/>
        </p:nvSpPr>
        <p:spPr>
          <a:xfrm>
            <a:off x="-68886" y="5157404"/>
            <a:ext cx="215207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de-DE" sz="1800" u="none" cap="none" strike="noStrike">
                <a:solidFill>
                  <a:schemeClr val="dk1"/>
                </a:solidFill>
                <a:latin typeface="Calibri"/>
                <a:ea typeface="Calibri"/>
                <a:cs typeface="Calibri"/>
                <a:sym typeface="Calibri"/>
              </a:rPr>
              <a:t>Adapter Ligation</a:t>
            </a:r>
            <a:endParaRPr/>
          </a:p>
        </p:txBody>
      </p:sp>
      <p:sp>
        <p:nvSpPr>
          <p:cNvPr id="163" name="Google Shape;163;p18"/>
          <p:cNvSpPr txBox="1"/>
          <p:nvPr/>
        </p:nvSpPr>
        <p:spPr>
          <a:xfrm>
            <a:off x="2870200" y="1896528"/>
            <a:ext cx="2823633" cy="138499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Synthesis of cDNA</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cDNA fragmentation</a:t>
            </a:r>
            <a:endParaRPr b="0" i="0" sz="14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Adapter Ligation </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Library construction (PCR)</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a:t>
            </a:r>
            <a:endParaRPr/>
          </a:p>
          <a:p>
            <a:pPr indent="-196850" lvl="0" marL="285750" marR="0" rtl="0" algn="l">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pic>
        <p:nvPicPr>
          <p:cNvPr descr="Illumina pre-made libraries" id="164" name="Google Shape;164;p18"/>
          <p:cNvPicPr preferRelativeResize="0"/>
          <p:nvPr/>
        </p:nvPicPr>
        <p:blipFill rotWithShape="1">
          <a:blip r:embed="rId4">
            <a:alphaModFix/>
          </a:blip>
          <a:srcRect b="68204" l="53273" r="10961" t="10831"/>
          <a:stretch/>
        </p:blipFill>
        <p:spPr>
          <a:xfrm>
            <a:off x="5050263" y="3740630"/>
            <a:ext cx="1903665" cy="1115955"/>
          </a:xfrm>
          <a:prstGeom prst="rect">
            <a:avLst/>
          </a:prstGeom>
          <a:noFill/>
          <a:ln>
            <a:noFill/>
          </a:ln>
        </p:spPr>
      </p:pic>
      <p:cxnSp>
        <p:nvCxnSpPr>
          <p:cNvPr id="165" name="Google Shape;165;p18"/>
          <p:cNvCxnSpPr/>
          <p:nvPr/>
        </p:nvCxnSpPr>
        <p:spPr>
          <a:xfrm flipH="1" rot="10800000">
            <a:off x="4128655" y="4765964"/>
            <a:ext cx="896893" cy="480293"/>
          </a:xfrm>
          <a:prstGeom prst="straightConnector1">
            <a:avLst/>
          </a:prstGeom>
          <a:noFill/>
          <a:ln cap="flat" cmpd="sng" w="38100">
            <a:solidFill>
              <a:schemeClr val="dk1"/>
            </a:solidFill>
            <a:prstDash val="solid"/>
            <a:miter lim="800000"/>
            <a:headEnd len="sm" w="sm" type="none"/>
            <a:tailEnd len="med" w="med" type="triangle"/>
          </a:ln>
        </p:spPr>
      </p:cxnSp>
      <p:pic>
        <p:nvPicPr>
          <p:cNvPr descr="Illumina pre-made libraries" id="166" name="Google Shape;166;p18"/>
          <p:cNvPicPr preferRelativeResize="0"/>
          <p:nvPr/>
        </p:nvPicPr>
        <p:blipFill rotWithShape="1">
          <a:blip r:embed="rId4">
            <a:alphaModFix/>
          </a:blip>
          <a:srcRect b="46138" l="720" r="57" t="35481"/>
          <a:stretch/>
        </p:blipFill>
        <p:spPr>
          <a:xfrm>
            <a:off x="6978643" y="3905122"/>
            <a:ext cx="5136082" cy="951464"/>
          </a:xfrm>
          <a:prstGeom prst="rect">
            <a:avLst/>
          </a:prstGeom>
          <a:noFill/>
          <a:ln>
            <a:noFill/>
          </a:ln>
        </p:spPr>
      </p:pic>
      <p:cxnSp>
        <p:nvCxnSpPr>
          <p:cNvPr id="167" name="Google Shape;167;p18"/>
          <p:cNvCxnSpPr/>
          <p:nvPr/>
        </p:nvCxnSpPr>
        <p:spPr>
          <a:xfrm>
            <a:off x="6684427" y="4410070"/>
            <a:ext cx="360891" cy="0"/>
          </a:xfrm>
          <a:prstGeom prst="straightConnector1">
            <a:avLst/>
          </a:prstGeom>
          <a:noFill/>
          <a:ln cap="flat" cmpd="sng" w="38100">
            <a:solidFill>
              <a:schemeClr val="dk1"/>
            </a:solidFill>
            <a:prstDash val="solid"/>
            <a:miter lim="800000"/>
            <a:headEnd len="sm" w="sm" type="none"/>
            <a:tailEnd len="med" w="med" type="triangle"/>
          </a:ln>
        </p:spPr>
      </p:cxnSp>
      <p:sp>
        <p:nvSpPr>
          <p:cNvPr id="168" name="Google Shape;168;p1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Illumina pre-made libraries" id="169" name="Google Shape;169;p18"/>
          <p:cNvPicPr preferRelativeResize="0"/>
          <p:nvPr/>
        </p:nvPicPr>
        <p:blipFill rotWithShape="1">
          <a:blip r:embed="rId4">
            <a:alphaModFix/>
          </a:blip>
          <a:srcRect b="19878" l="721" r="66274" t="60785"/>
          <a:stretch/>
        </p:blipFill>
        <p:spPr>
          <a:xfrm>
            <a:off x="7450667" y="5368922"/>
            <a:ext cx="1708458" cy="1000939"/>
          </a:xfrm>
          <a:prstGeom prst="rect">
            <a:avLst/>
          </a:prstGeom>
          <a:noFill/>
          <a:ln>
            <a:noFill/>
          </a:ln>
        </p:spPr>
      </p:pic>
      <p:cxnSp>
        <p:nvCxnSpPr>
          <p:cNvPr id="170" name="Google Shape;170;p18"/>
          <p:cNvCxnSpPr/>
          <p:nvPr/>
        </p:nvCxnSpPr>
        <p:spPr>
          <a:xfrm flipH="1">
            <a:off x="8610600" y="4856585"/>
            <a:ext cx="2380674" cy="598662"/>
          </a:xfrm>
          <a:prstGeom prst="straightConnector1">
            <a:avLst/>
          </a:prstGeom>
          <a:noFill/>
          <a:ln cap="flat" cmpd="sng" w="38100">
            <a:solidFill>
              <a:schemeClr val="dk1"/>
            </a:solidFill>
            <a:prstDash val="solid"/>
            <a:miter lim="800000"/>
            <a:headEnd len="sm" w="sm" type="none"/>
            <a:tailEnd len="med" w="med" type="triangle"/>
          </a:ln>
        </p:spPr>
      </p:cxnSp>
      <p:sp>
        <p:nvSpPr>
          <p:cNvPr id="171" name="Google Shape;171;p18"/>
          <p:cNvSpPr txBox="1"/>
          <p:nvPr/>
        </p:nvSpPr>
        <p:spPr>
          <a:xfrm>
            <a:off x="7658985" y="3407239"/>
            <a:ext cx="215207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de-DE" sz="1800" u="none" cap="none" strike="noStrike">
                <a:solidFill>
                  <a:schemeClr val="dk1"/>
                </a:solidFill>
                <a:latin typeface="Calibri"/>
                <a:ea typeface="Calibri"/>
                <a:cs typeface="Calibri"/>
                <a:sym typeface="Calibri"/>
              </a:rPr>
              <a:t>Library Construction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de-DE"/>
              <a:t>2. General Ideas and Pipelines behind transcriptomics</a:t>
            </a:r>
            <a:endParaRPr/>
          </a:p>
        </p:txBody>
      </p:sp>
      <p:sp>
        <p:nvSpPr>
          <p:cNvPr id="178" name="Google Shape;178;p19"/>
          <p:cNvSpPr txBox="1"/>
          <p:nvPr>
            <p:ph idx="12" type="sldNum"/>
          </p:nvPr>
        </p:nvSpPr>
        <p:spPr>
          <a:xfrm>
            <a:off x="5950527" y="7474385"/>
            <a:ext cx="1708458" cy="1244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pSp>
        <p:nvGrpSpPr>
          <p:cNvPr id="179" name="Google Shape;179;p19"/>
          <p:cNvGrpSpPr/>
          <p:nvPr/>
        </p:nvGrpSpPr>
        <p:grpSpPr>
          <a:xfrm>
            <a:off x="46566" y="1328206"/>
            <a:ext cx="12098868" cy="651934"/>
            <a:chOff x="93132" y="1108073"/>
            <a:chExt cx="12098868" cy="651934"/>
          </a:xfrm>
        </p:grpSpPr>
        <p:sp>
          <p:nvSpPr>
            <p:cNvPr id="180" name="Google Shape;180;p19"/>
            <p:cNvSpPr/>
            <p:nvPr/>
          </p:nvSpPr>
          <p:spPr>
            <a:xfrm>
              <a:off x="93133" y="1108073"/>
              <a:ext cx="12098867" cy="651934"/>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19"/>
            <p:cNvSpPr/>
            <p:nvPr/>
          </p:nvSpPr>
          <p:spPr>
            <a:xfrm>
              <a:off x="93132" y="1268946"/>
              <a:ext cx="27770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Sample pre-processing</a:t>
              </a:r>
              <a:endParaRPr b="0" i="0" sz="1800" u="none" cap="none" strike="noStrike">
                <a:solidFill>
                  <a:schemeClr val="lt1"/>
                </a:solidFill>
                <a:latin typeface="Calibri"/>
                <a:ea typeface="Calibri"/>
                <a:cs typeface="Calibri"/>
                <a:sym typeface="Calibri"/>
              </a:endParaRPr>
            </a:p>
          </p:txBody>
        </p:sp>
        <p:sp>
          <p:nvSpPr>
            <p:cNvPr id="182" name="Google Shape;182;p19"/>
            <p:cNvSpPr/>
            <p:nvPr/>
          </p:nvSpPr>
          <p:spPr>
            <a:xfrm>
              <a:off x="2963330" y="1268945"/>
              <a:ext cx="2891370"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Library Preparation</a:t>
              </a:r>
              <a:endParaRPr b="0" i="0" sz="1800" u="none" cap="none" strike="noStrike">
                <a:solidFill>
                  <a:schemeClr val="lt1"/>
                </a:solidFill>
                <a:latin typeface="Calibri"/>
                <a:ea typeface="Calibri"/>
                <a:cs typeface="Calibri"/>
                <a:sym typeface="Calibri"/>
              </a:endParaRPr>
            </a:p>
          </p:txBody>
        </p:sp>
        <p:sp>
          <p:nvSpPr>
            <p:cNvPr id="183" name="Google Shape;183;p19"/>
            <p:cNvSpPr/>
            <p:nvPr/>
          </p:nvSpPr>
          <p:spPr>
            <a:xfrm>
              <a:off x="6028260" y="1268942"/>
              <a:ext cx="14054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Sequencing</a:t>
              </a:r>
              <a:endParaRPr b="0" i="0" sz="1800" u="none" cap="none" strike="noStrike">
                <a:solidFill>
                  <a:schemeClr val="lt1"/>
                </a:solidFill>
                <a:latin typeface="Calibri"/>
                <a:ea typeface="Calibri"/>
                <a:cs typeface="Calibri"/>
                <a:sym typeface="Calibri"/>
              </a:endParaRPr>
            </a:p>
          </p:txBody>
        </p:sp>
        <p:sp>
          <p:nvSpPr>
            <p:cNvPr id="184" name="Google Shape;184;p19"/>
            <p:cNvSpPr/>
            <p:nvPr/>
          </p:nvSpPr>
          <p:spPr>
            <a:xfrm>
              <a:off x="7497233" y="1268945"/>
              <a:ext cx="4415368"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Bioinformatics Analysis</a:t>
              </a:r>
              <a:endParaRPr/>
            </a:p>
          </p:txBody>
        </p:sp>
      </p:grpSp>
      <p:sp>
        <p:nvSpPr>
          <p:cNvPr id="185" name="Google Shape;185;p19"/>
          <p:cNvSpPr txBox="1"/>
          <p:nvPr/>
        </p:nvSpPr>
        <p:spPr>
          <a:xfrm>
            <a:off x="3003542" y="996435"/>
            <a:ext cx="59563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de-DE" sz="1800" u="none" cap="none" strike="noStrike">
                <a:solidFill>
                  <a:schemeClr val="dk1"/>
                </a:solidFill>
                <a:latin typeface="Calibri"/>
                <a:ea typeface="Calibri"/>
                <a:cs typeface="Calibri"/>
                <a:sym typeface="Calibri"/>
              </a:rPr>
              <a:t>Example illumina Sequencing</a:t>
            </a:r>
            <a:endParaRPr b="1" i="0" sz="1800" u="none" cap="none" strike="noStrike">
              <a:solidFill>
                <a:schemeClr val="dk1"/>
              </a:solidFill>
              <a:latin typeface="Calibri"/>
              <a:ea typeface="Calibri"/>
              <a:cs typeface="Calibri"/>
              <a:sym typeface="Calibri"/>
            </a:endParaRPr>
          </a:p>
        </p:txBody>
      </p:sp>
      <p:cxnSp>
        <p:nvCxnSpPr>
          <p:cNvPr id="186" name="Google Shape;186;p19"/>
          <p:cNvCxnSpPr/>
          <p:nvPr/>
        </p:nvCxnSpPr>
        <p:spPr>
          <a:xfrm flipH="1">
            <a:off x="249384" y="1803514"/>
            <a:ext cx="5846616" cy="1161358"/>
          </a:xfrm>
          <a:prstGeom prst="straightConnector1">
            <a:avLst/>
          </a:prstGeom>
          <a:noFill/>
          <a:ln cap="flat" cmpd="sng" w="38100">
            <a:solidFill>
              <a:schemeClr val="accent1"/>
            </a:solidFill>
            <a:prstDash val="solid"/>
            <a:miter lim="800000"/>
            <a:headEnd len="sm" w="sm" type="none"/>
            <a:tailEnd len="sm" w="sm" type="none"/>
          </a:ln>
        </p:spPr>
      </p:cxnSp>
      <p:cxnSp>
        <p:nvCxnSpPr>
          <p:cNvPr id="187" name="Google Shape;187;p19"/>
          <p:cNvCxnSpPr/>
          <p:nvPr/>
        </p:nvCxnSpPr>
        <p:spPr>
          <a:xfrm>
            <a:off x="7387161" y="1803514"/>
            <a:ext cx="4542380" cy="1033934"/>
          </a:xfrm>
          <a:prstGeom prst="straightConnector1">
            <a:avLst/>
          </a:prstGeom>
          <a:noFill/>
          <a:ln cap="flat" cmpd="sng" w="38100">
            <a:solidFill>
              <a:schemeClr val="accent1"/>
            </a:solidFill>
            <a:prstDash val="solid"/>
            <a:miter lim="800000"/>
            <a:headEnd len="sm" w="sm" type="none"/>
            <a:tailEnd len="sm" w="sm" type="none"/>
          </a:ln>
        </p:spPr>
      </p:cxnSp>
      <p:sp>
        <p:nvSpPr>
          <p:cNvPr id="188" name="Google Shape;188;p1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Illumina pre-made libraries" id="189" name="Google Shape;189;p19"/>
          <p:cNvPicPr preferRelativeResize="0"/>
          <p:nvPr/>
        </p:nvPicPr>
        <p:blipFill rotWithShape="1">
          <a:blip r:embed="rId3">
            <a:alphaModFix/>
          </a:blip>
          <a:srcRect b="11239" l="43624" r="7587" t="53871"/>
          <a:stretch/>
        </p:blipFill>
        <p:spPr>
          <a:xfrm>
            <a:off x="295367" y="4877861"/>
            <a:ext cx="2279464" cy="1630071"/>
          </a:xfrm>
          <a:prstGeom prst="rect">
            <a:avLst/>
          </a:prstGeom>
          <a:noFill/>
          <a:ln>
            <a:noFill/>
          </a:ln>
        </p:spPr>
      </p:pic>
      <p:sp>
        <p:nvSpPr>
          <p:cNvPr id="190" name="Google Shape;190;p19"/>
          <p:cNvSpPr txBox="1"/>
          <p:nvPr/>
        </p:nvSpPr>
        <p:spPr>
          <a:xfrm>
            <a:off x="5950527" y="1870423"/>
            <a:ext cx="1681782" cy="9541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PE150</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Shotgun </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WGS</a:t>
            </a:r>
            <a:endParaRPr/>
          </a:p>
          <a:p>
            <a:pPr indent="-285750" lvl="0" marL="285750" marR="0" rtl="0" algn="l">
              <a:spcBef>
                <a:spcPts val="0"/>
              </a:spcBef>
              <a:spcAft>
                <a:spcPts val="0"/>
              </a:spcAft>
              <a:buClr>
                <a:schemeClr val="dk1"/>
              </a:buClr>
              <a:buSzPts val="1400"/>
              <a:buFont typeface="Calibri"/>
              <a:buChar char="-"/>
            </a:pPr>
            <a:r>
              <a:rPr b="0" i="0" lang="de-DE" sz="1400" u="none" cap="none" strike="noStrike">
                <a:solidFill>
                  <a:schemeClr val="dk1"/>
                </a:solidFill>
                <a:latin typeface="Calibri"/>
                <a:ea typeface="Calibri"/>
                <a:cs typeface="Calibri"/>
                <a:sym typeface="Calibri"/>
              </a:rPr>
              <a:t>…</a:t>
            </a:r>
            <a:endParaRPr/>
          </a:p>
        </p:txBody>
      </p:sp>
      <p:pic>
        <p:nvPicPr>
          <p:cNvPr descr="Illumina pre-made libraries" id="191" name="Google Shape;191;p19"/>
          <p:cNvPicPr preferRelativeResize="0"/>
          <p:nvPr/>
        </p:nvPicPr>
        <p:blipFill rotWithShape="1">
          <a:blip r:embed="rId3">
            <a:alphaModFix/>
          </a:blip>
          <a:srcRect b="19878" l="721" r="66274" t="60785"/>
          <a:stretch/>
        </p:blipFill>
        <p:spPr>
          <a:xfrm>
            <a:off x="358054" y="3069189"/>
            <a:ext cx="1958107" cy="1147201"/>
          </a:xfrm>
          <a:prstGeom prst="rect">
            <a:avLst/>
          </a:prstGeom>
          <a:noFill/>
          <a:ln>
            <a:noFill/>
          </a:ln>
        </p:spPr>
      </p:pic>
      <p:cxnSp>
        <p:nvCxnSpPr>
          <p:cNvPr id="192" name="Google Shape;192;p19"/>
          <p:cNvCxnSpPr/>
          <p:nvPr/>
        </p:nvCxnSpPr>
        <p:spPr>
          <a:xfrm>
            <a:off x="1327428" y="4216390"/>
            <a:ext cx="0" cy="586519"/>
          </a:xfrm>
          <a:prstGeom prst="straightConnector1">
            <a:avLst/>
          </a:prstGeom>
          <a:noFill/>
          <a:ln cap="flat" cmpd="sng" w="38100">
            <a:solidFill>
              <a:schemeClr val="dk1"/>
            </a:solidFill>
            <a:prstDash val="solid"/>
            <a:miter lim="800000"/>
            <a:headEnd len="sm" w="sm" type="none"/>
            <a:tailEnd len="med" w="med" type="triangle"/>
          </a:ln>
        </p:spPr>
      </p:cxnSp>
      <p:pic>
        <p:nvPicPr>
          <p:cNvPr id="193" name="Google Shape;193;p19"/>
          <p:cNvPicPr preferRelativeResize="0"/>
          <p:nvPr/>
        </p:nvPicPr>
        <p:blipFill rotWithShape="1">
          <a:blip r:embed="rId4">
            <a:alphaModFix/>
          </a:blip>
          <a:srcRect b="0" l="0" r="0" t="0"/>
          <a:stretch/>
        </p:blipFill>
        <p:spPr>
          <a:xfrm>
            <a:off x="2694521" y="2863146"/>
            <a:ext cx="8911606" cy="34932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de-DE"/>
              <a:t>2. General Ideas and Pipelines behind transcriptomics</a:t>
            </a:r>
            <a:endParaRPr/>
          </a:p>
        </p:txBody>
      </p:sp>
      <p:sp>
        <p:nvSpPr>
          <p:cNvPr id="200" name="Google Shape;200;p20"/>
          <p:cNvSpPr txBox="1"/>
          <p:nvPr>
            <p:ph idx="12" type="sldNum"/>
          </p:nvPr>
        </p:nvSpPr>
        <p:spPr>
          <a:xfrm>
            <a:off x="5950527" y="7474385"/>
            <a:ext cx="1708458" cy="1244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pSp>
        <p:nvGrpSpPr>
          <p:cNvPr id="201" name="Google Shape;201;p20"/>
          <p:cNvGrpSpPr/>
          <p:nvPr/>
        </p:nvGrpSpPr>
        <p:grpSpPr>
          <a:xfrm>
            <a:off x="46566" y="1328206"/>
            <a:ext cx="12098868" cy="651934"/>
            <a:chOff x="93132" y="1108073"/>
            <a:chExt cx="12098868" cy="651934"/>
          </a:xfrm>
        </p:grpSpPr>
        <p:sp>
          <p:nvSpPr>
            <p:cNvPr id="202" name="Google Shape;202;p20"/>
            <p:cNvSpPr/>
            <p:nvPr/>
          </p:nvSpPr>
          <p:spPr>
            <a:xfrm>
              <a:off x="93133" y="1108073"/>
              <a:ext cx="12098867" cy="651934"/>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p20"/>
            <p:cNvSpPr/>
            <p:nvPr/>
          </p:nvSpPr>
          <p:spPr>
            <a:xfrm>
              <a:off x="93132" y="1268946"/>
              <a:ext cx="27770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Sample pre-processing</a:t>
              </a:r>
              <a:endParaRPr b="0" i="0" sz="1800" u="none" cap="none" strike="noStrike">
                <a:solidFill>
                  <a:schemeClr val="lt1"/>
                </a:solidFill>
                <a:latin typeface="Calibri"/>
                <a:ea typeface="Calibri"/>
                <a:cs typeface="Calibri"/>
                <a:sym typeface="Calibri"/>
              </a:endParaRPr>
            </a:p>
          </p:txBody>
        </p:sp>
        <p:sp>
          <p:nvSpPr>
            <p:cNvPr id="204" name="Google Shape;204;p20"/>
            <p:cNvSpPr/>
            <p:nvPr/>
          </p:nvSpPr>
          <p:spPr>
            <a:xfrm>
              <a:off x="2963330" y="1268945"/>
              <a:ext cx="2891370"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Library Preparation</a:t>
              </a:r>
              <a:endParaRPr b="0" i="0" sz="1800" u="none" cap="none" strike="noStrike">
                <a:solidFill>
                  <a:schemeClr val="lt1"/>
                </a:solidFill>
                <a:latin typeface="Calibri"/>
                <a:ea typeface="Calibri"/>
                <a:cs typeface="Calibri"/>
                <a:sym typeface="Calibri"/>
              </a:endParaRPr>
            </a:p>
          </p:txBody>
        </p:sp>
        <p:sp>
          <p:nvSpPr>
            <p:cNvPr id="205" name="Google Shape;205;p20"/>
            <p:cNvSpPr/>
            <p:nvPr/>
          </p:nvSpPr>
          <p:spPr>
            <a:xfrm>
              <a:off x="6028260" y="1268942"/>
              <a:ext cx="1405467"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Sequencing</a:t>
              </a:r>
              <a:endParaRPr b="0" i="0" sz="1800" u="none" cap="none" strike="noStrike">
                <a:solidFill>
                  <a:schemeClr val="lt1"/>
                </a:solidFill>
                <a:latin typeface="Calibri"/>
                <a:ea typeface="Calibri"/>
                <a:cs typeface="Calibri"/>
                <a:sym typeface="Calibri"/>
              </a:endParaRPr>
            </a:p>
          </p:txBody>
        </p:sp>
        <p:sp>
          <p:nvSpPr>
            <p:cNvPr id="206" name="Google Shape;206;p20"/>
            <p:cNvSpPr/>
            <p:nvPr/>
          </p:nvSpPr>
          <p:spPr>
            <a:xfrm>
              <a:off x="7497233" y="1268945"/>
              <a:ext cx="4415368" cy="330195"/>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de-DE" sz="1800" u="none" cap="none" strike="noStrike">
                  <a:solidFill>
                    <a:schemeClr val="lt1"/>
                  </a:solidFill>
                  <a:latin typeface="Calibri"/>
                  <a:ea typeface="Calibri"/>
                  <a:cs typeface="Calibri"/>
                  <a:sym typeface="Calibri"/>
                </a:rPr>
                <a:t>Bioinformatics Analysis</a:t>
              </a:r>
              <a:endParaRPr/>
            </a:p>
          </p:txBody>
        </p:sp>
      </p:grpSp>
      <p:sp>
        <p:nvSpPr>
          <p:cNvPr id="207" name="Google Shape;207;p20"/>
          <p:cNvSpPr txBox="1"/>
          <p:nvPr/>
        </p:nvSpPr>
        <p:spPr>
          <a:xfrm>
            <a:off x="3003542" y="996435"/>
            <a:ext cx="595630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de-DE" sz="1800" u="none" cap="none" strike="noStrike">
                <a:solidFill>
                  <a:schemeClr val="dk1"/>
                </a:solidFill>
                <a:latin typeface="Calibri"/>
                <a:ea typeface="Calibri"/>
                <a:cs typeface="Calibri"/>
                <a:sym typeface="Calibri"/>
              </a:rPr>
              <a:t>Example illumina Sequencing</a:t>
            </a:r>
            <a:endParaRPr b="1" i="0" sz="1800" u="none" cap="none" strike="noStrike">
              <a:solidFill>
                <a:schemeClr val="dk1"/>
              </a:solidFill>
              <a:latin typeface="Calibri"/>
              <a:ea typeface="Calibri"/>
              <a:cs typeface="Calibri"/>
              <a:sym typeface="Calibri"/>
            </a:endParaRPr>
          </a:p>
        </p:txBody>
      </p:sp>
      <p:cxnSp>
        <p:nvCxnSpPr>
          <p:cNvPr id="208" name="Google Shape;208;p20"/>
          <p:cNvCxnSpPr/>
          <p:nvPr/>
        </p:nvCxnSpPr>
        <p:spPr>
          <a:xfrm flipH="1">
            <a:off x="249382" y="1803514"/>
            <a:ext cx="7305964" cy="1008832"/>
          </a:xfrm>
          <a:prstGeom prst="straightConnector1">
            <a:avLst/>
          </a:prstGeom>
          <a:noFill/>
          <a:ln cap="flat" cmpd="sng" w="38100">
            <a:solidFill>
              <a:schemeClr val="accent1"/>
            </a:solidFill>
            <a:prstDash val="solid"/>
            <a:miter lim="800000"/>
            <a:headEnd len="sm" w="sm" type="none"/>
            <a:tailEnd len="sm" w="sm" type="none"/>
          </a:ln>
        </p:spPr>
      </p:cxnSp>
      <p:cxnSp>
        <p:nvCxnSpPr>
          <p:cNvPr id="209" name="Google Shape;209;p20"/>
          <p:cNvCxnSpPr/>
          <p:nvPr/>
        </p:nvCxnSpPr>
        <p:spPr>
          <a:xfrm>
            <a:off x="11866035" y="1803514"/>
            <a:ext cx="279398" cy="995104"/>
          </a:xfrm>
          <a:prstGeom prst="straightConnector1">
            <a:avLst/>
          </a:prstGeom>
          <a:noFill/>
          <a:ln cap="flat" cmpd="sng" w="38100">
            <a:solidFill>
              <a:schemeClr val="accent1"/>
            </a:solidFill>
            <a:prstDash val="solid"/>
            <a:miter lim="800000"/>
            <a:headEnd len="sm" w="sm" type="none"/>
            <a:tailEnd len="sm" w="sm" type="none"/>
          </a:ln>
        </p:spPr>
      </p:cxnSp>
      <p:sp>
        <p:nvSpPr>
          <p:cNvPr id="210" name="Google Shape;210;p2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descr="Hands-on: Mapping / Mapping / Sequence analysis" id="211" name="Google Shape;211;p20"/>
          <p:cNvPicPr preferRelativeResize="0"/>
          <p:nvPr/>
        </p:nvPicPr>
        <p:blipFill rotWithShape="1">
          <a:blip r:embed="rId3">
            <a:alphaModFix/>
          </a:blip>
          <a:srcRect b="0" l="0" r="0" t="0"/>
          <a:stretch/>
        </p:blipFill>
        <p:spPr>
          <a:xfrm>
            <a:off x="804900" y="2812346"/>
            <a:ext cx="6582261" cy="3829832"/>
          </a:xfrm>
          <a:prstGeom prst="rect">
            <a:avLst/>
          </a:prstGeom>
          <a:noFill/>
          <a:ln>
            <a:noFill/>
          </a:ln>
        </p:spPr>
      </p:pic>
      <p:sp>
        <p:nvSpPr>
          <p:cNvPr id="212" name="Google Shape;212;p20"/>
          <p:cNvSpPr txBox="1"/>
          <p:nvPr/>
        </p:nvSpPr>
        <p:spPr>
          <a:xfrm>
            <a:off x="7749309" y="2651477"/>
            <a:ext cx="405322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de-DE" sz="1800" u="none" cap="none" strike="noStrike">
                <a:solidFill>
                  <a:schemeClr val="dk1"/>
                </a:solidFill>
                <a:latin typeface="Calibri"/>
                <a:ea typeface="Calibri"/>
                <a:cs typeface="Calibri"/>
                <a:sym typeface="Calibri"/>
              </a:rPr>
              <a:t>Mapping to reference genome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This is a huge field that was the largest field in the „old“ bioinformatics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Methods can get pretty complex and mathematical to understand</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Nowadays most people just use STAR or software have already integrated a mapping algorithm</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de-DE" sz="1800">
                <a:solidFill>
                  <a:schemeClr val="dk1"/>
                </a:solidFill>
                <a:latin typeface="Calibri"/>
                <a:ea typeface="Calibri"/>
                <a:cs typeface="Calibri"/>
                <a:sym typeface="Calibri"/>
              </a:rPr>
              <a:t>This is something where you can confidently say: „I have used STAR but have not looked into detail of other methods.“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110066" y="1"/>
            <a:ext cx="11463867" cy="712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3. Sequencing technicalities and pitfalls</a:t>
            </a:r>
            <a:endParaRPr/>
          </a:p>
        </p:txBody>
      </p:sp>
      <p:sp>
        <p:nvSpPr>
          <p:cNvPr id="219" name="Google Shape;219;p21"/>
          <p:cNvSpPr txBox="1"/>
          <p:nvPr>
            <p:ph idx="12" type="sldNum"/>
          </p:nvPr>
        </p:nvSpPr>
        <p:spPr>
          <a:xfrm>
            <a:off x="5950527" y="7474385"/>
            <a:ext cx="1708458" cy="12445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20" name="Google Shape;220;p2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de-DE"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21" name="Google Shape;221;p21"/>
          <p:cNvSpPr txBox="1"/>
          <p:nvPr>
            <p:ph idx="1" type="body"/>
          </p:nvPr>
        </p:nvSpPr>
        <p:spPr>
          <a:xfrm>
            <a:off x="186266" y="1007532"/>
            <a:ext cx="11857952" cy="54864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Some definitions:</a:t>
            </a:r>
            <a:endParaRPr/>
          </a:p>
          <a:p>
            <a:pPr indent="-228600" lvl="0" marL="228600" rtl="0" algn="l">
              <a:lnSpc>
                <a:spcPct val="90000"/>
              </a:lnSpc>
              <a:spcBef>
                <a:spcPts val="1000"/>
              </a:spcBef>
              <a:spcAft>
                <a:spcPts val="0"/>
              </a:spcAft>
              <a:buClr>
                <a:schemeClr val="dk1"/>
              </a:buClr>
              <a:buSzPts val="2800"/>
              <a:buChar char="•"/>
            </a:pPr>
            <a:r>
              <a:rPr lang="de-DE"/>
              <a:t>nUMI = nCounts = reads: One sequence</a:t>
            </a:r>
            <a:endParaRPr/>
          </a:p>
          <a:p>
            <a:pPr indent="-228600" lvl="0" marL="228600" rtl="0" algn="l">
              <a:lnSpc>
                <a:spcPct val="90000"/>
              </a:lnSpc>
              <a:spcBef>
                <a:spcPts val="1000"/>
              </a:spcBef>
              <a:spcAft>
                <a:spcPts val="0"/>
              </a:spcAft>
              <a:buClr>
                <a:schemeClr val="dk1"/>
              </a:buClr>
              <a:buSzPts val="2800"/>
              <a:buChar char="•"/>
            </a:pPr>
            <a:r>
              <a:rPr lang="de-DE"/>
              <a:t>nGene = nFeatures: number of unique genes detected</a:t>
            </a:r>
            <a:endParaRPr/>
          </a:p>
          <a:p>
            <a:pPr indent="-228600" lvl="0" marL="228600" rtl="0" algn="l">
              <a:lnSpc>
                <a:spcPct val="90000"/>
              </a:lnSpc>
              <a:spcBef>
                <a:spcPts val="1000"/>
              </a:spcBef>
              <a:spcAft>
                <a:spcPts val="0"/>
              </a:spcAft>
              <a:buClr>
                <a:schemeClr val="dk1"/>
              </a:buClr>
              <a:buSzPts val="2800"/>
              <a:buChar char="•"/>
            </a:pPr>
            <a:r>
              <a:rPr lang="de-DE"/>
              <a:t>Errors: Sequencer assigns a wrong base during sequencing</a:t>
            </a:r>
            <a:endParaRPr/>
          </a:p>
          <a:p>
            <a:pPr indent="-228600" lvl="0" marL="228600" rtl="0" algn="l">
              <a:lnSpc>
                <a:spcPct val="90000"/>
              </a:lnSpc>
              <a:spcBef>
                <a:spcPts val="1000"/>
              </a:spcBef>
              <a:spcAft>
                <a:spcPts val="0"/>
              </a:spcAft>
              <a:buClr>
                <a:schemeClr val="dk1"/>
              </a:buClr>
              <a:buSzPts val="2800"/>
              <a:buChar char="•"/>
            </a:pPr>
            <a:r>
              <a:rPr lang="de-DE"/>
              <a:t>Technical artifacts/Technical effects: Sequencing was performed without errors but technical effects like sample quality causes non-biological artifacts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