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861273-28BD-4F65-BFF9-58819B511C2B}">
  <a:tblStyle styleId="{A2861273-28BD-4F65-BFF9-58819B511C2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HMOI_lkzW08" TargetMode="External"/><Relationship Id="rId3" Type="http://schemas.openxmlformats.org/officeDocument/2006/relationships/hyperlink" Target="https://www.youtube.com/watch?v=FgakZw6K1QQ&amp;t=526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HMOI_lkzW08" TargetMode="External"/><Relationship Id="rId3" Type="http://schemas.openxmlformats.org/officeDocument/2006/relationships/hyperlink" Target="https://www.youtube.com/watch?v=FgakZw6K1QQ&amp;t=526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HMOI_lkzW08" TargetMode="External"/><Relationship Id="rId3" Type="http://schemas.openxmlformats.org/officeDocument/2006/relationships/hyperlink" Target="https://www.youtube.com/watch?v=FgakZw6K1QQ&amp;t=526s"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HMOI_lkzW08" TargetMode="External"/><Relationship Id="rId3" Type="http://schemas.openxmlformats.org/officeDocument/2006/relationships/hyperlink" Target="https://www.youtube.com/watch?v=FgakZw6K1QQ&amp;t=526s"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7xHsRkOdVwo&amp;t=272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HMOI_lkzW08" TargetMode="External"/><Relationship Id="rId3" Type="http://schemas.openxmlformats.org/officeDocument/2006/relationships/hyperlink" Target="https://www.youtube.com/watch?v=FgakZw6K1QQ&amp;t=526s"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TFKbyXAfr1M" TargetMode="External"/><Relationship Id="rId3" Type="http://schemas.openxmlformats.org/officeDocument/2006/relationships/hyperlink" Target="https://www.youtube.com/watch?v=XepXtl9YKwc" TargetMode="External"/><Relationship Id="rId4" Type="http://schemas.openxmlformats.org/officeDocument/2006/relationships/hyperlink" Target="https://www.youtube.com/watch?v=R7xd624pR1A"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TFKbyXAfr1M" TargetMode="External"/><Relationship Id="rId3" Type="http://schemas.openxmlformats.org/officeDocument/2006/relationships/hyperlink" Target="https://www.youtube.com/watch?v=XepXtl9YKwc" TargetMode="External"/><Relationship Id="rId4" Type="http://schemas.openxmlformats.org/officeDocument/2006/relationships/hyperlink" Target="https://www.youtube.com/watch?v=R7xd624pR1A"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TFKbyXAfr1M" TargetMode="External"/><Relationship Id="rId3" Type="http://schemas.openxmlformats.org/officeDocument/2006/relationships/hyperlink" Target="https://www.youtube.com/watch?v=XepXtl9YKwc" TargetMode="External"/><Relationship Id="rId4" Type="http://schemas.openxmlformats.org/officeDocument/2006/relationships/hyperlink" Target="https://www.youtube.com/watch?v=R7xd624pR1A"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TFKbyXAfr1M" TargetMode="External"/><Relationship Id="rId3" Type="http://schemas.openxmlformats.org/officeDocument/2006/relationships/hyperlink" Target="https://www.youtube.com/watch?v=XepXtl9YKwc" TargetMode="External"/><Relationship Id="rId4" Type="http://schemas.openxmlformats.org/officeDocument/2006/relationships/hyperlink" Target="https://www.youtube.com/watch?v=R7xd624pR1A"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TFKbyXAfr1M" TargetMode="External"/><Relationship Id="rId3" Type="http://schemas.openxmlformats.org/officeDocument/2006/relationships/hyperlink" Target="https://www.youtube.com/watch?v=XepXtl9YKwc" TargetMode="External"/><Relationship Id="rId4" Type="http://schemas.openxmlformats.org/officeDocument/2006/relationships/hyperlink" Target="https://www.youtube.com/watch?v=R7xd624pR1A"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TFKbyXAfr1M" TargetMode="External"/><Relationship Id="rId3" Type="http://schemas.openxmlformats.org/officeDocument/2006/relationships/hyperlink" Target="https://www.youtube.com/watch?v=XepXtl9YKwc" TargetMode="External"/><Relationship Id="rId4" Type="http://schemas.openxmlformats.org/officeDocument/2006/relationships/hyperlink" Target="https://www.youtube.com/watch?v=R7xd624pR1A" TargetMode="External"/><Relationship Id="rId5" Type="http://schemas.openxmlformats.org/officeDocument/2006/relationships/hyperlink" Target="https://www.youtube.com/watch?v=Tn5y2i_MqQ8"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varianceexplained.org/statistics/interpreting-pvalue-histogram/"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varianceexplained.org/statistics/interpreting-pvalue-histogram/" TargetMode="External"/><Relationship Id="rId3" Type="http://schemas.openxmlformats.org/officeDocument/2006/relationships/hyperlink" Target="https://support.bioconductor.org/p/71438/"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ioconductor.org/packages/devel/bioc/vignettes/DESeq2/inst/doc/DESeq2.html#effects-of-transformations-on-the-variance"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45b26d284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45b26d284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45b26d284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45b26d284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45b26d284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45b26d284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463df64a9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463df64a9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463df64a9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463df64a9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45b26d284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45b26d284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45b26d284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45b26d284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
                <a:solidFill>
                  <a:schemeClr val="dk1"/>
                </a:solidFill>
              </a:rPr>
              <a:t>PCA main ideas: </a:t>
            </a:r>
            <a:r>
              <a:rPr lang="de" u="sng">
                <a:solidFill>
                  <a:schemeClr val="hlink"/>
                </a:solidFill>
                <a:hlinkClick r:id="rId2"/>
              </a:rPr>
              <a:t>https://www.youtube.com/watch?v=HMOI_lkzW08</a:t>
            </a:r>
            <a:endParaRPr>
              <a:solidFill>
                <a:schemeClr val="dk1"/>
              </a:solidFill>
            </a:endParaRPr>
          </a:p>
          <a:p>
            <a:pPr indent="0" lvl="0" marL="0" rtl="0" algn="l">
              <a:spcBef>
                <a:spcPts val="0"/>
              </a:spcBef>
              <a:spcAft>
                <a:spcPts val="0"/>
              </a:spcAft>
              <a:buClr>
                <a:schemeClr val="dk1"/>
              </a:buClr>
              <a:buSzPts val="1100"/>
              <a:buFont typeface="Arial"/>
              <a:buNone/>
            </a:pPr>
            <a:r>
              <a:rPr lang="de">
                <a:solidFill>
                  <a:schemeClr val="dk1"/>
                </a:solidFill>
              </a:rPr>
              <a:t>PCA step by step: </a:t>
            </a:r>
            <a:r>
              <a:rPr lang="de" u="sng">
                <a:solidFill>
                  <a:schemeClr val="hlink"/>
                </a:solidFill>
                <a:hlinkClick r:id="rId3"/>
              </a:rPr>
              <a:t>https://www.youtube.com/watch?v=FgakZw6K1QQ&amp;t=526s</a:t>
            </a:r>
            <a:r>
              <a:rPr lang="de">
                <a:solidFill>
                  <a:schemeClr val="dk1"/>
                </a:solidFill>
              </a:rPr>
              <a:t>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463df64a9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463df64a9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
                <a:solidFill>
                  <a:schemeClr val="dk1"/>
                </a:solidFill>
              </a:rPr>
              <a:t>PCA main ideas: </a:t>
            </a:r>
            <a:r>
              <a:rPr lang="de" u="sng">
                <a:solidFill>
                  <a:schemeClr val="hlink"/>
                </a:solidFill>
                <a:hlinkClick r:id="rId2"/>
              </a:rPr>
              <a:t>https://www.youtube.com/watch?v=HMOI_lkzW08</a:t>
            </a:r>
            <a:endParaRPr>
              <a:solidFill>
                <a:schemeClr val="dk1"/>
              </a:solidFill>
            </a:endParaRPr>
          </a:p>
          <a:p>
            <a:pPr indent="0" lvl="0" marL="0" rtl="0" algn="l">
              <a:spcBef>
                <a:spcPts val="0"/>
              </a:spcBef>
              <a:spcAft>
                <a:spcPts val="0"/>
              </a:spcAft>
              <a:buClr>
                <a:schemeClr val="dk1"/>
              </a:buClr>
              <a:buSzPts val="1100"/>
              <a:buFont typeface="Arial"/>
              <a:buNone/>
            </a:pPr>
            <a:r>
              <a:rPr lang="de">
                <a:solidFill>
                  <a:schemeClr val="dk1"/>
                </a:solidFill>
              </a:rPr>
              <a:t>PCA step by step: </a:t>
            </a:r>
            <a:r>
              <a:rPr lang="de" u="sng">
                <a:solidFill>
                  <a:schemeClr val="hlink"/>
                </a:solidFill>
                <a:hlinkClick r:id="rId3"/>
              </a:rPr>
              <a:t>https://www.youtube.com/watch?v=FgakZw6K1QQ&amp;t=526s</a:t>
            </a:r>
            <a:r>
              <a:rPr lang="de">
                <a:solidFill>
                  <a:schemeClr val="dk1"/>
                </a:solidFill>
              </a:rPr>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463df64a9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463df64a9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
                <a:solidFill>
                  <a:schemeClr val="dk1"/>
                </a:solidFill>
              </a:rPr>
              <a:t>PCA main ideas: </a:t>
            </a:r>
            <a:r>
              <a:rPr lang="de" u="sng">
                <a:solidFill>
                  <a:schemeClr val="hlink"/>
                </a:solidFill>
                <a:hlinkClick r:id="rId2"/>
              </a:rPr>
              <a:t>https://www.youtube.com/watch?v=HMOI_lkzW08</a:t>
            </a:r>
            <a:endParaRPr>
              <a:solidFill>
                <a:schemeClr val="dk1"/>
              </a:solidFill>
            </a:endParaRPr>
          </a:p>
          <a:p>
            <a:pPr indent="0" lvl="0" marL="0" rtl="0" algn="l">
              <a:spcBef>
                <a:spcPts val="0"/>
              </a:spcBef>
              <a:spcAft>
                <a:spcPts val="0"/>
              </a:spcAft>
              <a:buClr>
                <a:schemeClr val="dk1"/>
              </a:buClr>
              <a:buSzPts val="1100"/>
              <a:buFont typeface="Arial"/>
              <a:buNone/>
            </a:pPr>
            <a:r>
              <a:rPr lang="de">
                <a:solidFill>
                  <a:schemeClr val="dk1"/>
                </a:solidFill>
              </a:rPr>
              <a:t>PCA step by step: </a:t>
            </a:r>
            <a:r>
              <a:rPr lang="de" u="sng">
                <a:solidFill>
                  <a:schemeClr val="hlink"/>
                </a:solidFill>
                <a:hlinkClick r:id="rId3"/>
              </a:rPr>
              <a:t>https://www.youtube.com/watch?v=FgakZw6K1QQ&amp;t=526s</a:t>
            </a:r>
            <a:r>
              <a:rPr lang="de">
                <a:solidFill>
                  <a:schemeClr val="dk1"/>
                </a:solidFill>
              </a:rPr>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463df64a9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463df64a9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PCA main ideas: </a:t>
            </a:r>
            <a:r>
              <a:rPr lang="de" u="sng">
                <a:solidFill>
                  <a:schemeClr val="hlink"/>
                </a:solidFill>
                <a:hlinkClick r:id="rId2"/>
              </a:rPr>
              <a:t>https://www.youtube.com/watch?v=HMOI_lkzW08</a:t>
            </a:r>
            <a:endParaRPr/>
          </a:p>
          <a:p>
            <a:pPr indent="0" lvl="0" marL="0" rtl="0" algn="l">
              <a:spcBef>
                <a:spcPts val="0"/>
              </a:spcBef>
              <a:spcAft>
                <a:spcPts val="0"/>
              </a:spcAft>
              <a:buNone/>
            </a:pPr>
            <a:r>
              <a:rPr lang="de"/>
              <a:t>PCA step by step: </a:t>
            </a:r>
            <a:r>
              <a:rPr lang="de" u="sng">
                <a:solidFill>
                  <a:schemeClr val="hlink"/>
                </a:solidFill>
                <a:hlinkClick r:id="rId3"/>
              </a:rPr>
              <a:t>https://www.youtube.com/watch?v=FgakZw6K1QQ&amp;t=526s</a:t>
            </a:r>
            <a:r>
              <a:rPr lang="de"/>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2efc41c9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2efc41c9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463df64a9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463df64a9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Video explaining it well: </a:t>
            </a:r>
            <a:r>
              <a:rPr lang="de" u="sng">
                <a:solidFill>
                  <a:schemeClr val="hlink"/>
                </a:solidFill>
                <a:hlinkClick r:id="rId2"/>
              </a:rPr>
              <a:t>https://www.youtube.com/watch?v=7xHsRkOdVwo&amp;t=272s</a:t>
            </a:r>
            <a:r>
              <a:rPr lang="de"/>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463df64a9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463df64a9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PCA main ideas: </a:t>
            </a:r>
            <a:r>
              <a:rPr lang="de" u="sng">
                <a:solidFill>
                  <a:schemeClr val="hlink"/>
                </a:solidFill>
                <a:hlinkClick r:id="rId2"/>
              </a:rPr>
              <a:t>https://www.youtube.com/watch?v=HMOI_lkzW08</a:t>
            </a:r>
            <a:endParaRPr/>
          </a:p>
          <a:p>
            <a:pPr indent="0" lvl="0" marL="0" rtl="0" algn="l">
              <a:spcBef>
                <a:spcPts val="0"/>
              </a:spcBef>
              <a:spcAft>
                <a:spcPts val="0"/>
              </a:spcAft>
              <a:buNone/>
            </a:pPr>
            <a:r>
              <a:rPr lang="de"/>
              <a:t>PCA step by step: </a:t>
            </a:r>
            <a:r>
              <a:rPr lang="de" u="sng">
                <a:solidFill>
                  <a:schemeClr val="hlink"/>
                </a:solidFill>
                <a:hlinkClick r:id="rId3"/>
              </a:rPr>
              <a:t>https://www.youtube.com/watch?v=FgakZw6K1QQ&amp;t=526s</a:t>
            </a:r>
            <a:r>
              <a:rPr lang="de"/>
              <a: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45b26d284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45b26d284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45b26d284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45b26d284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45b26d2848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45b26d2848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45b26d284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45b26d284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45b26d284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45b26d284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45b26d284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45b26d284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42efc41c9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42efc41c9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48477d1c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48477d1c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2efc41c9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2efc41c9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48477d1cf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48477d1cf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42efc41c9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42efc41c9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42efc41c9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42efc41c9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Explaining Wald test: </a:t>
            </a:r>
            <a:r>
              <a:rPr lang="de" u="sng">
                <a:solidFill>
                  <a:schemeClr val="hlink"/>
                </a:solidFill>
                <a:hlinkClick r:id="rId2"/>
              </a:rPr>
              <a:t>https://www.youtube.com/watch?v=TFKbyXAfr1M</a:t>
            </a:r>
            <a:endParaRPr/>
          </a:p>
          <a:p>
            <a:pPr indent="0" lvl="0" marL="0" rtl="0" algn="l">
              <a:spcBef>
                <a:spcPts val="0"/>
              </a:spcBef>
              <a:spcAft>
                <a:spcPts val="0"/>
              </a:spcAft>
              <a:buNone/>
            </a:pPr>
            <a:r>
              <a:rPr lang="de"/>
              <a:t>Explaining maximum likelihood: </a:t>
            </a:r>
            <a:r>
              <a:rPr lang="de" u="sng">
                <a:solidFill>
                  <a:schemeClr val="hlink"/>
                </a:solidFill>
                <a:hlinkClick r:id="rId3"/>
              </a:rPr>
              <a:t>https://www.youtube.com/watch?v=XepXtl9YKwc</a:t>
            </a:r>
            <a:r>
              <a:rPr lang="de"/>
              <a:t> (for more mathematical look for Ben Lambert)</a:t>
            </a:r>
            <a:endParaRPr/>
          </a:p>
          <a:p>
            <a:pPr indent="0" lvl="0" marL="0" rtl="0" algn="l">
              <a:spcBef>
                <a:spcPts val="0"/>
              </a:spcBef>
              <a:spcAft>
                <a:spcPts val="0"/>
              </a:spcAft>
              <a:buNone/>
            </a:pPr>
            <a:r>
              <a:rPr lang="de"/>
              <a:t>Explaining Linear modelling: </a:t>
            </a:r>
            <a:r>
              <a:rPr lang="de" u="sng">
                <a:solidFill>
                  <a:schemeClr val="hlink"/>
                </a:solidFill>
                <a:hlinkClick r:id="rId4"/>
              </a:rPr>
              <a:t>https://www.youtube.com/watch?v=R7xd624pR1A</a:t>
            </a:r>
            <a:r>
              <a:rPr lang="de"/>
              <a: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48477d1cf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48477d1cf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Explaining Wald test: </a:t>
            </a:r>
            <a:r>
              <a:rPr lang="de" u="sng">
                <a:solidFill>
                  <a:schemeClr val="hlink"/>
                </a:solidFill>
                <a:hlinkClick r:id="rId2"/>
              </a:rPr>
              <a:t>https://www.youtube.com/watch?v=TFKbyXAfr1M</a:t>
            </a:r>
            <a:endParaRPr/>
          </a:p>
          <a:p>
            <a:pPr indent="0" lvl="0" marL="0" rtl="0" algn="l">
              <a:spcBef>
                <a:spcPts val="0"/>
              </a:spcBef>
              <a:spcAft>
                <a:spcPts val="0"/>
              </a:spcAft>
              <a:buNone/>
            </a:pPr>
            <a:r>
              <a:rPr lang="de"/>
              <a:t>Explaining maximum likelihood: </a:t>
            </a:r>
            <a:r>
              <a:rPr lang="de" u="sng">
                <a:solidFill>
                  <a:schemeClr val="hlink"/>
                </a:solidFill>
                <a:hlinkClick r:id="rId3"/>
              </a:rPr>
              <a:t>https://www.youtube.com/watch?v=XepXtl9YKwc</a:t>
            </a:r>
            <a:r>
              <a:rPr lang="de"/>
              <a:t> (for more mathematical look for Ben Lambert)</a:t>
            </a:r>
            <a:endParaRPr/>
          </a:p>
          <a:p>
            <a:pPr indent="0" lvl="0" marL="0" rtl="0" algn="l">
              <a:spcBef>
                <a:spcPts val="0"/>
              </a:spcBef>
              <a:spcAft>
                <a:spcPts val="0"/>
              </a:spcAft>
              <a:buNone/>
            </a:pPr>
            <a:r>
              <a:rPr lang="de"/>
              <a:t>Explaining Linear modelling: </a:t>
            </a:r>
            <a:r>
              <a:rPr lang="de" u="sng">
                <a:solidFill>
                  <a:schemeClr val="hlink"/>
                </a:solidFill>
                <a:hlinkClick r:id="rId4"/>
              </a:rPr>
              <a:t>https://www.youtube.com/watch?v=R7xd624pR1A</a:t>
            </a:r>
            <a:r>
              <a:rPr lang="de"/>
              <a:t>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48477d1cf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48477d1cf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Explaining Wald test: </a:t>
            </a:r>
            <a:r>
              <a:rPr lang="de" u="sng">
                <a:solidFill>
                  <a:schemeClr val="hlink"/>
                </a:solidFill>
                <a:hlinkClick r:id="rId2"/>
              </a:rPr>
              <a:t>https://www.youtube.com/watch?v=TFKbyXAfr1M</a:t>
            </a:r>
            <a:endParaRPr/>
          </a:p>
          <a:p>
            <a:pPr indent="0" lvl="0" marL="0" rtl="0" algn="l">
              <a:spcBef>
                <a:spcPts val="0"/>
              </a:spcBef>
              <a:spcAft>
                <a:spcPts val="0"/>
              </a:spcAft>
              <a:buNone/>
            </a:pPr>
            <a:r>
              <a:rPr lang="de"/>
              <a:t>Explaining maximum likelihood: </a:t>
            </a:r>
            <a:r>
              <a:rPr lang="de" u="sng">
                <a:solidFill>
                  <a:schemeClr val="hlink"/>
                </a:solidFill>
                <a:hlinkClick r:id="rId3"/>
              </a:rPr>
              <a:t>https://www.youtube.com/watch?v=XepXtl9YKwc</a:t>
            </a:r>
            <a:r>
              <a:rPr lang="de"/>
              <a:t> (for more mathematical look for Ben Lambert)</a:t>
            </a:r>
            <a:endParaRPr/>
          </a:p>
          <a:p>
            <a:pPr indent="0" lvl="0" marL="0" rtl="0" algn="l">
              <a:spcBef>
                <a:spcPts val="0"/>
              </a:spcBef>
              <a:spcAft>
                <a:spcPts val="0"/>
              </a:spcAft>
              <a:buNone/>
            </a:pPr>
            <a:r>
              <a:rPr lang="de"/>
              <a:t>Explaining Linear modelling: </a:t>
            </a:r>
            <a:r>
              <a:rPr lang="de" u="sng">
                <a:solidFill>
                  <a:schemeClr val="hlink"/>
                </a:solidFill>
                <a:hlinkClick r:id="rId4"/>
              </a:rPr>
              <a:t>https://www.youtube.com/watch?v=R7xd624pR1A</a:t>
            </a:r>
            <a:r>
              <a:rPr lang="de"/>
              <a:t>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48477d1cf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48477d1cf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Explaining Wald test: </a:t>
            </a:r>
            <a:r>
              <a:rPr lang="de" u="sng">
                <a:solidFill>
                  <a:schemeClr val="hlink"/>
                </a:solidFill>
                <a:hlinkClick r:id="rId2"/>
              </a:rPr>
              <a:t>https://www.youtube.com/watch?v=TFKbyXAfr1M</a:t>
            </a:r>
            <a:endParaRPr/>
          </a:p>
          <a:p>
            <a:pPr indent="0" lvl="0" marL="0" rtl="0" algn="l">
              <a:spcBef>
                <a:spcPts val="0"/>
              </a:spcBef>
              <a:spcAft>
                <a:spcPts val="0"/>
              </a:spcAft>
              <a:buNone/>
            </a:pPr>
            <a:r>
              <a:rPr lang="de"/>
              <a:t>Explaining maximum likelihood: </a:t>
            </a:r>
            <a:r>
              <a:rPr lang="de" u="sng">
                <a:solidFill>
                  <a:schemeClr val="hlink"/>
                </a:solidFill>
                <a:hlinkClick r:id="rId3"/>
              </a:rPr>
              <a:t>https://www.youtube.com/watch?v=XepXtl9YKwc</a:t>
            </a:r>
            <a:r>
              <a:rPr lang="de"/>
              <a:t> (for more mathematical look for Ben Lambert)</a:t>
            </a:r>
            <a:endParaRPr/>
          </a:p>
          <a:p>
            <a:pPr indent="0" lvl="0" marL="0" rtl="0" algn="l">
              <a:spcBef>
                <a:spcPts val="0"/>
              </a:spcBef>
              <a:spcAft>
                <a:spcPts val="0"/>
              </a:spcAft>
              <a:buNone/>
            </a:pPr>
            <a:r>
              <a:rPr lang="de"/>
              <a:t>Explaining Linear modelling: </a:t>
            </a:r>
            <a:r>
              <a:rPr lang="de" u="sng">
                <a:solidFill>
                  <a:schemeClr val="hlink"/>
                </a:solidFill>
                <a:hlinkClick r:id="rId4"/>
              </a:rPr>
              <a:t>https://www.youtube.com/watch?v=R7xd624pR1A</a:t>
            </a:r>
            <a:r>
              <a:rPr lang="de"/>
              <a:t>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48477d1cf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48477d1cf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Explaining Wald test: </a:t>
            </a:r>
            <a:r>
              <a:rPr lang="de" u="sng">
                <a:solidFill>
                  <a:schemeClr val="hlink"/>
                </a:solidFill>
                <a:hlinkClick r:id="rId2"/>
              </a:rPr>
              <a:t>https://www.youtube.com/watch?v=TFKbyXAfr1M</a:t>
            </a:r>
            <a:endParaRPr/>
          </a:p>
          <a:p>
            <a:pPr indent="0" lvl="0" marL="0" rtl="0" algn="l">
              <a:spcBef>
                <a:spcPts val="0"/>
              </a:spcBef>
              <a:spcAft>
                <a:spcPts val="0"/>
              </a:spcAft>
              <a:buNone/>
            </a:pPr>
            <a:r>
              <a:rPr lang="de"/>
              <a:t>Explaining maximum likelihood: </a:t>
            </a:r>
            <a:r>
              <a:rPr lang="de" u="sng">
                <a:solidFill>
                  <a:schemeClr val="hlink"/>
                </a:solidFill>
                <a:hlinkClick r:id="rId3"/>
              </a:rPr>
              <a:t>https://www.youtube.com/watch?v=XepXtl9YKwc</a:t>
            </a:r>
            <a:r>
              <a:rPr lang="de"/>
              <a:t> (for more mathematical look for Ben Lambert)</a:t>
            </a:r>
            <a:endParaRPr/>
          </a:p>
          <a:p>
            <a:pPr indent="0" lvl="0" marL="0" rtl="0" algn="l">
              <a:spcBef>
                <a:spcPts val="0"/>
              </a:spcBef>
              <a:spcAft>
                <a:spcPts val="0"/>
              </a:spcAft>
              <a:buNone/>
            </a:pPr>
            <a:r>
              <a:rPr lang="de"/>
              <a:t>Explaining Linear modelling: </a:t>
            </a:r>
            <a:r>
              <a:rPr lang="de" u="sng">
                <a:solidFill>
                  <a:schemeClr val="hlink"/>
                </a:solidFill>
                <a:hlinkClick r:id="rId4"/>
              </a:rPr>
              <a:t>https://www.youtube.com/watch?v=R7xd624pR1A</a:t>
            </a:r>
            <a:r>
              <a:rPr lang="de"/>
              <a:t>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48477d1cf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48477d1cf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Explaining Wald test: </a:t>
            </a:r>
            <a:r>
              <a:rPr lang="de" u="sng">
                <a:solidFill>
                  <a:schemeClr val="hlink"/>
                </a:solidFill>
                <a:hlinkClick r:id="rId2"/>
              </a:rPr>
              <a:t>https://www.youtube.com/watch?v=TFKbyXAfr1M</a:t>
            </a:r>
            <a:endParaRPr/>
          </a:p>
          <a:p>
            <a:pPr indent="0" lvl="0" marL="0" rtl="0" algn="l">
              <a:spcBef>
                <a:spcPts val="0"/>
              </a:spcBef>
              <a:spcAft>
                <a:spcPts val="0"/>
              </a:spcAft>
              <a:buNone/>
            </a:pPr>
            <a:r>
              <a:rPr lang="de"/>
              <a:t>Explaining maximum likelihood: </a:t>
            </a:r>
            <a:r>
              <a:rPr lang="de" u="sng">
                <a:solidFill>
                  <a:schemeClr val="hlink"/>
                </a:solidFill>
                <a:hlinkClick r:id="rId3"/>
              </a:rPr>
              <a:t>https://www.youtube.com/watch?v=XepXtl9YKwc</a:t>
            </a:r>
            <a:r>
              <a:rPr lang="de"/>
              <a:t> (for more mathematical look for Ben Lambert)</a:t>
            </a:r>
            <a:endParaRPr/>
          </a:p>
          <a:p>
            <a:pPr indent="0" lvl="0" marL="0" rtl="0" algn="l">
              <a:spcBef>
                <a:spcPts val="0"/>
              </a:spcBef>
              <a:spcAft>
                <a:spcPts val="0"/>
              </a:spcAft>
              <a:buNone/>
            </a:pPr>
            <a:r>
              <a:rPr lang="de"/>
              <a:t>Explaining Linear modelling: </a:t>
            </a:r>
            <a:r>
              <a:rPr lang="de" u="sng">
                <a:solidFill>
                  <a:schemeClr val="hlink"/>
                </a:solidFill>
                <a:hlinkClick r:id="rId4"/>
              </a:rPr>
              <a:t>https://www.youtube.com/watch?v=R7xd624pR1A</a:t>
            </a:r>
            <a:r>
              <a:rPr lang="de"/>
              <a:t> </a:t>
            </a:r>
            <a:endParaRPr/>
          </a:p>
          <a:p>
            <a:pPr indent="0" lvl="0" marL="0" rtl="0" algn="l">
              <a:spcBef>
                <a:spcPts val="0"/>
              </a:spcBef>
              <a:spcAft>
                <a:spcPts val="0"/>
              </a:spcAft>
              <a:buNone/>
            </a:pPr>
            <a:r>
              <a:rPr lang="de"/>
              <a:t>Explaining Liklihood Ratio Test: </a:t>
            </a:r>
            <a:r>
              <a:rPr lang="de" u="sng">
                <a:solidFill>
                  <a:schemeClr val="hlink"/>
                </a:solidFill>
                <a:hlinkClick r:id="rId5"/>
              </a:rPr>
              <a:t>https://www.youtube.com/watch?v=Tn5y2i_MqQ8</a:t>
            </a:r>
            <a:r>
              <a:rPr lang="de"/>
              <a:t>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42efc41c9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42efc41c9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42efc41c9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42efc41c9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45b26d284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45b26d284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3487397684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3487397684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487397684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487397684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Good basic explanation on pvalue histograms: </a:t>
            </a:r>
            <a:r>
              <a:rPr lang="de" u="sng">
                <a:solidFill>
                  <a:schemeClr val="hlink"/>
                </a:solidFill>
                <a:hlinkClick r:id="rId2"/>
              </a:rPr>
              <a:t>http://varianceexplained.org/statistics/interpreting-pvalue-histogram/</a:t>
            </a:r>
            <a:r>
              <a:rPr lang="de"/>
              <a:t>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487397684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487397684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Good basic explanation on pvalue histograms: </a:t>
            </a:r>
            <a:r>
              <a:rPr lang="de" u="sng">
                <a:solidFill>
                  <a:schemeClr val="hlink"/>
                </a:solidFill>
                <a:hlinkClick r:id="rId2"/>
              </a:rPr>
              <a:t>http://varianceexplained.org/statistics/interpreting-pvalue-histogram/</a:t>
            </a:r>
            <a:r>
              <a:rPr lang="de"/>
              <a:t> </a:t>
            </a:r>
            <a:endParaRPr/>
          </a:p>
          <a:p>
            <a:pPr indent="0" lvl="0" marL="0" rtl="0" algn="l">
              <a:spcBef>
                <a:spcPts val="0"/>
              </a:spcBef>
              <a:spcAft>
                <a:spcPts val="0"/>
              </a:spcAft>
              <a:buNone/>
            </a:pPr>
            <a:r>
              <a:rPr lang="de"/>
              <a:t>Discussion on hill shaped histogram: </a:t>
            </a:r>
            <a:r>
              <a:rPr lang="de" u="sng">
                <a:solidFill>
                  <a:schemeClr val="hlink"/>
                </a:solidFill>
                <a:hlinkClick r:id="rId3"/>
              </a:rPr>
              <a:t>https://support.bioconductor.org/p/71438/</a:t>
            </a:r>
            <a:r>
              <a:rPr lang="de"/>
              <a:t>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487397684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487397684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487397684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487397684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Deseq2 documentation: </a:t>
            </a:r>
            <a:r>
              <a:rPr lang="de" u="sng">
                <a:solidFill>
                  <a:schemeClr val="hlink"/>
                </a:solidFill>
                <a:hlinkClick r:id="rId2"/>
              </a:rPr>
              <a:t>https://bioconductor.org/packages/devel/bioc/vignettes/DESeq2/inst/doc/DESeq2.html#effects-of-transformations-on-the-variance</a:t>
            </a:r>
            <a:r>
              <a:rPr lang="de"/>
              <a:t>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3487397684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3487397684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342efc41c9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342efc41c9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348477d1cf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348477d1cf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487397684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3487397684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2efc41c9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2efc41c9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45b26d284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45b26d284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45b26d284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45b26d284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5b26d284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45b26d284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DESeq2 normalization: https://www.youtube.com/watch?v=UFB993xufUU</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45b26d284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45b26d284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academic.oup.com/nar/article/42/21/e161/2903156?login=false" TargetMode="Externa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1" Type="http://schemas.openxmlformats.org/officeDocument/2006/relationships/hyperlink" Target="https://academic.oup.com/nar/article/42/21/e161/2903156?login=false" TargetMode="External"/><Relationship Id="rId10" Type="http://schemas.openxmlformats.org/officeDocument/2006/relationships/hyperlink" Target="https://www.youtube.com/@statquest" TargetMode="External"/><Relationship Id="rId13" Type="http://schemas.openxmlformats.org/officeDocument/2006/relationships/hyperlink" Target="https://www.youtube.com/watch?v=FgakZw6K1QQ&amp;t=526s" TargetMode="External"/><Relationship Id="rId12" Type="http://schemas.openxmlformats.org/officeDocument/2006/relationships/hyperlink" Target="https://www.youtube.com/watch?v=HMOI_lkzW08" TargetMode="External"/><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ncbi.nlm.nih.gov/geo/query/acc.cgi?acc=GSE50499" TargetMode="External"/><Relationship Id="rId4" Type="http://schemas.openxmlformats.org/officeDocument/2006/relationships/hyperlink" Target="https://cran.r-project.org/" TargetMode="External"/><Relationship Id="rId9" Type="http://schemas.openxmlformats.org/officeDocument/2006/relationships/hyperlink" Target="https://www.youtube.com/watch?v=S1PcT5rp8c4&amp;pp=ygUVbm9ybWFsaXphdGlvbiBybmEgd2h5" TargetMode="External"/><Relationship Id="rId14" Type="http://schemas.openxmlformats.org/officeDocument/2006/relationships/hyperlink" Target="https://www.youtube.com/watch?v=7xHsRkOdVwo&amp;t=272s" TargetMode="External"/><Relationship Id="rId5" Type="http://schemas.openxmlformats.org/officeDocument/2006/relationships/hyperlink" Target="https://posit.co/products/open-source/rstudio/" TargetMode="External"/><Relationship Id="rId6" Type="http://schemas.openxmlformats.org/officeDocument/2006/relationships/hyperlink" Target="https://hbctraining.github.io/DGE_workshop/schedule/1.5-day.html" TargetMode="External"/><Relationship Id="rId7" Type="http://schemas.openxmlformats.org/officeDocument/2006/relationships/hyperlink" Target="https://www.youtube.com/watch?v=HK7WKsL3c2w" TargetMode="External"/><Relationship Id="rId8" Type="http://schemas.openxmlformats.org/officeDocument/2006/relationships/hyperlink" Target="https://www.youtube.com/watch?v=UFB993xufUU"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4.png"/><Relationship Id="rId4" Type="http://schemas.openxmlformats.org/officeDocument/2006/relationships/image" Target="../media/image32.png"/><Relationship Id="rId5"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2.png"/><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1" Type="http://schemas.openxmlformats.org/officeDocument/2006/relationships/hyperlink" Target="https://academic.oup.com/nar/article/42/21/e161/2903156?login=false" TargetMode="External"/><Relationship Id="rId10" Type="http://schemas.openxmlformats.org/officeDocument/2006/relationships/hyperlink" Target="https://www.youtube.com/@statquest" TargetMode="External"/><Relationship Id="rId13" Type="http://schemas.openxmlformats.org/officeDocument/2006/relationships/hyperlink" Target="https://www.youtube.com/watch?v=FgakZw6K1QQ&amp;t=526s" TargetMode="External"/><Relationship Id="rId12" Type="http://schemas.openxmlformats.org/officeDocument/2006/relationships/hyperlink" Target="https://www.youtube.com/watch?v=HMOI_lkzW08" TargetMode="External"/><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www.ncbi.nlm.nih.gov/geo/query/acc.cgi?acc=GSE50499" TargetMode="External"/><Relationship Id="rId4" Type="http://schemas.openxmlformats.org/officeDocument/2006/relationships/hyperlink" Target="https://cran.r-project.org/" TargetMode="External"/><Relationship Id="rId9" Type="http://schemas.openxmlformats.org/officeDocument/2006/relationships/hyperlink" Target="https://www.youtube.com/watch?v=S1PcT5rp8c4&amp;pp=ygUVbm9ybWFsaXphdGlvbiBybmEgd2h5" TargetMode="External"/><Relationship Id="rId5" Type="http://schemas.openxmlformats.org/officeDocument/2006/relationships/hyperlink" Target="https://posit.co/products/open-source/rstudio/" TargetMode="External"/><Relationship Id="rId6" Type="http://schemas.openxmlformats.org/officeDocument/2006/relationships/hyperlink" Target="https://hbctraining.github.io/DGE_workshop/schedule/1.5-day.html" TargetMode="External"/><Relationship Id="rId7" Type="http://schemas.openxmlformats.org/officeDocument/2006/relationships/hyperlink" Target="https://www.youtube.com/watch?v=HK7WKsL3c2w" TargetMode="External"/><Relationship Id="rId8" Type="http://schemas.openxmlformats.org/officeDocument/2006/relationships/hyperlink" Target="https://www.youtube.com/watch?v=UFB993xufUU" TargetMode="External"/></Relationships>
</file>

<file path=ppt/slides/_rels/slide48.xml.rels><?xml version="1.0" encoding="UTF-8" standalone="yes"?><Relationships xmlns="http://schemas.openxmlformats.org/package/2006/relationships"><Relationship Id="rId11" Type="http://schemas.openxmlformats.org/officeDocument/2006/relationships/hyperlink" Target="https://support.bioconductor.org/p/71438/" TargetMode="External"/><Relationship Id="rId10" Type="http://schemas.openxmlformats.org/officeDocument/2006/relationships/hyperlink" Target="http://varianceexplained.org/statistics/interpreting-pvalue-histogram/" TargetMode="External"/><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www.youtube.com/watch?v=7xHsRkOdVwo&amp;t=272s" TargetMode="External"/><Relationship Id="rId4" Type="http://schemas.openxmlformats.org/officeDocument/2006/relationships/hyperlink" Target="https://hbiostat.org/rmsc/mle" TargetMode="External"/><Relationship Id="rId9" Type="http://schemas.openxmlformats.org/officeDocument/2006/relationships/hyperlink" Target="https://bioconductor.org/packages/devel/bioc/vignettes/DESeq2/inst/doc/DESeq2.html" TargetMode="External"/><Relationship Id="rId5" Type="http://schemas.openxmlformats.org/officeDocument/2006/relationships/hyperlink" Target="https://www.youtube.com/watch?v=TFKbyXAfr1M" TargetMode="External"/><Relationship Id="rId6" Type="http://schemas.openxmlformats.org/officeDocument/2006/relationships/hyperlink" Target="https://www.youtube.com/watch?v=XepXtl9YKwc" TargetMode="External"/><Relationship Id="rId7" Type="http://schemas.openxmlformats.org/officeDocument/2006/relationships/hyperlink" Target="https://www.youtube.com/watch?v=R7xd624pR1A" TargetMode="External"/><Relationship Id="rId8" Type="http://schemas.openxmlformats.org/officeDocument/2006/relationships/hyperlink" Target="https://www.youtube.com/watch?v=Tn5y2i_MqQ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de"/>
              <a:t>Lesson 2: Bulk-RNA</a:t>
            </a:r>
            <a:endParaRPr/>
          </a:p>
          <a:p>
            <a:pPr indent="0" lvl="0" marL="0" rtl="0" algn="ctr">
              <a:spcBef>
                <a:spcPts val="0"/>
              </a:spcBef>
              <a:spcAft>
                <a:spcPts val="0"/>
              </a:spcAft>
              <a:buNone/>
            </a:pPr>
            <a:r>
              <a:rPr lang="de"/>
              <a:t>Part I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de"/>
              <a:t>Jaehyun Lee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2. Quality Control + Exploratory Analysis</a:t>
            </a:r>
            <a:endParaRPr/>
          </a:p>
        </p:txBody>
      </p:sp>
      <p:sp>
        <p:nvSpPr>
          <p:cNvPr id="167" name="Google Shape;167;p22"/>
          <p:cNvSpPr/>
          <p:nvPr/>
        </p:nvSpPr>
        <p:spPr>
          <a:xfrm>
            <a:off x="0" y="515825"/>
            <a:ext cx="9144000" cy="651900"/>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8" name="Google Shape;168;p22"/>
          <p:cNvSpPr/>
          <p:nvPr/>
        </p:nvSpPr>
        <p:spPr>
          <a:xfrm>
            <a:off x="31600" y="676625"/>
            <a:ext cx="1082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Mapping</a:t>
            </a:r>
            <a:endParaRPr b="0" i="0" sz="1800" u="none" cap="none" strike="noStrike">
              <a:solidFill>
                <a:srgbClr val="FFFFFF"/>
              </a:solidFill>
              <a:latin typeface="Calibri"/>
              <a:ea typeface="Calibri"/>
              <a:cs typeface="Calibri"/>
              <a:sym typeface="Calibri"/>
            </a:endParaRPr>
          </a:p>
        </p:txBody>
      </p:sp>
      <p:sp>
        <p:nvSpPr>
          <p:cNvPr id="169" name="Google Shape;169;p22"/>
          <p:cNvSpPr/>
          <p:nvPr/>
        </p:nvSpPr>
        <p:spPr>
          <a:xfrm>
            <a:off x="1251575" y="676625"/>
            <a:ext cx="1881600" cy="330300"/>
          </a:xfrm>
          <a:prstGeom prst="roundRect">
            <a:avLst>
              <a:gd fmla="val 16667" name="adj"/>
            </a:avLst>
          </a:prstGeom>
          <a:solidFill>
            <a:srgbClr val="38761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Quality Control</a:t>
            </a:r>
            <a:endParaRPr b="0" i="0" sz="1800" u="none" cap="none" strike="noStrike">
              <a:solidFill>
                <a:srgbClr val="FFFFFF"/>
              </a:solidFill>
              <a:latin typeface="Calibri"/>
              <a:ea typeface="Calibri"/>
              <a:cs typeface="Calibri"/>
              <a:sym typeface="Calibri"/>
            </a:endParaRPr>
          </a:p>
        </p:txBody>
      </p:sp>
      <p:sp>
        <p:nvSpPr>
          <p:cNvPr id="170" name="Google Shape;170;p22"/>
          <p:cNvSpPr/>
          <p:nvPr/>
        </p:nvSpPr>
        <p:spPr>
          <a:xfrm>
            <a:off x="3328072" y="676625"/>
            <a:ext cx="2106000" cy="330300"/>
          </a:xfrm>
          <a:prstGeom prst="roundRect">
            <a:avLst>
              <a:gd fmla="val 16667" name="adj"/>
            </a:avLst>
          </a:prstGeom>
          <a:solidFill>
            <a:srgbClr val="3B762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Exploratory Analysis</a:t>
            </a:r>
            <a:endParaRPr/>
          </a:p>
        </p:txBody>
      </p:sp>
      <p:sp>
        <p:nvSpPr>
          <p:cNvPr id="171" name="Google Shape;171;p22"/>
          <p:cNvSpPr/>
          <p:nvPr/>
        </p:nvSpPr>
        <p:spPr>
          <a:xfrm>
            <a:off x="5653100" y="676625"/>
            <a:ext cx="1835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Batch Correction</a:t>
            </a:r>
            <a:endParaRPr/>
          </a:p>
        </p:txBody>
      </p:sp>
      <p:sp>
        <p:nvSpPr>
          <p:cNvPr id="172" name="Google Shape;172;p22"/>
          <p:cNvSpPr/>
          <p:nvPr/>
        </p:nvSpPr>
        <p:spPr>
          <a:xfrm>
            <a:off x="7730200" y="676625"/>
            <a:ext cx="9999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DGE</a:t>
            </a:r>
            <a:endParaRPr/>
          </a:p>
        </p:txBody>
      </p:sp>
      <p:sp>
        <p:nvSpPr>
          <p:cNvPr id="173" name="Google Shape;173;p22"/>
          <p:cNvSpPr txBox="1"/>
          <p:nvPr>
            <p:ph idx="1" type="body"/>
          </p:nvPr>
        </p:nvSpPr>
        <p:spPr>
          <a:xfrm>
            <a:off x="0" y="1110850"/>
            <a:ext cx="9144000" cy="403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What is DESeq2?</a:t>
            </a:r>
            <a:endParaRPr/>
          </a:p>
          <a:p>
            <a:pPr indent="-342900" lvl="0" marL="457200" rtl="0" algn="l">
              <a:spcBef>
                <a:spcPts val="1200"/>
              </a:spcBef>
              <a:spcAft>
                <a:spcPts val="0"/>
              </a:spcAft>
              <a:buSzPts val="1800"/>
              <a:buChar char="-"/>
            </a:pPr>
            <a:r>
              <a:rPr lang="de"/>
              <a:t>R package designed for differential expression analysis</a:t>
            </a:r>
            <a:endParaRPr/>
          </a:p>
          <a:p>
            <a:pPr indent="-342900" lvl="0" marL="457200" rtl="0" algn="l">
              <a:spcBef>
                <a:spcPts val="0"/>
              </a:spcBef>
              <a:spcAft>
                <a:spcPts val="0"/>
              </a:spcAft>
              <a:buSzPts val="1800"/>
              <a:buChar char="-"/>
            </a:pPr>
            <a:r>
              <a:rPr lang="de"/>
              <a:t>introduces</a:t>
            </a:r>
            <a:r>
              <a:rPr lang="de"/>
              <a:t> the DESeqDataSet format</a:t>
            </a:r>
            <a:endParaRPr/>
          </a:p>
          <a:p>
            <a:pPr indent="0" lvl="0" marL="914400" rtl="0" algn="l">
              <a:spcBef>
                <a:spcPts val="1200"/>
              </a:spcBef>
              <a:spcAft>
                <a:spcPts val="1200"/>
              </a:spcAft>
              <a:buNone/>
            </a:pPr>
            <a:r>
              <a:t/>
            </a:r>
            <a:endParaRPr/>
          </a:p>
        </p:txBody>
      </p:sp>
      <p:pic>
        <p:nvPicPr>
          <p:cNvPr id="174" name="Google Shape;174;p22"/>
          <p:cNvPicPr preferRelativeResize="0"/>
          <p:nvPr/>
        </p:nvPicPr>
        <p:blipFill>
          <a:blip r:embed="rId3">
            <a:alphaModFix/>
          </a:blip>
          <a:stretch>
            <a:fillRect/>
          </a:stretch>
        </p:blipFill>
        <p:spPr>
          <a:xfrm>
            <a:off x="6212350" y="2211850"/>
            <a:ext cx="2931650" cy="2931650"/>
          </a:xfrm>
          <a:prstGeom prst="rect">
            <a:avLst/>
          </a:prstGeom>
          <a:noFill/>
          <a:ln>
            <a:noFill/>
          </a:ln>
        </p:spPr>
      </p:pic>
      <p:sp>
        <p:nvSpPr>
          <p:cNvPr id="175" name="Google Shape;175;p22"/>
          <p:cNvSpPr txBox="1"/>
          <p:nvPr/>
        </p:nvSpPr>
        <p:spPr>
          <a:xfrm>
            <a:off x="7153325" y="1828300"/>
            <a:ext cx="1792500" cy="69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500">
                <a:solidFill>
                  <a:schemeClr val="dk2"/>
                </a:solidFill>
              </a:rPr>
              <a:t>metadata: information about samples</a:t>
            </a:r>
            <a:endParaRPr sz="1500">
              <a:solidFill>
                <a:schemeClr val="dk2"/>
              </a:solidFill>
            </a:endParaRPr>
          </a:p>
        </p:txBody>
      </p:sp>
      <p:sp>
        <p:nvSpPr>
          <p:cNvPr id="176" name="Google Shape;176;p22"/>
          <p:cNvSpPr txBox="1"/>
          <p:nvPr/>
        </p:nvSpPr>
        <p:spPr>
          <a:xfrm>
            <a:off x="4959625" y="3451025"/>
            <a:ext cx="1792500" cy="87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500">
                <a:solidFill>
                  <a:schemeClr val="dk2"/>
                </a:solidFill>
              </a:rPr>
              <a:t>rowData: information about genes</a:t>
            </a:r>
            <a:endParaRPr sz="15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2. Quality Control + Exploratory Analysis</a:t>
            </a:r>
            <a:endParaRPr/>
          </a:p>
        </p:txBody>
      </p:sp>
      <p:sp>
        <p:nvSpPr>
          <p:cNvPr id="182" name="Google Shape;182;p23"/>
          <p:cNvSpPr/>
          <p:nvPr/>
        </p:nvSpPr>
        <p:spPr>
          <a:xfrm>
            <a:off x="0" y="515825"/>
            <a:ext cx="9144000" cy="651900"/>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3" name="Google Shape;183;p23"/>
          <p:cNvSpPr/>
          <p:nvPr/>
        </p:nvSpPr>
        <p:spPr>
          <a:xfrm>
            <a:off x="31600" y="676625"/>
            <a:ext cx="1082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Mapping</a:t>
            </a:r>
            <a:endParaRPr b="0" i="0" sz="1800" u="none" cap="none" strike="noStrike">
              <a:solidFill>
                <a:srgbClr val="FFFFFF"/>
              </a:solidFill>
              <a:latin typeface="Calibri"/>
              <a:ea typeface="Calibri"/>
              <a:cs typeface="Calibri"/>
              <a:sym typeface="Calibri"/>
            </a:endParaRPr>
          </a:p>
        </p:txBody>
      </p:sp>
      <p:sp>
        <p:nvSpPr>
          <p:cNvPr id="184" name="Google Shape;184;p23"/>
          <p:cNvSpPr/>
          <p:nvPr/>
        </p:nvSpPr>
        <p:spPr>
          <a:xfrm>
            <a:off x="1251575" y="676625"/>
            <a:ext cx="1881600" cy="330300"/>
          </a:xfrm>
          <a:prstGeom prst="roundRect">
            <a:avLst>
              <a:gd fmla="val 16667" name="adj"/>
            </a:avLst>
          </a:prstGeom>
          <a:solidFill>
            <a:srgbClr val="38761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Quality Control</a:t>
            </a:r>
            <a:endParaRPr b="0" i="0" sz="1800" u="none" cap="none" strike="noStrike">
              <a:solidFill>
                <a:srgbClr val="FFFFFF"/>
              </a:solidFill>
              <a:latin typeface="Calibri"/>
              <a:ea typeface="Calibri"/>
              <a:cs typeface="Calibri"/>
              <a:sym typeface="Calibri"/>
            </a:endParaRPr>
          </a:p>
        </p:txBody>
      </p:sp>
      <p:sp>
        <p:nvSpPr>
          <p:cNvPr id="185" name="Google Shape;185;p23"/>
          <p:cNvSpPr/>
          <p:nvPr/>
        </p:nvSpPr>
        <p:spPr>
          <a:xfrm>
            <a:off x="3328072" y="676625"/>
            <a:ext cx="2106000" cy="330300"/>
          </a:xfrm>
          <a:prstGeom prst="roundRect">
            <a:avLst>
              <a:gd fmla="val 16667" name="adj"/>
            </a:avLst>
          </a:prstGeom>
          <a:solidFill>
            <a:srgbClr val="3B762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Exploratory Analysis</a:t>
            </a:r>
            <a:endParaRPr/>
          </a:p>
        </p:txBody>
      </p:sp>
      <p:sp>
        <p:nvSpPr>
          <p:cNvPr id="186" name="Google Shape;186;p23"/>
          <p:cNvSpPr/>
          <p:nvPr/>
        </p:nvSpPr>
        <p:spPr>
          <a:xfrm>
            <a:off x="5653100" y="676625"/>
            <a:ext cx="1835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Batch Correction</a:t>
            </a:r>
            <a:endParaRPr/>
          </a:p>
        </p:txBody>
      </p:sp>
      <p:sp>
        <p:nvSpPr>
          <p:cNvPr id="187" name="Google Shape;187;p23"/>
          <p:cNvSpPr/>
          <p:nvPr/>
        </p:nvSpPr>
        <p:spPr>
          <a:xfrm>
            <a:off x="7730200" y="676625"/>
            <a:ext cx="9999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DGE</a:t>
            </a:r>
            <a:endParaRPr/>
          </a:p>
        </p:txBody>
      </p:sp>
      <p:sp>
        <p:nvSpPr>
          <p:cNvPr id="188" name="Google Shape;188;p23"/>
          <p:cNvSpPr txBox="1"/>
          <p:nvPr>
            <p:ph idx="1" type="body"/>
          </p:nvPr>
        </p:nvSpPr>
        <p:spPr>
          <a:xfrm>
            <a:off x="0" y="1110850"/>
            <a:ext cx="9144000" cy="4032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count matrix</a:t>
            </a:r>
            <a:endParaRPr/>
          </a:p>
          <a:p>
            <a:pPr indent="-342900" lvl="0" marL="457200" rtl="0" algn="l">
              <a:spcBef>
                <a:spcPts val="0"/>
              </a:spcBef>
              <a:spcAft>
                <a:spcPts val="0"/>
              </a:spcAft>
              <a:buClr>
                <a:srgbClr val="666666"/>
              </a:buClr>
              <a:buSzPts val="1800"/>
              <a:buChar char="-"/>
            </a:pPr>
            <a:r>
              <a:rPr lang="de">
                <a:solidFill>
                  <a:srgbClr val="666666"/>
                </a:solidFill>
              </a:rPr>
              <a:t>low count filtering</a:t>
            </a:r>
            <a:endParaRPr>
              <a:solidFill>
                <a:srgbClr val="666666"/>
              </a:solidFill>
            </a:endParaRPr>
          </a:p>
          <a:p>
            <a:pPr indent="-342900" lvl="0" marL="457200" rtl="0" algn="l">
              <a:spcBef>
                <a:spcPts val="0"/>
              </a:spcBef>
              <a:spcAft>
                <a:spcPts val="0"/>
              </a:spcAft>
              <a:buClr>
                <a:srgbClr val="666666"/>
              </a:buClr>
              <a:buSzPts val="1800"/>
              <a:buChar char="-"/>
            </a:pPr>
            <a:r>
              <a:rPr lang="de">
                <a:solidFill>
                  <a:srgbClr val="666666"/>
                </a:solidFill>
              </a:rPr>
              <a:t>normalization</a:t>
            </a:r>
            <a:endParaRPr>
              <a:solidFill>
                <a:srgbClr val="666666"/>
              </a:solidFill>
            </a:endParaRPr>
          </a:p>
          <a:p>
            <a:pPr indent="-342900" lvl="0" marL="457200" rtl="0" algn="l">
              <a:spcBef>
                <a:spcPts val="0"/>
              </a:spcBef>
              <a:spcAft>
                <a:spcPts val="0"/>
              </a:spcAft>
              <a:buClr>
                <a:srgbClr val="FF0000"/>
              </a:buClr>
              <a:buSzPts val="1800"/>
              <a:buChar char="-"/>
            </a:pPr>
            <a:r>
              <a:rPr lang="de">
                <a:solidFill>
                  <a:srgbClr val="FF0000"/>
                </a:solidFill>
              </a:rPr>
              <a:t>size factor plot</a:t>
            </a:r>
            <a:endParaRPr>
              <a:solidFill>
                <a:srgbClr val="FF0000"/>
              </a:solidFill>
            </a:endParaRPr>
          </a:p>
          <a:p>
            <a:pPr indent="-342900" lvl="0" marL="457200" rtl="0" algn="l">
              <a:spcBef>
                <a:spcPts val="0"/>
              </a:spcBef>
              <a:spcAft>
                <a:spcPts val="0"/>
              </a:spcAft>
              <a:buClr>
                <a:srgbClr val="FF0000"/>
              </a:buClr>
              <a:buSzPts val="1800"/>
              <a:buChar char="-"/>
            </a:pPr>
            <a:r>
              <a:rPr lang="de">
                <a:solidFill>
                  <a:srgbClr val="FF0000"/>
                </a:solidFill>
              </a:rPr>
              <a:t>Dispersion plot</a:t>
            </a:r>
            <a:endParaRPr>
              <a:solidFill>
                <a:srgbClr val="FF0000"/>
              </a:solidFill>
            </a:endParaRPr>
          </a:p>
          <a:p>
            <a:pPr indent="-342900" lvl="0" marL="457200" rtl="0" algn="l">
              <a:spcBef>
                <a:spcPts val="0"/>
              </a:spcBef>
              <a:spcAft>
                <a:spcPts val="0"/>
              </a:spcAft>
              <a:buSzPts val="1800"/>
              <a:buChar char="-"/>
            </a:pPr>
            <a:r>
              <a:rPr lang="de"/>
              <a:t>hierarchical clustering</a:t>
            </a:r>
            <a:endParaRPr/>
          </a:p>
          <a:p>
            <a:pPr indent="-342900" lvl="0" marL="457200" rtl="0" algn="l">
              <a:spcBef>
                <a:spcPts val="0"/>
              </a:spcBef>
              <a:spcAft>
                <a:spcPts val="0"/>
              </a:spcAft>
              <a:buSzPts val="1800"/>
              <a:buChar char="-"/>
            </a:pPr>
            <a:r>
              <a:rPr lang="de"/>
              <a:t>PCA</a:t>
            </a:r>
            <a:endParaRPr/>
          </a:p>
          <a:p>
            <a:pPr indent="-342900" lvl="0" marL="457200" rtl="0" algn="l">
              <a:spcBef>
                <a:spcPts val="0"/>
              </a:spcBef>
              <a:spcAft>
                <a:spcPts val="0"/>
              </a:spcAft>
              <a:buSzPts val="1800"/>
              <a:buChar char="-"/>
            </a:pPr>
            <a:r>
              <a:rPr lang="de"/>
              <a:t>Finding batch effects</a:t>
            </a:r>
            <a:endParaRPr/>
          </a:p>
          <a:p>
            <a:pPr indent="-342900" lvl="0" marL="457200" rtl="0" algn="l">
              <a:spcBef>
                <a:spcPts val="0"/>
              </a:spcBef>
              <a:spcAft>
                <a:spcPts val="0"/>
              </a:spcAft>
              <a:buSzPts val="1800"/>
              <a:buChar char="-"/>
            </a:pPr>
            <a:r>
              <a:rPr lang="de"/>
              <a:t>SVA</a:t>
            </a:r>
            <a:endParaRPr/>
          </a:p>
        </p:txBody>
      </p:sp>
      <p:sp>
        <p:nvSpPr>
          <p:cNvPr id="189" name="Google Shape;189;p23"/>
          <p:cNvSpPr txBox="1"/>
          <p:nvPr/>
        </p:nvSpPr>
        <p:spPr>
          <a:xfrm>
            <a:off x="4986250" y="2256600"/>
            <a:ext cx="3586200" cy="11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rPr>
              <a:t>Just visualizations to determine data quality and check if </a:t>
            </a:r>
            <a:r>
              <a:rPr lang="de" sz="1800">
                <a:solidFill>
                  <a:schemeClr val="dk2"/>
                </a:solidFill>
              </a:rPr>
              <a:t>further</a:t>
            </a:r>
            <a:r>
              <a:rPr lang="de" sz="1800">
                <a:solidFill>
                  <a:schemeClr val="dk2"/>
                </a:solidFill>
              </a:rPr>
              <a:t> filtering is needed</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2. Quality Control + Exploratory Analysis</a:t>
            </a:r>
            <a:endParaRPr/>
          </a:p>
        </p:txBody>
      </p:sp>
      <p:sp>
        <p:nvSpPr>
          <p:cNvPr id="195" name="Google Shape;195;p24"/>
          <p:cNvSpPr/>
          <p:nvPr/>
        </p:nvSpPr>
        <p:spPr>
          <a:xfrm>
            <a:off x="0" y="515825"/>
            <a:ext cx="9144000" cy="651900"/>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6" name="Google Shape;196;p24"/>
          <p:cNvSpPr/>
          <p:nvPr/>
        </p:nvSpPr>
        <p:spPr>
          <a:xfrm>
            <a:off x="31600" y="676625"/>
            <a:ext cx="1082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Mapping</a:t>
            </a:r>
            <a:endParaRPr b="0" i="0" sz="1800" u="none" cap="none" strike="noStrike">
              <a:solidFill>
                <a:srgbClr val="FFFFFF"/>
              </a:solidFill>
              <a:latin typeface="Calibri"/>
              <a:ea typeface="Calibri"/>
              <a:cs typeface="Calibri"/>
              <a:sym typeface="Calibri"/>
            </a:endParaRPr>
          </a:p>
        </p:txBody>
      </p:sp>
      <p:sp>
        <p:nvSpPr>
          <p:cNvPr id="197" name="Google Shape;197;p24"/>
          <p:cNvSpPr/>
          <p:nvPr/>
        </p:nvSpPr>
        <p:spPr>
          <a:xfrm>
            <a:off x="1251575" y="676625"/>
            <a:ext cx="1881600" cy="330300"/>
          </a:xfrm>
          <a:prstGeom prst="roundRect">
            <a:avLst>
              <a:gd fmla="val 16667" name="adj"/>
            </a:avLst>
          </a:prstGeom>
          <a:solidFill>
            <a:srgbClr val="38761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Quality Control</a:t>
            </a:r>
            <a:endParaRPr b="0" i="0" sz="1800" u="none" cap="none" strike="noStrike">
              <a:solidFill>
                <a:srgbClr val="FFFFFF"/>
              </a:solidFill>
              <a:latin typeface="Calibri"/>
              <a:ea typeface="Calibri"/>
              <a:cs typeface="Calibri"/>
              <a:sym typeface="Calibri"/>
            </a:endParaRPr>
          </a:p>
        </p:txBody>
      </p:sp>
      <p:sp>
        <p:nvSpPr>
          <p:cNvPr id="198" name="Google Shape;198;p24"/>
          <p:cNvSpPr/>
          <p:nvPr/>
        </p:nvSpPr>
        <p:spPr>
          <a:xfrm>
            <a:off x="3328072" y="676625"/>
            <a:ext cx="2106000" cy="330300"/>
          </a:xfrm>
          <a:prstGeom prst="roundRect">
            <a:avLst>
              <a:gd fmla="val 16667" name="adj"/>
            </a:avLst>
          </a:prstGeom>
          <a:solidFill>
            <a:srgbClr val="3B762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Exploratory Analysis</a:t>
            </a:r>
            <a:endParaRPr/>
          </a:p>
        </p:txBody>
      </p:sp>
      <p:sp>
        <p:nvSpPr>
          <p:cNvPr id="199" name="Google Shape;199;p24"/>
          <p:cNvSpPr/>
          <p:nvPr/>
        </p:nvSpPr>
        <p:spPr>
          <a:xfrm>
            <a:off x="5653100" y="676625"/>
            <a:ext cx="1835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Batch Correction</a:t>
            </a:r>
            <a:endParaRPr/>
          </a:p>
        </p:txBody>
      </p:sp>
      <p:sp>
        <p:nvSpPr>
          <p:cNvPr id="200" name="Google Shape;200;p24"/>
          <p:cNvSpPr/>
          <p:nvPr/>
        </p:nvSpPr>
        <p:spPr>
          <a:xfrm>
            <a:off x="7730200" y="676625"/>
            <a:ext cx="9999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DGE</a:t>
            </a:r>
            <a:endParaRPr/>
          </a:p>
        </p:txBody>
      </p:sp>
      <p:sp>
        <p:nvSpPr>
          <p:cNvPr id="201" name="Google Shape;201;p24"/>
          <p:cNvSpPr txBox="1"/>
          <p:nvPr/>
        </p:nvSpPr>
        <p:spPr>
          <a:xfrm>
            <a:off x="1449375" y="1219500"/>
            <a:ext cx="17784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rPr>
              <a:t>Dispersion Plot</a:t>
            </a:r>
            <a:endParaRPr sz="1800">
              <a:solidFill>
                <a:schemeClr val="dk2"/>
              </a:solidFill>
            </a:endParaRPr>
          </a:p>
        </p:txBody>
      </p:sp>
      <p:pic>
        <p:nvPicPr>
          <p:cNvPr id="202" name="Google Shape;202;p24"/>
          <p:cNvPicPr preferRelativeResize="0"/>
          <p:nvPr/>
        </p:nvPicPr>
        <p:blipFill>
          <a:blip r:embed="rId3">
            <a:alphaModFix/>
          </a:blip>
          <a:stretch>
            <a:fillRect/>
          </a:stretch>
        </p:blipFill>
        <p:spPr>
          <a:xfrm>
            <a:off x="123975" y="1624800"/>
            <a:ext cx="4249549" cy="3355551"/>
          </a:xfrm>
          <a:prstGeom prst="rect">
            <a:avLst/>
          </a:prstGeom>
          <a:noFill/>
          <a:ln>
            <a:noFill/>
          </a:ln>
        </p:spPr>
      </p:pic>
      <p:pic>
        <p:nvPicPr>
          <p:cNvPr id="203" name="Google Shape;203;p24"/>
          <p:cNvPicPr preferRelativeResize="0"/>
          <p:nvPr/>
        </p:nvPicPr>
        <p:blipFill>
          <a:blip r:embed="rId4">
            <a:alphaModFix/>
          </a:blip>
          <a:stretch>
            <a:fillRect/>
          </a:stretch>
        </p:blipFill>
        <p:spPr>
          <a:xfrm>
            <a:off x="4893236" y="1635550"/>
            <a:ext cx="3907514" cy="3355550"/>
          </a:xfrm>
          <a:prstGeom prst="rect">
            <a:avLst/>
          </a:prstGeom>
          <a:noFill/>
          <a:ln>
            <a:noFill/>
          </a:ln>
        </p:spPr>
      </p:pic>
      <p:sp>
        <p:nvSpPr>
          <p:cNvPr id="204" name="Google Shape;204;p24"/>
          <p:cNvSpPr txBox="1"/>
          <p:nvPr/>
        </p:nvSpPr>
        <p:spPr>
          <a:xfrm>
            <a:off x="6297100" y="1199000"/>
            <a:ext cx="18816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rPr>
              <a:t>Size Factor Plot</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2. Quality Control + Exploratory Analysis</a:t>
            </a:r>
            <a:endParaRPr/>
          </a:p>
        </p:txBody>
      </p:sp>
      <p:sp>
        <p:nvSpPr>
          <p:cNvPr id="210" name="Google Shape;210;p25"/>
          <p:cNvSpPr/>
          <p:nvPr/>
        </p:nvSpPr>
        <p:spPr>
          <a:xfrm>
            <a:off x="0" y="515825"/>
            <a:ext cx="9144000" cy="651900"/>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1" name="Google Shape;211;p25"/>
          <p:cNvSpPr/>
          <p:nvPr/>
        </p:nvSpPr>
        <p:spPr>
          <a:xfrm>
            <a:off x="31600" y="676625"/>
            <a:ext cx="1082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Mapping</a:t>
            </a:r>
            <a:endParaRPr b="0" i="0" sz="1800" u="none" cap="none" strike="noStrike">
              <a:solidFill>
                <a:srgbClr val="FFFFFF"/>
              </a:solidFill>
              <a:latin typeface="Calibri"/>
              <a:ea typeface="Calibri"/>
              <a:cs typeface="Calibri"/>
              <a:sym typeface="Calibri"/>
            </a:endParaRPr>
          </a:p>
        </p:txBody>
      </p:sp>
      <p:sp>
        <p:nvSpPr>
          <p:cNvPr id="212" name="Google Shape;212;p25"/>
          <p:cNvSpPr/>
          <p:nvPr/>
        </p:nvSpPr>
        <p:spPr>
          <a:xfrm>
            <a:off x="1251575" y="676625"/>
            <a:ext cx="1881600" cy="330300"/>
          </a:xfrm>
          <a:prstGeom prst="roundRect">
            <a:avLst>
              <a:gd fmla="val 16667" name="adj"/>
            </a:avLst>
          </a:prstGeom>
          <a:solidFill>
            <a:srgbClr val="38761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Quality Control</a:t>
            </a:r>
            <a:endParaRPr b="0" i="0" sz="1800" u="none" cap="none" strike="noStrike">
              <a:solidFill>
                <a:srgbClr val="FFFFFF"/>
              </a:solidFill>
              <a:latin typeface="Calibri"/>
              <a:ea typeface="Calibri"/>
              <a:cs typeface="Calibri"/>
              <a:sym typeface="Calibri"/>
            </a:endParaRPr>
          </a:p>
        </p:txBody>
      </p:sp>
      <p:sp>
        <p:nvSpPr>
          <p:cNvPr id="213" name="Google Shape;213;p25"/>
          <p:cNvSpPr/>
          <p:nvPr/>
        </p:nvSpPr>
        <p:spPr>
          <a:xfrm>
            <a:off x="3328072" y="676625"/>
            <a:ext cx="2106000" cy="330300"/>
          </a:xfrm>
          <a:prstGeom prst="roundRect">
            <a:avLst>
              <a:gd fmla="val 16667" name="adj"/>
            </a:avLst>
          </a:prstGeom>
          <a:solidFill>
            <a:srgbClr val="3B762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Exploratory Analysis</a:t>
            </a:r>
            <a:endParaRPr/>
          </a:p>
        </p:txBody>
      </p:sp>
      <p:sp>
        <p:nvSpPr>
          <p:cNvPr id="214" name="Google Shape;214;p25"/>
          <p:cNvSpPr/>
          <p:nvPr/>
        </p:nvSpPr>
        <p:spPr>
          <a:xfrm>
            <a:off x="5653100" y="676625"/>
            <a:ext cx="1835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Batch Correction</a:t>
            </a:r>
            <a:endParaRPr/>
          </a:p>
        </p:txBody>
      </p:sp>
      <p:sp>
        <p:nvSpPr>
          <p:cNvPr id="215" name="Google Shape;215;p25"/>
          <p:cNvSpPr/>
          <p:nvPr/>
        </p:nvSpPr>
        <p:spPr>
          <a:xfrm>
            <a:off x="7730200" y="676625"/>
            <a:ext cx="9999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DGE</a:t>
            </a:r>
            <a:endParaRPr/>
          </a:p>
        </p:txBody>
      </p:sp>
      <p:sp>
        <p:nvSpPr>
          <p:cNvPr id="216" name="Google Shape;216;p25"/>
          <p:cNvSpPr txBox="1"/>
          <p:nvPr/>
        </p:nvSpPr>
        <p:spPr>
          <a:xfrm>
            <a:off x="1449375" y="1219500"/>
            <a:ext cx="17784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rPr>
              <a:t>Dispersion Plot</a:t>
            </a:r>
            <a:endParaRPr sz="1800">
              <a:solidFill>
                <a:schemeClr val="dk2"/>
              </a:solidFill>
            </a:endParaRPr>
          </a:p>
        </p:txBody>
      </p:sp>
      <p:pic>
        <p:nvPicPr>
          <p:cNvPr id="217" name="Google Shape;217;p25"/>
          <p:cNvPicPr preferRelativeResize="0"/>
          <p:nvPr/>
        </p:nvPicPr>
        <p:blipFill>
          <a:blip r:embed="rId3">
            <a:alphaModFix/>
          </a:blip>
          <a:stretch>
            <a:fillRect/>
          </a:stretch>
        </p:blipFill>
        <p:spPr>
          <a:xfrm>
            <a:off x="123975" y="1624800"/>
            <a:ext cx="4249549" cy="3355551"/>
          </a:xfrm>
          <a:prstGeom prst="rect">
            <a:avLst/>
          </a:prstGeom>
          <a:noFill/>
          <a:ln>
            <a:noFill/>
          </a:ln>
        </p:spPr>
      </p:pic>
      <p:sp>
        <p:nvSpPr>
          <p:cNvPr id="218" name="Google Shape;218;p25"/>
          <p:cNvSpPr txBox="1"/>
          <p:nvPr/>
        </p:nvSpPr>
        <p:spPr>
          <a:xfrm>
            <a:off x="4835500" y="1401375"/>
            <a:ext cx="4204200" cy="3579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de" sz="1800">
                <a:solidFill>
                  <a:schemeClr val="dk2"/>
                </a:solidFill>
              </a:rPr>
              <a:t>measuring dispersion/variation per gene against the mean of normalized counts</a:t>
            </a:r>
            <a:endParaRPr sz="1800">
              <a:solidFill>
                <a:schemeClr val="dk2"/>
              </a:solidFill>
            </a:endParaRPr>
          </a:p>
          <a:p>
            <a:pPr indent="-342900" lvl="0" marL="457200" rtl="0" algn="l">
              <a:spcBef>
                <a:spcPts val="0"/>
              </a:spcBef>
              <a:spcAft>
                <a:spcPts val="0"/>
              </a:spcAft>
              <a:buClr>
                <a:schemeClr val="dk2"/>
              </a:buClr>
              <a:buSzPts val="1800"/>
              <a:buChar char="-"/>
            </a:pPr>
            <a:r>
              <a:rPr lang="de" sz="1800">
                <a:solidFill>
                  <a:schemeClr val="dk2"/>
                </a:solidFill>
              </a:rPr>
              <a:t>The dispersion for each gene is calculated by maximum likelihood </a:t>
            </a:r>
            <a:endParaRPr sz="1800">
              <a:solidFill>
                <a:schemeClr val="dk2"/>
              </a:solidFill>
            </a:endParaRPr>
          </a:p>
          <a:p>
            <a:pPr indent="-342900" lvl="0" marL="457200" rtl="0" algn="l">
              <a:spcBef>
                <a:spcPts val="0"/>
              </a:spcBef>
              <a:spcAft>
                <a:spcPts val="0"/>
              </a:spcAft>
              <a:buClr>
                <a:schemeClr val="dk2"/>
              </a:buClr>
              <a:buSzPts val="1800"/>
              <a:buChar char="-"/>
            </a:pPr>
            <a:r>
              <a:rPr lang="de" sz="1800">
                <a:solidFill>
                  <a:schemeClr val="dk2"/>
                </a:solidFill>
              </a:rPr>
              <a:t>A global/local fit line is made across all dispersions</a:t>
            </a:r>
            <a:endParaRPr sz="1800">
              <a:solidFill>
                <a:schemeClr val="dk2"/>
              </a:solidFill>
            </a:endParaRPr>
          </a:p>
          <a:p>
            <a:pPr indent="-342900" lvl="0" marL="457200" rtl="0" algn="l">
              <a:spcBef>
                <a:spcPts val="0"/>
              </a:spcBef>
              <a:spcAft>
                <a:spcPts val="0"/>
              </a:spcAft>
              <a:buClr>
                <a:schemeClr val="dk2"/>
              </a:buClr>
              <a:buSzPts val="1800"/>
              <a:buChar char="-"/>
            </a:pPr>
            <a:r>
              <a:rPr lang="de" sz="1800">
                <a:solidFill>
                  <a:schemeClr val="dk2"/>
                </a:solidFill>
              </a:rPr>
              <a:t>Shrink the dispersion towards the fit -&gt; Improves </a:t>
            </a:r>
            <a:r>
              <a:rPr lang="de" sz="1800">
                <a:solidFill>
                  <a:schemeClr val="dk2"/>
                </a:solidFill>
              </a:rPr>
              <a:t>statistic</a:t>
            </a:r>
            <a:r>
              <a:rPr lang="de" sz="1800">
                <a:solidFill>
                  <a:schemeClr val="dk2"/>
                </a:solidFill>
              </a:rPr>
              <a:t> for later</a:t>
            </a:r>
            <a:endParaRPr sz="1800">
              <a:solidFill>
                <a:schemeClr val="dk2"/>
              </a:solidFill>
            </a:endParaRPr>
          </a:p>
          <a:p>
            <a:pPr indent="-342900" lvl="0" marL="457200" rtl="0" algn="l">
              <a:spcBef>
                <a:spcPts val="0"/>
              </a:spcBef>
              <a:spcAft>
                <a:spcPts val="0"/>
              </a:spcAft>
              <a:buClr>
                <a:schemeClr val="dk2"/>
              </a:buClr>
              <a:buSzPts val="1800"/>
              <a:buChar char="-"/>
            </a:pPr>
            <a:r>
              <a:rPr lang="de" sz="1800">
                <a:solidFill>
                  <a:schemeClr val="dk2"/>
                </a:solidFill>
              </a:rPr>
              <a:t>Detect outliers, which will not be corrected but flagged -&gt; removing potential technical effects</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2. Quality Control + Exploratory Analysis</a:t>
            </a:r>
            <a:endParaRPr/>
          </a:p>
        </p:txBody>
      </p:sp>
      <p:sp>
        <p:nvSpPr>
          <p:cNvPr id="224" name="Google Shape;224;p26"/>
          <p:cNvSpPr/>
          <p:nvPr/>
        </p:nvSpPr>
        <p:spPr>
          <a:xfrm>
            <a:off x="0" y="523525"/>
            <a:ext cx="9144000" cy="651900"/>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25" name="Google Shape;225;p26"/>
          <p:cNvSpPr/>
          <p:nvPr/>
        </p:nvSpPr>
        <p:spPr>
          <a:xfrm>
            <a:off x="31600" y="676625"/>
            <a:ext cx="1082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Mapping</a:t>
            </a:r>
            <a:endParaRPr b="0" i="0" sz="1800" u="none" cap="none" strike="noStrike">
              <a:solidFill>
                <a:srgbClr val="FFFFFF"/>
              </a:solidFill>
              <a:latin typeface="Calibri"/>
              <a:ea typeface="Calibri"/>
              <a:cs typeface="Calibri"/>
              <a:sym typeface="Calibri"/>
            </a:endParaRPr>
          </a:p>
        </p:txBody>
      </p:sp>
      <p:sp>
        <p:nvSpPr>
          <p:cNvPr id="226" name="Google Shape;226;p26"/>
          <p:cNvSpPr/>
          <p:nvPr/>
        </p:nvSpPr>
        <p:spPr>
          <a:xfrm>
            <a:off x="1251575" y="676625"/>
            <a:ext cx="1881600" cy="330300"/>
          </a:xfrm>
          <a:prstGeom prst="roundRect">
            <a:avLst>
              <a:gd fmla="val 16667" name="adj"/>
            </a:avLst>
          </a:prstGeom>
          <a:solidFill>
            <a:srgbClr val="38761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Quality Control</a:t>
            </a:r>
            <a:endParaRPr b="0" i="0" sz="1800" u="none" cap="none" strike="noStrike">
              <a:solidFill>
                <a:srgbClr val="FFFFFF"/>
              </a:solidFill>
              <a:latin typeface="Calibri"/>
              <a:ea typeface="Calibri"/>
              <a:cs typeface="Calibri"/>
              <a:sym typeface="Calibri"/>
            </a:endParaRPr>
          </a:p>
        </p:txBody>
      </p:sp>
      <p:sp>
        <p:nvSpPr>
          <p:cNvPr id="227" name="Google Shape;227;p26"/>
          <p:cNvSpPr/>
          <p:nvPr/>
        </p:nvSpPr>
        <p:spPr>
          <a:xfrm>
            <a:off x="3328072" y="676625"/>
            <a:ext cx="2106000" cy="330300"/>
          </a:xfrm>
          <a:prstGeom prst="roundRect">
            <a:avLst>
              <a:gd fmla="val 16667" name="adj"/>
            </a:avLst>
          </a:prstGeom>
          <a:solidFill>
            <a:srgbClr val="3B762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Exploratory Analysis</a:t>
            </a:r>
            <a:endParaRPr/>
          </a:p>
        </p:txBody>
      </p:sp>
      <p:sp>
        <p:nvSpPr>
          <p:cNvPr id="228" name="Google Shape;228;p26"/>
          <p:cNvSpPr/>
          <p:nvPr/>
        </p:nvSpPr>
        <p:spPr>
          <a:xfrm>
            <a:off x="5653100" y="676625"/>
            <a:ext cx="1835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Batch Correction</a:t>
            </a:r>
            <a:endParaRPr/>
          </a:p>
        </p:txBody>
      </p:sp>
      <p:sp>
        <p:nvSpPr>
          <p:cNvPr id="229" name="Google Shape;229;p26"/>
          <p:cNvSpPr/>
          <p:nvPr/>
        </p:nvSpPr>
        <p:spPr>
          <a:xfrm>
            <a:off x="7730200" y="676625"/>
            <a:ext cx="9999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DGE</a:t>
            </a:r>
            <a:endParaRPr/>
          </a:p>
        </p:txBody>
      </p:sp>
      <p:sp>
        <p:nvSpPr>
          <p:cNvPr id="230" name="Google Shape;230;p26"/>
          <p:cNvSpPr txBox="1"/>
          <p:nvPr/>
        </p:nvSpPr>
        <p:spPr>
          <a:xfrm>
            <a:off x="1604175" y="1227200"/>
            <a:ext cx="17784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rPr>
              <a:t>Good Fit</a:t>
            </a:r>
            <a:endParaRPr sz="1800">
              <a:solidFill>
                <a:schemeClr val="dk2"/>
              </a:solidFill>
            </a:endParaRPr>
          </a:p>
        </p:txBody>
      </p:sp>
      <p:pic>
        <p:nvPicPr>
          <p:cNvPr id="231" name="Google Shape;231;p26"/>
          <p:cNvPicPr preferRelativeResize="0"/>
          <p:nvPr/>
        </p:nvPicPr>
        <p:blipFill>
          <a:blip r:embed="rId3">
            <a:alphaModFix/>
          </a:blip>
          <a:stretch>
            <a:fillRect/>
          </a:stretch>
        </p:blipFill>
        <p:spPr>
          <a:xfrm>
            <a:off x="17650" y="1594726"/>
            <a:ext cx="4063275" cy="3208487"/>
          </a:xfrm>
          <a:prstGeom prst="rect">
            <a:avLst/>
          </a:prstGeom>
          <a:noFill/>
          <a:ln>
            <a:noFill/>
          </a:ln>
        </p:spPr>
      </p:pic>
      <p:pic>
        <p:nvPicPr>
          <p:cNvPr id="232" name="Google Shape;232;p26"/>
          <p:cNvPicPr preferRelativeResize="0"/>
          <p:nvPr/>
        </p:nvPicPr>
        <p:blipFill>
          <a:blip r:embed="rId4">
            <a:alphaModFix/>
          </a:blip>
          <a:stretch>
            <a:fillRect/>
          </a:stretch>
        </p:blipFill>
        <p:spPr>
          <a:xfrm>
            <a:off x="5803800" y="1671575"/>
            <a:ext cx="3295550" cy="3186475"/>
          </a:xfrm>
          <a:prstGeom prst="rect">
            <a:avLst/>
          </a:prstGeom>
          <a:noFill/>
          <a:ln>
            <a:noFill/>
          </a:ln>
        </p:spPr>
      </p:pic>
      <p:sp>
        <p:nvSpPr>
          <p:cNvPr id="233" name="Google Shape;233;p26"/>
          <p:cNvSpPr txBox="1"/>
          <p:nvPr/>
        </p:nvSpPr>
        <p:spPr>
          <a:xfrm>
            <a:off x="7113000" y="1266275"/>
            <a:ext cx="17784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rPr>
              <a:t>Bad Fit</a:t>
            </a:r>
            <a:endParaRPr sz="1800">
              <a:solidFill>
                <a:schemeClr val="dk2"/>
              </a:solidFill>
            </a:endParaRPr>
          </a:p>
        </p:txBody>
      </p:sp>
      <p:sp>
        <p:nvSpPr>
          <p:cNvPr id="234" name="Google Shape;234;p26"/>
          <p:cNvSpPr txBox="1"/>
          <p:nvPr/>
        </p:nvSpPr>
        <p:spPr>
          <a:xfrm>
            <a:off x="1249875" y="3834525"/>
            <a:ext cx="3543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1800">
                <a:solidFill>
                  <a:srgbClr val="FF0000"/>
                </a:solidFill>
              </a:rPr>
              <a:t>1</a:t>
            </a:r>
            <a:endParaRPr b="1" sz="1800">
              <a:solidFill>
                <a:srgbClr val="FF0000"/>
              </a:solidFill>
            </a:endParaRPr>
          </a:p>
        </p:txBody>
      </p:sp>
      <p:sp>
        <p:nvSpPr>
          <p:cNvPr id="235" name="Google Shape;235;p26"/>
          <p:cNvSpPr txBox="1"/>
          <p:nvPr/>
        </p:nvSpPr>
        <p:spPr>
          <a:xfrm>
            <a:off x="3596750" y="2831950"/>
            <a:ext cx="354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1800">
                <a:solidFill>
                  <a:srgbClr val="FF0000"/>
                </a:solidFill>
              </a:rPr>
              <a:t>2</a:t>
            </a:r>
            <a:endParaRPr b="1" sz="1800">
              <a:solidFill>
                <a:srgbClr val="FF0000"/>
              </a:solidFill>
            </a:endParaRPr>
          </a:p>
        </p:txBody>
      </p:sp>
      <p:sp>
        <p:nvSpPr>
          <p:cNvPr id="236" name="Google Shape;236;p26"/>
          <p:cNvSpPr txBox="1"/>
          <p:nvPr/>
        </p:nvSpPr>
        <p:spPr>
          <a:xfrm>
            <a:off x="2709650" y="2029550"/>
            <a:ext cx="3543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1800">
                <a:solidFill>
                  <a:srgbClr val="FF0000"/>
                </a:solidFill>
              </a:rPr>
              <a:t>3</a:t>
            </a:r>
            <a:endParaRPr b="1" sz="1800">
              <a:solidFill>
                <a:srgbClr val="FF0000"/>
              </a:solidFill>
            </a:endParaRPr>
          </a:p>
        </p:txBody>
      </p:sp>
      <p:sp>
        <p:nvSpPr>
          <p:cNvPr id="237" name="Google Shape;237;p26"/>
          <p:cNvSpPr txBox="1"/>
          <p:nvPr/>
        </p:nvSpPr>
        <p:spPr>
          <a:xfrm>
            <a:off x="6190225" y="3834525"/>
            <a:ext cx="3543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1800">
                <a:solidFill>
                  <a:srgbClr val="FF0000"/>
                </a:solidFill>
              </a:rPr>
              <a:t>1</a:t>
            </a:r>
            <a:endParaRPr b="1" sz="1800">
              <a:solidFill>
                <a:srgbClr val="FF0000"/>
              </a:solidFill>
            </a:endParaRPr>
          </a:p>
        </p:txBody>
      </p:sp>
      <p:sp>
        <p:nvSpPr>
          <p:cNvPr id="238" name="Google Shape;238;p26"/>
          <p:cNvSpPr txBox="1"/>
          <p:nvPr/>
        </p:nvSpPr>
        <p:spPr>
          <a:xfrm>
            <a:off x="8336900" y="2061950"/>
            <a:ext cx="354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1800">
                <a:solidFill>
                  <a:srgbClr val="FF0000"/>
                </a:solidFill>
              </a:rPr>
              <a:t>2</a:t>
            </a:r>
            <a:endParaRPr b="1" sz="1800">
              <a:solidFill>
                <a:srgbClr val="FF0000"/>
              </a:solidFill>
            </a:endParaRPr>
          </a:p>
        </p:txBody>
      </p:sp>
      <p:sp>
        <p:nvSpPr>
          <p:cNvPr id="239" name="Google Shape;239;p26"/>
          <p:cNvSpPr txBox="1"/>
          <p:nvPr/>
        </p:nvSpPr>
        <p:spPr>
          <a:xfrm>
            <a:off x="6124900" y="1875550"/>
            <a:ext cx="354300" cy="4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1800">
                <a:solidFill>
                  <a:srgbClr val="FF0000"/>
                </a:solidFill>
              </a:rPr>
              <a:t>3</a:t>
            </a:r>
            <a:endParaRPr b="1" sz="1800">
              <a:solidFill>
                <a:srgbClr val="FF0000"/>
              </a:solidFill>
            </a:endParaRPr>
          </a:p>
        </p:txBody>
      </p:sp>
      <p:sp>
        <p:nvSpPr>
          <p:cNvPr id="240" name="Google Shape;240;p26"/>
          <p:cNvSpPr txBox="1"/>
          <p:nvPr/>
        </p:nvSpPr>
        <p:spPr>
          <a:xfrm>
            <a:off x="4004725" y="1416775"/>
            <a:ext cx="1722900" cy="34413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rPr>
              <a:t>Check:</a:t>
            </a:r>
            <a:endParaRPr sz="1800">
              <a:solidFill>
                <a:schemeClr val="dk2"/>
              </a:solidFill>
            </a:endParaRPr>
          </a:p>
          <a:p>
            <a:pPr indent="-342900" lvl="0" marL="457200" rtl="0" algn="l">
              <a:spcBef>
                <a:spcPts val="0"/>
              </a:spcBef>
              <a:spcAft>
                <a:spcPts val="0"/>
              </a:spcAft>
              <a:buClr>
                <a:srgbClr val="FF0000"/>
              </a:buClr>
              <a:buSzPts val="1800"/>
              <a:buAutoNum type="arabicParenR"/>
            </a:pPr>
            <a:r>
              <a:rPr lang="de" sz="1800">
                <a:solidFill>
                  <a:schemeClr val="dk2"/>
                </a:solidFill>
              </a:rPr>
              <a:t>A lot of low dispersion?</a:t>
            </a:r>
            <a:endParaRPr sz="1800">
              <a:solidFill>
                <a:schemeClr val="dk2"/>
              </a:solidFill>
            </a:endParaRPr>
          </a:p>
          <a:p>
            <a:pPr indent="-342900" lvl="0" marL="457200" rtl="0" algn="l">
              <a:spcBef>
                <a:spcPts val="0"/>
              </a:spcBef>
              <a:spcAft>
                <a:spcPts val="0"/>
              </a:spcAft>
              <a:buClr>
                <a:srgbClr val="FF0000"/>
              </a:buClr>
              <a:buSzPts val="1800"/>
              <a:buAutoNum type="arabicParenR"/>
            </a:pPr>
            <a:r>
              <a:rPr lang="de" sz="1800">
                <a:solidFill>
                  <a:schemeClr val="dk2"/>
                </a:solidFill>
              </a:rPr>
              <a:t>Fit graph looks normal?</a:t>
            </a:r>
            <a:endParaRPr sz="1800">
              <a:solidFill>
                <a:schemeClr val="dk2"/>
              </a:solidFill>
            </a:endParaRPr>
          </a:p>
          <a:p>
            <a:pPr indent="-342900" lvl="0" marL="457200" rtl="0" algn="l">
              <a:spcBef>
                <a:spcPts val="0"/>
              </a:spcBef>
              <a:spcAft>
                <a:spcPts val="0"/>
              </a:spcAft>
              <a:buClr>
                <a:srgbClr val="FF0000"/>
              </a:buClr>
              <a:buSzPts val="1800"/>
              <a:buAutoNum type="arabicParenR"/>
            </a:pPr>
            <a:r>
              <a:rPr lang="de" sz="1800">
                <a:solidFill>
                  <a:schemeClr val="dk2"/>
                </a:solidFill>
              </a:rPr>
              <a:t>Some differential genes?</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2. Quality Control + Exploratory Analysis</a:t>
            </a:r>
            <a:endParaRPr/>
          </a:p>
        </p:txBody>
      </p:sp>
      <p:sp>
        <p:nvSpPr>
          <p:cNvPr id="246" name="Google Shape;246;p27"/>
          <p:cNvSpPr/>
          <p:nvPr/>
        </p:nvSpPr>
        <p:spPr>
          <a:xfrm>
            <a:off x="0" y="515825"/>
            <a:ext cx="9144000" cy="651900"/>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47" name="Google Shape;247;p27"/>
          <p:cNvSpPr/>
          <p:nvPr/>
        </p:nvSpPr>
        <p:spPr>
          <a:xfrm>
            <a:off x="31600" y="676625"/>
            <a:ext cx="1082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Mapping</a:t>
            </a:r>
            <a:endParaRPr b="0" i="0" sz="1800" u="none" cap="none" strike="noStrike">
              <a:solidFill>
                <a:srgbClr val="FFFFFF"/>
              </a:solidFill>
              <a:latin typeface="Calibri"/>
              <a:ea typeface="Calibri"/>
              <a:cs typeface="Calibri"/>
              <a:sym typeface="Calibri"/>
            </a:endParaRPr>
          </a:p>
        </p:txBody>
      </p:sp>
      <p:sp>
        <p:nvSpPr>
          <p:cNvPr id="248" name="Google Shape;248;p27"/>
          <p:cNvSpPr/>
          <p:nvPr/>
        </p:nvSpPr>
        <p:spPr>
          <a:xfrm>
            <a:off x="1251575" y="676625"/>
            <a:ext cx="1881600" cy="330300"/>
          </a:xfrm>
          <a:prstGeom prst="roundRect">
            <a:avLst>
              <a:gd fmla="val 16667" name="adj"/>
            </a:avLst>
          </a:prstGeom>
          <a:solidFill>
            <a:srgbClr val="38761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Quality Control</a:t>
            </a:r>
            <a:endParaRPr b="0" i="0" sz="1800" u="none" cap="none" strike="noStrike">
              <a:solidFill>
                <a:srgbClr val="FFFFFF"/>
              </a:solidFill>
              <a:latin typeface="Calibri"/>
              <a:ea typeface="Calibri"/>
              <a:cs typeface="Calibri"/>
              <a:sym typeface="Calibri"/>
            </a:endParaRPr>
          </a:p>
        </p:txBody>
      </p:sp>
      <p:sp>
        <p:nvSpPr>
          <p:cNvPr id="249" name="Google Shape;249;p27"/>
          <p:cNvSpPr/>
          <p:nvPr/>
        </p:nvSpPr>
        <p:spPr>
          <a:xfrm>
            <a:off x="3328072" y="676625"/>
            <a:ext cx="2106000" cy="330300"/>
          </a:xfrm>
          <a:prstGeom prst="roundRect">
            <a:avLst>
              <a:gd fmla="val 16667" name="adj"/>
            </a:avLst>
          </a:prstGeom>
          <a:solidFill>
            <a:srgbClr val="3B762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Exploratory Analysis</a:t>
            </a:r>
            <a:endParaRPr/>
          </a:p>
        </p:txBody>
      </p:sp>
      <p:sp>
        <p:nvSpPr>
          <p:cNvPr id="250" name="Google Shape;250;p27"/>
          <p:cNvSpPr/>
          <p:nvPr/>
        </p:nvSpPr>
        <p:spPr>
          <a:xfrm>
            <a:off x="5653100" y="676625"/>
            <a:ext cx="1835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Batch Correction</a:t>
            </a:r>
            <a:endParaRPr/>
          </a:p>
        </p:txBody>
      </p:sp>
      <p:sp>
        <p:nvSpPr>
          <p:cNvPr id="251" name="Google Shape;251;p27"/>
          <p:cNvSpPr/>
          <p:nvPr/>
        </p:nvSpPr>
        <p:spPr>
          <a:xfrm>
            <a:off x="7730200" y="676625"/>
            <a:ext cx="9999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DGE</a:t>
            </a:r>
            <a:endParaRPr/>
          </a:p>
        </p:txBody>
      </p:sp>
      <p:sp>
        <p:nvSpPr>
          <p:cNvPr id="252" name="Google Shape;252;p27"/>
          <p:cNvSpPr txBox="1"/>
          <p:nvPr>
            <p:ph idx="1" type="body"/>
          </p:nvPr>
        </p:nvSpPr>
        <p:spPr>
          <a:xfrm>
            <a:off x="0" y="1110850"/>
            <a:ext cx="9144000" cy="4032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count matrix</a:t>
            </a:r>
            <a:endParaRPr/>
          </a:p>
          <a:p>
            <a:pPr indent="-342900" lvl="0" marL="457200" rtl="0" algn="l">
              <a:spcBef>
                <a:spcPts val="0"/>
              </a:spcBef>
              <a:spcAft>
                <a:spcPts val="0"/>
              </a:spcAft>
              <a:buClr>
                <a:srgbClr val="666666"/>
              </a:buClr>
              <a:buSzPts val="1800"/>
              <a:buChar char="-"/>
            </a:pPr>
            <a:r>
              <a:rPr lang="de">
                <a:solidFill>
                  <a:srgbClr val="666666"/>
                </a:solidFill>
              </a:rPr>
              <a:t>low count filtering</a:t>
            </a:r>
            <a:endParaRPr>
              <a:solidFill>
                <a:srgbClr val="666666"/>
              </a:solidFill>
            </a:endParaRPr>
          </a:p>
          <a:p>
            <a:pPr indent="-342900" lvl="0" marL="457200" rtl="0" algn="l">
              <a:spcBef>
                <a:spcPts val="0"/>
              </a:spcBef>
              <a:spcAft>
                <a:spcPts val="0"/>
              </a:spcAft>
              <a:buClr>
                <a:srgbClr val="666666"/>
              </a:buClr>
              <a:buSzPts val="1800"/>
              <a:buChar char="-"/>
            </a:pPr>
            <a:r>
              <a:rPr lang="de">
                <a:solidFill>
                  <a:srgbClr val="666666"/>
                </a:solidFill>
              </a:rPr>
              <a:t>normalization</a:t>
            </a:r>
            <a:endParaRPr>
              <a:solidFill>
                <a:srgbClr val="666666"/>
              </a:solidFill>
            </a:endParaRPr>
          </a:p>
          <a:p>
            <a:pPr indent="-342900" lvl="0" marL="457200" rtl="0" algn="l">
              <a:spcBef>
                <a:spcPts val="0"/>
              </a:spcBef>
              <a:spcAft>
                <a:spcPts val="0"/>
              </a:spcAft>
              <a:buSzPts val="1800"/>
              <a:buChar char="-"/>
            </a:pPr>
            <a:r>
              <a:rPr lang="de"/>
              <a:t>size factor plot</a:t>
            </a:r>
            <a:endParaRPr/>
          </a:p>
          <a:p>
            <a:pPr indent="-342900" lvl="0" marL="457200" rtl="0" algn="l">
              <a:spcBef>
                <a:spcPts val="0"/>
              </a:spcBef>
              <a:spcAft>
                <a:spcPts val="0"/>
              </a:spcAft>
              <a:buSzPts val="1800"/>
              <a:buChar char="-"/>
            </a:pPr>
            <a:r>
              <a:rPr lang="de"/>
              <a:t>Dispersion plot</a:t>
            </a:r>
            <a:endParaRPr/>
          </a:p>
          <a:p>
            <a:pPr indent="-342900" lvl="0" marL="457200" rtl="0" algn="l">
              <a:spcBef>
                <a:spcPts val="0"/>
              </a:spcBef>
              <a:spcAft>
                <a:spcPts val="0"/>
              </a:spcAft>
              <a:buSzPts val="1800"/>
              <a:buChar char="-"/>
            </a:pPr>
            <a:r>
              <a:rPr lang="de"/>
              <a:t>MA plot (quickly mention shrinkage)</a:t>
            </a:r>
            <a:endParaRPr/>
          </a:p>
          <a:p>
            <a:pPr indent="-342900" lvl="0" marL="457200" rtl="0" algn="l">
              <a:spcBef>
                <a:spcPts val="0"/>
              </a:spcBef>
              <a:spcAft>
                <a:spcPts val="0"/>
              </a:spcAft>
              <a:buClr>
                <a:srgbClr val="FF0000"/>
              </a:buClr>
              <a:buSzPts val="1800"/>
              <a:buChar char="-"/>
            </a:pPr>
            <a:r>
              <a:rPr lang="de">
                <a:solidFill>
                  <a:srgbClr val="FF0000"/>
                </a:solidFill>
              </a:rPr>
              <a:t>hierarchical clustering</a:t>
            </a:r>
            <a:endParaRPr>
              <a:solidFill>
                <a:srgbClr val="FF0000"/>
              </a:solidFill>
            </a:endParaRPr>
          </a:p>
          <a:p>
            <a:pPr indent="-342900" lvl="0" marL="457200" rtl="0" algn="l">
              <a:spcBef>
                <a:spcPts val="0"/>
              </a:spcBef>
              <a:spcAft>
                <a:spcPts val="0"/>
              </a:spcAft>
              <a:buClr>
                <a:srgbClr val="FF0000"/>
              </a:buClr>
              <a:buSzPts val="1800"/>
              <a:buChar char="-"/>
            </a:pPr>
            <a:r>
              <a:rPr lang="de">
                <a:solidFill>
                  <a:srgbClr val="FF0000"/>
                </a:solidFill>
              </a:rPr>
              <a:t>PCA</a:t>
            </a:r>
            <a:endParaRPr>
              <a:solidFill>
                <a:srgbClr val="FF0000"/>
              </a:solidFill>
            </a:endParaRPr>
          </a:p>
          <a:p>
            <a:pPr indent="-342900" lvl="0" marL="457200" rtl="0" algn="l">
              <a:spcBef>
                <a:spcPts val="0"/>
              </a:spcBef>
              <a:spcAft>
                <a:spcPts val="0"/>
              </a:spcAft>
              <a:buClr>
                <a:srgbClr val="FF0000"/>
              </a:buClr>
              <a:buSzPts val="1800"/>
              <a:buChar char="-"/>
            </a:pPr>
            <a:r>
              <a:rPr lang="de">
                <a:solidFill>
                  <a:srgbClr val="FF0000"/>
                </a:solidFill>
              </a:rPr>
              <a:t>Finding batch effects</a:t>
            </a:r>
            <a:endParaRPr>
              <a:solidFill>
                <a:srgbClr val="FF0000"/>
              </a:solidFill>
            </a:endParaRPr>
          </a:p>
          <a:p>
            <a:pPr indent="-342900" lvl="0" marL="457200" rtl="0" algn="l">
              <a:spcBef>
                <a:spcPts val="0"/>
              </a:spcBef>
              <a:spcAft>
                <a:spcPts val="0"/>
              </a:spcAft>
              <a:buSzPts val="1800"/>
              <a:buChar char="-"/>
            </a:pPr>
            <a:r>
              <a:rPr lang="de"/>
              <a:t>SVA</a:t>
            </a:r>
            <a:endParaRPr/>
          </a:p>
        </p:txBody>
      </p:sp>
      <p:sp>
        <p:nvSpPr>
          <p:cNvPr id="253" name="Google Shape;253;p27"/>
          <p:cNvSpPr txBox="1"/>
          <p:nvPr/>
        </p:nvSpPr>
        <p:spPr>
          <a:xfrm>
            <a:off x="5043775" y="3113225"/>
            <a:ext cx="3586200" cy="11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rPr>
              <a:t>Visualizations to find potential batch effects and also determine data quality</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2. Quality Control + Exploratory Analysis</a:t>
            </a:r>
            <a:endParaRPr/>
          </a:p>
        </p:txBody>
      </p:sp>
      <p:sp>
        <p:nvSpPr>
          <p:cNvPr id="259" name="Google Shape;259;p28"/>
          <p:cNvSpPr/>
          <p:nvPr/>
        </p:nvSpPr>
        <p:spPr>
          <a:xfrm>
            <a:off x="0" y="515825"/>
            <a:ext cx="9144000" cy="651900"/>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60" name="Google Shape;260;p28"/>
          <p:cNvSpPr/>
          <p:nvPr/>
        </p:nvSpPr>
        <p:spPr>
          <a:xfrm>
            <a:off x="31600" y="676625"/>
            <a:ext cx="1082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Mapping</a:t>
            </a:r>
            <a:endParaRPr b="0" i="0" sz="1800" u="none" cap="none" strike="noStrike">
              <a:solidFill>
                <a:srgbClr val="FFFFFF"/>
              </a:solidFill>
              <a:latin typeface="Calibri"/>
              <a:ea typeface="Calibri"/>
              <a:cs typeface="Calibri"/>
              <a:sym typeface="Calibri"/>
            </a:endParaRPr>
          </a:p>
        </p:txBody>
      </p:sp>
      <p:sp>
        <p:nvSpPr>
          <p:cNvPr id="261" name="Google Shape;261;p28"/>
          <p:cNvSpPr/>
          <p:nvPr/>
        </p:nvSpPr>
        <p:spPr>
          <a:xfrm>
            <a:off x="1251575" y="676625"/>
            <a:ext cx="1881600" cy="330300"/>
          </a:xfrm>
          <a:prstGeom prst="roundRect">
            <a:avLst>
              <a:gd fmla="val 16667" name="adj"/>
            </a:avLst>
          </a:prstGeom>
          <a:solidFill>
            <a:srgbClr val="38761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Quality Control</a:t>
            </a:r>
            <a:endParaRPr b="0" i="0" sz="1800" u="none" cap="none" strike="noStrike">
              <a:solidFill>
                <a:srgbClr val="FFFFFF"/>
              </a:solidFill>
              <a:latin typeface="Calibri"/>
              <a:ea typeface="Calibri"/>
              <a:cs typeface="Calibri"/>
              <a:sym typeface="Calibri"/>
            </a:endParaRPr>
          </a:p>
        </p:txBody>
      </p:sp>
      <p:sp>
        <p:nvSpPr>
          <p:cNvPr id="262" name="Google Shape;262;p28"/>
          <p:cNvSpPr/>
          <p:nvPr/>
        </p:nvSpPr>
        <p:spPr>
          <a:xfrm>
            <a:off x="3328072" y="676625"/>
            <a:ext cx="2106000" cy="330300"/>
          </a:xfrm>
          <a:prstGeom prst="roundRect">
            <a:avLst>
              <a:gd fmla="val 16667" name="adj"/>
            </a:avLst>
          </a:prstGeom>
          <a:solidFill>
            <a:srgbClr val="3B762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Exploratory Analysis</a:t>
            </a:r>
            <a:endParaRPr/>
          </a:p>
        </p:txBody>
      </p:sp>
      <p:sp>
        <p:nvSpPr>
          <p:cNvPr id="263" name="Google Shape;263;p28"/>
          <p:cNvSpPr/>
          <p:nvPr/>
        </p:nvSpPr>
        <p:spPr>
          <a:xfrm>
            <a:off x="5653100" y="676625"/>
            <a:ext cx="1835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Batch Correction</a:t>
            </a:r>
            <a:endParaRPr/>
          </a:p>
        </p:txBody>
      </p:sp>
      <p:sp>
        <p:nvSpPr>
          <p:cNvPr id="264" name="Google Shape;264;p28"/>
          <p:cNvSpPr/>
          <p:nvPr/>
        </p:nvSpPr>
        <p:spPr>
          <a:xfrm>
            <a:off x="7730200" y="676625"/>
            <a:ext cx="9999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DGE</a:t>
            </a:r>
            <a:endParaRPr/>
          </a:p>
        </p:txBody>
      </p:sp>
      <p:pic>
        <p:nvPicPr>
          <p:cNvPr id="265" name="Google Shape;265;p28"/>
          <p:cNvPicPr preferRelativeResize="0"/>
          <p:nvPr/>
        </p:nvPicPr>
        <p:blipFill>
          <a:blip r:embed="rId3">
            <a:alphaModFix/>
          </a:blip>
          <a:stretch>
            <a:fillRect/>
          </a:stretch>
        </p:blipFill>
        <p:spPr>
          <a:xfrm>
            <a:off x="90800" y="1167725"/>
            <a:ext cx="4073659" cy="3670975"/>
          </a:xfrm>
          <a:prstGeom prst="rect">
            <a:avLst/>
          </a:prstGeom>
          <a:noFill/>
          <a:ln>
            <a:noFill/>
          </a:ln>
        </p:spPr>
      </p:pic>
      <p:pic>
        <p:nvPicPr>
          <p:cNvPr id="266" name="Google Shape;266;p28"/>
          <p:cNvPicPr preferRelativeResize="0"/>
          <p:nvPr/>
        </p:nvPicPr>
        <p:blipFill>
          <a:blip r:embed="rId4">
            <a:alphaModFix/>
          </a:blip>
          <a:stretch>
            <a:fillRect/>
          </a:stretch>
        </p:blipFill>
        <p:spPr>
          <a:xfrm>
            <a:off x="4540159" y="1167725"/>
            <a:ext cx="1915291" cy="3670975"/>
          </a:xfrm>
          <a:prstGeom prst="rect">
            <a:avLst/>
          </a:prstGeom>
          <a:noFill/>
          <a:ln>
            <a:noFill/>
          </a:ln>
        </p:spPr>
      </p:pic>
      <p:sp>
        <p:nvSpPr>
          <p:cNvPr id="267" name="Google Shape;267;p28"/>
          <p:cNvSpPr txBox="1"/>
          <p:nvPr/>
        </p:nvSpPr>
        <p:spPr>
          <a:xfrm>
            <a:off x="6493950" y="2125150"/>
            <a:ext cx="2514900" cy="1824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de" sz="1800">
                <a:solidFill>
                  <a:schemeClr val="dk2"/>
                </a:solidFill>
              </a:rPr>
              <a:t>Finding a correlation between </a:t>
            </a:r>
            <a:r>
              <a:rPr lang="de" sz="1800">
                <a:solidFill>
                  <a:schemeClr val="dk2"/>
                </a:solidFill>
                <a:highlight>
                  <a:schemeClr val="accent6"/>
                </a:highlight>
              </a:rPr>
              <a:t>two</a:t>
            </a:r>
            <a:r>
              <a:rPr lang="de" sz="1800">
                <a:solidFill>
                  <a:schemeClr val="dk2"/>
                </a:solidFill>
              </a:rPr>
              <a:t> samples is easy</a:t>
            </a:r>
            <a:endParaRPr sz="1800">
              <a:solidFill>
                <a:schemeClr val="dk2"/>
              </a:solidFill>
            </a:endParaRPr>
          </a:p>
          <a:p>
            <a:pPr indent="-342900" lvl="0" marL="457200" rtl="0" algn="l">
              <a:spcBef>
                <a:spcPts val="0"/>
              </a:spcBef>
              <a:spcAft>
                <a:spcPts val="0"/>
              </a:spcAft>
              <a:buClr>
                <a:schemeClr val="dk2"/>
              </a:buClr>
              <a:buSzPts val="1800"/>
              <a:buChar char="-"/>
            </a:pPr>
            <a:r>
              <a:rPr lang="de" sz="1800">
                <a:solidFill>
                  <a:schemeClr val="dk2"/>
                </a:solidFill>
              </a:rPr>
              <a:t>Just draw a </a:t>
            </a:r>
            <a:r>
              <a:rPr lang="de" sz="1800">
                <a:solidFill>
                  <a:schemeClr val="dk2"/>
                </a:solidFill>
                <a:highlight>
                  <a:schemeClr val="accent6"/>
                </a:highlight>
              </a:rPr>
              <a:t>2D</a:t>
            </a:r>
            <a:r>
              <a:rPr lang="de" sz="1800">
                <a:solidFill>
                  <a:schemeClr val="dk2"/>
                </a:solidFill>
              </a:rPr>
              <a:t> diagram</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2. Quality Control + Exploratory Analysis</a:t>
            </a:r>
            <a:endParaRPr/>
          </a:p>
        </p:txBody>
      </p:sp>
      <p:sp>
        <p:nvSpPr>
          <p:cNvPr id="273" name="Google Shape;273;p29"/>
          <p:cNvSpPr/>
          <p:nvPr/>
        </p:nvSpPr>
        <p:spPr>
          <a:xfrm>
            <a:off x="0" y="515825"/>
            <a:ext cx="9144000" cy="651900"/>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74" name="Google Shape;274;p29"/>
          <p:cNvSpPr/>
          <p:nvPr/>
        </p:nvSpPr>
        <p:spPr>
          <a:xfrm>
            <a:off x="31600" y="676625"/>
            <a:ext cx="1082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Mapping</a:t>
            </a:r>
            <a:endParaRPr b="0" i="0" sz="1800" u="none" cap="none" strike="noStrike">
              <a:solidFill>
                <a:srgbClr val="FFFFFF"/>
              </a:solidFill>
              <a:latin typeface="Calibri"/>
              <a:ea typeface="Calibri"/>
              <a:cs typeface="Calibri"/>
              <a:sym typeface="Calibri"/>
            </a:endParaRPr>
          </a:p>
        </p:txBody>
      </p:sp>
      <p:sp>
        <p:nvSpPr>
          <p:cNvPr id="275" name="Google Shape;275;p29"/>
          <p:cNvSpPr/>
          <p:nvPr/>
        </p:nvSpPr>
        <p:spPr>
          <a:xfrm>
            <a:off x="1251575" y="676625"/>
            <a:ext cx="1881600" cy="330300"/>
          </a:xfrm>
          <a:prstGeom prst="roundRect">
            <a:avLst>
              <a:gd fmla="val 16667" name="adj"/>
            </a:avLst>
          </a:prstGeom>
          <a:solidFill>
            <a:srgbClr val="38761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Quality Control</a:t>
            </a:r>
            <a:endParaRPr b="0" i="0" sz="1800" u="none" cap="none" strike="noStrike">
              <a:solidFill>
                <a:srgbClr val="FFFFFF"/>
              </a:solidFill>
              <a:latin typeface="Calibri"/>
              <a:ea typeface="Calibri"/>
              <a:cs typeface="Calibri"/>
              <a:sym typeface="Calibri"/>
            </a:endParaRPr>
          </a:p>
        </p:txBody>
      </p:sp>
      <p:sp>
        <p:nvSpPr>
          <p:cNvPr id="276" name="Google Shape;276;p29"/>
          <p:cNvSpPr/>
          <p:nvPr/>
        </p:nvSpPr>
        <p:spPr>
          <a:xfrm>
            <a:off x="3328072" y="676625"/>
            <a:ext cx="2106000" cy="330300"/>
          </a:xfrm>
          <a:prstGeom prst="roundRect">
            <a:avLst>
              <a:gd fmla="val 16667" name="adj"/>
            </a:avLst>
          </a:prstGeom>
          <a:solidFill>
            <a:srgbClr val="3B762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Exploratory Analysis</a:t>
            </a:r>
            <a:endParaRPr/>
          </a:p>
        </p:txBody>
      </p:sp>
      <p:sp>
        <p:nvSpPr>
          <p:cNvPr id="277" name="Google Shape;277;p29"/>
          <p:cNvSpPr/>
          <p:nvPr/>
        </p:nvSpPr>
        <p:spPr>
          <a:xfrm>
            <a:off x="5653100" y="676625"/>
            <a:ext cx="1835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Batch Correction</a:t>
            </a:r>
            <a:endParaRPr/>
          </a:p>
        </p:txBody>
      </p:sp>
      <p:sp>
        <p:nvSpPr>
          <p:cNvPr id="278" name="Google Shape;278;p29"/>
          <p:cNvSpPr/>
          <p:nvPr/>
        </p:nvSpPr>
        <p:spPr>
          <a:xfrm>
            <a:off x="7730200" y="676625"/>
            <a:ext cx="9999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DGE</a:t>
            </a:r>
            <a:endParaRPr/>
          </a:p>
        </p:txBody>
      </p:sp>
      <p:sp>
        <p:nvSpPr>
          <p:cNvPr id="279" name="Google Shape;279;p29"/>
          <p:cNvSpPr txBox="1"/>
          <p:nvPr/>
        </p:nvSpPr>
        <p:spPr>
          <a:xfrm>
            <a:off x="6493950" y="2125150"/>
            <a:ext cx="2514900" cy="1824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de" sz="1800">
                <a:solidFill>
                  <a:schemeClr val="dk2"/>
                </a:solidFill>
              </a:rPr>
              <a:t>Finding a correlation between </a:t>
            </a:r>
            <a:r>
              <a:rPr lang="de" sz="1800">
                <a:solidFill>
                  <a:schemeClr val="dk2"/>
                </a:solidFill>
                <a:highlight>
                  <a:schemeClr val="accent6"/>
                </a:highlight>
              </a:rPr>
              <a:t>three </a:t>
            </a:r>
            <a:r>
              <a:rPr lang="de" sz="1800">
                <a:solidFill>
                  <a:schemeClr val="dk2"/>
                </a:solidFill>
              </a:rPr>
              <a:t>samples is doable</a:t>
            </a:r>
            <a:endParaRPr sz="1800">
              <a:solidFill>
                <a:schemeClr val="dk2"/>
              </a:solidFill>
            </a:endParaRPr>
          </a:p>
          <a:p>
            <a:pPr indent="-342900" lvl="0" marL="457200" rtl="0" algn="l">
              <a:spcBef>
                <a:spcPts val="0"/>
              </a:spcBef>
              <a:spcAft>
                <a:spcPts val="0"/>
              </a:spcAft>
              <a:buClr>
                <a:schemeClr val="dk2"/>
              </a:buClr>
              <a:buSzPts val="1800"/>
              <a:buChar char="-"/>
            </a:pPr>
            <a:r>
              <a:rPr lang="de" sz="1800">
                <a:solidFill>
                  <a:schemeClr val="dk2"/>
                </a:solidFill>
              </a:rPr>
              <a:t>Just draw a </a:t>
            </a:r>
            <a:r>
              <a:rPr lang="de" sz="1800">
                <a:solidFill>
                  <a:schemeClr val="dk2"/>
                </a:solidFill>
                <a:highlight>
                  <a:schemeClr val="accent6"/>
                </a:highlight>
              </a:rPr>
              <a:t>3D</a:t>
            </a:r>
            <a:r>
              <a:rPr lang="de" sz="1800">
                <a:solidFill>
                  <a:schemeClr val="dk2"/>
                </a:solidFill>
              </a:rPr>
              <a:t> diagram</a:t>
            </a:r>
            <a:endParaRPr sz="1800">
              <a:solidFill>
                <a:schemeClr val="dk2"/>
              </a:solidFill>
            </a:endParaRPr>
          </a:p>
        </p:txBody>
      </p:sp>
      <p:pic>
        <p:nvPicPr>
          <p:cNvPr id="280" name="Google Shape;280;p29"/>
          <p:cNvPicPr preferRelativeResize="0"/>
          <p:nvPr/>
        </p:nvPicPr>
        <p:blipFill>
          <a:blip r:embed="rId3">
            <a:alphaModFix/>
          </a:blip>
          <a:stretch>
            <a:fillRect/>
          </a:stretch>
        </p:blipFill>
        <p:spPr>
          <a:xfrm>
            <a:off x="152400" y="1320125"/>
            <a:ext cx="6189150" cy="32012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2. Quality Control + Exploratory Analysis</a:t>
            </a:r>
            <a:endParaRPr/>
          </a:p>
        </p:txBody>
      </p:sp>
      <p:sp>
        <p:nvSpPr>
          <p:cNvPr id="286" name="Google Shape;286;p30"/>
          <p:cNvSpPr/>
          <p:nvPr/>
        </p:nvSpPr>
        <p:spPr>
          <a:xfrm>
            <a:off x="0" y="515825"/>
            <a:ext cx="9144000" cy="651900"/>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7" name="Google Shape;287;p30"/>
          <p:cNvSpPr/>
          <p:nvPr/>
        </p:nvSpPr>
        <p:spPr>
          <a:xfrm>
            <a:off x="31600" y="676625"/>
            <a:ext cx="1082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Mapping</a:t>
            </a:r>
            <a:endParaRPr b="0" i="0" sz="1800" u="none" cap="none" strike="noStrike">
              <a:solidFill>
                <a:srgbClr val="FFFFFF"/>
              </a:solidFill>
              <a:latin typeface="Calibri"/>
              <a:ea typeface="Calibri"/>
              <a:cs typeface="Calibri"/>
              <a:sym typeface="Calibri"/>
            </a:endParaRPr>
          </a:p>
        </p:txBody>
      </p:sp>
      <p:sp>
        <p:nvSpPr>
          <p:cNvPr id="288" name="Google Shape;288;p30"/>
          <p:cNvSpPr/>
          <p:nvPr/>
        </p:nvSpPr>
        <p:spPr>
          <a:xfrm>
            <a:off x="1251575" y="676625"/>
            <a:ext cx="1881600" cy="330300"/>
          </a:xfrm>
          <a:prstGeom prst="roundRect">
            <a:avLst>
              <a:gd fmla="val 16667" name="adj"/>
            </a:avLst>
          </a:prstGeom>
          <a:solidFill>
            <a:srgbClr val="38761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Quality Control</a:t>
            </a:r>
            <a:endParaRPr b="0" i="0" sz="1800" u="none" cap="none" strike="noStrike">
              <a:solidFill>
                <a:srgbClr val="FFFFFF"/>
              </a:solidFill>
              <a:latin typeface="Calibri"/>
              <a:ea typeface="Calibri"/>
              <a:cs typeface="Calibri"/>
              <a:sym typeface="Calibri"/>
            </a:endParaRPr>
          </a:p>
        </p:txBody>
      </p:sp>
      <p:sp>
        <p:nvSpPr>
          <p:cNvPr id="289" name="Google Shape;289;p30"/>
          <p:cNvSpPr/>
          <p:nvPr/>
        </p:nvSpPr>
        <p:spPr>
          <a:xfrm>
            <a:off x="3328072" y="676625"/>
            <a:ext cx="2106000" cy="330300"/>
          </a:xfrm>
          <a:prstGeom prst="roundRect">
            <a:avLst>
              <a:gd fmla="val 16667" name="adj"/>
            </a:avLst>
          </a:prstGeom>
          <a:solidFill>
            <a:srgbClr val="3B762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Exploratory Analysis</a:t>
            </a:r>
            <a:endParaRPr/>
          </a:p>
        </p:txBody>
      </p:sp>
      <p:sp>
        <p:nvSpPr>
          <p:cNvPr id="290" name="Google Shape;290;p30"/>
          <p:cNvSpPr/>
          <p:nvPr/>
        </p:nvSpPr>
        <p:spPr>
          <a:xfrm>
            <a:off x="5653100" y="676625"/>
            <a:ext cx="1835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Batch Correction</a:t>
            </a:r>
            <a:endParaRPr/>
          </a:p>
        </p:txBody>
      </p:sp>
      <p:sp>
        <p:nvSpPr>
          <p:cNvPr id="291" name="Google Shape;291;p30"/>
          <p:cNvSpPr/>
          <p:nvPr/>
        </p:nvSpPr>
        <p:spPr>
          <a:xfrm>
            <a:off x="7730200" y="676625"/>
            <a:ext cx="9999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DGE</a:t>
            </a:r>
            <a:endParaRPr/>
          </a:p>
        </p:txBody>
      </p:sp>
      <p:sp>
        <p:nvSpPr>
          <p:cNvPr id="292" name="Google Shape;292;p30"/>
          <p:cNvSpPr txBox="1"/>
          <p:nvPr/>
        </p:nvSpPr>
        <p:spPr>
          <a:xfrm>
            <a:off x="6298475" y="1285875"/>
            <a:ext cx="2845500" cy="3634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de" sz="1800">
                <a:solidFill>
                  <a:schemeClr val="dk2"/>
                </a:solidFill>
              </a:rPr>
              <a:t>And now….?</a:t>
            </a:r>
            <a:endParaRPr sz="1800">
              <a:solidFill>
                <a:schemeClr val="dk2"/>
              </a:solidFill>
            </a:endParaRPr>
          </a:p>
          <a:p>
            <a:pPr indent="-342900" lvl="0" marL="457200" rtl="0" algn="l">
              <a:spcBef>
                <a:spcPts val="0"/>
              </a:spcBef>
              <a:spcAft>
                <a:spcPts val="0"/>
              </a:spcAft>
              <a:buClr>
                <a:schemeClr val="dk2"/>
              </a:buClr>
              <a:buSzPts val="1800"/>
              <a:buChar char="-"/>
            </a:pPr>
            <a:r>
              <a:rPr lang="de" sz="1800">
                <a:solidFill>
                  <a:schemeClr val="dk2"/>
                </a:solidFill>
              </a:rPr>
              <a:t>NGS sequencing is always a </a:t>
            </a:r>
            <a:r>
              <a:rPr lang="de" sz="1800">
                <a:solidFill>
                  <a:schemeClr val="dk2"/>
                </a:solidFill>
                <a:highlight>
                  <a:schemeClr val="accent6"/>
                </a:highlight>
              </a:rPr>
              <a:t>multi dimensional </a:t>
            </a:r>
            <a:r>
              <a:rPr lang="de" sz="1800">
                <a:solidFill>
                  <a:schemeClr val="dk2"/>
                </a:solidFill>
              </a:rPr>
              <a:t>dataset!</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b="1" lang="de" sz="1800">
                <a:solidFill>
                  <a:schemeClr val="dk2"/>
                </a:solidFill>
              </a:rPr>
              <a:t>-&gt; Dimensional Reduction Methods for visualization!</a:t>
            </a:r>
            <a:endParaRPr b="1" sz="1800">
              <a:solidFill>
                <a:schemeClr val="dk2"/>
              </a:solidFill>
            </a:endParaRPr>
          </a:p>
          <a:p>
            <a:pPr indent="0" lvl="0" marL="0" rtl="0" algn="l">
              <a:spcBef>
                <a:spcPts val="0"/>
              </a:spcBef>
              <a:spcAft>
                <a:spcPts val="0"/>
              </a:spcAft>
              <a:buNone/>
            </a:pPr>
            <a:r>
              <a:t/>
            </a:r>
            <a:endParaRPr b="1" sz="1800">
              <a:solidFill>
                <a:schemeClr val="dk2"/>
              </a:solidFill>
            </a:endParaRPr>
          </a:p>
          <a:p>
            <a:pPr indent="0" lvl="0" marL="0" rtl="0" algn="l">
              <a:spcBef>
                <a:spcPts val="0"/>
              </a:spcBef>
              <a:spcAft>
                <a:spcPts val="0"/>
              </a:spcAft>
              <a:buNone/>
            </a:pPr>
            <a:r>
              <a:rPr lang="de" sz="1800">
                <a:solidFill>
                  <a:schemeClr val="dk2"/>
                </a:solidFill>
              </a:rPr>
              <a:t>PCA, UMAP, t-SNE, …</a:t>
            </a:r>
            <a:endParaRPr sz="1800">
              <a:solidFill>
                <a:schemeClr val="dk2"/>
              </a:solidFill>
            </a:endParaRPr>
          </a:p>
        </p:txBody>
      </p:sp>
      <p:pic>
        <p:nvPicPr>
          <p:cNvPr id="293" name="Google Shape;293;p30"/>
          <p:cNvPicPr preferRelativeResize="0"/>
          <p:nvPr/>
        </p:nvPicPr>
        <p:blipFill>
          <a:blip r:embed="rId3">
            <a:alphaModFix/>
          </a:blip>
          <a:stretch>
            <a:fillRect/>
          </a:stretch>
        </p:blipFill>
        <p:spPr>
          <a:xfrm>
            <a:off x="31600" y="1320175"/>
            <a:ext cx="6189150" cy="356561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2. Quality Control + Exploratory Analysis</a:t>
            </a:r>
            <a:endParaRPr/>
          </a:p>
        </p:txBody>
      </p:sp>
      <p:sp>
        <p:nvSpPr>
          <p:cNvPr id="299" name="Google Shape;299;p31"/>
          <p:cNvSpPr/>
          <p:nvPr/>
        </p:nvSpPr>
        <p:spPr>
          <a:xfrm>
            <a:off x="0" y="515825"/>
            <a:ext cx="9144000" cy="651900"/>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0" name="Google Shape;300;p31"/>
          <p:cNvSpPr/>
          <p:nvPr/>
        </p:nvSpPr>
        <p:spPr>
          <a:xfrm>
            <a:off x="31600" y="676625"/>
            <a:ext cx="1082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Mapping</a:t>
            </a:r>
            <a:endParaRPr b="0" i="0" sz="1800" u="none" cap="none" strike="noStrike">
              <a:solidFill>
                <a:srgbClr val="FFFFFF"/>
              </a:solidFill>
              <a:latin typeface="Calibri"/>
              <a:ea typeface="Calibri"/>
              <a:cs typeface="Calibri"/>
              <a:sym typeface="Calibri"/>
            </a:endParaRPr>
          </a:p>
        </p:txBody>
      </p:sp>
      <p:sp>
        <p:nvSpPr>
          <p:cNvPr id="301" name="Google Shape;301;p31"/>
          <p:cNvSpPr/>
          <p:nvPr/>
        </p:nvSpPr>
        <p:spPr>
          <a:xfrm>
            <a:off x="1251575" y="676625"/>
            <a:ext cx="1881600" cy="330300"/>
          </a:xfrm>
          <a:prstGeom prst="roundRect">
            <a:avLst>
              <a:gd fmla="val 16667" name="adj"/>
            </a:avLst>
          </a:prstGeom>
          <a:solidFill>
            <a:srgbClr val="38761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Quality Control</a:t>
            </a:r>
            <a:endParaRPr b="0" i="0" sz="1800" u="none" cap="none" strike="noStrike">
              <a:solidFill>
                <a:srgbClr val="FFFFFF"/>
              </a:solidFill>
              <a:latin typeface="Calibri"/>
              <a:ea typeface="Calibri"/>
              <a:cs typeface="Calibri"/>
              <a:sym typeface="Calibri"/>
            </a:endParaRPr>
          </a:p>
        </p:txBody>
      </p:sp>
      <p:sp>
        <p:nvSpPr>
          <p:cNvPr id="302" name="Google Shape;302;p31"/>
          <p:cNvSpPr/>
          <p:nvPr/>
        </p:nvSpPr>
        <p:spPr>
          <a:xfrm>
            <a:off x="3328072" y="676625"/>
            <a:ext cx="2106000" cy="330300"/>
          </a:xfrm>
          <a:prstGeom prst="roundRect">
            <a:avLst>
              <a:gd fmla="val 16667" name="adj"/>
            </a:avLst>
          </a:prstGeom>
          <a:solidFill>
            <a:srgbClr val="3B762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Exploratory Analysis</a:t>
            </a:r>
            <a:endParaRPr/>
          </a:p>
        </p:txBody>
      </p:sp>
      <p:sp>
        <p:nvSpPr>
          <p:cNvPr id="303" name="Google Shape;303;p31"/>
          <p:cNvSpPr/>
          <p:nvPr/>
        </p:nvSpPr>
        <p:spPr>
          <a:xfrm>
            <a:off x="5653100" y="676625"/>
            <a:ext cx="1835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Batch Correction</a:t>
            </a:r>
            <a:endParaRPr/>
          </a:p>
        </p:txBody>
      </p:sp>
      <p:sp>
        <p:nvSpPr>
          <p:cNvPr id="304" name="Google Shape;304;p31"/>
          <p:cNvSpPr/>
          <p:nvPr/>
        </p:nvSpPr>
        <p:spPr>
          <a:xfrm>
            <a:off x="7730200" y="676625"/>
            <a:ext cx="9999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DGE</a:t>
            </a:r>
            <a:endParaRPr/>
          </a:p>
        </p:txBody>
      </p:sp>
      <p:pic>
        <p:nvPicPr>
          <p:cNvPr id="305" name="Google Shape;305;p31"/>
          <p:cNvPicPr preferRelativeResize="0"/>
          <p:nvPr/>
        </p:nvPicPr>
        <p:blipFill>
          <a:blip r:embed="rId3">
            <a:alphaModFix/>
          </a:blip>
          <a:stretch>
            <a:fillRect/>
          </a:stretch>
        </p:blipFill>
        <p:spPr>
          <a:xfrm>
            <a:off x="540986" y="1167725"/>
            <a:ext cx="8082839" cy="3892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Topics</a:t>
            </a:r>
            <a:endParaRPr/>
          </a:p>
        </p:txBody>
      </p:sp>
      <p:sp>
        <p:nvSpPr>
          <p:cNvPr id="61" name="Google Shape;61;p14"/>
          <p:cNvSpPr txBox="1"/>
          <p:nvPr>
            <p:ph idx="1" type="body"/>
          </p:nvPr>
        </p:nvSpPr>
        <p:spPr>
          <a:xfrm>
            <a:off x="0" y="572700"/>
            <a:ext cx="9144000" cy="443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0000"/>
              </a:buClr>
              <a:buSzPts val="1800"/>
              <a:buAutoNum type="arabicPeriod"/>
            </a:pPr>
            <a:r>
              <a:rPr lang="de">
                <a:solidFill>
                  <a:srgbClr val="FF0000"/>
                </a:solidFill>
              </a:rPr>
              <a:t>General Information and Pipeline of Bulk-RNA</a:t>
            </a:r>
            <a:endParaRPr>
              <a:solidFill>
                <a:srgbClr val="FF0000"/>
              </a:solidFill>
            </a:endParaRPr>
          </a:p>
          <a:p>
            <a:pPr indent="-342900" lvl="0" marL="457200" rtl="0" algn="l">
              <a:spcBef>
                <a:spcPts val="0"/>
              </a:spcBef>
              <a:spcAft>
                <a:spcPts val="0"/>
              </a:spcAft>
              <a:buClr>
                <a:srgbClr val="FF0000"/>
              </a:buClr>
              <a:buSzPts val="1800"/>
              <a:buAutoNum type="arabicPeriod"/>
            </a:pPr>
            <a:r>
              <a:rPr lang="de">
                <a:solidFill>
                  <a:srgbClr val="FF0000"/>
                </a:solidFill>
              </a:rPr>
              <a:t>Quality Control</a:t>
            </a:r>
            <a:endParaRPr>
              <a:solidFill>
                <a:srgbClr val="FF0000"/>
              </a:solidFill>
            </a:endParaRPr>
          </a:p>
          <a:p>
            <a:pPr indent="-342900" lvl="0" marL="457200" rtl="0" algn="l">
              <a:spcBef>
                <a:spcPts val="0"/>
              </a:spcBef>
              <a:spcAft>
                <a:spcPts val="0"/>
              </a:spcAft>
              <a:buClr>
                <a:srgbClr val="FF0000"/>
              </a:buClr>
              <a:buSzPts val="1800"/>
              <a:buAutoNum type="arabicPeriod"/>
            </a:pPr>
            <a:r>
              <a:rPr lang="de">
                <a:solidFill>
                  <a:srgbClr val="FF0000"/>
                </a:solidFill>
              </a:rPr>
              <a:t>Exploratory analysis</a:t>
            </a:r>
            <a:endParaRPr>
              <a:solidFill>
                <a:srgbClr val="FF0000"/>
              </a:solidFill>
            </a:endParaRPr>
          </a:p>
          <a:p>
            <a:pPr indent="-342900" lvl="0" marL="457200" rtl="0" algn="l">
              <a:spcBef>
                <a:spcPts val="0"/>
              </a:spcBef>
              <a:spcAft>
                <a:spcPts val="0"/>
              </a:spcAft>
              <a:buSzPts val="1800"/>
              <a:buAutoNum type="arabicPeriod"/>
            </a:pPr>
            <a:r>
              <a:rPr lang="de"/>
              <a:t>Differential Gene Expression Analysis (DGE)</a:t>
            </a:r>
            <a:endParaRPr/>
          </a:p>
          <a:p>
            <a:pPr indent="-317500" lvl="1" marL="914400" rtl="0" algn="l">
              <a:spcBef>
                <a:spcPts val="0"/>
              </a:spcBef>
              <a:spcAft>
                <a:spcPts val="0"/>
              </a:spcAft>
              <a:buSzPts val="1400"/>
              <a:buAutoNum type="arabicPeriod"/>
            </a:pPr>
            <a:r>
              <a:rPr lang="de"/>
              <a:t>Why and what is DGE?</a:t>
            </a:r>
            <a:endParaRPr/>
          </a:p>
          <a:p>
            <a:pPr indent="-317500" lvl="1" marL="914400" rtl="0" algn="l">
              <a:spcBef>
                <a:spcPts val="0"/>
              </a:spcBef>
              <a:spcAft>
                <a:spcPts val="0"/>
              </a:spcAft>
              <a:buSzPts val="1400"/>
              <a:buAutoNum type="arabicPeriod"/>
            </a:pPr>
            <a:r>
              <a:rPr lang="de"/>
              <a:t>Most used Algorithms/Software</a:t>
            </a:r>
            <a:endParaRPr/>
          </a:p>
          <a:p>
            <a:pPr indent="-317500" lvl="1" marL="914400" rtl="0" algn="l">
              <a:spcBef>
                <a:spcPts val="0"/>
              </a:spcBef>
              <a:spcAft>
                <a:spcPts val="0"/>
              </a:spcAft>
              <a:buSzPts val="1400"/>
              <a:buAutoNum type="arabicPeriod"/>
            </a:pPr>
            <a:r>
              <a:rPr lang="de"/>
              <a:t>General Linear modelling</a:t>
            </a:r>
            <a:r>
              <a:rPr lang="de"/>
              <a:t> and Representation of Data</a:t>
            </a:r>
            <a:endParaRPr/>
          </a:p>
          <a:p>
            <a:pPr indent="-317500" lvl="1" marL="914400" rtl="0" algn="l">
              <a:spcBef>
                <a:spcPts val="0"/>
              </a:spcBef>
              <a:spcAft>
                <a:spcPts val="0"/>
              </a:spcAft>
              <a:buSzPts val="1400"/>
              <a:buAutoNum type="arabicPeriod"/>
            </a:pPr>
            <a:r>
              <a:rPr lang="de"/>
              <a:t>Batch and technical effects correction</a:t>
            </a:r>
            <a:endParaRPr/>
          </a:p>
          <a:p>
            <a:pPr indent="-317500" lvl="1" marL="914400" rtl="0" algn="l">
              <a:spcBef>
                <a:spcPts val="0"/>
              </a:spcBef>
              <a:spcAft>
                <a:spcPts val="0"/>
              </a:spcAft>
              <a:buSzPts val="1400"/>
              <a:buAutoNum type="arabicPeriod"/>
            </a:pPr>
            <a:r>
              <a:rPr lang="de"/>
              <a:t>Interpretation and Visualization </a:t>
            </a:r>
            <a:endParaRPr/>
          </a:p>
          <a:p>
            <a:pPr indent="-342900" lvl="0" marL="457200" rtl="0" algn="l">
              <a:spcBef>
                <a:spcPts val="0"/>
              </a:spcBef>
              <a:spcAft>
                <a:spcPts val="0"/>
              </a:spcAft>
              <a:buSzPts val="1800"/>
              <a:buAutoNum type="arabicPeriod"/>
            </a:pPr>
            <a:r>
              <a:rPr lang="de"/>
              <a:t>Summary</a:t>
            </a:r>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2. Quality Control + Exploratory Analysis</a:t>
            </a:r>
            <a:endParaRPr/>
          </a:p>
        </p:txBody>
      </p:sp>
      <p:sp>
        <p:nvSpPr>
          <p:cNvPr id="311" name="Google Shape;311;p32"/>
          <p:cNvSpPr/>
          <p:nvPr/>
        </p:nvSpPr>
        <p:spPr>
          <a:xfrm>
            <a:off x="0" y="515825"/>
            <a:ext cx="9144000" cy="651900"/>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2" name="Google Shape;312;p32"/>
          <p:cNvSpPr/>
          <p:nvPr/>
        </p:nvSpPr>
        <p:spPr>
          <a:xfrm>
            <a:off x="31600" y="676625"/>
            <a:ext cx="1082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Mapping</a:t>
            </a:r>
            <a:endParaRPr b="0" i="0" sz="1800" u="none" cap="none" strike="noStrike">
              <a:solidFill>
                <a:srgbClr val="FFFFFF"/>
              </a:solidFill>
              <a:latin typeface="Calibri"/>
              <a:ea typeface="Calibri"/>
              <a:cs typeface="Calibri"/>
              <a:sym typeface="Calibri"/>
            </a:endParaRPr>
          </a:p>
        </p:txBody>
      </p:sp>
      <p:sp>
        <p:nvSpPr>
          <p:cNvPr id="313" name="Google Shape;313;p32"/>
          <p:cNvSpPr/>
          <p:nvPr/>
        </p:nvSpPr>
        <p:spPr>
          <a:xfrm>
            <a:off x="1251575" y="676625"/>
            <a:ext cx="1881600" cy="330300"/>
          </a:xfrm>
          <a:prstGeom prst="roundRect">
            <a:avLst>
              <a:gd fmla="val 16667" name="adj"/>
            </a:avLst>
          </a:prstGeom>
          <a:solidFill>
            <a:srgbClr val="38761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Quality Control</a:t>
            </a:r>
            <a:endParaRPr b="0" i="0" sz="1800" u="none" cap="none" strike="noStrike">
              <a:solidFill>
                <a:srgbClr val="FFFFFF"/>
              </a:solidFill>
              <a:latin typeface="Calibri"/>
              <a:ea typeface="Calibri"/>
              <a:cs typeface="Calibri"/>
              <a:sym typeface="Calibri"/>
            </a:endParaRPr>
          </a:p>
        </p:txBody>
      </p:sp>
      <p:sp>
        <p:nvSpPr>
          <p:cNvPr id="314" name="Google Shape;314;p32"/>
          <p:cNvSpPr/>
          <p:nvPr/>
        </p:nvSpPr>
        <p:spPr>
          <a:xfrm>
            <a:off x="3328072" y="676625"/>
            <a:ext cx="2106000" cy="330300"/>
          </a:xfrm>
          <a:prstGeom prst="roundRect">
            <a:avLst>
              <a:gd fmla="val 16667" name="adj"/>
            </a:avLst>
          </a:prstGeom>
          <a:solidFill>
            <a:srgbClr val="3B762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Exploratory Analysis</a:t>
            </a:r>
            <a:endParaRPr/>
          </a:p>
        </p:txBody>
      </p:sp>
      <p:sp>
        <p:nvSpPr>
          <p:cNvPr id="315" name="Google Shape;315;p32"/>
          <p:cNvSpPr/>
          <p:nvPr/>
        </p:nvSpPr>
        <p:spPr>
          <a:xfrm>
            <a:off x="5653100" y="676625"/>
            <a:ext cx="1835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Batch Correction</a:t>
            </a:r>
            <a:endParaRPr/>
          </a:p>
        </p:txBody>
      </p:sp>
      <p:sp>
        <p:nvSpPr>
          <p:cNvPr id="316" name="Google Shape;316;p32"/>
          <p:cNvSpPr/>
          <p:nvPr/>
        </p:nvSpPr>
        <p:spPr>
          <a:xfrm>
            <a:off x="7730200" y="676625"/>
            <a:ext cx="9999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DGE</a:t>
            </a:r>
            <a:endParaRPr/>
          </a:p>
        </p:txBody>
      </p:sp>
      <p:sp>
        <p:nvSpPr>
          <p:cNvPr id="317" name="Google Shape;317;p32"/>
          <p:cNvSpPr txBox="1"/>
          <p:nvPr/>
        </p:nvSpPr>
        <p:spPr>
          <a:xfrm>
            <a:off x="31600" y="1302975"/>
            <a:ext cx="3586200" cy="11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rPr>
              <a:t>Hierarchical</a:t>
            </a:r>
            <a:r>
              <a:rPr lang="de" sz="1800">
                <a:solidFill>
                  <a:schemeClr val="dk2"/>
                </a:solidFill>
              </a:rPr>
              <a:t> Clustering:</a:t>
            </a:r>
            <a:endParaRPr sz="1800">
              <a:solidFill>
                <a:schemeClr val="dk2"/>
              </a:solidFill>
            </a:endParaRPr>
          </a:p>
          <a:p>
            <a:pPr indent="-342900" lvl="0" marL="457200" rtl="0" algn="l">
              <a:spcBef>
                <a:spcPts val="0"/>
              </a:spcBef>
              <a:spcAft>
                <a:spcPts val="0"/>
              </a:spcAft>
              <a:buClr>
                <a:schemeClr val="dk2"/>
              </a:buClr>
              <a:buSzPts val="1800"/>
              <a:buChar char="-"/>
            </a:pPr>
            <a:r>
              <a:rPr lang="de" sz="1800" u="sng">
                <a:solidFill>
                  <a:schemeClr val="dk2"/>
                </a:solidFill>
              </a:rPr>
              <a:t>Clustering: </a:t>
            </a:r>
            <a:r>
              <a:rPr lang="de" sz="1800">
                <a:solidFill>
                  <a:schemeClr val="dk2"/>
                </a:solidFill>
              </a:rPr>
              <a:t>Taking sample together based on similarity/distance measures</a:t>
            </a:r>
            <a:endParaRPr sz="1800">
              <a:solidFill>
                <a:schemeClr val="dk2"/>
              </a:solidFill>
            </a:endParaRPr>
          </a:p>
          <a:p>
            <a:pPr indent="-342900" lvl="0" marL="457200" rtl="0" algn="l">
              <a:spcBef>
                <a:spcPts val="0"/>
              </a:spcBef>
              <a:spcAft>
                <a:spcPts val="0"/>
              </a:spcAft>
              <a:buClr>
                <a:schemeClr val="dk2"/>
              </a:buClr>
              <a:buSzPts val="1800"/>
              <a:buChar char="-"/>
            </a:pPr>
            <a:r>
              <a:rPr lang="de" sz="1800" u="sng">
                <a:solidFill>
                  <a:schemeClr val="dk2"/>
                </a:solidFill>
              </a:rPr>
              <a:t>Hierarchical:</a:t>
            </a:r>
            <a:r>
              <a:rPr lang="de" sz="1800">
                <a:solidFill>
                  <a:schemeClr val="dk2"/>
                </a:solidFill>
              </a:rPr>
              <a:t> finding clusters one after another in a ranked manner</a:t>
            </a:r>
            <a:endParaRPr sz="1800">
              <a:solidFill>
                <a:schemeClr val="dk2"/>
              </a:solidFill>
            </a:endParaRPr>
          </a:p>
        </p:txBody>
      </p:sp>
      <p:pic>
        <p:nvPicPr>
          <p:cNvPr id="318" name="Google Shape;318;p32"/>
          <p:cNvPicPr preferRelativeResize="0"/>
          <p:nvPr/>
        </p:nvPicPr>
        <p:blipFill>
          <a:blip r:embed="rId3">
            <a:alphaModFix/>
          </a:blip>
          <a:stretch>
            <a:fillRect/>
          </a:stretch>
        </p:blipFill>
        <p:spPr>
          <a:xfrm>
            <a:off x="4260925" y="1110850"/>
            <a:ext cx="4756801" cy="4001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2. Quality Control + Exploratory Analysis</a:t>
            </a:r>
            <a:endParaRPr/>
          </a:p>
        </p:txBody>
      </p:sp>
      <p:sp>
        <p:nvSpPr>
          <p:cNvPr id="324" name="Google Shape;324;p33"/>
          <p:cNvSpPr/>
          <p:nvPr/>
        </p:nvSpPr>
        <p:spPr>
          <a:xfrm>
            <a:off x="0" y="515825"/>
            <a:ext cx="9144000" cy="651900"/>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25" name="Google Shape;325;p33"/>
          <p:cNvSpPr/>
          <p:nvPr/>
        </p:nvSpPr>
        <p:spPr>
          <a:xfrm>
            <a:off x="31600" y="676625"/>
            <a:ext cx="1082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Mapping</a:t>
            </a:r>
            <a:endParaRPr b="0" i="0" sz="1800" u="none" cap="none" strike="noStrike">
              <a:solidFill>
                <a:srgbClr val="FFFFFF"/>
              </a:solidFill>
              <a:latin typeface="Calibri"/>
              <a:ea typeface="Calibri"/>
              <a:cs typeface="Calibri"/>
              <a:sym typeface="Calibri"/>
            </a:endParaRPr>
          </a:p>
        </p:txBody>
      </p:sp>
      <p:sp>
        <p:nvSpPr>
          <p:cNvPr id="326" name="Google Shape;326;p33"/>
          <p:cNvSpPr/>
          <p:nvPr/>
        </p:nvSpPr>
        <p:spPr>
          <a:xfrm>
            <a:off x="1251575" y="676625"/>
            <a:ext cx="1881600" cy="330300"/>
          </a:xfrm>
          <a:prstGeom prst="roundRect">
            <a:avLst>
              <a:gd fmla="val 16667" name="adj"/>
            </a:avLst>
          </a:prstGeom>
          <a:solidFill>
            <a:srgbClr val="38761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Quality Control</a:t>
            </a:r>
            <a:endParaRPr b="0" i="0" sz="1800" u="none" cap="none" strike="noStrike">
              <a:solidFill>
                <a:srgbClr val="FFFFFF"/>
              </a:solidFill>
              <a:latin typeface="Calibri"/>
              <a:ea typeface="Calibri"/>
              <a:cs typeface="Calibri"/>
              <a:sym typeface="Calibri"/>
            </a:endParaRPr>
          </a:p>
        </p:txBody>
      </p:sp>
      <p:sp>
        <p:nvSpPr>
          <p:cNvPr id="327" name="Google Shape;327;p33"/>
          <p:cNvSpPr/>
          <p:nvPr/>
        </p:nvSpPr>
        <p:spPr>
          <a:xfrm>
            <a:off x="3328072" y="676625"/>
            <a:ext cx="2106000" cy="330300"/>
          </a:xfrm>
          <a:prstGeom prst="roundRect">
            <a:avLst>
              <a:gd fmla="val 16667" name="adj"/>
            </a:avLst>
          </a:prstGeom>
          <a:solidFill>
            <a:srgbClr val="3B762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Exploratory Analysis</a:t>
            </a:r>
            <a:endParaRPr/>
          </a:p>
        </p:txBody>
      </p:sp>
      <p:sp>
        <p:nvSpPr>
          <p:cNvPr id="328" name="Google Shape;328;p33"/>
          <p:cNvSpPr/>
          <p:nvPr/>
        </p:nvSpPr>
        <p:spPr>
          <a:xfrm>
            <a:off x="5653100" y="676625"/>
            <a:ext cx="1835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Batch Correction</a:t>
            </a:r>
            <a:endParaRPr/>
          </a:p>
        </p:txBody>
      </p:sp>
      <p:sp>
        <p:nvSpPr>
          <p:cNvPr id="329" name="Google Shape;329;p33"/>
          <p:cNvSpPr/>
          <p:nvPr/>
        </p:nvSpPr>
        <p:spPr>
          <a:xfrm>
            <a:off x="7730200" y="676625"/>
            <a:ext cx="9999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DGE</a:t>
            </a:r>
            <a:endParaRPr/>
          </a:p>
        </p:txBody>
      </p:sp>
      <p:pic>
        <p:nvPicPr>
          <p:cNvPr id="330" name="Google Shape;330;p33"/>
          <p:cNvPicPr preferRelativeResize="0"/>
          <p:nvPr/>
        </p:nvPicPr>
        <p:blipFill>
          <a:blip r:embed="rId3">
            <a:alphaModFix/>
          </a:blip>
          <a:stretch>
            <a:fillRect/>
          </a:stretch>
        </p:blipFill>
        <p:spPr>
          <a:xfrm>
            <a:off x="4618201" y="1704707"/>
            <a:ext cx="4490175" cy="2593906"/>
          </a:xfrm>
          <a:prstGeom prst="rect">
            <a:avLst/>
          </a:prstGeom>
          <a:noFill/>
          <a:ln>
            <a:noFill/>
          </a:ln>
        </p:spPr>
      </p:pic>
      <p:pic>
        <p:nvPicPr>
          <p:cNvPr id="331" name="Google Shape;331;p33"/>
          <p:cNvPicPr preferRelativeResize="0"/>
          <p:nvPr/>
        </p:nvPicPr>
        <p:blipFill>
          <a:blip r:embed="rId4">
            <a:alphaModFix/>
          </a:blip>
          <a:stretch>
            <a:fillRect/>
          </a:stretch>
        </p:blipFill>
        <p:spPr>
          <a:xfrm>
            <a:off x="0" y="1711046"/>
            <a:ext cx="4490175" cy="2581230"/>
          </a:xfrm>
          <a:prstGeom prst="rect">
            <a:avLst/>
          </a:prstGeom>
          <a:noFill/>
          <a:ln>
            <a:noFill/>
          </a:ln>
        </p:spPr>
      </p:pic>
      <p:sp>
        <p:nvSpPr>
          <p:cNvPr id="332" name="Google Shape;332;p33"/>
          <p:cNvSpPr txBox="1"/>
          <p:nvPr/>
        </p:nvSpPr>
        <p:spPr>
          <a:xfrm>
            <a:off x="700675" y="1374400"/>
            <a:ext cx="28800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rPr>
              <a:t>Confounded Batch effect</a:t>
            </a:r>
            <a:endParaRPr sz="1800">
              <a:solidFill>
                <a:schemeClr val="dk2"/>
              </a:solidFill>
            </a:endParaRPr>
          </a:p>
        </p:txBody>
      </p:sp>
      <p:sp>
        <p:nvSpPr>
          <p:cNvPr id="333" name="Google Shape;333;p33"/>
          <p:cNvSpPr txBox="1"/>
          <p:nvPr/>
        </p:nvSpPr>
        <p:spPr>
          <a:xfrm>
            <a:off x="5850100" y="1374400"/>
            <a:ext cx="28800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rPr>
              <a:t>Not confounded</a:t>
            </a:r>
            <a:endParaRPr sz="1800">
              <a:solidFill>
                <a:schemeClr val="dk2"/>
              </a:solidFill>
            </a:endParaRPr>
          </a:p>
        </p:txBody>
      </p:sp>
      <p:sp>
        <p:nvSpPr>
          <p:cNvPr id="334" name="Google Shape;334;p33"/>
          <p:cNvSpPr txBox="1"/>
          <p:nvPr/>
        </p:nvSpPr>
        <p:spPr>
          <a:xfrm>
            <a:off x="1692000" y="1029713"/>
            <a:ext cx="28800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2000">
                <a:solidFill>
                  <a:srgbClr val="FF0000"/>
                </a:solidFill>
              </a:rPr>
              <a:t>Bad</a:t>
            </a:r>
            <a:endParaRPr b="1" sz="2000">
              <a:solidFill>
                <a:srgbClr val="FF0000"/>
              </a:solidFill>
            </a:endParaRPr>
          </a:p>
        </p:txBody>
      </p:sp>
      <p:sp>
        <p:nvSpPr>
          <p:cNvPr id="335" name="Google Shape;335;p33"/>
          <p:cNvSpPr txBox="1"/>
          <p:nvPr/>
        </p:nvSpPr>
        <p:spPr>
          <a:xfrm>
            <a:off x="6264000" y="1006613"/>
            <a:ext cx="2880000" cy="3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de" sz="2000">
                <a:solidFill>
                  <a:schemeClr val="accent1"/>
                </a:solidFill>
              </a:rPr>
              <a:t>Good</a:t>
            </a:r>
            <a:endParaRPr b="1" sz="2000">
              <a:solidFill>
                <a:schemeClr val="accent1"/>
              </a:solidFill>
            </a:endParaRPr>
          </a:p>
        </p:txBody>
      </p:sp>
      <p:sp>
        <p:nvSpPr>
          <p:cNvPr id="336" name="Google Shape;336;p33"/>
          <p:cNvSpPr txBox="1"/>
          <p:nvPr/>
        </p:nvSpPr>
        <p:spPr>
          <a:xfrm>
            <a:off x="100100" y="4181825"/>
            <a:ext cx="3996300" cy="9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rPr>
              <a:t>Confounded Batch effect: </a:t>
            </a:r>
            <a:endParaRPr sz="1800">
              <a:solidFill>
                <a:schemeClr val="dk2"/>
              </a:solidFill>
            </a:endParaRPr>
          </a:p>
          <a:p>
            <a:pPr indent="-342900" lvl="0" marL="457200" rtl="0" algn="l">
              <a:spcBef>
                <a:spcPts val="0"/>
              </a:spcBef>
              <a:spcAft>
                <a:spcPts val="0"/>
              </a:spcAft>
              <a:buClr>
                <a:schemeClr val="dk2"/>
              </a:buClr>
              <a:buSzPts val="1800"/>
              <a:buChar char="-"/>
            </a:pPr>
            <a:r>
              <a:rPr lang="de" sz="1800">
                <a:solidFill>
                  <a:schemeClr val="dk2"/>
                </a:solidFill>
              </a:rPr>
              <a:t>Batches overlap with condition!</a:t>
            </a:r>
            <a:endParaRPr sz="1800">
              <a:solidFill>
                <a:schemeClr val="dk2"/>
              </a:solidFill>
            </a:endParaRPr>
          </a:p>
          <a:p>
            <a:pPr indent="-342900" lvl="0" marL="457200" rtl="0" algn="l">
              <a:spcBef>
                <a:spcPts val="0"/>
              </a:spcBef>
              <a:spcAft>
                <a:spcPts val="0"/>
              </a:spcAft>
              <a:buClr>
                <a:schemeClr val="dk2"/>
              </a:buClr>
              <a:buSzPts val="1800"/>
              <a:buChar char="-"/>
            </a:pPr>
            <a:r>
              <a:rPr lang="de" sz="1800">
                <a:solidFill>
                  <a:schemeClr val="dk2"/>
                </a:solidFill>
              </a:rPr>
              <a:t>Level of confounding can vary</a:t>
            </a:r>
            <a:endParaRPr sz="1800">
              <a:solidFill>
                <a:schemeClr val="dk2"/>
              </a:solidFill>
            </a:endParaRPr>
          </a:p>
        </p:txBody>
      </p:sp>
      <p:sp>
        <p:nvSpPr>
          <p:cNvPr id="337" name="Google Shape;337;p33"/>
          <p:cNvSpPr txBox="1"/>
          <p:nvPr/>
        </p:nvSpPr>
        <p:spPr>
          <a:xfrm>
            <a:off x="4980200" y="4181825"/>
            <a:ext cx="3996300" cy="961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de" sz="1800">
                <a:solidFill>
                  <a:schemeClr val="dk2"/>
                </a:solidFill>
              </a:rPr>
              <a:t>This is no problem (basically sample </a:t>
            </a:r>
            <a:r>
              <a:rPr lang="de" sz="1800">
                <a:solidFill>
                  <a:schemeClr val="dk2"/>
                </a:solidFill>
              </a:rPr>
              <a:t>variability</a:t>
            </a:r>
            <a:r>
              <a:rPr lang="de" sz="1800">
                <a:solidFill>
                  <a:schemeClr val="dk2"/>
                </a:solidFill>
              </a:rPr>
              <a:t>)</a:t>
            </a:r>
            <a:endParaRPr sz="1800">
              <a:solidFill>
                <a:schemeClr val="dk2"/>
              </a:solidFill>
            </a:endParaRPr>
          </a:p>
          <a:p>
            <a:pPr indent="-342900" lvl="0" marL="457200" rtl="0" algn="l">
              <a:spcBef>
                <a:spcPts val="0"/>
              </a:spcBef>
              <a:spcAft>
                <a:spcPts val="0"/>
              </a:spcAft>
              <a:buClr>
                <a:schemeClr val="dk2"/>
              </a:buClr>
              <a:buSzPts val="1800"/>
              <a:buChar char="-"/>
            </a:pPr>
            <a:r>
              <a:rPr lang="de" sz="1800">
                <a:solidFill>
                  <a:schemeClr val="dk2"/>
                </a:solidFill>
              </a:rPr>
              <a:t>But still some unknown effects</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2. Quality Control + Exploratory Analysis</a:t>
            </a:r>
            <a:endParaRPr/>
          </a:p>
        </p:txBody>
      </p:sp>
      <p:sp>
        <p:nvSpPr>
          <p:cNvPr id="343" name="Google Shape;343;p34"/>
          <p:cNvSpPr/>
          <p:nvPr/>
        </p:nvSpPr>
        <p:spPr>
          <a:xfrm>
            <a:off x="0" y="515825"/>
            <a:ext cx="9144000" cy="651900"/>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44" name="Google Shape;344;p34"/>
          <p:cNvSpPr/>
          <p:nvPr/>
        </p:nvSpPr>
        <p:spPr>
          <a:xfrm>
            <a:off x="31600" y="676625"/>
            <a:ext cx="1082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Mapping</a:t>
            </a:r>
            <a:endParaRPr b="0" i="0" sz="1800" u="none" cap="none" strike="noStrike">
              <a:solidFill>
                <a:srgbClr val="FFFFFF"/>
              </a:solidFill>
              <a:latin typeface="Calibri"/>
              <a:ea typeface="Calibri"/>
              <a:cs typeface="Calibri"/>
              <a:sym typeface="Calibri"/>
            </a:endParaRPr>
          </a:p>
        </p:txBody>
      </p:sp>
      <p:sp>
        <p:nvSpPr>
          <p:cNvPr id="345" name="Google Shape;345;p34"/>
          <p:cNvSpPr/>
          <p:nvPr/>
        </p:nvSpPr>
        <p:spPr>
          <a:xfrm>
            <a:off x="1251575" y="676625"/>
            <a:ext cx="1881600" cy="330300"/>
          </a:xfrm>
          <a:prstGeom prst="roundRect">
            <a:avLst>
              <a:gd fmla="val 16667" name="adj"/>
            </a:avLst>
          </a:prstGeom>
          <a:solidFill>
            <a:srgbClr val="38761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Quality Control</a:t>
            </a:r>
            <a:endParaRPr b="0" i="0" sz="1800" u="none" cap="none" strike="noStrike">
              <a:solidFill>
                <a:srgbClr val="FFFFFF"/>
              </a:solidFill>
              <a:latin typeface="Calibri"/>
              <a:ea typeface="Calibri"/>
              <a:cs typeface="Calibri"/>
              <a:sym typeface="Calibri"/>
            </a:endParaRPr>
          </a:p>
        </p:txBody>
      </p:sp>
      <p:sp>
        <p:nvSpPr>
          <p:cNvPr id="346" name="Google Shape;346;p34"/>
          <p:cNvSpPr/>
          <p:nvPr/>
        </p:nvSpPr>
        <p:spPr>
          <a:xfrm>
            <a:off x="3328072" y="676625"/>
            <a:ext cx="2106000" cy="330300"/>
          </a:xfrm>
          <a:prstGeom prst="roundRect">
            <a:avLst>
              <a:gd fmla="val 16667" name="adj"/>
            </a:avLst>
          </a:prstGeom>
          <a:solidFill>
            <a:srgbClr val="3B762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Exploratory Analysis</a:t>
            </a:r>
            <a:endParaRPr/>
          </a:p>
        </p:txBody>
      </p:sp>
      <p:sp>
        <p:nvSpPr>
          <p:cNvPr id="347" name="Google Shape;347;p34"/>
          <p:cNvSpPr/>
          <p:nvPr/>
        </p:nvSpPr>
        <p:spPr>
          <a:xfrm>
            <a:off x="5653100" y="676625"/>
            <a:ext cx="1835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Batch Correction</a:t>
            </a:r>
            <a:endParaRPr/>
          </a:p>
        </p:txBody>
      </p:sp>
      <p:sp>
        <p:nvSpPr>
          <p:cNvPr id="348" name="Google Shape;348;p34"/>
          <p:cNvSpPr/>
          <p:nvPr/>
        </p:nvSpPr>
        <p:spPr>
          <a:xfrm>
            <a:off x="7730200" y="676625"/>
            <a:ext cx="9999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DGE</a:t>
            </a:r>
            <a:endParaRPr/>
          </a:p>
        </p:txBody>
      </p:sp>
      <p:sp>
        <p:nvSpPr>
          <p:cNvPr id="349" name="Google Shape;349;p34"/>
          <p:cNvSpPr txBox="1"/>
          <p:nvPr>
            <p:ph idx="1" type="body"/>
          </p:nvPr>
        </p:nvSpPr>
        <p:spPr>
          <a:xfrm>
            <a:off x="0" y="1110850"/>
            <a:ext cx="9144000" cy="4032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count matrix</a:t>
            </a:r>
            <a:endParaRPr/>
          </a:p>
          <a:p>
            <a:pPr indent="-342900" lvl="0" marL="457200" rtl="0" algn="l">
              <a:spcBef>
                <a:spcPts val="0"/>
              </a:spcBef>
              <a:spcAft>
                <a:spcPts val="0"/>
              </a:spcAft>
              <a:buClr>
                <a:srgbClr val="666666"/>
              </a:buClr>
              <a:buSzPts val="1800"/>
              <a:buChar char="-"/>
            </a:pPr>
            <a:r>
              <a:rPr lang="de">
                <a:solidFill>
                  <a:srgbClr val="666666"/>
                </a:solidFill>
              </a:rPr>
              <a:t>low count filtering</a:t>
            </a:r>
            <a:endParaRPr>
              <a:solidFill>
                <a:srgbClr val="666666"/>
              </a:solidFill>
            </a:endParaRPr>
          </a:p>
          <a:p>
            <a:pPr indent="-342900" lvl="0" marL="457200" rtl="0" algn="l">
              <a:spcBef>
                <a:spcPts val="0"/>
              </a:spcBef>
              <a:spcAft>
                <a:spcPts val="0"/>
              </a:spcAft>
              <a:buClr>
                <a:srgbClr val="666666"/>
              </a:buClr>
              <a:buSzPts val="1800"/>
              <a:buChar char="-"/>
            </a:pPr>
            <a:r>
              <a:rPr lang="de">
                <a:solidFill>
                  <a:srgbClr val="666666"/>
                </a:solidFill>
              </a:rPr>
              <a:t>normalization</a:t>
            </a:r>
            <a:endParaRPr>
              <a:solidFill>
                <a:srgbClr val="666666"/>
              </a:solidFill>
            </a:endParaRPr>
          </a:p>
          <a:p>
            <a:pPr indent="-342900" lvl="0" marL="457200" rtl="0" algn="l">
              <a:spcBef>
                <a:spcPts val="0"/>
              </a:spcBef>
              <a:spcAft>
                <a:spcPts val="0"/>
              </a:spcAft>
              <a:buSzPts val="1800"/>
              <a:buChar char="-"/>
            </a:pPr>
            <a:r>
              <a:rPr lang="de"/>
              <a:t>size factor plot</a:t>
            </a:r>
            <a:endParaRPr/>
          </a:p>
          <a:p>
            <a:pPr indent="-342900" lvl="0" marL="457200" rtl="0" algn="l">
              <a:spcBef>
                <a:spcPts val="0"/>
              </a:spcBef>
              <a:spcAft>
                <a:spcPts val="0"/>
              </a:spcAft>
              <a:buSzPts val="1800"/>
              <a:buChar char="-"/>
            </a:pPr>
            <a:r>
              <a:rPr lang="de"/>
              <a:t>Dispersion plot</a:t>
            </a:r>
            <a:endParaRPr/>
          </a:p>
          <a:p>
            <a:pPr indent="-342900" lvl="0" marL="457200" rtl="0" algn="l">
              <a:spcBef>
                <a:spcPts val="0"/>
              </a:spcBef>
              <a:spcAft>
                <a:spcPts val="0"/>
              </a:spcAft>
              <a:buSzPts val="1800"/>
              <a:buChar char="-"/>
            </a:pPr>
            <a:r>
              <a:rPr lang="de"/>
              <a:t>MA plot (quickly mention shrinkage)</a:t>
            </a:r>
            <a:endParaRPr/>
          </a:p>
          <a:p>
            <a:pPr indent="-342900" lvl="0" marL="457200" rtl="0" algn="l">
              <a:spcBef>
                <a:spcPts val="0"/>
              </a:spcBef>
              <a:spcAft>
                <a:spcPts val="0"/>
              </a:spcAft>
              <a:buSzPts val="1800"/>
              <a:buChar char="-"/>
            </a:pPr>
            <a:r>
              <a:rPr lang="de"/>
              <a:t>hierarchical clustering</a:t>
            </a:r>
            <a:endParaRPr/>
          </a:p>
          <a:p>
            <a:pPr indent="-342900" lvl="0" marL="457200" rtl="0" algn="l">
              <a:spcBef>
                <a:spcPts val="0"/>
              </a:spcBef>
              <a:spcAft>
                <a:spcPts val="0"/>
              </a:spcAft>
              <a:buSzPts val="1800"/>
              <a:buChar char="-"/>
            </a:pPr>
            <a:r>
              <a:rPr lang="de"/>
              <a:t>PCA</a:t>
            </a:r>
            <a:endParaRPr/>
          </a:p>
          <a:p>
            <a:pPr indent="-342900" lvl="0" marL="457200" rtl="0" algn="l">
              <a:spcBef>
                <a:spcPts val="0"/>
              </a:spcBef>
              <a:spcAft>
                <a:spcPts val="0"/>
              </a:spcAft>
              <a:buSzPts val="1800"/>
              <a:buChar char="-"/>
            </a:pPr>
            <a:r>
              <a:rPr lang="de"/>
              <a:t>Finding batch effects</a:t>
            </a:r>
            <a:endParaRPr/>
          </a:p>
          <a:p>
            <a:pPr indent="-342900" lvl="0" marL="457200" rtl="0" algn="l">
              <a:spcBef>
                <a:spcPts val="0"/>
              </a:spcBef>
              <a:spcAft>
                <a:spcPts val="0"/>
              </a:spcAft>
              <a:buClr>
                <a:srgbClr val="FF0000"/>
              </a:buClr>
              <a:buSzPts val="1800"/>
              <a:buChar char="-"/>
            </a:pPr>
            <a:r>
              <a:rPr lang="de">
                <a:solidFill>
                  <a:srgbClr val="FF0000"/>
                </a:solidFill>
              </a:rPr>
              <a:t>SVA</a:t>
            </a:r>
            <a:endParaRPr>
              <a:solidFill>
                <a:srgbClr val="FF0000"/>
              </a:solidFill>
            </a:endParaRPr>
          </a:p>
        </p:txBody>
      </p:sp>
      <p:sp>
        <p:nvSpPr>
          <p:cNvPr id="350" name="Google Shape;350;p34"/>
          <p:cNvSpPr txBox="1"/>
          <p:nvPr/>
        </p:nvSpPr>
        <p:spPr>
          <a:xfrm>
            <a:off x="4890350" y="3963450"/>
            <a:ext cx="3586200" cy="5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rPr>
              <a:t>Correcting for unknown effects</a:t>
            </a:r>
            <a:endParaRPr sz="18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2. Quality Control + Exploratory Analysis</a:t>
            </a:r>
            <a:endParaRPr/>
          </a:p>
        </p:txBody>
      </p:sp>
      <p:sp>
        <p:nvSpPr>
          <p:cNvPr id="356" name="Google Shape;356;p35"/>
          <p:cNvSpPr/>
          <p:nvPr/>
        </p:nvSpPr>
        <p:spPr>
          <a:xfrm>
            <a:off x="0" y="515825"/>
            <a:ext cx="9144000" cy="651900"/>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57" name="Google Shape;357;p35"/>
          <p:cNvSpPr/>
          <p:nvPr/>
        </p:nvSpPr>
        <p:spPr>
          <a:xfrm>
            <a:off x="31600" y="676625"/>
            <a:ext cx="1082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Mapping</a:t>
            </a:r>
            <a:endParaRPr b="0" i="0" sz="1800" u="none" cap="none" strike="noStrike">
              <a:solidFill>
                <a:srgbClr val="FFFFFF"/>
              </a:solidFill>
              <a:latin typeface="Calibri"/>
              <a:ea typeface="Calibri"/>
              <a:cs typeface="Calibri"/>
              <a:sym typeface="Calibri"/>
            </a:endParaRPr>
          </a:p>
        </p:txBody>
      </p:sp>
      <p:sp>
        <p:nvSpPr>
          <p:cNvPr id="358" name="Google Shape;358;p35"/>
          <p:cNvSpPr/>
          <p:nvPr/>
        </p:nvSpPr>
        <p:spPr>
          <a:xfrm>
            <a:off x="1251575" y="676625"/>
            <a:ext cx="1881600" cy="330300"/>
          </a:xfrm>
          <a:prstGeom prst="roundRect">
            <a:avLst>
              <a:gd fmla="val 16667" name="adj"/>
            </a:avLst>
          </a:prstGeom>
          <a:solidFill>
            <a:srgbClr val="38761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Quality Control</a:t>
            </a:r>
            <a:endParaRPr b="0" i="0" sz="1800" u="none" cap="none" strike="noStrike">
              <a:solidFill>
                <a:srgbClr val="FFFFFF"/>
              </a:solidFill>
              <a:latin typeface="Calibri"/>
              <a:ea typeface="Calibri"/>
              <a:cs typeface="Calibri"/>
              <a:sym typeface="Calibri"/>
            </a:endParaRPr>
          </a:p>
        </p:txBody>
      </p:sp>
      <p:sp>
        <p:nvSpPr>
          <p:cNvPr id="359" name="Google Shape;359;p35"/>
          <p:cNvSpPr/>
          <p:nvPr/>
        </p:nvSpPr>
        <p:spPr>
          <a:xfrm>
            <a:off x="3328072" y="676625"/>
            <a:ext cx="2106000" cy="330300"/>
          </a:xfrm>
          <a:prstGeom prst="roundRect">
            <a:avLst>
              <a:gd fmla="val 16667" name="adj"/>
            </a:avLst>
          </a:prstGeom>
          <a:solidFill>
            <a:srgbClr val="3B762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Exploratory Analysis</a:t>
            </a:r>
            <a:endParaRPr/>
          </a:p>
        </p:txBody>
      </p:sp>
      <p:sp>
        <p:nvSpPr>
          <p:cNvPr id="360" name="Google Shape;360;p35"/>
          <p:cNvSpPr/>
          <p:nvPr/>
        </p:nvSpPr>
        <p:spPr>
          <a:xfrm>
            <a:off x="5653100" y="676625"/>
            <a:ext cx="1835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Batch Correction</a:t>
            </a:r>
            <a:endParaRPr/>
          </a:p>
        </p:txBody>
      </p:sp>
      <p:sp>
        <p:nvSpPr>
          <p:cNvPr id="361" name="Google Shape;361;p35"/>
          <p:cNvSpPr/>
          <p:nvPr/>
        </p:nvSpPr>
        <p:spPr>
          <a:xfrm>
            <a:off x="7730200" y="676625"/>
            <a:ext cx="9999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DGE</a:t>
            </a:r>
            <a:endParaRPr/>
          </a:p>
        </p:txBody>
      </p:sp>
      <p:sp>
        <p:nvSpPr>
          <p:cNvPr id="362" name="Google Shape;362;p35"/>
          <p:cNvSpPr txBox="1"/>
          <p:nvPr/>
        </p:nvSpPr>
        <p:spPr>
          <a:xfrm>
            <a:off x="0" y="1110850"/>
            <a:ext cx="9144000" cy="403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de" sz="1800">
                <a:solidFill>
                  <a:schemeClr val="dk2"/>
                </a:solidFill>
              </a:rPr>
              <a:t>sva paper: </a:t>
            </a:r>
            <a:r>
              <a:rPr lang="de" sz="1800" u="sng">
                <a:solidFill>
                  <a:schemeClr val="accent5"/>
                </a:solidFill>
                <a:hlinkClick r:id="rId3">
                  <a:extLst>
                    <a:ext uri="{A12FA001-AC4F-418D-AE19-62706E023703}">
                      <ahyp:hlinkClr val="tx"/>
                    </a:ext>
                  </a:extLst>
                </a:hlinkClick>
              </a:rPr>
              <a:t>https://academic.oup.com/nar/article/42/21/e161/2903156?login=false</a:t>
            </a:r>
            <a:r>
              <a:rPr lang="de" sz="1800">
                <a:solidFill>
                  <a:schemeClr val="dk2"/>
                </a:solidFill>
              </a:rPr>
              <a:t> </a:t>
            </a:r>
            <a:endParaRPr sz="1800">
              <a:solidFill>
                <a:schemeClr val="dk2"/>
              </a:solidFill>
            </a:endParaRPr>
          </a:p>
          <a:p>
            <a:pPr indent="-342900" lvl="0" marL="457200" rtl="0" algn="l">
              <a:lnSpc>
                <a:spcPct val="115000"/>
              </a:lnSpc>
              <a:spcBef>
                <a:spcPts val="1200"/>
              </a:spcBef>
              <a:spcAft>
                <a:spcPts val="0"/>
              </a:spcAft>
              <a:buClr>
                <a:schemeClr val="dk2"/>
              </a:buClr>
              <a:buSzPts val="1800"/>
              <a:buChar char="-"/>
            </a:pPr>
            <a:r>
              <a:rPr lang="de" sz="1800">
                <a:solidFill>
                  <a:schemeClr val="dk2"/>
                </a:solidFill>
              </a:rPr>
              <a:t>Method has been out since 2014</a:t>
            </a:r>
            <a:endParaRPr sz="1800">
              <a:solidFill>
                <a:schemeClr val="dk2"/>
              </a:solidFill>
            </a:endParaRPr>
          </a:p>
        </p:txBody>
      </p:sp>
      <p:pic>
        <p:nvPicPr>
          <p:cNvPr id="363" name="Google Shape;363;p35"/>
          <p:cNvPicPr preferRelativeResize="0"/>
          <p:nvPr/>
        </p:nvPicPr>
        <p:blipFill>
          <a:blip r:embed="rId4">
            <a:alphaModFix/>
          </a:blip>
          <a:stretch>
            <a:fillRect/>
          </a:stretch>
        </p:blipFill>
        <p:spPr>
          <a:xfrm>
            <a:off x="214425" y="1982925"/>
            <a:ext cx="6230349" cy="3005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4. Summary</a:t>
            </a:r>
            <a:endParaRPr/>
          </a:p>
        </p:txBody>
      </p:sp>
      <p:sp>
        <p:nvSpPr>
          <p:cNvPr id="369" name="Google Shape;369;p36"/>
          <p:cNvSpPr txBox="1"/>
          <p:nvPr>
            <p:ph idx="1" type="body"/>
          </p:nvPr>
        </p:nvSpPr>
        <p:spPr>
          <a:xfrm>
            <a:off x="0" y="502350"/>
            <a:ext cx="8832300" cy="457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de"/>
              <a:t>RNA-seq have low counts</a:t>
            </a:r>
            <a:endParaRPr/>
          </a:p>
          <a:p>
            <a:pPr indent="-342900" lvl="0" marL="457200" rtl="0" algn="l">
              <a:spcBef>
                <a:spcPts val="0"/>
              </a:spcBef>
              <a:spcAft>
                <a:spcPts val="0"/>
              </a:spcAft>
              <a:buSzPts val="1800"/>
              <a:buAutoNum type="arabicPeriod"/>
            </a:pPr>
            <a:r>
              <a:rPr lang="de"/>
              <a:t>Library size differences have to normalized</a:t>
            </a:r>
            <a:endParaRPr/>
          </a:p>
          <a:p>
            <a:pPr indent="-342900" lvl="0" marL="457200" rtl="0" algn="l">
              <a:spcBef>
                <a:spcPts val="0"/>
              </a:spcBef>
              <a:spcAft>
                <a:spcPts val="0"/>
              </a:spcAft>
              <a:buSzPts val="1800"/>
              <a:buAutoNum type="arabicPeriod"/>
            </a:pPr>
            <a:r>
              <a:rPr lang="de"/>
              <a:t>Explorative analysis important to find:</a:t>
            </a:r>
            <a:endParaRPr/>
          </a:p>
          <a:p>
            <a:pPr indent="-317500" lvl="1" marL="914400" rtl="0" algn="l">
              <a:spcBef>
                <a:spcPts val="0"/>
              </a:spcBef>
              <a:spcAft>
                <a:spcPts val="0"/>
              </a:spcAft>
              <a:buSzPts val="1400"/>
              <a:buAutoNum type="alphaLcPeriod"/>
            </a:pPr>
            <a:r>
              <a:rPr lang="de"/>
              <a:t>Quality of data acceptable? And any other processing necessary?</a:t>
            </a:r>
            <a:endParaRPr/>
          </a:p>
          <a:p>
            <a:pPr indent="-317500" lvl="1" marL="914400" rtl="0" algn="l">
              <a:spcBef>
                <a:spcPts val="0"/>
              </a:spcBef>
              <a:spcAft>
                <a:spcPts val="0"/>
              </a:spcAft>
              <a:buSzPts val="1400"/>
              <a:buAutoNum type="alphaLcPeriod"/>
            </a:pPr>
            <a:r>
              <a:rPr lang="de"/>
              <a:t>Batch effects we have to be </a:t>
            </a:r>
            <a:r>
              <a:rPr lang="de"/>
              <a:t>careful</a:t>
            </a:r>
            <a:r>
              <a:rPr lang="de"/>
              <a:t> about?</a:t>
            </a:r>
            <a:endParaRPr/>
          </a:p>
          <a:p>
            <a:pPr indent="-342900" lvl="0" marL="457200" rtl="0" algn="l">
              <a:spcBef>
                <a:spcPts val="0"/>
              </a:spcBef>
              <a:spcAft>
                <a:spcPts val="0"/>
              </a:spcAft>
              <a:buSzPts val="1800"/>
              <a:buAutoNum type="arabicPeriod"/>
            </a:pPr>
            <a:r>
              <a:rPr lang="de"/>
              <a:t>In differential expression it is always a balancing between correcting out unwanted variation and keeping desired biological variation</a:t>
            </a:r>
            <a:endParaRPr/>
          </a:p>
          <a:p>
            <a:pPr indent="-342900" lvl="0" marL="457200" rtl="0" algn="l">
              <a:spcBef>
                <a:spcPts val="0"/>
              </a:spcBef>
              <a:spcAft>
                <a:spcPts val="0"/>
              </a:spcAft>
              <a:buSzPts val="1800"/>
              <a:buAutoNum type="arabicPeriod"/>
            </a:pPr>
            <a:r>
              <a:rPr lang="de"/>
              <a:t>Explorative Analysis almost more important than the actual analysis!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Sources and extra</a:t>
            </a:r>
            <a:endParaRPr/>
          </a:p>
        </p:txBody>
      </p:sp>
      <p:sp>
        <p:nvSpPr>
          <p:cNvPr id="375" name="Google Shape;375;p37"/>
          <p:cNvSpPr txBox="1"/>
          <p:nvPr>
            <p:ph idx="1" type="body"/>
          </p:nvPr>
        </p:nvSpPr>
        <p:spPr>
          <a:xfrm>
            <a:off x="0" y="511675"/>
            <a:ext cx="9144000" cy="4631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de"/>
              <a:t>Data: </a:t>
            </a:r>
            <a:r>
              <a:rPr lang="de" u="sng">
                <a:solidFill>
                  <a:schemeClr val="accent5"/>
                </a:solidFill>
                <a:hlinkClick r:id="rId3">
                  <a:extLst>
                    <a:ext uri="{A12FA001-AC4F-418D-AE19-62706E023703}">
                      <ahyp:hlinkClr val="tx"/>
                    </a:ext>
                  </a:extLst>
                </a:hlinkClick>
              </a:rPr>
              <a:t>https://www.ncbi.nlm.nih.gov/geo/query/acc.cgi?acc=GSE50499</a:t>
            </a:r>
            <a:r>
              <a:rPr lang="de"/>
              <a:t> </a:t>
            </a:r>
            <a:endParaRPr/>
          </a:p>
          <a:p>
            <a:pPr indent="0" lvl="0" marL="0" rtl="0" algn="l">
              <a:spcBef>
                <a:spcPts val="1200"/>
              </a:spcBef>
              <a:spcAft>
                <a:spcPts val="0"/>
              </a:spcAft>
              <a:buClr>
                <a:schemeClr val="dk1"/>
              </a:buClr>
              <a:buSzPct val="61111"/>
              <a:buFont typeface="Arial"/>
              <a:buNone/>
            </a:pPr>
            <a:r>
              <a:rPr lang="de"/>
              <a:t>R and R studio: </a:t>
            </a:r>
            <a:r>
              <a:rPr lang="de" u="sng">
                <a:solidFill>
                  <a:schemeClr val="accent5"/>
                </a:solidFill>
                <a:hlinkClick r:id="rId4">
                  <a:extLst>
                    <a:ext uri="{A12FA001-AC4F-418D-AE19-62706E023703}">
                      <ahyp:hlinkClr val="tx"/>
                    </a:ext>
                  </a:extLst>
                </a:hlinkClick>
              </a:rPr>
              <a:t>https://cran.r-project.org/</a:t>
            </a:r>
            <a:r>
              <a:rPr lang="de"/>
              <a:t> ; </a:t>
            </a:r>
            <a:r>
              <a:rPr lang="de" u="sng">
                <a:solidFill>
                  <a:schemeClr val="accent5"/>
                </a:solidFill>
                <a:hlinkClick r:id="rId5">
                  <a:extLst>
                    <a:ext uri="{A12FA001-AC4F-418D-AE19-62706E023703}">
                      <ahyp:hlinkClr val="tx"/>
                    </a:ext>
                  </a:extLst>
                </a:hlinkClick>
              </a:rPr>
              <a:t>https://posit.co/products/open-source/rstudio/</a:t>
            </a:r>
            <a:endParaRPr/>
          </a:p>
          <a:p>
            <a:pPr indent="0" lvl="0" marL="0" rtl="0" algn="l">
              <a:spcBef>
                <a:spcPts val="1200"/>
              </a:spcBef>
              <a:spcAft>
                <a:spcPts val="0"/>
              </a:spcAft>
              <a:buClr>
                <a:schemeClr val="dk1"/>
              </a:buClr>
              <a:buSzPct val="61111"/>
              <a:buFont typeface="Arial"/>
              <a:buNone/>
            </a:pPr>
            <a:r>
              <a:rPr lang="de"/>
              <a:t>Very good tutorial:  </a:t>
            </a:r>
            <a:r>
              <a:rPr lang="de" u="sng">
                <a:solidFill>
                  <a:schemeClr val="accent5"/>
                </a:solidFill>
                <a:hlinkClick r:id="rId6">
                  <a:extLst>
                    <a:ext uri="{A12FA001-AC4F-418D-AE19-62706E023703}">
                      <ahyp:hlinkClr val="tx"/>
                    </a:ext>
                  </a:extLst>
                </a:hlinkClick>
              </a:rPr>
              <a:t>https://hbctraining.github.io/DGE_workshop/schedule/1.5-day.html</a:t>
            </a:r>
            <a:r>
              <a:rPr lang="de"/>
              <a:t> </a:t>
            </a:r>
            <a:endParaRPr/>
          </a:p>
          <a:p>
            <a:pPr indent="0" lvl="0" marL="0" rtl="0" algn="l">
              <a:spcBef>
                <a:spcPts val="1200"/>
              </a:spcBef>
              <a:spcAft>
                <a:spcPts val="0"/>
              </a:spcAft>
              <a:buClr>
                <a:schemeClr val="dk1"/>
              </a:buClr>
              <a:buSzPct val="61111"/>
              <a:buFont typeface="Arial"/>
              <a:buNone/>
            </a:pPr>
            <a:r>
              <a:rPr lang="de"/>
              <a:t>Good example for modelling: </a:t>
            </a:r>
            <a:r>
              <a:rPr lang="de" u="sng">
                <a:solidFill>
                  <a:schemeClr val="hlink"/>
                </a:solidFill>
                <a:hlinkClick r:id="rId7"/>
              </a:rPr>
              <a:t>https://www.youtube.com/watch?v=HK7WKsL3c2w</a:t>
            </a:r>
            <a:r>
              <a:rPr lang="de"/>
              <a:t> </a:t>
            </a:r>
            <a:endParaRPr/>
          </a:p>
          <a:p>
            <a:pPr indent="0" lvl="0" marL="0" rtl="0" algn="l">
              <a:spcBef>
                <a:spcPts val="1200"/>
              </a:spcBef>
              <a:spcAft>
                <a:spcPts val="0"/>
              </a:spcAft>
              <a:buClr>
                <a:schemeClr val="dk1"/>
              </a:buClr>
              <a:buSzPct val="61111"/>
              <a:buFont typeface="Arial"/>
              <a:buNone/>
            </a:pPr>
            <a:r>
              <a:rPr lang="de"/>
              <a:t>DESeq2 normalization: </a:t>
            </a:r>
            <a:r>
              <a:rPr lang="de" u="sng">
                <a:solidFill>
                  <a:schemeClr val="hlink"/>
                </a:solidFill>
                <a:hlinkClick r:id="rId8"/>
              </a:rPr>
              <a:t>https://www.youtube.com/watch?v=UFB993xufUU</a:t>
            </a:r>
            <a:r>
              <a:rPr lang="de"/>
              <a:t>  </a:t>
            </a:r>
            <a:endParaRPr/>
          </a:p>
          <a:p>
            <a:pPr indent="0" lvl="0" marL="0" rtl="0" algn="l">
              <a:spcBef>
                <a:spcPts val="1200"/>
              </a:spcBef>
              <a:spcAft>
                <a:spcPts val="0"/>
              </a:spcAft>
              <a:buClr>
                <a:schemeClr val="dk1"/>
              </a:buClr>
              <a:buSzPct val="61111"/>
              <a:buFont typeface="Arial"/>
              <a:buNone/>
            </a:pPr>
            <a:r>
              <a:rPr lang="de"/>
              <a:t>Good video explaining different kinds of classic normalizations: </a:t>
            </a:r>
            <a:r>
              <a:rPr lang="de" u="sng">
                <a:solidFill>
                  <a:schemeClr val="hlink"/>
                </a:solidFill>
                <a:hlinkClick r:id="rId9"/>
              </a:rPr>
              <a:t>https://www.youtube.com/watch?v=S1PcT5rp8c4&amp;pp=ygUVbm9ybWFsaXphdGlvbiBybmEgd2h5</a:t>
            </a:r>
            <a:r>
              <a:rPr lang="de"/>
              <a:t>     </a:t>
            </a:r>
            <a:endParaRPr/>
          </a:p>
          <a:p>
            <a:pPr indent="0" lvl="0" marL="0" rtl="0" algn="l">
              <a:spcBef>
                <a:spcPts val="1200"/>
              </a:spcBef>
              <a:spcAft>
                <a:spcPts val="0"/>
              </a:spcAft>
              <a:buClr>
                <a:schemeClr val="dk1"/>
              </a:buClr>
              <a:buSzPct val="61111"/>
              <a:buFont typeface="Arial"/>
              <a:buNone/>
            </a:pPr>
            <a:r>
              <a:rPr lang="de"/>
              <a:t>Generally good channel for more technical explanations of topics: </a:t>
            </a:r>
            <a:r>
              <a:rPr lang="de" u="sng">
                <a:solidFill>
                  <a:schemeClr val="hlink"/>
                </a:solidFill>
                <a:hlinkClick r:id="rId10"/>
              </a:rPr>
              <a:t>https://www.youtube.com/@statquest</a:t>
            </a:r>
            <a:r>
              <a:rPr lang="de"/>
              <a:t> </a:t>
            </a:r>
            <a:endParaRPr/>
          </a:p>
          <a:p>
            <a:pPr indent="0" lvl="0" marL="0" rtl="0" algn="l">
              <a:spcBef>
                <a:spcPts val="1200"/>
              </a:spcBef>
              <a:spcAft>
                <a:spcPts val="0"/>
              </a:spcAft>
              <a:buClr>
                <a:schemeClr val="dk1"/>
              </a:buClr>
              <a:buSzPct val="61111"/>
              <a:buFont typeface="Arial"/>
              <a:buNone/>
            </a:pPr>
            <a:r>
              <a:rPr lang="de"/>
              <a:t>sva paper: </a:t>
            </a:r>
            <a:r>
              <a:rPr lang="de" u="sng">
                <a:solidFill>
                  <a:schemeClr val="hlink"/>
                </a:solidFill>
                <a:hlinkClick r:id="rId11"/>
              </a:rPr>
              <a:t>https://academic.oup.com/nar/article/42/21/e161/2903156?login=false</a:t>
            </a:r>
            <a:r>
              <a:rPr lang="de"/>
              <a:t> </a:t>
            </a:r>
            <a:endParaRPr/>
          </a:p>
          <a:p>
            <a:pPr indent="0" lvl="0" marL="0" rtl="0" algn="l">
              <a:spcBef>
                <a:spcPts val="1200"/>
              </a:spcBef>
              <a:spcAft>
                <a:spcPts val="0"/>
              </a:spcAft>
              <a:buClr>
                <a:schemeClr val="dk1"/>
              </a:buClr>
              <a:buSzPct val="61111"/>
              <a:buFont typeface="Arial"/>
              <a:buNone/>
            </a:pPr>
            <a:r>
              <a:rPr lang="de"/>
              <a:t>PCA main ideas: </a:t>
            </a:r>
            <a:r>
              <a:rPr lang="de" u="sng">
                <a:solidFill>
                  <a:schemeClr val="hlink"/>
                </a:solidFill>
                <a:hlinkClick r:id="rId12"/>
              </a:rPr>
              <a:t>https://www.youtube.com/watch?v=HMOI_lkzW08</a:t>
            </a:r>
            <a:r>
              <a:rPr lang="de"/>
              <a:t> </a:t>
            </a:r>
            <a:endParaRPr/>
          </a:p>
          <a:p>
            <a:pPr indent="0" lvl="0" marL="0" rtl="0" algn="l">
              <a:spcBef>
                <a:spcPts val="1200"/>
              </a:spcBef>
              <a:spcAft>
                <a:spcPts val="0"/>
              </a:spcAft>
              <a:buClr>
                <a:schemeClr val="dk1"/>
              </a:buClr>
              <a:buSzPct val="61111"/>
              <a:buFont typeface="Arial"/>
              <a:buNone/>
            </a:pPr>
            <a:r>
              <a:rPr lang="de"/>
              <a:t>PCA step by step: </a:t>
            </a:r>
            <a:r>
              <a:rPr lang="de" u="sng">
                <a:solidFill>
                  <a:schemeClr val="hlink"/>
                </a:solidFill>
                <a:hlinkClick r:id="rId13"/>
              </a:rPr>
              <a:t>https://www.youtube.com/watch?v=FgakZw6K1QQ&amp;t=526s</a:t>
            </a:r>
            <a:r>
              <a:rPr lang="de"/>
              <a:t> </a:t>
            </a:r>
            <a:endParaRPr/>
          </a:p>
          <a:p>
            <a:pPr indent="0" lvl="0" marL="0" rtl="0" algn="l">
              <a:spcBef>
                <a:spcPts val="1200"/>
              </a:spcBef>
              <a:spcAft>
                <a:spcPts val="0"/>
              </a:spcAft>
              <a:buClr>
                <a:schemeClr val="dk1"/>
              </a:buClr>
              <a:buSzPct val="61111"/>
              <a:buFont typeface="Arial"/>
              <a:buNone/>
            </a:pPr>
            <a:r>
              <a:rPr lang="de"/>
              <a:t>Hierarchical clustering: </a:t>
            </a:r>
            <a:r>
              <a:rPr lang="de" u="sng">
                <a:solidFill>
                  <a:schemeClr val="hlink"/>
                </a:solidFill>
                <a:hlinkClick r:id="rId14"/>
              </a:rPr>
              <a:t>https://www.youtube.com/watch?v=7xHsRkOdVwo&amp;t=272s</a:t>
            </a:r>
            <a:r>
              <a:rPr lang="de"/>
              <a:t> </a:t>
            </a:r>
            <a:endParaRPr/>
          </a:p>
          <a:p>
            <a:pPr indent="0" lvl="0" marL="0" rtl="0" algn="l">
              <a:spcBef>
                <a:spcPts val="1200"/>
              </a:spcBef>
              <a:spcAft>
                <a:spcPts val="1200"/>
              </a:spcAft>
              <a:buClr>
                <a:schemeClr val="dk1"/>
              </a:buClr>
              <a:buSzPct val="61111"/>
              <a:buFont typeface="Arial"/>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de"/>
              <a:t>Lesson 2: Bulk-RNA</a:t>
            </a:r>
            <a:endParaRPr/>
          </a:p>
          <a:p>
            <a:pPr indent="0" lvl="0" marL="0" rtl="0" algn="ctr">
              <a:spcBef>
                <a:spcPts val="0"/>
              </a:spcBef>
              <a:spcAft>
                <a:spcPts val="0"/>
              </a:spcAft>
              <a:buNone/>
            </a:pPr>
            <a:r>
              <a:rPr lang="de"/>
              <a:t>Part II </a:t>
            </a:r>
            <a:endParaRPr/>
          </a:p>
        </p:txBody>
      </p:sp>
      <p:sp>
        <p:nvSpPr>
          <p:cNvPr id="381" name="Google Shape;381;p3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de"/>
              <a:t>Jaehyun Lee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Topics</a:t>
            </a:r>
            <a:endParaRPr/>
          </a:p>
        </p:txBody>
      </p:sp>
      <p:sp>
        <p:nvSpPr>
          <p:cNvPr id="387" name="Google Shape;387;p39"/>
          <p:cNvSpPr txBox="1"/>
          <p:nvPr>
            <p:ph idx="1" type="body"/>
          </p:nvPr>
        </p:nvSpPr>
        <p:spPr>
          <a:xfrm>
            <a:off x="0" y="572700"/>
            <a:ext cx="9144000" cy="443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de">
                <a:solidFill>
                  <a:schemeClr val="dk1"/>
                </a:solidFill>
              </a:rPr>
              <a:t>General Information and Pipeline of Bulk-RNA</a:t>
            </a:r>
            <a:endParaRPr>
              <a:solidFill>
                <a:schemeClr val="dk1"/>
              </a:solidFill>
            </a:endParaRPr>
          </a:p>
          <a:p>
            <a:pPr indent="-342900" lvl="0" marL="457200" rtl="0" algn="l">
              <a:spcBef>
                <a:spcPts val="0"/>
              </a:spcBef>
              <a:spcAft>
                <a:spcPts val="0"/>
              </a:spcAft>
              <a:buClr>
                <a:schemeClr val="dk1"/>
              </a:buClr>
              <a:buSzPts val="1800"/>
              <a:buAutoNum type="arabicPeriod"/>
            </a:pPr>
            <a:r>
              <a:rPr lang="de">
                <a:solidFill>
                  <a:schemeClr val="dk1"/>
                </a:solidFill>
              </a:rPr>
              <a:t>Quality Control</a:t>
            </a:r>
            <a:endParaRPr>
              <a:solidFill>
                <a:schemeClr val="dk1"/>
              </a:solidFill>
            </a:endParaRPr>
          </a:p>
          <a:p>
            <a:pPr indent="-342900" lvl="0" marL="457200" rtl="0" algn="l">
              <a:spcBef>
                <a:spcPts val="0"/>
              </a:spcBef>
              <a:spcAft>
                <a:spcPts val="0"/>
              </a:spcAft>
              <a:buClr>
                <a:schemeClr val="dk1"/>
              </a:buClr>
              <a:buSzPts val="1800"/>
              <a:buAutoNum type="arabicPeriod"/>
            </a:pPr>
            <a:r>
              <a:rPr lang="de">
                <a:solidFill>
                  <a:schemeClr val="dk1"/>
                </a:solidFill>
              </a:rPr>
              <a:t>Exploratory analysis</a:t>
            </a:r>
            <a:endParaRPr>
              <a:solidFill>
                <a:schemeClr val="dk1"/>
              </a:solidFill>
            </a:endParaRPr>
          </a:p>
          <a:p>
            <a:pPr indent="-342900" lvl="0" marL="457200" rtl="0" algn="l">
              <a:spcBef>
                <a:spcPts val="0"/>
              </a:spcBef>
              <a:spcAft>
                <a:spcPts val="0"/>
              </a:spcAft>
              <a:buClr>
                <a:srgbClr val="FF0000"/>
              </a:buClr>
              <a:buSzPts val="1800"/>
              <a:buAutoNum type="arabicPeriod"/>
            </a:pPr>
            <a:r>
              <a:rPr lang="de">
                <a:solidFill>
                  <a:srgbClr val="FF0000"/>
                </a:solidFill>
              </a:rPr>
              <a:t>Differential Gene Expression Analysis (DGE)</a:t>
            </a:r>
            <a:endParaRPr>
              <a:solidFill>
                <a:srgbClr val="FF0000"/>
              </a:solidFill>
            </a:endParaRPr>
          </a:p>
          <a:p>
            <a:pPr indent="-317500" lvl="1" marL="914400" rtl="0" algn="l">
              <a:spcBef>
                <a:spcPts val="0"/>
              </a:spcBef>
              <a:spcAft>
                <a:spcPts val="0"/>
              </a:spcAft>
              <a:buClr>
                <a:srgbClr val="FF0000"/>
              </a:buClr>
              <a:buSzPts val="1400"/>
              <a:buAutoNum type="arabicPeriod"/>
            </a:pPr>
            <a:r>
              <a:rPr lang="de">
                <a:solidFill>
                  <a:srgbClr val="FF0000"/>
                </a:solidFill>
              </a:rPr>
              <a:t>Why and what is DGE?</a:t>
            </a:r>
            <a:endParaRPr>
              <a:solidFill>
                <a:srgbClr val="FF0000"/>
              </a:solidFill>
            </a:endParaRPr>
          </a:p>
          <a:p>
            <a:pPr indent="-317500" lvl="1" marL="914400" rtl="0" algn="l">
              <a:spcBef>
                <a:spcPts val="0"/>
              </a:spcBef>
              <a:spcAft>
                <a:spcPts val="0"/>
              </a:spcAft>
              <a:buClr>
                <a:srgbClr val="FF0000"/>
              </a:buClr>
              <a:buSzPts val="1400"/>
              <a:buAutoNum type="arabicPeriod"/>
            </a:pPr>
            <a:r>
              <a:rPr lang="de">
                <a:solidFill>
                  <a:srgbClr val="FF0000"/>
                </a:solidFill>
              </a:rPr>
              <a:t>Most used Algorithms/Software</a:t>
            </a:r>
            <a:endParaRPr>
              <a:solidFill>
                <a:srgbClr val="FF0000"/>
              </a:solidFill>
            </a:endParaRPr>
          </a:p>
          <a:p>
            <a:pPr indent="-317500" lvl="1" marL="914400" rtl="0" algn="l">
              <a:spcBef>
                <a:spcPts val="0"/>
              </a:spcBef>
              <a:spcAft>
                <a:spcPts val="0"/>
              </a:spcAft>
              <a:buClr>
                <a:srgbClr val="FF0000"/>
              </a:buClr>
              <a:buSzPts val="1400"/>
              <a:buAutoNum type="arabicPeriod"/>
            </a:pPr>
            <a:r>
              <a:rPr lang="de">
                <a:solidFill>
                  <a:srgbClr val="FF0000"/>
                </a:solidFill>
              </a:rPr>
              <a:t>General Linear modelling and Representation of Data</a:t>
            </a:r>
            <a:endParaRPr>
              <a:solidFill>
                <a:srgbClr val="FF0000"/>
              </a:solidFill>
            </a:endParaRPr>
          </a:p>
          <a:p>
            <a:pPr indent="-317500" lvl="1" marL="914400" rtl="0" algn="l">
              <a:spcBef>
                <a:spcPts val="0"/>
              </a:spcBef>
              <a:spcAft>
                <a:spcPts val="0"/>
              </a:spcAft>
              <a:buClr>
                <a:srgbClr val="FF0000"/>
              </a:buClr>
              <a:buSzPts val="1400"/>
              <a:buAutoNum type="arabicPeriod"/>
            </a:pPr>
            <a:r>
              <a:rPr lang="de">
                <a:solidFill>
                  <a:srgbClr val="FF0000"/>
                </a:solidFill>
              </a:rPr>
              <a:t>Batch and technical effects correction</a:t>
            </a:r>
            <a:endParaRPr>
              <a:solidFill>
                <a:srgbClr val="FF0000"/>
              </a:solidFill>
            </a:endParaRPr>
          </a:p>
          <a:p>
            <a:pPr indent="-317500" lvl="1" marL="914400" rtl="0" algn="l">
              <a:spcBef>
                <a:spcPts val="0"/>
              </a:spcBef>
              <a:spcAft>
                <a:spcPts val="0"/>
              </a:spcAft>
              <a:buClr>
                <a:srgbClr val="FF0000"/>
              </a:buClr>
              <a:buSzPts val="1400"/>
              <a:buAutoNum type="arabicPeriod"/>
            </a:pPr>
            <a:r>
              <a:rPr lang="de">
                <a:solidFill>
                  <a:srgbClr val="FF0000"/>
                </a:solidFill>
              </a:rPr>
              <a:t>Interpretation and Visualization </a:t>
            </a:r>
            <a:endParaRPr>
              <a:solidFill>
                <a:srgbClr val="FF0000"/>
              </a:solidFill>
            </a:endParaRPr>
          </a:p>
          <a:p>
            <a:pPr indent="-342900" lvl="0" marL="457200" rtl="0" algn="l">
              <a:spcBef>
                <a:spcPts val="0"/>
              </a:spcBef>
              <a:spcAft>
                <a:spcPts val="0"/>
              </a:spcAft>
              <a:buSzPts val="1800"/>
              <a:buAutoNum type="arabicPeriod"/>
            </a:pPr>
            <a:r>
              <a:rPr lang="de"/>
              <a:t>Summary</a:t>
            </a:r>
            <a:endParaRPr/>
          </a:p>
          <a:p>
            <a:pPr indent="0" lvl="0" marL="45720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Quick recap</a:t>
            </a:r>
            <a:endParaRPr/>
          </a:p>
        </p:txBody>
      </p:sp>
      <p:sp>
        <p:nvSpPr>
          <p:cNvPr id="393" name="Google Shape;393;p40"/>
          <p:cNvSpPr txBox="1"/>
          <p:nvPr>
            <p:ph idx="1" type="body"/>
          </p:nvPr>
        </p:nvSpPr>
        <p:spPr>
          <a:xfrm>
            <a:off x="0" y="572700"/>
            <a:ext cx="9144000" cy="443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We should have:</a:t>
            </a:r>
            <a:endParaRPr/>
          </a:p>
          <a:p>
            <a:pPr indent="-342900" lvl="0" marL="457200" rtl="0" algn="l">
              <a:spcBef>
                <a:spcPts val="1200"/>
              </a:spcBef>
              <a:spcAft>
                <a:spcPts val="0"/>
              </a:spcAft>
              <a:buSzPts val="1800"/>
              <a:buChar char="-"/>
            </a:pPr>
            <a:r>
              <a:rPr lang="de"/>
              <a:t>good quality data</a:t>
            </a:r>
            <a:endParaRPr/>
          </a:p>
          <a:p>
            <a:pPr indent="-342900" lvl="0" marL="457200" rtl="0" algn="l">
              <a:spcBef>
                <a:spcPts val="0"/>
              </a:spcBef>
              <a:spcAft>
                <a:spcPts val="0"/>
              </a:spcAft>
              <a:buSzPts val="1800"/>
              <a:buChar char="-"/>
            </a:pPr>
            <a:r>
              <a:rPr lang="de"/>
              <a:t>defined comparisons, number of samples etc.</a:t>
            </a:r>
            <a:endParaRPr/>
          </a:p>
          <a:p>
            <a:pPr indent="-342900" lvl="0" marL="457200" rtl="0" algn="l">
              <a:spcBef>
                <a:spcPts val="0"/>
              </a:spcBef>
              <a:spcAft>
                <a:spcPts val="0"/>
              </a:spcAft>
              <a:buSzPts val="1800"/>
              <a:buChar char="-"/>
            </a:pPr>
            <a:r>
              <a:rPr lang="de"/>
              <a:t>found possible batch effects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3.1 Differential Gene Expression Analysis: What and Why?</a:t>
            </a:r>
            <a:endParaRPr/>
          </a:p>
        </p:txBody>
      </p:sp>
      <p:sp>
        <p:nvSpPr>
          <p:cNvPr id="399" name="Google Shape;399;p41"/>
          <p:cNvSpPr txBox="1"/>
          <p:nvPr>
            <p:ph idx="1" type="body"/>
          </p:nvPr>
        </p:nvSpPr>
        <p:spPr>
          <a:xfrm>
            <a:off x="0" y="572700"/>
            <a:ext cx="9144000" cy="443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What is Differential Gene Expression Analysis (DGE)?</a:t>
            </a:r>
            <a:endParaRPr/>
          </a:p>
          <a:p>
            <a:pPr indent="-342900" lvl="0" marL="457200" rtl="0" algn="l">
              <a:spcBef>
                <a:spcPts val="1200"/>
              </a:spcBef>
              <a:spcAft>
                <a:spcPts val="0"/>
              </a:spcAft>
              <a:buSzPts val="1800"/>
              <a:buChar char="-"/>
            </a:pPr>
            <a:r>
              <a:rPr lang="de"/>
              <a:t>changes from WT to condition</a:t>
            </a:r>
            <a:endParaRPr/>
          </a:p>
          <a:p>
            <a:pPr indent="-342900" lvl="0" marL="457200" rtl="0" algn="l">
              <a:spcBef>
                <a:spcPts val="0"/>
              </a:spcBef>
              <a:spcAft>
                <a:spcPts val="0"/>
              </a:spcAft>
              <a:buSzPts val="1800"/>
              <a:buChar char="-"/>
            </a:pPr>
            <a:r>
              <a:rPr lang="de"/>
              <a:t>finding genes that are </a:t>
            </a:r>
            <a:r>
              <a:rPr lang="de">
                <a:highlight>
                  <a:schemeClr val="accent6"/>
                </a:highlight>
              </a:rPr>
              <a:t>significantly </a:t>
            </a:r>
            <a:r>
              <a:rPr lang="de"/>
              <a:t>up or down regulated</a:t>
            </a:r>
            <a:endParaRPr/>
          </a:p>
          <a:p>
            <a:pPr indent="0" lvl="0" marL="0" rtl="0" algn="l">
              <a:spcBef>
                <a:spcPts val="1200"/>
              </a:spcBef>
              <a:spcAft>
                <a:spcPts val="0"/>
              </a:spcAft>
              <a:buNone/>
            </a:pPr>
            <a:r>
              <a:rPr lang="de"/>
              <a:t>How to determine and define “significant”?</a:t>
            </a:r>
            <a:endParaRPr/>
          </a:p>
          <a:p>
            <a:pPr indent="-342900" lvl="0" marL="457200" rtl="0" algn="l">
              <a:spcBef>
                <a:spcPts val="1200"/>
              </a:spcBef>
              <a:spcAft>
                <a:spcPts val="0"/>
              </a:spcAft>
              <a:buSzPts val="1800"/>
              <a:buChar char="-"/>
            </a:pPr>
            <a:r>
              <a:rPr lang="de"/>
              <a:t>based on statistical modelling</a:t>
            </a:r>
            <a:endParaRPr/>
          </a:p>
          <a:p>
            <a:pPr indent="-342900" lvl="0" marL="457200" rtl="0" algn="l">
              <a:spcBef>
                <a:spcPts val="0"/>
              </a:spcBef>
              <a:spcAft>
                <a:spcPts val="0"/>
              </a:spcAft>
              <a:buSzPts val="1800"/>
              <a:buChar char="-"/>
            </a:pPr>
            <a:r>
              <a:rPr lang="de"/>
              <a:t>based on p-value/FDR</a:t>
            </a:r>
            <a:endParaRPr/>
          </a:p>
          <a:p>
            <a:pPr indent="-342900" lvl="0" marL="457200" rtl="0" algn="l">
              <a:spcBef>
                <a:spcPts val="0"/>
              </a:spcBef>
              <a:spcAft>
                <a:spcPts val="0"/>
              </a:spcAft>
              <a:buSzPts val="1800"/>
              <a:buChar char="-"/>
            </a:pPr>
            <a:r>
              <a:rPr lang="de"/>
              <a:t>linear models</a:t>
            </a:r>
            <a:endParaRPr/>
          </a:p>
        </p:txBody>
      </p:sp>
      <p:pic>
        <p:nvPicPr>
          <p:cNvPr id="400" name="Google Shape;400;p41"/>
          <p:cNvPicPr preferRelativeResize="0"/>
          <p:nvPr/>
        </p:nvPicPr>
        <p:blipFill>
          <a:blip r:embed="rId3">
            <a:alphaModFix/>
          </a:blip>
          <a:stretch>
            <a:fillRect/>
          </a:stretch>
        </p:blipFill>
        <p:spPr>
          <a:xfrm>
            <a:off x="4669550" y="1868675"/>
            <a:ext cx="4415724" cy="2922526"/>
          </a:xfrm>
          <a:prstGeom prst="rect">
            <a:avLst/>
          </a:prstGeom>
          <a:noFill/>
          <a:ln>
            <a:noFill/>
          </a:ln>
        </p:spPr>
      </p:pic>
      <p:sp>
        <p:nvSpPr>
          <p:cNvPr id="401" name="Google Shape;401;p41"/>
          <p:cNvSpPr txBox="1"/>
          <p:nvPr/>
        </p:nvSpPr>
        <p:spPr>
          <a:xfrm>
            <a:off x="4669550" y="47150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biocorecrg.github.io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de"/>
              <a:t>General Information and Pipeline of Bulk-RNA</a:t>
            </a:r>
            <a:endParaRPr/>
          </a:p>
        </p:txBody>
      </p:sp>
      <p:sp>
        <p:nvSpPr>
          <p:cNvPr id="67" name="Google Shape;67;p15"/>
          <p:cNvSpPr/>
          <p:nvPr/>
        </p:nvSpPr>
        <p:spPr>
          <a:xfrm>
            <a:off x="0" y="515825"/>
            <a:ext cx="9144000" cy="651900"/>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68" name="Google Shape;68;p15"/>
          <p:cNvSpPr/>
          <p:nvPr/>
        </p:nvSpPr>
        <p:spPr>
          <a:xfrm>
            <a:off x="31600" y="676625"/>
            <a:ext cx="1082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Mapping</a:t>
            </a:r>
            <a:endParaRPr b="0" i="0" sz="1800" u="none" cap="none" strike="noStrike">
              <a:solidFill>
                <a:srgbClr val="FFFFFF"/>
              </a:solidFill>
              <a:latin typeface="Calibri"/>
              <a:ea typeface="Calibri"/>
              <a:cs typeface="Calibri"/>
              <a:sym typeface="Calibri"/>
            </a:endParaRPr>
          </a:p>
        </p:txBody>
      </p:sp>
      <p:sp>
        <p:nvSpPr>
          <p:cNvPr id="69" name="Google Shape;69;p15"/>
          <p:cNvSpPr/>
          <p:nvPr/>
        </p:nvSpPr>
        <p:spPr>
          <a:xfrm>
            <a:off x="1251575" y="676625"/>
            <a:ext cx="18816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Quality Control</a:t>
            </a:r>
            <a:endParaRPr b="0" i="0" sz="1800" u="none" cap="none" strike="noStrike">
              <a:solidFill>
                <a:srgbClr val="FFFFFF"/>
              </a:solidFill>
              <a:latin typeface="Calibri"/>
              <a:ea typeface="Calibri"/>
              <a:cs typeface="Calibri"/>
              <a:sym typeface="Calibri"/>
            </a:endParaRPr>
          </a:p>
        </p:txBody>
      </p:sp>
      <p:sp>
        <p:nvSpPr>
          <p:cNvPr id="70" name="Google Shape;70;p15"/>
          <p:cNvSpPr/>
          <p:nvPr/>
        </p:nvSpPr>
        <p:spPr>
          <a:xfrm>
            <a:off x="3328072" y="676625"/>
            <a:ext cx="21060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Exploratory Analysis</a:t>
            </a:r>
            <a:endParaRPr/>
          </a:p>
        </p:txBody>
      </p:sp>
      <p:sp>
        <p:nvSpPr>
          <p:cNvPr id="71" name="Google Shape;71;p15"/>
          <p:cNvSpPr/>
          <p:nvPr/>
        </p:nvSpPr>
        <p:spPr>
          <a:xfrm>
            <a:off x="5653100" y="676625"/>
            <a:ext cx="1835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Batch Correction</a:t>
            </a:r>
            <a:endParaRPr/>
          </a:p>
        </p:txBody>
      </p:sp>
      <p:sp>
        <p:nvSpPr>
          <p:cNvPr id="72" name="Google Shape;72;p15"/>
          <p:cNvSpPr/>
          <p:nvPr/>
        </p:nvSpPr>
        <p:spPr>
          <a:xfrm>
            <a:off x="7730200" y="676625"/>
            <a:ext cx="9999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DGE</a:t>
            </a:r>
            <a:endParaRPr/>
          </a:p>
        </p:txBody>
      </p:sp>
      <p:sp>
        <p:nvSpPr>
          <p:cNvPr id="73" name="Google Shape;73;p15"/>
          <p:cNvSpPr txBox="1"/>
          <p:nvPr>
            <p:ph idx="1" type="body"/>
          </p:nvPr>
        </p:nvSpPr>
        <p:spPr>
          <a:xfrm>
            <a:off x="0" y="1110850"/>
            <a:ext cx="9144000" cy="4032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1 sample == 1 patient</a:t>
            </a:r>
            <a:endParaRPr/>
          </a:p>
          <a:p>
            <a:pPr indent="-342900" lvl="0" marL="457200" rtl="0" algn="l">
              <a:spcBef>
                <a:spcPts val="0"/>
              </a:spcBef>
              <a:spcAft>
                <a:spcPts val="0"/>
              </a:spcAft>
              <a:buSzPts val="1800"/>
              <a:buChar char="-"/>
            </a:pPr>
            <a:r>
              <a:rPr lang="de"/>
              <a:t>Often used to compare a condition vs control in a genome wide scale</a:t>
            </a:r>
            <a:endParaRPr/>
          </a:p>
          <a:p>
            <a:pPr indent="-342900" lvl="0" marL="457200" rtl="0" algn="l">
              <a:spcBef>
                <a:spcPts val="0"/>
              </a:spcBef>
              <a:spcAft>
                <a:spcPts val="0"/>
              </a:spcAft>
              <a:buSzPts val="1800"/>
              <a:buChar char="-"/>
            </a:pPr>
            <a:r>
              <a:rPr lang="de"/>
              <a:t>Routine-like analysis with many established pipelines</a:t>
            </a:r>
            <a:endParaRPr/>
          </a:p>
          <a:p>
            <a:pPr indent="-342900" lvl="0" marL="457200" rtl="0" algn="l">
              <a:spcBef>
                <a:spcPts val="0"/>
              </a:spcBef>
              <a:spcAft>
                <a:spcPts val="0"/>
              </a:spcAft>
              <a:buSzPts val="1800"/>
              <a:buChar char="-"/>
            </a:pPr>
            <a:r>
              <a:rPr lang="de"/>
              <a:t>Solid foundation to start transcriptomics and learn the basics of DGE</a:t>
            </a:r>
            <a:endParaRPr/>
          </a:p>
          <a:p>
            <a:pPr indent="0" lvl="0" marL="0" rtl="0" algn="l">
              <a:spcBef>
                <a:spcPts val="1200"/>
              </a:spcBef>
              <a:spcAft>
                <a:spcPts val="1200"/>
              </a:spcAft>
              <a:buNone/>
            </a:pPr>
            <a:r>
              <a:t/>
            </a:r>
            <a:endParaRPr/>
          </a:p>
        </p:txBody>
      </p:sp>
      <p:pic>
        <p:nvPicPr>
          <p:cNvPr id="74" name="Google Shape;74;p15"/>
          <p:cNvPicPr preferRelativeResize="0"/>
          <p:nvPr/>
        </p:nvPicPr>
        <p:blipFill>
          <a:blip r:embed="rId3">
            <a:alphaModFix/>
          </a:blip>
          <a:stretch>
            <a:fillRect/>
          </a:stretch>
        </p:blipFill>
        <p:spPr>
          <a:xfrm>
            <a:off x="1879613" y="2514225"/>
            <a:ext cx="4761386" cy="2410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3.2 Most used Algorithms/Software/Methods</a:t>
            </a:r>
            <a:endParaRPr/>
          </a:p>
        </p:txBody>
      </p:sp>
      <p:sp>
        <p:nvSpPr>
          <p:cNvPr id="407" name="Google Shape;407;p42"/>
          <p:cNvSpPr txBox="1"/>
          <p:nvPr/>
        </p:nvSpPr>
        <p:spPr>
          <a:xfrm>
            <a:off x="3818875" y="2036250"/>
            <a:ext cx="10803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highlight>
                  <a:schemeClr val="accent6"/>
                </a:highlight>
              </a:rPr>
              <a:t>DESeq2</a:t>
            </a:r>
            <a:endParaRPr sz="1800">
              <a:solidFill>
                <a:schemeClr val="dk2"/>
              </a:solidFill>
              <a:highlight>
                <a:schemeClr val="accent6"/>
              </a:highlight>
            </a:endParaRPr>
          </a:p>
        </p:txBody>
      </p:sp>
      <p:sp>
        <p:nvSpPr>
          <p:cNvPr id="408" name="Google Shape;408;p42"/>
          <p:cNvSpPr txBox="1"/>
          <p:nvPr/>
        </p:nvSpPr>
        <p:spPr>
          <a:xfrm>
            <a:off x="647975" y="2893250"/>
            <a:ext cx="10803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rPr>
              <a:t>limma</a:t>
            </a:r>
            <a:endParaRPr sz="1800">
              <a:solidFill>
                <a:schemeClr val="dk2"/>
              </a:solidFill>
            </a:endParaRPr>
          </a:p>
        </p:txBody>
      </p:sp>
      <p:sp>
        <p:nvSpPr>
          <p:cNvPr id="409" name="Google Shape;409;p42"/>
          <p:cNvSpPr txBox="1"/>
          <p:nvPr/>
        </p:nvSpPr>
        <p:spPr>
          <a:xfrm>
            <a:off x="7024250" y="2810800"/>
            <a:ext cx="10803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rPr>
              <a:t>edgeR</a:t>
            </a:r>
            <a:endParaRPr sz="1800">
              <a:solidFill>
                <a:schemeClr val="dk2"/>
              </a:solidFill>
            </a:endParaRPr>
          </a:p>
        </p:txBody>
      </p:sp>
      <p:sp>
        <p:nvSpPr>
          <p:cNvPr id="410" name="Google Shape;410;p42"/>
          <p:cNvSpPr txBox="1"/>
          <p:nvPr/>
        </p:nvSpPr>
        <p:spPr>
          <a:xfrm>
            <a:off x="3501075" y="3140000"/>
            <a:ext cx="31950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rPr>
              <a:t>generalized linear modelling</a:t>
            </a:r>
            <a:endParaRPr sz="1800">
              <a:solidFill>
                <a:schemeClr val="dk2"/>
              </a:solidFill>
            </a:endParaRPr>
          </a:p>
        </p:txBody>
      </p:sp>
      <p:sp>
        <p:nvSpPr>
          <p:cNvPr id="411" name="Google Shape;411;p42"/>
          <p:cNvSpPr txBox="1"/>
          <p:nvPr/>
        </p:nvSpPr>
        <p:spPr>
          <a:xfrm>
            <a:off x="1106200" y="846375"/>
            <a:ext cx="11625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rPr>
              <a:t>t-test</a:t>
            </a:r>
            <a:endParaRPr sz="1800">
              <a:solidFill>
                <a:schemeClr val="dk2"/>
              </a:solidFill>
            </a:endParaRPr>
          </a:p>
        </p:txBody>
      </p:sp>
      <p:sp>
        <p:nvSpPr>
          <p:cNvPr id="412" name="Google Shape;412;p42"/>
          <p:cNvSpPr txBox="1"/>
          <p:nvPr/>
        </p:nvSpPr>
        <p:spPr>
          <a:xfrm>
            <a:off x="4288350" y="775650"/>
            <a:ext cx="11625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rPr>
              <a:t>ANOVA</a:t>
            </a:r>
            <a:endParaRPr sz="1800">
              <a:solidFill>
                <a:schemeClr val="dk2"/>
              </a:solidFill>
            </a:endParaRPr>
          </a:p>
        </p:txBody>
      </p:sp>
      <p:sp>
        <p:nvSpPr>
          <p:cNvPr id="413" name="Google Shape;413;p42"/>
          <p:cNvSpPr txBox="1"/>
          <p:nvPr/>
        </p:nvSpPr>
        <p:spPr>
          <a:xfrm>
            <a:off x="5802950" y="1233750"/>
            <a:ext cx="17856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rPr>
              <a:t>Wilcoxon test</a:t>
            </a:r>
            <a:endParaRPr sz="1800">
              <a:solidFill>
                <a:schemeClr val="dk2"/>
              </a:solidFill>
            </a:endParaRPr>
          </a:p>
        </p:txBody>
      </p:sp>
      <p:sp>
        <p:nvSpPr>
          <p:cNvPr id="414" name="Google Shape;414;p42"/>
          <p:cNvSpPr txBox="1"/>
          <p:nvPr/>
        </p:nvSpPr>
        <p:spPr>
          <a:xfrm>
            <a:off x="1951700" y="1233750"/>
            <a:ext cx="2488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rPr>
              <a:t>kruskal wallis test</a:t>
            </a:r>
            <a:endParaRPr sz="1800">
              <a:solidFill>
                <a:schemeClr val="dk2"/>
              </a:solidFill>
            </a:endParaRPr>
          </a:p>
        </p:txBody>
      </p:sp>
      <p:sp>
        <p:nvSpPr>
          <p:cNvPr id="415" name="Google Shape;415;p42"/>
          <p:cNvSpPr/>
          <p:nvPr/>
        </p:nvSpPr>
        <p:spPr>
          <a:xfrm>
            <a:off x="354650" y="1930575"/>
            <a:ext cx="8079300" cy="24543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3.2 Most used Algorithms/Software/Methods</a:t>
            </a:r>
            <a:endParaRPr/>
          </a:p>
        </p:txBody>
      </p:sp>
      <p:sp>
        <p:nvSpPr>
          <p:cNvPr id="421" name="Google Shape;421;p43"/>
          <p:cNvSpPr txBox="1"/>
          <p:nvPr>
            <p:ph idx="1" type="body"/>
          </p:nvPr>
        </p:nvSpPr>
        <p:spPr>
          <a:xfrm>
            <a:off x="0" y="572700"/>
            <a:ext cx="9144000" cy="443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DESeq2</a:t>
            </a:r>
            <a:endParaRPr/>
          </a:p>
          <a:p>
            <a:pPr indent="-317500" lvl="1" marL="914400" rtl="0" algn="l">
              <a:spcBef>
                <a:spcPts val="0"/>
              </a:spcBef>
              <a:spcAft>
                <a:spcPts val="0"/>
              </a:spcAft>
              <a:buSzPts val="1400"/>
              <a:buChar char="-"/>
            </a:pPr>
            <a:r>
              <a:rPr lang="de"/>
              <a:t>My choice</a:t>
            </a:r>
            <a:endParaRPr/>
          </a:p>
          <a:p>
            <a:pPr indent="-317500" lvl="1" marL="914400" rtl="0" algn="l">
              <a:spcBef>
                <a:spcPts val="0"/>
              </a:spcBef>
              <a:spcAft>
                <a:spcPts val="0"/>
              </a:spcAft>
              <a:buSzPts val="1400"/>
              <a:buChar char="-"/>
            </a:pPr>
            <a:r>
              <a:rPr lang="de"/>
              <a:t>Wald and LRT testing</a:t>
            </a:r>
            <a:endParaRPr/>
          </a:p>
          <a:p>
            <a:pPr indent="-317500" lvl="1" marL="914400" rtl="0" algn="l">
              <a:spcBef>
                <a:spcPts val="0"/>
              </a:spcBef>
              <a:spcAft>
                <a:spcPts val="0"/>
              </a:spcAft>
              <a:buSzPts val="1400"/>
              <a:buChar char="-"/>
            </a:pPr>
            <a:r>
              <a:rPr lang="de"/>
              <a:t>Very good documentation</a:t>
            </a:r>
            <a:endParaRPr/>
          </a:p>
          <a:p>
            <a:pPr indent="-317500" lvl="1" marL="914400" rtl="0" algn="l">
              <a:spcBef>
                <a:spcPts val="0"/>
              </a:spcBef>
              <a:spcAft>
                <a:spcPts val="0"/>
              </a:spcAft>
              <a:buSzPts val="1400"/>
              <a:buChar char="-"/>
            </a:pPr>
            <a:r>
              <a:rPr lang="de"/>
              <a:t>The author (Michael Love) is very active on biostars and other forums</a:t>
            </a:r>
            <a:endParaRPr/>
          </a:p>
          <a:p>
            <a:pPr indent="-342900" lvl="0" marL="457200" rtl="0" algn="l">
              <a:spcBef>
                <a:spcPts val="0"/>
              </a:spcBef>
              <a:spcAft>
                <a:spcPts val="0"/>
              </a:spcAft>
              <a:buSzPts val="1800"/>
              <a:buChar char="-"/>
            </a:pPr>
            <a:r>
              <a:rPr lang="de"/>
              <a:t>edgeR: similar to deseq2 with minor differences in modelling and normalization</a:t>
            </a:r>
            <a:endParaRPr/>
          </a:p>
          <a:p>
            <a:pPr indent="-342900" lvl="0" marL="457200" rtl="0" algn="l">
              <a:spcBef>
                <a:spcPts val="0"/>
              </a:spcBef>
              <a:spcAft>
                <a:spcPts val="0"/>
              </a:spcAft>
              <a:buSzPts val="1800"/>
              <a:buChar char="-"/>
            </a:pPr>
            <a:r>
              <a:rPr lang="de"/>
              <a:t>limma: better for your own linear modelling</a:t>
            </a:r>
            <a:endParaRPr/>
          </a:p>
          <a:p>
            <a:pPr indent="0" lvl="0" marL="0" rtl="0" algn="l">
              <a:spcBef>
                <a:spcPts val="1200"/>
              </a:spcBef>
              <a:spcAft>
                <a:spcPts val="1200"/>
              </a:spcAft>
              <a:buNone/>
            </a:pPr>
            <a:r>
              <a:t/>
            </a:r>
            <a:endParaRPr/>
          </a:p>
        </p:txBody>
      </p:sp>
      <p:sp>
        <p:nvSpPr>
          <p:cNvPr id="422" name="Google Shape;422;p43"/>
          <p:cNvSpPr txBox="1"/>
          <p:nvPr/>
        </p:nvSpPr>
        <p:spPr>
          <a:xfrm>
            <a:off x="225475" y="3046175"/>
            <a:ext cx="8678100" cy="13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highlight>
                  <a:schemeClr val="accent6"/>
                </a:highlight>
              </a:rPr>
              <a:t>The choice of method, package and algorithm depends on the design of the experiment. For more complex statistical modellings limma might be better. But for most of tests, DESeq2 is good.</a:t>
            </a:r>
            <a:endParaRPr sz="1800">
              <a:solidFill>
                <a:schemeClr val="dk2"/>
              </a:solidFill>
              <a:highlight>
                <a:schemeClr val="accent6"/>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3.3 General Linear Modelling and Data Representation</a:t>
            </a:r>
            <a:endParaRPr/>
          </a:p>
        </p:txBody>
      </p:sp>
      <p:sp>
        <p:nvSpPr>
          <p:cNvPr id="428" name="Google Shape;428;p44"/>
          <p:cNvSpPr txBox="1"/>
          <p:nvPr>
            <p:ph idx="1" type="body"/>
          </p:nvPr>
        </p:nvSpPr>
        <p:spPr>
          <a:xfrm>
            <a:off x="0" y="572700"/>
            <a:ext cx="9144000" cy="443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de">
                <a:highlight>
                  <a:schemeClr val="accent6"/>
                </a:highlight>
              </a:rPr>
              <a:t>I am extremely simplifying here!!</a:t>
            </a:r>
            <a:endParaRPr b="1">
              <a:highlight>
                <a:schemeClr val="accent6"/>
              </a:highlight>
            </a:endParaRPr>
          </a:p>
          <a:p>
            <a:pPr indent="-342900" lvl="0" marL="457200" rtl="0" algn="l">
              <a:spcBef>
                <a:spcPts val="0"/>
              </a:spcBef>
              <a:spcAft>
                <a:spcPts val="0"/>
              </a:spcAft>
              <a:buSzPts val="1800"/>
              <a:buChar char="-"/>
            </a:pPr>
            <a:r>
              <a:rPr b="1" lang="de">
                <a:highlight>
                  <a:schemeClr val="accent6"/>
                </a:highlight>
              </a:rPr>
              <a:t>This is the most complex part with high statistical/algebra mathematics</a:t>
            </a:r>
            <a:endParaRPr b="1">
              <a:highlight>
                <a:schemeClr val="accent6"/>
              </a:highlight>
            </a:endParaRPr>
          </a:p>
          <a:p>
            <a:pPr indent="-342900" lvl="0" marL="457200" rtl="0" algn="l">
              <a:spcBef>
                <a:spcPts val="0"/>
              </a:spcBef>
              <a:spcAft>
                <a:spcPts val="0"/>
              </a:spcAft>
              <a:buSzPts val="1800"/>
              <a:buChar char="-"/>
            </a:pPr>
            <a:r>
              <a:rPr b="1" lang="de">
                <a:highlight>
                  <a:schemeClr val="accent6"/>
                </a:highlight>
              </a:rPr>
              <a:t>based on multiple decades of statistical development with many many field changing researchers and papers</a:t>
            </a:r>
            <a:endParaRPr b="1">
              <a:highlight>
                <a:schemeClr val="accent6"/>
              </a:highlight>
            </a:endParaRPr>
          </a:p>
          <a:p>
            <a:pPr indent="0" lvl="0" marL="0" rtl="0" algn="l">
              <a:spcBef>
                <a:spcPts val="1200"/>
              </a:spcBef>
              <a:spcAft>
                <a:spcPts val="0"/>
              </a:spcAft>
              <a:buNone/>
            </a:pPr>
            <a:r>
              <a:rPr lang="de"/>
              <a:t>Steps are always the same:</a:t>
            </a:r>
            <a:endParaRPr/>
          </a:p>
          <a:p>
            <a:pPr indent="-342900" lvl="0" marL="457200" rtl="0" algn="l">
              <a:spcBef>
                <a:spcPts val="1200"/>
              </a:spcBef>
              <a:spcAft>
                <a:spcPts val="0"/>
              </a:spcAft>
              <a:buSzPts val="1800"/>
              <a:buAutoNum type="arabicPeriod"/>
            </a:pPr>
            <a:r>
              <a:rPr lang="de"/>
              <a:t>Design a comparison function/design matrix (linear modelling)</a:t>
            </a:r>
            <a:endParaRPr/>
          </a:p>
          <a:p>
            <a:pPr indent="-342900" lvl="0" marL="457200" rtl="0" algn="l">
              <a:spcBef>
                <a:spcPts val="0"/>
              </a:spcBef>
              <a:spcAft>
                <a:spcPts val="0"/>
              </a:spcAft>
              <a:buSzPts val="1800"/>
              <a:buAutoNum type="arabicPeriod"/>
            </a:pPr>
            <a:r>
              <a:rPr lang="de"/>
              <a:t>Choose the most optimal distribution (normal? negative binomial? poisson?...)</a:t>
            </a:r>
            <a:endParaRPr/>
          </a:p>
          <a:p>
            <a:pPr indent="-342900" lvl="0" marL="457200" rtl="0" algn="l">
              <a:spcBef>
                <a:spcPts val="0"/>
              </a:spcBef>
              <a:spcAft>
                <a:spcPts val="0"/>
              </a:spcAft>
              <a:buSzPts val="1800"/>
              <a:buAutoNum type="arabicPeriod"/>
            </a:pPr>
            <a:r>
              <a:rPr lang="de"/>
              <a:t>Find the best fit distribution function to data (maximum likelihood)</a:t>
            </a:r>
            <a:endParaRPr/>
          </a:p>
          <a:p>
            <a:pPr indent="-342900" lvl="0" marL="457200" rtl="0" algn="l">
              <a:spcBef>
                <a:spcPts val="0"/>
              </a:spcBef>
              <a:spcAft>
                <a:spcPts val="0"/>
              </a:spcAft>
              <a:buSzPts val="1800"/>
              <a:buAutoNum type="arabicPeriod"/>
            </a:pPr>
            <a:r>
              <a:rPr lang="de"/>
              <a:t>Use fit distribution to do hypothesis testing (wald test, likelihood ratio test…)</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5"/>
          <p:cNvSpPr txBox="1"/>
          <p:nvPr>
            <p:ph type="title"/>
          </p:nvPr>
        </p:nvSpPr>
        <p:spPr>
          <a:xfrm>
            <a:off x="0" y="0"/>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3.3.1 </a:t>
            </a:r>
            <a:r>
              <a:rPr lang="de"/>
              <a:t>Design a comparison function/design matrix (linear modelling)</a:t>
            </a:r>
            <a:endParaRPr/>
          </a:p>
        </p:txBody>
      </p:sp>
      <p:sp>
        <p:nvSpPr>
          <p:cNvPr id="434" name="Google Shape;434;p45"/>
          <p:cNvSpPr txBox="1"/>
          <p:nvPr>
            <p:ph idx="1" type="body"/>
          </p:nvPr>
        </p:nvSpPr>
        <p:spPr>
          <a:xfrm>
            <a:off x="0" y="725100"/>
            <a:ext cx="9144000" cy="4418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de"/>
              <a:t>~ condition (how linear model looks in DESeq2)</a:t>
            </a:r>
            <a:endParaRPr b="1"/>
          </a:p>
          <a:p>
            <a:pPr indent="0" lvl="0" marL="0" rtl="0" algn="l">
              <a:spcBef>
                <a:spcPts val="1200"/>
              </a:spcBef>
              <a:spcAft>
                <a:spcPts val="0"/>
              </a:spcAft>
              <a:buNone/>
            </a:pPr>
            <a:r>
              <a:rPr b="1" lang="de"/>
              <a:t>-&gt; y = a * mean(control) + b * mean(condition) + residual</a:t>
            </a:r>
            <a:r>
              <a:rPr b="1" lang="de"/>
              <a:t> </a:t>
            </a:r>
            <a:endParaRPr b="1"/>
          </a:p>
          <a:p>
            <a:pPr indent="-342900" lvl="0" marL="457200" rtl="0" algn="l">
              <a:spcBef>
                <a:spcPts val="1200"/>
              </a:spcBef>
              <a:spcAft>
                <a:spcPts val="0"/>
              </a:spcAft>
              <a:buSzPts val="1800"/>
              <a:buChar char="●"/>
            </a:pPr>
            <a:r>
              <a:rPr b="1" lang="de"/>
              <a:t>a and b can be either one or zero</a:t>
            </a:r>
            <a:endParaRPr b="1"/>
          </a:p>
          <a:p>
            <a:pPr indent="-342900" lvl="0" marL="457200" rtl="0" algn="l">
              <a:spcBef>
                <a:spcPts val="0"/>
              </a:spcBef>
              <a:spcAft>
                <a:spcPts val="0"/>
              </a:spcAft>
              <a:buSzPts val="1800"/>
              <a:buChar char="●"/>
            </a:pPr>
            <a:r>
              <a:rPr b="1" lang="de"/>
              <a:t>if a = 1, b must be 0 (and other way around)</a:t>
            </a:r>
            <a:endParaRPr b="1"/>
          </a:p>
          <a:p>
            <a:pPr indent="-342900" lvl="0" marL="457200" rtl="0" algn="l">
              <a:spcBef>
                <a:spcPts val="0"/>
              </a:spcBef>
              <a:spcAft>
                <a:spcPts val="0"/>
              </a:spcAft>
              <a:buSzPts val="1800"/>
              <a:buChar char="●"/>
            </a:pPr>
            <a:r>
              <a:rPr b="1" lang="de"/>
              <a:t>residual is from the dot/replicate we are representing</a:t>
            </a:r>
            <a:endParaRPr b="1"/>
          </a:p>
          <a:p>
            <a:pPr indent="-342900" lvl="0" marL="457200" rtl="0" algn="l">
              <a:spcBef>
                <a:spcPts val="0"/>
              </a:spcBef>
              <a:spcAft>
                <a:spcPts val="0"/>
              </a:spcAft>
              <a:buSzPts val="1800"/>
              <a:buChar char="●"/>
            </a:pPr>
            <a:r>
              <a:rPr b="1" lang="de"/>
              <a:t>so the function above can describe all the points:</a:t>
            </a:r>
            <a:endParaRPr b="1"/>
          </a:p>
          <a:p>
            <a:pPr indent="0" lvl="0" marL="0" rtl="0" algn="l">
              <a:spcBef>
                <a:spcPts val="1200"/>
              </a:spcBef>
              <a:spcAft>
                <a:spcPts val="0"/>
              </a:spcAft>
              <a:buNone/>
            </a:pPr>
            <a:r>
              <a:rPr b="1" lang="de"/>
              <a:t>y_ctrl1 = 1 * mean(control) + 0*mean(condition) + residual of control </a:t>
            </a:r>
            <a:r>
              <a:rPr b="1" lang="de"/>
              <a:t>replicate1</a:t>
            </a:r>
            <a:endParaRPr b="1"/>
          </a:p>
          <a:p>
            <a:pPr indent="0" lvl="0" marL="0" rtl="0" algn="l">
              <a:spcBef>
                <a:spcPts val="1200"/>
              </a:spcBef>
              <a:spcAft>
                <a:spcPts val="0"/>
              </a:spcAft>
              <a:buNone/>
            </a:pPr>
            <a:r>
              <a:rPr b="1" lang="de"/>
              <a:t>y_ctrl2 = 1 * mean(control) + 0*mean(condition) + residual of control replicate2</a:t>
            </a:r>
            <a:endParaRPr b="1"/>
          </a:p>
          <a:p>
            <a:pPr indent="0" lvl="0" marL="0" rtl="0" algn="l">
              <a:spcBef>
                <a:spcPts val="1200"/>
              </a:spcBef>
              <a:spcAft>
                <a:spcPts val="0"/>
              </a:spcAft>
              <a:buNone/>
            </a:pPr>
            <a:r>
              <a:rPr b="1" lang="de"/>
              <a:t>y_cond1 = 1 * mean(control) + 0*mean(condition) + residual of condition replicate1</a:t>
            </a:r>
            <a:endParaRPr b="1"/>
          </a:p>
          <a:p>
            <a:pPr indent="0" lvl="0" marL="0" rtl="0" algn="l">
              <a:spcBef>
                <a:spcPts val="1200"/>
              </a:spcBef>
              <a:spcAft>
                <a:spcPts val="0"/>
              </a:spcAft>
              <a:buClr>
                <a:schemeClr val="dk1"/>
              </a:buClr>
              <a:buSzPts val="1100"/>
              <a:buFont typeface="Arial"/>
              <a:buNone/>
            </a:pPr>
            <a:r>
              <a:rPr b="1" lang="de"/>
              <a:t>…</a:t>
            </a:r>
            <a:endParaRPr b="1"/>
          </a:p>
          <a:p>
            <a:pPr indent="0" lvl="0" marL="0" rtl="0" algn="l">
              <a:spcBef>
                <a:spcPts val="1200"/>
              </a:spcBef>
              <a:spcAft>
                <a:spcPts val="1200"/>
              </a:spcAft>
              <a:buNone/>
            </a:pPr>
            <a:r>
              <a:rPr b="1" lang="de"/>
              <a:t>             </a:t>
            </a:r>
            <a:endParaRPr/>
          </a:p>
        </p:txBody>
      </p:sp>
      <p:pic>
        <p:nvPicPr>
          <p:cNvPr id="435" name="Google Shape;435;p45"/>
          <p:cNvPicPr preferRelativeResize="0"/>
          <p:nvPr/>
        </p:nvPicPr>
        <p:blipFill>
          <a:blip r:embed="rId3">
            <a:alphaModFix/>
          </a:blip>
          <a:stretch>
            <a:fillRect/>
          </a:stretch>
        </p:blipFill>
        <p:spPr>
          <a:xfrm>
            <a:off x="6414825" y="572700"/>
            <a:ext cx="2682201" cy="24400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6"/>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de" sz="2320"/>
              <a:t>3.3.1 </a:t>
            </a:r>
            <a:r>
              <a:rPr lang="de" sz="2320"/>
              <a:t>Design a comparison function/design matrix (linear modelling)</a:t>
            </a:r>
            <a:endParaRPr sz="2320"/>
          </a:p>
        </p:txBody>
      </p:sp>
      <p:sp>
        <p:nvSpPr>
          <p:cNvPr id="441" name="Google Shape;441;p46"/>
          <p:cNvSpPr txBox="1"/>
          <p:nvPr>
            <p:ph idx="1" type="body"/>
          </p:nvPr>
        </p:nvSpPr>
        <p:spPr>
          <a:xfrm>
            <a:off x="0" y="486175"/>
            <a:ext cx="8457300" cy="465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de"/>
              <a:t>~ condition (how linear model looks in DESeq2)</a:t>
            </a:r>
            <a:endParaRPr b="1"/>
          </a:p>
          <a:p>
            <a:pPr indent="0" lvl="0" marL="0" rtl="0" algn="l">
              <a:spcBef>
                <a:spcPts val="1200"/>
              </a:spcBef>
              <a:spcAft>
                <a:spcPts val="0"/>
              </a:spcAft>
              <a:buNone/>
            </a:pPr>
            <a:r>
              <a:rPr b="1" lang="de"/>
              <a:t>-&gt; y = a * mean(control) + b * mean(condition) + residual </a:t>
            </a:r>
            <a:endParaRPr b="1"/>
          </a:p>
          <a:p>
            <a:pPr indent="-342900" lvl="0" marL="457200" rtl="0" algn="l">
              <a:spcBef>
                <a:spcPts val="1200"/>
              </a:spcBef>
              <a:spcAft>
                <a:spcPts val="0"/>
              </a:spcAft>
              <a:buSzPts val="1800"/>
              <a:buChar char="-"/>
            </a:pPr>
            <a:r>
              <a:rPr b="1" lang="de"/>
              <a:t>As residuals, a and b is variable by replicate one can summarize to:</a:t>
            </a:r>
            <a:endParaRPr b="1"/>
          </a:p>
          <a:p>
            <a:pPr indent="0" lvl="0" marL="0" rtl="0" algn="l">
              <a:spcBef>
                <a:spcPts val="1200"/>
              </a:spcBef>
              <a:spcAft>
                <a:spcPts val="0"/>
              </a:spcAft>
              <a:buNone/>
            </a:pPr>
            <a:r>
              <a:rPr b="1" lang="de"/>
              <a:t>y = a * control + b * condition (control/condition containing all the residuals)</a:t>
            </a:r>
            <a:endParaRPr b="1"/>
          </a:p>
          <a:p>
            <a:pPr indent="-342900" lvl="0" marL="457200" rtl="0" algn="l">
              <a:spcBef>
                <a:spcPts val="1200"/>
              </a:spcBef>
              <a:spcAft>
                <a:spcPts val="0"/>
              </a:spcAft>
              <a:buSzPts val="1800"/>
              <a:buChar char="-"/>
            </a:pPr>
            <a:r>
              <a:rPr b="1" lang="de"/>
              <a:t>In computation this can be set as a binary design matrix</a:t>
            </a:r>
            <a:endParaRPr b="1"/>
          </a:p>
          <a:p>
            <a:pPr indent="-342900" lvl="0" marL="457200" rtl="0" algn="l">
              <a:spcBef>
                <a:spcPts val="0"/>
              </a:spcBef>
              <a:spcAft>
                <a:spcPts val="0"/>
              </a:spcAft>
              <a:buSzPts val="1800"/>
              <a:buChar char="-"/>
            </a:pPr>
            <a:r>
              <a:rPr b="1" lang="de"/>
              <a:t>Thus, in code we only need to define the metadata column we want to categorize in binary:</a:t>
            </a:r>
            <a:endParaRPr b="1"/>
          </a:p>
          <a:p>
            <a:pPr indent="0" lvl="0" marL="0" rtl="0" algn="l">
              <a:spcBef>
                <a:spcPts val="1200"/>
              </a:spcBef>
              <a:spcAft>
                <a:spcPts val="0"/>
              </a:spcAft>
              <a:buNone/>
            </a:pPr>
            <a:r>
              <a:rPr b="1" lang="de"/>
              <a:t>~ condition</a:t>
            </a:r>
            <a:endParaRPr b="1"/>
          </a:p>
          <a:p>
            <a:pPr indent="0" lvl="0" marL="0" rtl="0" algn="l">
              <a:spcBef>
                <a:spcPts val="1200"/>
              </a:spcBef>
              <a:spcAft>
                <a:spcPts val="0"/>
              </a:spcAft>
              <a:buNone/>
            </a:pPr>
            <a:r>
              <a:rPr b="1" lang="de"/>
              <a:t>-&gt; this will look into the condition column in meta, get the groups and turn it into a binary design matrix</a:t>
            </a:r>
            <a:endParaRPr b="1"/>
          </a:p>
          <a:p>
            <a:pPr indent="0" lvl="0" marL="0" rtl="0" algn="l">
              <a:spcBef>
                <a:spcPts val="1200"/>
              </a:spcBef>
              <a:spcAft>
                <a:spcPts val="1200"/>
              </a:spcAft>
              <a:buNone/>
            </a:pPr>
            <a:r>
              <a:rPr b="1" lang="de"/>
              <a:t>             </a:t>
            </a:r>
            <a:endParaRPr/>
          </a:p>
        </p:txBody>
      </p:sp>
      <p:pic>
        <p:nvPicPr>
          <p:cNvPr id="442" name="Google Shape;442;p46"/>
          <p:cNvPicPr preferRelativeResize="0"/>
          <p:nvPr/>
        </p:nvPicPr>
        <p:blipFill>
          <a:blip r:embed="rId3">
            <a:alphaModFix/>
          </a:blip>
          <a:stretch>
            <a:fillRect/>
          </a:stretch>
        </p:blipFill>
        <p:spPr>
          <a:xfrm>
            <a:off x="8348071" y="2341571"/>
            <a:ext cx="795925" cy="28019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7"/>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de" sz="2320"/>
              <a:t>3.3.2 Distribution + Maximum Likelihood </a:t>
            </a:r>
            <a:endParaRPr sz="2320"/>
          </a:p>
        </p:txBody>
      </p:sp>
      <p:sp>
        <p:nvSpPr>
          <p:cNvPr id="448" name="Google Shape;448;p47"/>
          <p:cNvSpPr txBox="1"/>
          <p:nvPr>
            <p:ph idx="1" type="body"/>
          </p:nvPr>
        </p:nvSpPr>
        <p:spPr>
          <a:xfrm>
            <a:off x="0" y="486175"/>
            <a:ext cx="9144000" cy="465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de"/>
              <a:t>Choosing the distribution between Normal, Negative Binomial or Poisson</a:t>
            </a:r>
            <a:endParaRPr b="1"/>
          </a:p>
          <a:p>
            <a:pPr indent="-342900" lvl="0" marL="457200" rtl="0" algn="l">
              <a:spcBef>
                <a:spcPts val="0"/>
              </a:spcBef>
              <a:spcAft>
                <a:spcPts val="0"/>
              </a:spcAft>
              <a:buSzPts val="1800"/>
              <a:buChar char="-"/>
            </a:pPr>
            <a:r>
              <a:rPr b="1" lang="de"/>
              <a:t>This is usually done automatically </a:t>
            </a:r>
            <a:endParaRPr b="1"/>
          </a:p>
          <a:p>
            <a:pPr indent="-342900" lvl="0" marL="457200" rtl="0" algn="l">
              <a:spcBef>
                <a:spcPts val="0"/>
              </a:spcBef>
              <a:spcAft>
                <a:spcPts val="0"/>
              </a:spcAft>
              <a:buSzPts val="1800"/>
              <a:buChar char="-"/>
            </a:pPr>
            <a:r>
              <a:rPr b="1" lang="de"/>
              <a:t>Each distribution looks different based on mean and variance</a:t>
            </a:r>
            <a:endParaRPr b="1"/>
          </a:p>
          <a:p>
            <a:pPr indent="0" lvl="0" marL="0" rtl="0" algn="l">
              <a:spcBef>
                <a:spcPts val="1200"/>
              </a:spcBef>
              <a:spcAft>
                <a:spcPts val="1200"/>
              </a:spcAft>
              <a:buNone/>
            </a:pPr>
            <a:r>
              <a:rPr b="1" lang="de"/>
              <a:t>             </a:t>
            </a:r>
            <a:endParaRPr/>
          </a:p>
        </p:txBody>
      </p:sp>
      <p:pic>
        <p:nvPicPr>
          <p:cNvPr id="449" name="Google Shape;449;p47"/>
          <p:cNvPicPr preferRelativeResize="0"/>
          <p:nvPr/>
        </p:nvPicPr>
        <p:blipFill>
          <a:blip r:embed="rId3">
            <a:alphaModFix/>
          </a:blip>
          <a:stretch>
            <a:fillRect/>
          </a:stretch>
        </p:blipFill>
        <p:spPr>
          <a:xfrm>
            <a:off x="700150" y="1536825"/>
            <a:ext cx="5643501" cy="36065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8"/>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de" sz="2320"/>
              <a:t>3.3.2 Distribution + Maximum Likelihood </a:t>
            </a:r>
            <a:endParaRPr sz="2320"/>
          </a:p>
        </p:txBody>
      </p:sp>
      <p:sp>
        <p:nvSpPr>
          <p:cNvPr id="455" name="Google Shape;455;p48"/>
          <p:cNvSpPr txBox="1"/>
          <p:nvPr>
            <p:ph idx="1" type="body"/>
          </p:nvPr>
        </p:nvSpPr>
        <p:spPr>
          <a:xfrm>
            <a:off x="0" y="486175"/>
            <a:ext cx="9144000" cy="465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de"/>
              <a:t>Maximum Likelihood is the process to fit the chosen distribution to your count data </a:t>
            </a:r>
            <a:endParaRPr b="1"/>
          </a:p>
          <a:p>
            <a:pPr indent="-342900" lvl="0" marL="457200" rtl="0" algn="l">
              <a:spcBef>
                <a:spcPts val="0"/>
              </a:spcBef>
              <a:spcAft>
                <a:spcPts val="0"/>
              </a:spcAft>
              <a:buSzPts val="1800"/>
              <a:buChar char="-"/>
            </a:pPr>
            <a:r>
              <a:rPr b="1" lang="de"/>
              <a:t>getting µ and σ</a:t>
            </a:r>
            <a:endParaRPr b="1"/>
          </a:p>
          <a:p>
            <a:pPr indent="0" lvl="0" marL="0" rtl="0" algn="l">
              <a:spcBef>
                <a:spcPts val="1200"/>
              </a:spcBef>
              <a:spcAft>
                <a:spcPts val="1200"/>
              </a:spcAft>
              <a:buNone/>
            </a:pPr>
            <a:r>
              <a:rPr b="1" lang="de"/>
              <a:t>             </a:t>
            </a:r>
            <a:endParaRPr/>
          </a:p>
        </p:txBody>
      </p:sp>
      <p:pic>
        <p:nvPicPr>
          <p:cNvPr id="456" name="Google Shape;456;p48"/>
          <p:cNvPicPr preferRelativeResize="0"/>
          <p:nvPr/>
        </p:nvPicPr>
        <p:blipFill>
          <a:blip r:embed="rId3">
            <a:alphaModFix/>
          </a:blip>
          <a:stretch>
            <a:fillRect/>
          </a:stretch>
        </p:blipFill>
        <p:spPr>
          <a:xfrm>
            <a:off x="1456325" y="1529375"/>
            <a:ext cx="6604825" cy="33867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9"/>
          <p:cNvSpPr txBox="1"/>
          <p:nvPr>
            <p:ph type="title"/>
          </p:nvPr>
        </p:nvSpPr>
        <p:spPr>
          <a:xfrm>
            <a:off x="0" y="0"/>
            <a:ext cx="914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de" sz="2320"/>
              <a:t>3.3.3 Hypothesis Testing</a:t>
            </a:r>
            <a:endParaRPr sz="2320"/>
          </a:p>
        </p:txBody>
      </p:sp>
      <p:sp>
        <p:nvSpPr>
          <p:cNvPr id="462" name="Google Shape;462;p49"/>
          <p:cNvSpPr txBox="1"/>
          <p:nvPr>
            <p:ph idx="1" type="body"/>
          </p:nvPr>
        </p:nvSpPr>
        <p:spPr>
          <a:xfrm>
            <a:off x="0" y="486175"/>
            <a:ext cx="9144000" cy="465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de"/>
              <a:t>Using the Maximum Likelihood distribution we do hypothesis testing</a:t>
            </a:r>
            <a:endParaRPr b="1"/>
          </a:p>
          <a:p>
            <a:pPr indent="-342900" lvl="0" marL="457200" rtl="0" algn="l">
              <a:spcBef>
                <a:spcPts val="0"/>
              </a:spcBef>
              <a:spcAft>
                <a:spcPts val="0"/>
              </a:spcAft>
              <a:buSzPts val="1800"/>
              <a:buChar char="-"/>
            </a:pPr>
            <a:r>
              <a:rPr b="1" lang="de"/>
              <a:t>H0 = no change</a:t>
            </a:r>
            <a:endParaRPr b="1"/>
          </a:p>
          <a:p>
            <a:pPr indent="-342900" lvl="0" marL="457200" rtl="0" algn="l">
              <a:spcBef>
                <a:spcPts val="0"/>
              </a:spcBef>
              <a:spcAft>
                <a:spcPts val="0"/>
              </a:spcAft>
              <a:buSzPts val="1800"/>
              <a:buChar char="-"/>
            </a:pPr>
            <a:r>
              <a:rPr b="1" lang="de"/>
              <a:t>LRT or Wald</a:t>
            </a:r>
            <a:endParaRPr b="1"/>
          </a:p>
          <a:p>
            <a:pPr indent="0" lvl="0" marL="0" rtl="0" algn="l">
              <a:spcBef>
                <a:spcPts val="1200"/>
              </a:spcBef>
              <a:spcAft>
                <a:spcPts val="1200"/>
              </a:spcAft>
              <a:buNone/>
            </a:pPr>
            <a:r>
              <a:rPr b="1" lang="de"/>
              <a:t>             </a:t>
            </a:r>
            <a:endParaRPr/>
          </a:p>
        </p:txBody>
      </p:sp>
      <p:pic>
        <p:nvPicPr>
          <p:cNvPr id="463" name="Google Shape;463;p49"/>
          <p:cNvPicPr preferRelativeResize="0"/>
          <p:nvPr/>
        </p:nvPicPr>
        <p:blipFill>
          <a:blip r:embed="rId3">
            <a:alphaModFix/>
          </a:blip>
          <a:stretch>
            <a:fillRect/>
          </a:stretch>
        </p:blipFill>
        <p:spPr>
          <a:xfrm>
            <a:off x="3245200" y="982575"/>
            <a:ext cx="5898799" cy="42761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3.4 Batch effect correction</a:t>
            </a:r>
            <a:endParaRPr/>
          </a:p>
        </p:txBody>
      </p:sp>
      <p:sp>
        <p:nvSpPr>
          <p:cNvPr id="469" name="Google Shape;469;p50"/>
          <p:cNvSpPr txBox="1"/>
          <p:nvPr>
            <p:ph idx="1" type="body"/>
          </p:nvPr>
        </p:nvSpPr>
        <p:spPr>
          <a:xfrm>
            <a:off x="0" y="572700"/>
            <a:ext cx="9144000" cy="443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 condition</a:t>
            </a:r>
            <a:endParaRPr/>
          </a:p>
          <a:p>
            <a:pPr indent="-342900" lvl="0" marL="457200" rtl="0" algn="l">
              <a:spcBef>
                <a:spcPts val="1200"/>
              </a:spcBef>
              <a:spcAft>
                <a:spcPts val="0"/>
              </a:spcAft>
              <a:buSzPts val="1800"/>
              <a:buChar char="-"/>
            </a:pPr>
            <a:r>
              <a:rPr lang="de"/>
              <a:t>This design will lead to function representing only the condition groups</a:t>
            </a:r>
            <a:endParaRPr/>
          </a:p>
          <a:p>
            <a:pPr indent="0" lvl="0" marL="0" rtl="0" algn="l">
              <a:spcBef>
                <a:spcPts val="1200"/>
              </a:spcBef>
              <a:spcAft>
                <a:spcPts val="0"/>
              </a:spcAft>
              <a:buNone/>
            </a:pPr>
            <a:r>
              <a:rPr lang="de"/>
              <a:t>~ batch1 + batch2 + condition</a:t>
            </a:r>
            <a:endParaRPr/>
          </a:p>
          <a:p>
            <a:pPr indent="-342900" lvl="0" marL="457200" rtl="0" algn="l">
              <a:spcBef>
                <a:spcPts val="1200"/>
              </a:spcBef>
              <a:spcAft>
                <a:spcPts val="0"/>
              </a:spcAft>
              <a:buSzPts val="1800"/>
              <a:buChar char="-"/>
            </a:pPr>
            <a:r>
              <a:rPr lang="de"/>
              <a:t>This design will represent batches and the condition groups</a:t>
            </a:r>
            <a:endParaRPr/>
          </a:p>
          <a:p>
            <a:pPr indent="-342900" lvl="0" marL="457200" rtl="0" algn="l">
              <a:spcBef>
                <a:spcPts val="0"/>
              </a:spcBef>
              <a:spcAft>
                <a:spcPts val="0"/>
              </a:spcAft>
              <a:buSzPts val="1800"/>
              <a:buChar char="-"/>
            </a:pPr>
            <a:r>
              <a:rPr lang="de"/>
              <a:t>This will change the distribution fitting and linear modelling of the test -&gt; The condition comparison is now corrected for the batch effects</a:t>
            </a:r>
            <a:endParaRPr/>
          </a:p>
          <a:p>
            <a:pPr indent="-342900" lvl="0" marL="457200" rtl="0" algn="l">
              <a:spcBef>
                <a:spcPts val="0"/>
              </a:spcBef>
              <a:spcAft>
                <a:spcPts val="0"/>
              </a:spcAft>
              <a:buSzPts val="1800"/>
              <a:buChar char="-"/>
            </a:pPr>
            <a:r>
              <a:rPr lang="de"/>
              <a:t>Imagine it as shifting the graph by adding more parameters</a:t>
            </a:r>
            <a:endParaRPr/>
          </a:p>
          <a:p>
            <a:pPr indent="-342900" lvl="0" marL="457200" rtl="0" algn="l">
              <a:spcBef>
                <a:spcPts val="0"/>
              </a:spcBef>
              <a:spcAft>
                <a:spcPts val="0"/>
              </a:spcAft>
              <a:buSzPts val="1800"/>
              <a:buChar char="-"/>
            </a:pPr>
            <a:r>
              <a:rPr lang="de"/>
              <a:t>The batch information has to be non-overlapping with the condition</a:t>
            </a:r>
            <a:endParaRPr/>
          </a:p>
          <a:p>
            <a:pPr indent="0" lvl="0" marL="0" rtl="0" algn="l">
              <a:spcBef>
                <a:spcPts val="1200"/>
              </a:spcBef>
              <a:spcAft>
                <a:spcPts val="0"/>
              </a:spcAft>
              <a:buNone/>
            </a:pPr>
            <a:r>
              <a:rPr lang="de"/>
              <a:t>Overlapping:</a:t>
            </a:r>
            <a:endParaRPr/>
          </a:p>
          <a:p>
            <a:pPr indent="-342900" lvl="0" marL="457200" rtl="0" algn="l">
              <a:spcBef>
                <a:spcPts val="1200"/>
              </a:spcBef>
              <a:spcAft>
                <a:spcPts val="0"/>
              </a:spcAft>
              <a:buSzPts val="1800"/>
              <a:buChar char="-"/>
            </a:pPr>
            <a:r>
              <a:rPr lang="de"/>
              <a:t>If 1 group can be represented by another group it is overlapping</a:t>
            </a:r>
            <a:endParaRPr/>
          </a:p>
          <a:p>
            <a:pPr indent="-342900" lvl="0" marL="457200" rtl="0" algn="l">
              <a:spcBef>
                <a:spcPts val="0"/>
              </a:spcBef>
              <a:spcAft>
                <a:spcPts val="0"/>
              </a:spcAft>
              <a:buSzPts val="1800"/>
              <a:buChar char="-"/>
            </a:pPr>
            <a:r>
              <a:rPr lang="de"/>
              <a:t>This also holds true if a part of the grouping is the same as another group</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3.5 Interpretation and Visualization</a:t>
            </a:r>
            <a:endParaRPr/>
          </a:p>
        </p:txBody>
      </p:sp>
      <p:sp>
        <p:nvSpPr>
          <p:cNvPr id="475" name="Google Shape;475;p51"/>
          <p:cNvSpPr txBox="1"/>
          <p:nvPr>
            <p:ph idx="1" type="body"/>
          </p:nvPr>
        </p:nvSpPr>
        <p:spPr>
          <a:xfrm>
            <a:off x="0" y="1695700"/>
            <a:ext cx="9144000" cy="3314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After DESeq2 you will have results saved in the object</a:t>
            </a:r>
            <a:endParaRPr/>
          </a:p>
          <a:p>
            <a:pPr indent="-342900" lvl="0" marL="457200" rtl="0" algn="l">
              <a:spcBef>
                <a:spcPts val="0"/>
              </a:spcBef>
              <a:spcAft>
                <a:spcPts val="0"/>
              </a:spcAft>
              <a:buSzPts val="1800"/>
              <a:buChar char="-"/>
            </a:pPr>
            <a:r>
              <a:rPr lang="de"/>
              <a:t>resultsnames gives you the individual results of your design (~ SV1 + SV2 + sampletype)</a:t>
            </a:r>
            <a:endParaRPr/>
          </a:p>
          <a:p>
            <a:pPr indent="-342900" lvl="0" marL="457200" rtl="0" algn="l">
              <a:spcBef>
                <a:spcPts val="0"/>
              </a:spcBef>
              <a:spcAft>
                <a:spcPts val="0"/>
              </a:spcAft>
              <a:buSzPts val="1800"/>
              <a:buChar char="-"/>
            </a:pPr>
            <a:r>
              <a:rPr lang="de"/>
              <a:t>You can get the  desired result table by defining the contrast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de"/>
              <a:t>This will lead to a  data frame of the result table: Here is the first row</a:t>
            </a:r>
            <a:endParaRPr/>
          </a:p>
        </p:txBody>
      </p:sp>
      <p:pic>
        <p:nvPicPr>
          <p:cNvPr id="476" name="Google Shape;476;p51"/>
          <p:cNvPicPr preferRelativeResize="0"/>
          <p:nvPr/>
        </p:nvPicPr>
        <p:blipFill>
          <a:blip r:embed="rId3">
            <a:alphaModFix/>
          </a:blip>
          <a:stretch>
            <a:fillRect/>
          </a:stretch>
        </p:blipFill>
        <p:spPr>
          <a:xfrm>
            <a:off x="199375" y="701625"/>
            <a:ext cx="8496300" cy="733425"/>
          </a:xfrm>
          <a:prstGeom prst="rect">
            <a:avLst/>
          </a:prstGeom>
          <a:noFill/>
          <a:ln>
            <a:noFill/>
          </a:ln>
        </p:spPr>
      </p:pic>
      <p:pic>
        <p:nvPicPr>
          <p:cNvPr id="477" name="Google Shape;477;p51"/>
          <p:cNvPicPr preferRelativeResize="0"/>
          <p:nvPr/>
        </p:nvPicPr>
        <p:blipFill>
          <a:blip r:embed="rId4">
            <a:alphaModFix/>
          </a:blip>
          <a:stretch>
            <a:fillRect/>
          </a:stretch>
        </p:blipFill>
        <p:spPr>
          <a:xfrm>
            <a:off x="276225" y="3162250"/>
            <a:ext cx="8591550" cy="381000"/>
          </a:xfrm>
          <a:prstGeom prst="rect">
            <a:avLst/>
          </a:prstGeom>
          <a:noFill/>
          <a:ln>
            <a:noFill/>
          </a:ln>
        </p:spPr>
      </p:pic>
      <p:pic>
        <p:nvPicPr>
          <p:cNvPr id="478" name="Google Shape;478;p51"/>
          <p:cNvPicPr preferRelativeResize="0"/>
          <p:nvPr/>
        </p:nvPicPr>
        <p:blipFill>
          <a:blip r:embed="rId5">
            <a:alphaModFix/>
          </a:blip>
          <a:stretch>
            <a:fillRect/>
          </a:stretch>
        </p:blipFill>
        <p:spPr>
          <a:xfrm>
            <a:off x="1190625" y="4007363"/>
            <a:ext cx="6762750" cy="485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2. Quality Control + Exploratory Analysis</a:t>
            </a:r>
            <a:endParaRPr/>
          </a:p>
        </p:txBody>
      </p:sp>
      <p:sp>
        <p:nvSpPr>
          <p:cNvPr id="80" name="Google Shape;80;p16"/>
          <p:cNvSpPr/>
          <p:nvPr/>
        </p:nvSpPr>
        <p:spPr>
          <a:xfrm>
            <a:off x="0" y="515825"/>
            <a:ext cx="9144000" cy="651900"/>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81" name="Google Shape;81;p16"/>
          <p:cNvSpPr/>
          <p:nvPr/>
        </p:nvSpPr>
        <p:spPr>
          <a:xfrm>
            <a:off x="31600" y="676625"/>
            <a:ext cx="1082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Mapping</a:t>
            </a:r>
            <a:endParaRPr b="0" i="0" sz="1800" u="none" cap="none" strike="noStrike">
              <a:solidFill>
                <a:srgbClr val="FFFFFF"/>
              </a:solidFill>
              <a:latin typeface="Calibri"/>
              <a:ea typeface="Calibri"/>
              <a:cs typeface="Calibri"/>
              <a:sym typeface="Calibri"/>
            </a:endParaRPr>
          </a:p>
        </p:txBody>
      </p:sp>
      <p:sp>
        <p:nvSpPr>
          <p:cNvPr id="82" name="Google Shape;82;p16"/>
          <p:cNvSpPr/>
          <p:nvPr/>
        </p:nvSpPr>
        <p:spPr>
          <a:xfrm>
            <a:off x="1251575" y="676625"/>
            <a:ext cx="1881600" cy="330300"/>
          </a:xfrm>
          <a:prstGeom prst="roundRect">
            <a:avLst>
              <a:gd fmla="val 16667" name="adj"/>
            </a:avLst>
          </a:prstGeom>
          <a:solidFill>
            <a:srgbClr val="38761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Quality Control</a:t>
            </a:r>
            <a:endParaRPr b="0" i="0" sz="1800" u="none" cap="none" strike="noStrike">
              <a:solidFill>
                <a:srgbClr val="FFFFFF"/>
              </a:solidFill>
              <a:latin typeface="Calibri"/>
              <a:ea typeface="Calibri"/>
              <a:cs typeface="Calibri"/>
              <a:sym typeface="Calibri"/>
            </a:endParaRPr>
          </a:p>
        </p:txBody>
      </p:sp>
      <p:sp>
        <p:nvSpPr>
          <p:cNvPr id="83" name="Google Shape;83;p16"/>
          <p:cNvSpPr/>
          <p:nvPr/>
        </p:nvSpPr>
        <p:spPr>
          <a:xfrm>
            <a:off x="3328072" y="676625"/>
            <a:ext cx="2106000" cy="330300"/>
          </a:xfrm>
          <a:prstGeom prst="roundRect">
            <a:avLst>
              <a:gd fmla="val 16667" name="adj"/>
            </a:avLst>
          </a:prstGeom>
          <a:solidFill>
            <a:srgbClr val="3B762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Exploratory Analysis</a:t>
            </a:r>
            <a:endParaRPr/>
          </a:p>
        </p:txBody>
      </p:sp>
      <p:sp>
        <p:nvSpPr>
          <p:cNvPr id="84" name="Google Shape;84;p16"/>
          <p:cNvSpPr/>
          <p:nvPr/>
        </p:nvSpPr>
        <p:spPr>
          <a:xfrm>
            <a:off x="5653100" y="676625"/>
            <a:ext cx="1835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Batch Correction</a:t>
            </a:r>
            <a:endParaRPr/>
          </a:p>
        </p:txBody>
      </p:sp>
      <p:sp>
        <p:nvSpPr>
          <p:cNvPr id="85" name="Google Shape;85;p16"/>
          <p:cNvSpPr/>
          <p:nvPr/>
        </p:nvSpPr>
        <p:spPr>
          <a:xfrm>
            <a:off x="7730200" y="676625"/>
            <a:ext cx="9999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DGE</a:t>
            </a:r>
            <a:endParaRPr/>
          </a:p>
        </p:txBody>
      </p:sp>
      <p:sp>
        <p:nvSpPr>
          <p:cNvPr id="86" name="Google Shape;86;p16"/>
          <p:cNvSpPr txBox="1"/>
          <p:nvPr>
            <p:ph idx="1" type="body"/>
          </p:nvPr>
        </p:nvSpPr>
        <p:spPr>
          <a:xfrm>
            <a:off x="0" y="1110850"/>
            <a:ext cx="9144000" cy="4032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0000"/>
              </a:buClr>
              <a:buSzPts val="1800"/>
              <a:buChar char="-"/>
            </a:pPr>
            <a:r>
              <a:rPr lang="de">
                <a:solidFill>
                  <a:srgbClr val="FF0000"/>
                </a:solidFill>
              </a:rPr>
              <a:t>count matrix</a:t>
            </a:r>
            <a:endParaRPr>
              <a:solidFill>
                <a:srgbClr val="FF0000"/>
              </a:solidFill>
            </a:endParaRPr>
          </a:p>
          <a:p>
            <a:pPr indent="-342900" lvl="0" marL="457200" rtl="0" algn="l">
              <a:spcBef>
                <a:spcPts val="0"/>
              </a:spcBef>
              <a:spcAft>
                <a:spcPts val="0"/>
              </a:spcAft>
              <a:buSzPts val="1800"/>
              <a:buChar char="-"/>
            </a:pPr>
            <a:r>
              <a:rPr lang="de"/>
              <a:t>low count filtering</a:t>
            </a:r>
            <a:endParaRPr/>
          </a:p>
          <a:p>
            <a:pPr indent="-342900" lvl="0" marL="457200" rtl="0" algn="l">
              <a:spcBef>
                <a:spcPts val="0"/>
              </a:spcBef>
              <a:spcAft>
                <a:spcPts val="0"/>
              </a:spcAft>
              <a:buSzPts val="1800"/>
              <a:buChar char="-"/>
            </a:pPr>
            <a:r>
              <a:rPr lang="de"/>
              <a:t>normalization</a:t>
            </a:r>
            <a:endParaRPr/>
          </a:p>
          <a:p>
            <a:pPr indent="-342900" lvl="0" marL="457200" rtl="0" algn="l">
              <a:spcBef>
                <a:spcPts val="0"/>
              </a:spcBef>
              <a:spcAft>
                <a:spcPts val="0"/>
              </a:spcAft>
              <a:buSzPts val="1800"/>
              <a:buChar char="-"/>
            </a:pPr>
            <a:r>
              <a:rPr lang="de"/>
              <a:t>hierarchical clustering</a:t>
            </a:r>
            <a:endParaRPr/>
          </a:p>
          <a:p>
            <a:pPr indent="-342900" lvl="0" marL="457200" rtl="0" algn="l">
              <a:spcBef>
                <a:spcPts val="0"/>
              </a:spcBef>
              <a:spcAft>
                <a:spcPts val="0"/>
              </a:spcAft>
              <a:buSzPts val="1800"/>
              <a:buChar char="-"/>
            </a:pPr>
            <a:r>
              <a:rPr lang="de"/>
              <a:t>PCA</a:t>
            </a:r>
            <a:endParaRPr/>
          </a:p>
          <a:p>
            <a:pPr indent="-342900" lvl="0" marL="457200" rtl="0" algn="l">
              <a:spcBef>
                <a:spcPts val="0"/>
              </a:spcBef>
              <a:spcAft>
                <a:spcPts val="0"/>
              </a:spcAft>
              <a:buSzPts val="1800"/>
              <a:buChar char="-"/>
            </a:pPr>
            <a:r>
              <a:rPr lang="de"/>
              <a:t>Dispersion plot</a:t>
            </a:r>
            <a:endParaRPr/>
          </a:p>
          <a:p>
            <a:pPr indent="-342900" lvl="0" marL="457200" rtl="0" algn="l">
              <a:spcBef>
                <a:spcPts val="0"/>
              </a:spcBef>
              <a:spcAft>
                <a:spcPts val="0"/>
              </a:spcAft>
              <a:buSzPts val="1800"/>
              <a:buChar char="-"/>
            </a:pPr>
            <a:r>
              <a:rPr lang="de"/>
              <a:t>MA plot (quickly mention shrinkage)</a:t>
            </a:r>
            <a:endParaRPr/>
          </a:p>
          <a:p>
            <a:pPr indent="-342900" lvl="0" marL="457200" rtl="0" algn="l">
              <a:spcBef>
                <a:spcPts val="0"/>
              </a:spcBef>
              <a:spcAft>
                <a:spcPts val="0"/>
              </a:spcAft>
              <a:buSzPts val="1800"/>
              <a:buChar char="-"/>
            </a:pPr>
            <a:r>
              <a:rPr lang="de"/>
              <a:t>size factor plot</a:t>
            </a:r>
            <a:endParaRPr/>
          </a:p>
          <a:p>
            <a:pPr indent="-342900" lvl="0" marL="457200" rtl="0" algn="l">
              <a:spcBef>
                <a:spcPts val="0"/>
              </a:spcBef>
              <a:spcAft>
                <a:spcPts val="0"/>
              </a:spcAft>
              <a:buSzPts val="1800"/>
              <a:buChar char="-"/>
            </a:pPr>
            <a:r>
              <a:rPr lang="de"/>
              <a:t>Finding batch effects</a:t>
            </a:r>
            <a:endParaRPr/>
          </a:p>
          <a:p>
            <a:pPr indent="-342900" lvl="0" marL="457200" rtl="0" algn="l">
              <a:spcBef>
                <a:spcPts val="0"/>
              </a:spcBef>
              <a:spcAft>
                <a:spcPts val="0"/>
              </a:spcAft>
              <a:buSzPts val="1800"/>
              <a:buChar char="-"/>
            </a:pPr>
            <a:r>
              <a:rPr lang="de"/>
              <a:t>SVA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3.5 Interpretation and Visualization</a:t>
            </a:r>
            <a:endParaRPr/>
          </a:p>
        </p:txBody>
      </p:sp>
      <p:sp>
        <p:nvSpPr>
          <p:cNvPr id="484" name="Google Shape;484;p52"/>
          <p:cNvSpPr txBox="1"/>
          <p:nvPr>
            <p:ph idx="1" type="body"/>
          </p:nvPr>
        </p:nvSpPr>
        <p:spPr>
          <a:xfrm>
            <a:off x="0" y="1132050"/>
            <a:ext cx="9144000" cy="3877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row names are the genes</a:t>
            </a:r>
            <a:endParaRPr/>
          </a:p>
          <a:p>
            <a:pPr indent="-342900" lvl="0" marL="457200" rtl="0" algn="l">
              <a:spcBef>
                <a:spcPts val="0"/>
              </a:spcBef>
              <a:spcAft>
                <a:spcPts val="0"/>
              </a:spcAft>
              <a:buSzPts val="1800"/>
              <a:buChar char="-"/>
            </a:pPr>
            <a:r>
              <a:rPr lang="de"/>
              <a:t>baseMean: normalized mean expression level of the gene across conditions</a:t>
            </a:r>
            <a:endParaRPr/>
          </a:p>
          <a:p>
            <a:pPr indent="-342900" lvl="0" marL="457200" rtl="0" algn="l">
              <a:spcBef>
                <a:spcPts val="0"/>
              </a:spcBef>
              <a:spcAft>
                <a:spcPts val="0"/>
              </a:spcAft>
              <a:buSzPts val="1800"/>
              <a:buChar char="-"/>
            </a:pPr>
            <a:r>
              <a:rPr lang="de"/>
              <a:t>log2FoldChange: log2 transformed Fold Change between conditions (care contrast)</a:t>
            </a:r>
            <a:endParaRPr/>
          </a:p>
          <a:p>
            <a:pPr indent="-342900" lvl="0" marL="457200" rtl="0" algn="l">
              <a:spcBef>
                <a:spcPts val="0"/>
              </a:spcBef>
              <a:spcAft>
                <a:spcPts val="0"/>
              </a:spcAft>
              <a:buSzPts val="1800"/>
              <a:buChar char="-"/>
            </a:pPr>
            <a:r>
              <a:rPr lang="de"/>
              <a:t>lfcSE: shrinked log2FoldChange (does it by default but not really shrunk)</a:t>
            </a:r>
            <a:endParaRPr/>
          </a:p>
          <a:p>
            <a:pPr indent="-342900" lvl="0" marL="457200" rtl="0" algn="l">
              <a:spcBef>
                <a:spcPts val="0"/>
              </a:spcBef>
              <a:spcAft>
                <a:spcPts val="0"/>
              </a:spcAft>
              <a:buSzPts val="1800"/>
              <a:buChar char="-"/>
            </a:pPr>
            <a:r>
              <a:rPr lang="de"/>
              <a:t>stat: Wald </a:t>
            </a:r>
            <a:r>
              <a:rPr lang="de"/>
              <a:t>statistic, which is used to calculate the pvalue (like t-statistic in t-tests)</a:t>
            </a:r>
            <a:endParaRPr/>
          </a:p>
          <a:p>
            <a:pPr indent="-342900" lvl="0" marL="457200" rtl="0" algn="l">
              <a:spcBef>
                <a:spcPts val="0"/>
              </a:spcBef>
              <a:spcAft>
                <a:spcPts val="0"/>
              </a:spcAft>
              <a:buSzPts val="1800"/>
              <a:buChar char="-"/>
            </a:pPr>
            <a:r>
              <a:rPr lang="de"/>
              <a:t>pvalue: p-value </a:t>
            </a:r>
            <a:endParaRPr/>
          </a:p>
          <a:p>
            <a:pPr indent="-342900" lvl="0" marL="457200" rtl="0" algn="l">
              <a:spcBef>
                <a:spcPts val="0"/>
              </a:spcBef>
              <a:spcAft>
                <a:spcPts val="0"/>
              </a:spcAft>
              <a:buSzPts val="1800"/>
              <a:buChar char="-"/>
            </a:pPr>
            <a:r>
              <a:rPr lang="de"/>
              <a:t>padj: for multiple testing adjusted p-value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de"/>
              <a:t>Each of these are very important and have their usages </a:t>
            </a:r>
            <a:endParaRPr/>
          </a:p>
          <a:p>
            <a:pPr indent="-342900" lvl="0" marL="457200" rtl="0" algn="l">
              <a:spcBef>
                <a:spcPts val="0"/>
              </a:spcBef>
              <a:spcAft>
                <a:spcPts val="0"/>
              </a:spcAft>
              <a:buSzPts val="1800"/>
              <a:buChar char="-"/>
            </a:pPr>
            <a:r>
              <a:rPr lang="de"/>
              <a:t>Today we will only look at functionalities of lfcSE, pvalue, and padj</a:t>
            </a:r>
            <a:endParaRPr/>
          </a:p>
        </p:txBody>
      </p:sp>
      <p:pic>
        <p:nvPicPr>
          <p:cNvPr id="485" name="Google Shape;485;p52"/>
          <p:cNvPicPr preferRelativeResize="0"/>
          <p:nvPr/>
        </p:nvPicPr>
        <p:blipFill>
          <a:blip r:embed="rId3">
            <a:alphaModFix/>
          </a:blip>
          <a:stretch>
            <a:fillRect/>
          </a:stretch>
        </p:blipFill>
        <p:spPr>
          <a:xfrm>
            <a:off x="276225" y="572688"/>
            <a:ext cx="6762750" cy="4857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3.5 Interpretation and Visualization: pvalue</a:t>
            </a:r>
            <a:endParaRPr/>
          </a:p>
        </p:txBody>
      </p:sp>
      <p:sp>
        <p:nvSpPr>
          <p:cNvPr id="491" name="Google Shape;491;p53"/>
          <p:cNvSpPr txBox="1"/>
          <p:nvPr>
            <p:ph idx="1" type="body"/>
          </p:nvPr>
        </p:nvSpPr>
        <p:spPr>
          <a:xfrm>
            <a:off x="0" y="572700"/>
            <a:ext cx="4572000" cy="443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pvalue: calculated from stat</a:t>
            </a:r>
            <a:endParaRPr/>
          </a:p>
          <a:p>
            <a:pPr indent="-342900" lvl="0" marL="457200" rtl="0" algn="l">
              <a:spcBef>
                <a:spcPts val="0"/>
              </a:spcBef>
              <a:spcAft>
                <a:spcPts val="0"/>
              </a:spcAft>
              <a:buSzPts val="1800"/>
              <a:buChar char="-"/>
            </a:pPr>
            <a:r>
              <a:rPr lang="de"/>
              <a:t>histogram of pvalue can give us good </a:t>
            </a:r>
            <a:r>
              <a:rPr lang="de"/>
              <a:t>insights</a:t>
            </a:r>
            <a:r>
              <a:rPr lang="de"/>
              <a:t> about the quality of testing</a:t>
            </a:r>
            <a:endParaRPr/>
          </a:p>
          <a:p>
            <a:pPr indent="0" lvl="0" marL="0" rtl="0" algn="l">
              <a:spcBef>
                <a:spcPts val="1200"/>
              </a:spcBef>
              <a:spcAft>
                <a:spcPts val="0"/>
              </a:spcAft>
              <a:buNone/>
            </a:pPr>
            <a:r>
              <a:rPr lang="de"/>
              <a:t>Anti-Conservative: Good! You got results!</a:t>
            </a:r>
            <a:endParaRPr/>
          </a:p>
          <a:p>
            <a:pPr indent="0" lvl="0" marL="0" rtl="0" algn="l">
              <a:spcBef>
                <a:spcPts val="1200"/>
              </a:spcBef>
              <a:spcAft>
                <a:spcPts val="0"/>
              </a:spcAft>
              <a:buNone/>
            </a:pPr>
            <a:r>
              <a:rPr lang="de"/>
              <a:t>Uniform: Good! You know there is no difference between conditions</a:t>
            </a:r>
            <a:endParaRPr/>
          </a:p>
          <a:p>
            <a:pPr indent="0" lvl="0" marL="0" rtl="0" algn="l">
              <a:spcBef>
                <a:spcPts val="1200"/>
              </a:spcBef>
              <a:spcAft>
                <a:spcPts val="0"/>
              </a:spcAft>
              <a:buNone/>
            </a:pPr>
            <a:r>
              <a:rPr lang="de"/>
              <a:t>Everything else: Something is going on…</a:t>
            </a:r>
            <a:endParaRPr/>
          </a:p>
          <a:p>
            <a:pPr indent="-342900" lvl="0" marL="457200" rtl="0" algn="l">
              <a:spcBef>
                <a:spcPts val="1200"/>
              </a:spcBef>
              <a:spcAft>
                <a:spcPts val="0"/>
              </a:spcAft>
              <a:buSzPts val="1800"/>
              <a:buChar char="-"/>
            </a:pPr>
            <a:r>
              <a:rPr lang="de"/>
              <a:t>one sided test? wrong test?</a:t>
            </a:r>
            <a:endParaRPr/>
          </a:p>
          <a:p>
            <a:pPr indent="-342900" lvl="0" marL="457200" rtl="0" algn="l">
              <a:spcBef>
                <a:spcPts val="0"/>
              </a:spcBef>
              <a:spcAft>
                <a:spcPts val="0"/>
              </a:spcAft>
              <a:buSzPts val="1800"/>
              <a:buChar char="-"/>
            </a:pPr>
            <a:r>
              <a:rPr lang="de"/>
              <a:t>padj instead of pvalue?</a:t>
            </a:r>
            <a:endParaRPr/>
          </a:p>
          <a:p>
            <a:pPr indent="-342900" lvl="0" marL="457200" rtl="0" algn="l">
              <a:spcBef>
                <a:spcPts val="0"/>
              </a:spcBef>
              <a:spcAft>
                <a:spcPts val="0"/>
              </a:spcAft>
              <a:buSzPts val="1800"/>
              <a:buChar char="-"/>
            </a:pPr>
            <a:r>
              <a:rPr lang="de"/>
              <a:t>LRT test? (here a high peak at 1 is fine)</a:t>
            </a:r>
            <a:endParaRPr/>
          </a:p>
        </p:txBody>
      </p:sp>
      <p:pic>
        <p:nvPicPr>
          <p:cNvPr id="492" name="Google Shape;492;p53"/>
          <p:cNvPicPr preferRelativeResize="0"/>
          <p:nvPr/>
        </p:nvPicPr>
        <p:blipFill>
          <a:blip r:embed="rId3">
            <a:alphaModFix/>
          </a:blip>
          <a:stretch>
            <a:fillRect/>
          </a:stretch>
        </p:blipFill>
        <p:spPr>
          <a:xfrm>
            <a:off x="4505925" y="476700"/>
            <a:ext cx="4638074" cy="46002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3.5 Interpretation and Visualization: pvalue</a:t>
            </a:r>
            <a:endParaRPr/>
          </a:p>
        </p:txBody>
      </p:sp>
      <p:sp>
        <p:nvSpPr>
          <p:cNvPr id="498" name="Google Shape;498;p54"/>
          <p:cNvSpPr txBox="1"/>
          <p:nvPr>
            <p:ph idx="1" type="body"/>
          </p:nvPr>
        </p:nvSpPr>
        <p:spPr>
          <a:xfrm>
            <a:off x="0" y="572700"/>
            <a:ext cx="4572000" cy="4437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de"/>
              <a:t>pvalue: Hill shaped histogram</a:t>
            </a:r>
            <a:endParaRPr/>
          </a:p>
          <a:p>
            <a:pPr indent="-342900" lvl="0" marL="457200" rtl="0" algn="l">
              <a:spcBef>
                <a:spcPts val="0"/>
              </a:spcBef>
              <a:spcAft>
                <a:spcPts val="0"/>
              </a:spcAft>
              <a:buSzPts val="1800"/>
              <a:buChar char="-"/>
            </a:pPr>
            <a:r>
              <a:rPr lang="de"/>
              <a:t>This means the pvalues were not well fit</a:t>
            </a:r>
            <a:endParaRPr/>
          </a:p>
          <a:p>
            <a:pPr indent="-342900" lvl="0" marL="457200" rtl="0" algn="l">
              <a:spcBef>
                <a:spcPts val="0"/>
              </a:spcBef>
              <a:spcAft>
                <a:spcPts val="0"/>
              </a:spcAft>
              <a:buSzPts val="1800"/>
              <a:buChar char="-"/>
            </a:pPr>
            <a:r>
              <a:rPr lang="de"/>
              <a:t>Think back when we were fitting our distribution to our data</a:t>
            </a:r>
            <a:endParaRPr/>
          </a:p>
          <a:p>
            <a:pPr indent="-342900" lvl="0" marL="457200" rtl="0" algn="l">
              <a:spcBef>
                <a:spcPts val="0"/>
              </a:spcBef>
              <a:spcAft>
                <a:spcPts val="0"/>
              </a:spcAft>
              <a:buSzPts val="1800"/>
              <a:buChar char="-"/>
            </a:pPr>
            <a:r>
              <a:rPr lang="de"/>
              <a:t>There we calculate µ and σ to get the maximum likelihood</a:t>
            </a:r>
            <a:endParaRPr/>
          </a:p>
          <a:p>
            <a:pPr indent="-342900" lvl="0" marL="457200" rtl="0" algn="l">
              <a:spcBef>
                <a:spcPts val="0"/>
              </a:spcBef>
              <a:spcAft>
                <a:spcPts val="0"/>
              </a:spcAft>
              <a:buSzPts val="1800"/>
              <a:buChar char="-"/>
            </a:pPr>
            <a:r>
              <a:rPr lang="de"/>
              <a:t>But this is actually not the case in most of algorithms</a:t>
            </a:r>
            <a:endParaRPr/>
          </a:p>
          <a:p>
            <a:pPr indent="-342900" lvl="0" marL="457200" rtl="0" algn="l">
              <a:spcBef>
                <a:spcPts val="0"/>
              </a:spcBef>
              <a:spcAft>
                <a:spcPts val="0"/>
              </a:spcAft>
              <a:buSzPts val="1800"/>
              <a:buChar char="-"/>
            </a:pPr>
            <a:r>
              <a:rPr lang="de"/>
              <a:t>Most algorithms only calculate µ (why is a good question that has a 50 page answer)</a:t>
            </a:r>
            <a:endParaRPr/>
          </a:p>
          <a:p>
            <a:pPr indent="-342900" lvl="0" marL="457200" rtl="0" algn="l">
              <a:spcBef>
                <a:spcPts val="0"/>
              </a:spcBef>
              <a:spcAft>
                <a:spcPts val="0"/>
              </a:spcAft>
              <a:buSzPts val="1800"/>
              <a:buChar char="-"/>
            </a:pPr>
            <a:r>
              <a:rPr lang="de"/>
              <a:t>Mostly only µ is fine but for certain data we also have to calculate σ</a:t>
            </a:r>
            <a:endParaRPr/>
          </a:p>
        </p:txBody>
      </p:sp>
      <p:pic>
        <p:nvPicPr>
          <p:cNvPr id="499" name="Google Shape;499;p54"/>
          <p:cNvPicPr preferRelativeResize="0"/>
          <p:nvPr/>
        </p:nvPicPr>
        <p:blipFill>
          <a:blip r:embed="rId3">
            <a:alphaModFix/>
          </a:blip>
          <a:stretch>
            <a:fillRect/>
          </a:stretch>
        </p:blipFill>
        <p:spPr>
          <a:xfrm>
            <a:off x="4827700" y="572700"/>
            <a:ext cx="4267200" cy="3413760"/>
          </a:xfrm>
          <a:prstGeom prst="rect">
            <a:avLst/>
          </a:prstGeom>
          <a:noFill/>
          <a:ln>
            <a:noFill/>
          </a:ln>
        </p:spPr>
      </p:pic>
      <p:sp>
        <p:nvSpPr>
          <p:cNvPr id="500" name="Google Shape;500;p54"/>
          <p:cNvSpPr txBox="1"/>
          <p:nvPr/>
        </p:nvSpPr>
        <p:spPr>
          <a:xfrm>
            <a:off x="4948400" y="4273625"/>
            <a:ext cx="3821400" cy="6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rPr>
              <a:t>-&gt; recalculate the fit using stat -&gt; fdrtool</a:t>
            </a:r>
            <a:endParaRPr sz="1800">
              <a:solidFill>
                <a:schemeClr val="dk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3.5 Interpretation and Visualization: padj</a:t>
            </a:r>
            <a:endParaRPr/>
          </a:p>
        </p:txBody>
      </p:sp>
      <p:sp>
        <p:nvSpPr>
          <p:cNvPr id="506" name="Google Shape;506;p55"/>
          <p:cNvSpPr txBox="1"/>
          <p:nvPr>
            <p:ph idx="1" type="body"/>
          </p:nvPr>
        </p:nvSpPr>
        <p:spPr>
          <a:xfrm>
            <a:off x="0" y="572700"/>
            <a:ext cx="9144000" cy="44373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de"/>
              <a:t>padj: adjusted p-value</a:t>
            </a:r>
            <a:endParaRPr/>
          </a:p>
          <a:p>
            <a:pPr indent="-342900" lvl="0" marL="457200" rtl="0" algn="l">
              <a:spcBef>
                <a:spcPts val="0"/>
              </a:spcBef>
              <a:spcAft>
                <a:spcPts val="0"/>
              </a:spcAft>
              <a:buSzPts val="1800"/>
              <a:buChar char="-"/>
            </a:pPr>
            <a:r>
              <a:rPr lang="de"/>
              <a:t>We do multiple tests during the differential analysis as we have to test every gene</a:t>
            </a:r>
            <a:endParaRPr/>
          </a:p>
          <a:p>
            <a:pPr indent="-342900" lvl="0" marL="457200" rtl="0" algn="l">
              <a:spcBef>
                <a:spcPts val="0"/>
              </a:spcBef>
              <a:spcAft>
                <a:spcPts val="0"/>
              </a:spcAft>
              <a:buSzPts val="1800"/>
              <a:buChar char="-"/>
            </a:pPr>
            <a:r>
              <a:rPr lang="de"/>
              <a:t>Usually between 15 000 to 25 000 tests</a:t>
            </a:r>
            <a:endParaRPr/>
          </a:p>
          <a:p>
            <a:pPr indent="-342900" lvl="0" marL="457200" rtl="0" algn="l">
              <a:spcBef>
                <a:spcPts val="0"/>
              </a:spcBef>
              <a:spcAft>
                <a:spcPts val="0"/>
              </a:spcAft>
              <a:buSzPts val="1800"/>
              <a:buChar char="-"/>
            </a:pPr>
            <a:r>
              <a:rPr lang="de"/>
              <a:t>The more tests you do, the higher the chances to find a random significance by chance </a:t>
            </a:r>
            <a:endParaRPr/>
          </a:p>
          <a:p>
            <a:pPr indent="-342900" lvl="0" marL="457200" rtl="0" algn="l">
              <a:spcBef>
                <a:spcPts val="0"/>
              </a:spcBef>
              <a:spcAft>
                <a:spcPts val="0"/>
              </a:spcAft>
              <a:buSzPts val="1800"/>
              <a:buChar char="-"/>
            </a:pPr>
            <a:r>
              <a:rPr lang="de"/>
              <a:t>We are already accepting a 5% error rate, but accepting it over 20 000 tests increase danger of false positives!</a:t>
            </a:r>
            <a:endParaRPr/>
          </a:p>
          <a:p>
            <a:pPr indent="0" lvl="0" marL="0" rtl="0" algn="l">
              <a:spcBef>
                <a:spcPts val="1200"/>
              </a:spcBef>
              <a:spcAft>
                <a:spcPts val="0"/>
              </a:spcAft>
              <a:buNone/>
            </a:pPr>
            <a:r>
              <a:rPr lang="de"/>
              <a:t>-&gt; Multiple testing correction</a:t>
            </a:r>
            <a:endParaRPr/>
          </a:p>
          <a:p>
            <a:pPr indent="0" lvl="0" marL="0" rtl="0" algn="l">
              <a:spcBef>
                <a:spcPts val="1200"/>
              </a:spcBef>
              <a:spcAft>
                <a:spcPts val="0"/>
              </a:spcAft>
              <a:buNone/>
            </a:pPr>
            <a:r>
              <a:rPr lang="de"/>
              <a:t>	- </a:t>
            </a:r>
            <a:r>
              <a:rPr lang="de"/>
              <a:t>Many methods: Benjamini-Hochberg (BH), Bonferroni,...</a:t>
            </a:r>
            <a:endParaRPr/>
          </a:p>
          <a:p>
            <a:pPr indent="0" lvl="0" marL="0" rtl="0" algn="l">
              <a:spcBef>
                <a:spcPts val="1200"/>
              </a:spcBef>
              <a:spcAft>
                <a:spcPts val="0"/>
              </a:spcAft>
              <a:buNone/>
            </a:pPr>
            <a:r>
              <a:rPr lang="de"/>
              <a:t>	- BH used the most: padj = p-value * nTests/rank</a:t>
            </a:r>
            <a:endParaRPr/>
          </a:p>
          <a:p>
            <a:pPr indent="-342900" lvl="0" marL="457200" rtl="0" algn="l">
              <a:spcBef>
                <a:spcPts val="1200"/>
              </a:spcBef>
              <a:spcAft>
                <a:spcPts val="0"/>
              </a:spcAft>
              <a:buSzPts val="1800"/>
              <a:buAutoNum type="arabicPeriod"/>
            </a:pPr>
            <a:r>
              <a:rPr lang="de"/>
              <a:t>Rank p-values</a:t>
            </a:r>
            <a:endParaRPr/>
          </a:p>
          <a:p>
            <a:pPr indent="-342900" lvl="0" marL="457200" rtl="0" algn="l">
              <a:spcBef>
                <a:spcPts val="0"/>
              </a:spcBef>
              <a:spcAft>
                <a:spcPts val="0"/>
              </a:spcAft>
              <a:buSzPts val="1800"/>
              <a:buAutoNum type="arabicPeriod"/>
            </a:pPr>
            <a:r>
              <a:rPr lang="de"/>
              <a:t>Recalculate each p-value according to their rank</a:t>
            </a:r>
            <a:endParaRPr/>
          </a:p>
          <a:p>
            <a:pPr indent="-342900" lvl="0" marL="457200" rtl="0" algn="l">
              <a:spcBef>
                <a:spcPts val="0"/>
              </a:spcBef>
              <a:spcAft>
                <a:spcPts val="0"/>
              </a:spcAft>
              <a:buSzPts val="1800"/>
              <a:buAutoNum type="arabicPeriod"/>
            </a:pPr>
            <a:r>
              <a:rPr lang="de"/>
              <a:t>Use padj to set significance (padj/FDR/q-value)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3.5 Interpretation and Visualization: lfcSE</a:t>
            </a:r>
            <a:endParaRPr/>
          </a:p>
        </p:txBody>
      </p:sp>
      <p:sp>
        <p:nvSpPr>
          <p:cNvPr id="512" name="Google Shape;512;p56"/>
          <p:cNvSpPr txBox="1"/>
          <p:nvPr>
            <p:ph idx="1" type="body"/>
          </p:nvPr>
        </p:nvSpPr>
        <p:spPr>
          <a:xfrm>
            <a:off x="0" y="572700"/>
            <a:ext cx="9144000" cy="443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shrinking log2FoldChange</a:t>
            </a:r>
            <a:endParaRPr/>
          </a:p>
          <a:p>
            <a:pPr indent="-342900" lvl="0" marL="457200" rtl="0" algn="l">
              <a:spcBef>
                <a:spcPts val="0"/>
              </a:spcBef>
              <a:spcAft>
                <a:spcPts val="0"/>
              </a:spcAft>
              <a:buSzPts val="1800"/>
              <a:buChar char="-"/>
            </a:pPr>
            <a:r>
              <a:rPr lang="de"/>
              <a:t>only important for visualization</a:t>
            </a:r>
            <a:endParaRPr/>
          </a:p>
          <a:p>
            <a:pPr indent="-342900" lvl="0" marL="457200" rtl="0" algn="l">
              <a:spcBef>
                <a:spcPts val="0"/>
              </a:spcBef>
              <a:spcAft>
                <a:spcPts val="0"/>
              </a:spcAft>
              <a:buSzPts val="1800"/>
              <a:buChar char="-"/>
            </a:pPr>
            <a:r>
              <a:rPr lang="de"/>
              <a:t>Imagine it like normalizing but for log2FoldChange</a:t>
            </a:r>
            <a:endParaRPr/>
          </a:p>
          <a:p>
            <a:pPr indent="-342900" lvl="0" marL="457200" rtl="0" algn="l">
              <a:spcBef>
                <a:spcPts val="0"/>
              </a:spcBef>
              <a:spcAft>
                <a:spcPts val="0"/>
              </a:spcAft>
              <a:buSzPts val="1800"/>
              <a:buChar char="-"/>
            </a:pPr>
            <a:r>
              <a:rPr lang="de"/>
              <a:t>DESeq2 has three options: normal, apeglm, ashr</a:t>
            </a:r>
            <a:endParaRPr/>
          </a:p>
          <a:p>
            <a:pPr indent="-342900" lvl="0" marL="457200" rtl="0" algn="l">
              <a:spcBef>
                <a:spcPts val="0"/>
              </a:spcBef>
              <a:spcAft>
                <a:spcPts val="0"/>
              </a:spcAft>
              <a:buSzPts val="1800"/>
              <a:buChar char="-"/>
            </a:pPr>
            <a:r>
              <a:rPr lang="de"/>
              <a:t>apeglm and ashr are better (but doesn´t really matter as it is only visualization. Sometime normal just looks better)</a:t>
            </a:r>
            <a:endParaRPr/>
          </a:p>
        </p:txBody>
      </p:sp>
      <p:pic>
        <p:nvPicPr>
          <p:cNvPr id="513" name="Google Shape;513;p56"/>
          <p:cNvPicPr preferRelativeResize="0"/>
          <p:nvPr/>
        </p:nvPicPr>
        <p:blipFill>
          <a:blip r:embed="rId3">
            <a:alphaModFix/>
          </a:blip>
          <a:stretch>
            <a:fillRect/>
          </a:stretch>
        </p:blipFill>
        <p:spPr>
          <a:xfrm>
            <a:off x="0" y="2571750"/>
            <a:ext cx="5403272" cy="2571750"/>
          </a:xfrm>
          <a:prstGeom prst="rect">
            <a:avLst/>
          </a:prstGeom>
          <a:noFill/>
          <a:ln>
            <a:noFill/>
          </a:ln>
        </p:spPr>
      </p:pic>
      <p:pic>
        <p:nvPicPr>
          <p:cNvPr id="514" name="Google Shape;514;p56"/>
          <p:cNvPicPr preferRelativeResize="0"/>
          <p:nvPr/>
        </p:nvPicPr>
        <p:blipFill>
          <a:blip r:embed="rId4">
            <a:alphaModFix/>
          </a:blip>
          <a:stretch>
            <a:fillRect/>
          </a:stretch>
        </p:blipFill>
        <p:spPr>
          <a:xfrm>
            <a:off x="5608275" y="2253875"/>
            <a:ext cx="3019075" cy="30190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3.5 Interpretation and Visualization</a:t>
            </a:r>
            <a:endParaRPr/>
          </a:p>
        </p:txBody>
      </p:sp>
      <p:pic>
        <p:nvPicPr>
          <p:cNvPr id="520" name="Google Shape;520;p57"/>
          <p:cNvPicPr preferRelativeResize="0"/>
          <p:nvPr/>
        </p:nvPicPr>
        <p:blipFill>
          <a:blip r:embed="rId3">
            <a:alphaModFix/>
          </a:blip>
          <a:stretch>
            <a:fillRect/>
          </a:stretch>
        </p:blipFill>
        <p:spPr>
          <a:xfrm>
            <a:off x="0" y="570925"/>
            <a:ext cx="6428800" cy="45001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4. Summary</a:t>
            </a:r>
            <a:endParaRPr/>
          </a:p>
        </p:txBody>
      </p:sp>
      <p:sp>
        <p:nvSpPr>
          <p:cNvPr id="526" name="Google Shape;526;p58"/>
          <p:cNvSpPr txBox="1"/>
          <p:nvPr>
            <p:ph idx="1" type="body"/>
          </p:nvPr>
        </p:nvSpPr>
        <p:spPr>
          <a:xfrm>
            <a:off x="0" y="572700"/>
            <a:ext cx="8832300" cy="457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DESeq2 is most used package for differential expression analysis</a:t>
            </a:r>
            <a:endParaRPr/>
          </a:p>
          <a:p>
            <a:pPr indent="-342900" lvl="0" marL="457200" rtl="0" algn="l">
              <a:spcBef>
                <a:spcPts val="0"/>
              </a:spcBef>
              <a:spcAft>
                <a:spcPts val="0"/>
              </a:spcAft>
              <a:buSzPts val="1800"/>
              <a:buChar char="-"/>
            </a:pPr>
            <a:r>
              <a:rPr lang="de"/>
              <a:t>DEG analysis is a complex combination of linear modelling, distribution fitting and statistical models</a:t>
            </a:r>
            <a:endParaRPr/>
          </a:p>
          <a:p>
            <a:pPr indent="-342900" lvl="0" marL="457200" rtl="0" algn="l">
              <a:spcBef>
                <a:spcPts val="0"/>
              </a:spcBef>
              <a:spcAft>
                <a:spcPts val="0"/>
              </a:spcAft>
              <a:buSzPts val="1800"/>
              <a:buChar char="-"/>
            </a:pPr>
            <a:r>
              <a:rPr lang="de"/>
              <a:t>Care for confounding batch effects and your design matrix</a:t>
            </a:r>
            <a:endParaRPr/>
          </a:p>
          <a:p>
            <a:pPr indent="-342900" lvl="0" marL="457200" rtl="0" algn="l">
              <a:spcBef>
                <a:spcPts val="0"/>
              </a:spcBef>
              <a:spcAft>
                <a:spcPts val="0"/>
              </a:spcAft>
              <a:buSzPts val="1800"/>
              <a:buChar char="-"/>
            </a:pPr>
            <a:r>
              <a:rPr lang="de"/>
              <a:t>Always do multiple testing correction</a:t>
            </a:r>
            <a:endParaRPr/>
          </a:p>
          <a:p>
            <a:pPr indent="-342900" lvl="0" marL="457200" rtl="0" algn="l">
              <a:spcBef>
                <a:spcPts val="0"/>
              </a:spcBef>
              <a:spcAft>
                <a:spcPts val="0"/>
              </a:spcAft>
              <a:buSzPts val="1800"/>
              <a:buChar char="-"/>
            </a:pPr>
            <a:r>
              <a:rPr lang="de"/>
              <a:t>Always check p-value histogram</a:t>
            </a:r>
            <a:endParaRPr/>
          </a:p>
          <a:p>
            <a:pPr indent="-342900" lvl="0" marL="457200" rtl="0" algn="l">
              <a:spcBef>
                <a:spcPts val="0"/>
              </a:spcBef>
              <a:spcAft>
                <a:spcPts val="0"/>
              </a:spcAft>
              <a:buSzPts val="1800"/>
              <a:buChar char="-"/>
            </a:pPr>
            <a:r>
              <a:rPr lang="de"/>
              <a:t>log2FoldChange shrinkage is important for visualization</a:t>
            </a:r>
            <a:endParaRPr/>
          </a:p>
          <a:p>
            <a:pPr indent="-342900" lvl="0" marL="457200" rtl="0" algn="l">
              <a:spcBef>
                <a:spcPts val="0"/>
              </a:spcBef>
              <a:spcAft>
                <a:spcPts val="0"/>
              </a:spcAft>
              <a:buSzPts val="1800"/>
              <a:buChar char="-"/>
            </a:pPr>
            <a:r>
              <a:rPr lang="de"/>
              <a:t>But visualization is only visualization! Does not change much in terms of significance or importance</a:t>
            </a:r>
            <a:endParaRPr/>
          </a:p>
          <a:p>
            <a:pPr indent="-342900" lvl="0" marL="457200" rtl="0" algn="l">
              <a:spcBef>
                <a:spcPts val="0"/>
              </a:spcBef>
              <a:spcAft>
                <a:spcPts val="0"/>
              </a:spcAft>
              <a:buSzPts val="1800"/>
              <a:buChar char="-"/>
            </a:pPr>
            <a:r>
              <a:rPr lang="de"/>
              <a:t>the significance </a:t>
            </a:r>
            <a:r>
              <a:rPr lang="de"/>
              <a:t>threshold</a:t>
            </a:r>
            <a:r>
              <a:rPr lang="de"/>
              <a:t> is arbitrary and can include padj and log2Foldchange in differing values (but most just use 0.05 or lower of padj without log2FoldChange)</a:t>
            </a:r>
            <a:endParaRPr/>
          </a:p>
          <a:p>
            <a:pPr indent="-342900" lvl="0" marL="457200" rtl="0" algn="l">
              <a:spcBef>
                <a:spcPts val="0"/>
              </a:spcBef>
              <a:spcAft>
                <a:spcPts val="0"/>
              </a:spcAft>
              <a:buSzPts val="1800"/>
              <a:buChar char="-"/>
            </a:pPr>
            <a:r>
              <a:rPr b="1" lang="de">
                <a:highlight>
                  <a:schemeClr val="accent6"/>
                </a:highlight>
              </a:rPr>
              <a:t>DESeq2 documentation should be your holy scripture!</a:t>
            </a:r>
            <a:endParaRPr b="1">
              <a:highlight>
                <a:schemeClr val="accent6"/>
              </a:high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Sources and extra I</a:t>
            </a:r>
            <a:endParaRPr/>
          </a:p>
        </p:txBody>
      </p:sp>
      <p:sp>
        <p:nvSpPr>
          <p:cNvPr id="532" name="Google Shape;532;p59"/>
          <p:cNvSpPr txBox="1"/>
          <p:nvPr>
            <p:ph idx="1" type="body"/>
          </p:nvPr>
        </p:nvSpPr>
        <p:spPr>
          <a:xfrm>
            <a:off x="0" y="511675"/>
            <a:ext cx="9144000" cy="4631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de"/>
              <a:t>Data: </a:t>
            </a:r>
            <a:r>
              <a:rPr lang="de" u="sng">
                <a:solidFill>
                  <a:schemeClr val="accent5"/>
                </a:solidFill>
                <a:hlinkClick r:id="rId3">
                  <a:extLst>
                    <a:ext uri="{A12FA001-AC4F-418D-AE19-62706E023703}">
                      <ahyp:hlinkClr val="tx"/>
                    </a:ext>
                  </a:extLst>
                </a:hlinkClick>
              </a:rPr>
              <a:t>https://www.ncbi.nlm.nih.gov/geo/query/acc.cgi?acc=GSE50499</a:t>
            </a:r>
            <a:r>
              <a:rPr lang="de"/>
              <a:t> </a:t>
            </a:r>
            <a:endParaRPr/>
          </a:p>
          <a:p>
            <a:pPr indent="0" lvl="0" marL="0" rtl="0" algn="l">
              <a:spcBef>
                <a:spcPts val="1200"/>
              </a:spcBef>
              <a:spcAft>
                <a:spcPts val="0"/>
              </a:spcAft>
              <a:buClr>
                <a:schemeClr val="dk1"/>
              </a:buClr>
              <a:buSzPct val="61111"/>
              <a:buFont typeface="Arial"/>
              <a:buNone/>
            </a:pPr>
            <a:r>
              <a:rPr lang="de"/>
              <a:t>R and R studio: </a:t>
            </a:r>
            <a:r>
              <a:rPr lang="de" u="sng">
                <a:solidFill>
                  <a:schemeClr val="accent5"/>
                </a:solidFill>
                <a:hlinkClick r:id="rId4">
                  <a:extLst>
                    <a:ext uri="{A12FA001-AC4F-418D-AE19-62706E023703}">
                      <ahyp:hlinkClr val="tx"/>
                    </a:ext>
                  </a:extLst>
                </a:hlinkClick>
              </a:rPr>
              <a:t>https://cran.r-project.org/</a:t>
            </a:r>
            <a:r>
              <a:rPr lang="de"/>
              <a:t> ; </a:t>
            </a:r>
            <a:r>
              <a:rPr lang="de" u="sng">
                <a:solidFill>
                  <a:schemeClr val="accent5"/>
                </a:solidFill>
                <a:hlinkClick r:id="rId5">
                  <a:extLst>
                    <a:ext uri="{A12FA001-AC4F-418D-AE19-62706E023703}">
                      <ahyp:hlinkClr val="tx"/>
                    </a:ext>
                  </a:extLst>
                </a:hlinkClick>
              </a:rPr>
              <a:t>https://posit.co/products/open-source/rstudio/</a:t>
            </a:r>
            <a:endParaRPr/>
          </a:p>
          <a:p>
            <a:pPr indent="0" lvl="0" marL="0" rtl="0" algn="l">
              <a:spcBef>
                <a:spcPts val="1200"/>
              </a:spcBef>
              <a:spcAft>
                <a:spcPts val="0"/>
              </a:spcAft>
              <a:buClr>
                <a:schemeClr val="dk1"/>
              </a:buClr>
              <a:buSzPct val="61111"/>
              <a:buFont typeface="Arial"/>
              <a:buNone/>
            </a:pPr>
            <a:r>
              <a:rPr lang="de"/>
              <a:t>Very good tutorial:  </a:t>
            </a:r>
            <a:r>
              <a:rPr lang="de" u="sng">
                <a:solidFill>
                  <a:schemeClr val="accent5"/>
                </a:solidFill>
                <a:hlinkClick r:id="rId6">
                  <a:extLst>
                    <a:ext uri="{A12FA001-AC4F-418D-AE19-62706E023703}">
                      <ahyp:hlinkClr val="tx"/>
                    </a:ext>
                  </a:extLst>
                </a:hlinkClick>
              </a:rPr>
              <a:t>https://hbctraining.github.io/DGE_workshop/schedule/1.5-day.html</a:t>
            </a:r>
            <a:r>
              <a:rPr lang="de"/>
              <a:t> </a:t>
            </a:r>
            <a:endParaRPr/>
          </a:p>
          <a:p>
            <a:pPr indent="0" lvl="0" marL="0" rtl="0" algn="l">
              <a:spcBef>
                <a:spcPts val="1200"/>
              </a:spcBef>
              <a:spcAft>
                <a:spcPts val="0"/>
              </a:spcAft>
              <a:buClr>
                <a:schemeClr val="dk1"/>
              </a:buClr>
              <a:buSzPct val="61111"/>
              <a:buFont typeface="Arial"/>
              <a:buNone/>
            </a:pPr>
            <a:r>
              <a:rPr lang="de"/>
              <a:t>Good example for modelling: </a:t>
            </a:r>
            <a:r>
              <a:rPr lang="de" u="sng">
                <a:solidFill>
                  <a:schemeClr val="hlink"/>
                </a:solidFill>
                <a:hlinkClick r:id="rId7"/>
              </a:rPr>
              <a:t>https://www.youtube.com/watch?v=HK7WKsL3c2w</a:t>
            </a:r>
            <a:r>
              <a:rPr lang="de"/>
              <a:t> </a:t>
            </a:r>
            <a:endParaRPr/>
          </a:p>
          <a:p>
            <a:pPr indent="0" lvl="0" marL="0" rtl="0" algn="l">
              <a:spcBef>
                <a:spcPts val="1200"/>
              </a:spcBef>
              <a:spcAft>
                <a:spcPts val="0"/>
              </a:spcAft>
              <a:buClr>
                <a:schemeClr val="dk1"/>
              </a:buClr>
              <a:buSzPct val="61111"/>
              <a:buFont typeface="Arial"/>
              <a:buNone/>
            </a:pPr>
            <a:r>
              <a:rPr lang="de"/>
              <a:t>DESeq2 normalization: </a:t>
            </a:r>
            <a:r>
              <a:rPr lang="de" u="sng">
                <a:solidFill>
                  <a:schemeClr val="hlink"/>
                </a:solidFill>
                <a:hlinkClick r:id="rId8"/>
              </a:rPr>
              <a:t>https://www.youtube.com/watch?v=UFB993xufUU</a:t>
            </a:r>
            <a:r>
              <a:rPr lang="de"/>
              <a:t>  </a:t>
            </a:r>
            <a:endParaRPr/>
          </a:p>
          <a:p>
            <a:pPr indent="0" lvl="0" marL="0" rtl="0" algn="l">
              <a:spcBef>
                <a:spcPts val="1200"/>
              </a:spcBef>
              <a:spcAft>
                <a:spcPts val="0"/>
              </a:spcAft>
              <a:buClr>
                <a:schemeClr val="dk1"/>
              </a:buClr>
              <a:buSzPct val="61111"/>
              <a:buFont typeface="Arial"/>
              <a:buNone/>
            </a:pPr>
            <a:r>
              <a:rPr lang="de"/>
              <a:t>Good video explaining different kinds of classic normalizations: </a:t>
            </a:r>
            <a:r>
              <a:rPr lang="de" u="sng">
                <a:solidFill>
                  <a:schemeClr val="hlink"/>
                </a:solidFill>
                <a:hlinkClick r:id="rId9"/>
              </a:rPr>
              <a:t>https://www.youtube.com/watch?v=S1PcT5rp8c4&amp;pp=ygUVbm9ybWFsaXphdGlvbiBybmEgd2h5</a:t>
            </a:r>
            <a:r>
              <a:rPr lang="de"/>
              <a:t>     </a:t>
            </a:r>
            <a:endParaRPr/>
          </a:p>
          <a:p>
            <a:pPr indent="0" lvl="0" marL="0" rtl="0" algn="l">
              <a:spcBef>
                <a:spcPts val="1200"/>
              </a:spcBef>
              <a:spcAft>
                <a:spcPts val="0"/>
              </a:spcAft>
              <a:buClr>
                <a:schemeClr val="dk1"/>
              </a:buClr>
              <a:buSzPct val="61111"/>
              <a:buFont typeface="Arial"/>
              <a:buNone/>
            </a:pPr>
            <a:r>
              <a:rPr lang="de"/>
              <a:t>Generally good channel for more technical explanations of topics: </a:t>
            </a:r>
            <a:r>
              <a:rPr lang="de" u="sng">
                <a:solidFill>
                  <a:schemeClr val="hlink"/>
                </a:solidFill>
                <a:hlinkClick r:id="rId10"/>
              </a:rPr>
              <a:t>https://www.youtube.com/@statquest</a:t>
            </a:r>
            <a:r>
              <a:rPr lang="de"/>
              <a:t> </a:t>
            </a:r>
            <a:endParaRPr/>
          </a:p>
          <a:p>
            <a:pPr indent="0" lvl="0" marL="0" rtl="0" algn="l">
              <a:spcBef>
                <a:spcPts val="1200"/>
              </a:spcBef>
              <a:spcAft>
                <a:spcPts val="0"/>
              </a:spcAft>
              <a:buClr>
                <a:schemeClr val="dk1"/>
              </a:buClr>
              <a:buSzPct val="61111"/>
              <a:buFont typeface="Arial"/>
              <a:buNone/>
            </a:pPr>
            <a:r>
              <a:rPr lang="de"/>
              <a:t>sva paper: </a:t>
            </a:r>
            <a:r>
              <a:rPr lang="de" u="sng">
                <a:solidFill>
                  <a:schemeClr val="hlink"/>
                </a:solidFill>
                <a:hlinkClick r:id="rId11"/>
              </a:rPr>
              <a:t>https://academic.oup.com/nar/article/42/21/e161/2903156?login=false</a:t>
            </a:r>
            <a:r>
              <a:rPr lang="de"/>
              <a:t> </a:t>
            </a:r>
            <a:endParaRPr/>
          </a:p>
          <a:p>
            <a:pPr indent="0" lvl="0" marL="0" rtl="0" algn="l">
              <a:spcBef>
                <a:spcPts val="1200"/>
              </a:spcBef>
              <a:spcAft>
                <a:spcPts val="0"/>
              </a:spcAft>
              <a:buClr>
                <a:schemeClr val="dk1"/>
              </a:buClr>
              <a:buSzPct val="61111"/>
              <a:buFont typeface="Arial"/>
              <a:buNone/>
            </a:pPr>
            <a:r>
              <a:rPr lang="de"/>
              <a:t>PCA main ideas: </a:t>
            </a:r>
            <a:r>
              <a:rPr lang="de" u="sng">
                <a:solidFill>
                  <a:schemeClr val="hlink"/>
                </a:solidFill>
                <a:hlinkClick r:id="rId12"/>
              </a:rPr>
              <a:t>https://www.youtube.com/watch?v=HMOI_lkzW08</a:t>
            </a:r>
            <a:r>
              <a:rPr lang="de"/>
              <a:t> </a:t>
            </a:r>
            <a:endParaRPr/>
          </a:p>
          <a:p>
            <a:pPr indent="0" lvl="0" marL="0" rtl="0" algn="l">
              <a:spcBef>
                <a:spcPts val="1200"/>
              </a:spcBef>
              <a:spcAft>
                <a:spcPts val="0"/>
              </a:spcAft>
              <a:buClr>
                <a:schemeClr val="dk1"/>
              </a:buClr>
              <a:buSzPct val="61111"/>
              <a:buFont typeface="Arial"/>
              <a:buNone/>
            </a:pPr>
            <a:r>
              <a:rPr lang="de"/>
              <a:t>PCA step by step: </a:t>
            </a:r>
            <a:r>
              <a:rPr lang="de" u="sng">
                <a:solidFill>
                  <a:schemeClr val="hlink"/>
                </a:solidFill>
                <a:hlinkClick r:id="rId13"/>
              </a:rPr>
              <a:t>https://www.youtube.com/watch?v=FgakZw6K1QQ&amp;t=526s</a:t>
            </a:r>
            <a:r>
              <a:rPr lang="de"/>
              <a:t> </a:t>
            </a:r>
            <a:endParaRPr/>
          </a:p>
          <a:p>
            <a:pPr indent="0" lvl="0" marL="0" rtl="0" algn="l">
              <a:spcBef>
                <a:spcPts val="1200"/>
              </a:spcBef>
              <a:spcAft>
                <a:spcPts val="1200"/>
              </a:spcAft>
              <a:buClr>
                <a:schemeClr val="dk1"/>
              </a:buClr>
              <a:buSzPct val="61111"/>
              <a:buFont typeface="Arial"/>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Sources and extra II</a:t>
            </a:r>
            <a:endParaRPr/>
          </a:p>
        </p:txBody>
      </p:sp>
      <p:sp>
        <p:nvSpPr>
          <p:cNvPr id="538" name="Google Shape;538;p60"/>
          <p:cNvSpPr txBox="1"/>
          <p:nvPr>
            <p:ph idx="1" type="body"/>
          </p:nvPr>
        </p:nvSpPr>
        <p:spPr>
          <a:xfrm>
            <a:off x="0" y="511675"/>
            <a:ext cx="9144000" cy="4631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de"/>
              <a:t>Hierarchical clustering: </a:t>
            </a:r>
            <a:r>
              <a:rPr lang="de" u="sng">
                <a:solidFill>
                  <a:schemeClr val="hlink"/>
                </a:solidFill>
                <a:hlinkClick r:id="rId3"/>
              </a:rPr>
              <a:t>https://www.youtube.com/watch?v=7xHsRkOdVwo&amp;t=272s</a:t>
            </a:r>
            <a:r>
              <a:rPr lang="de"/>
              <a:t> </a:t>
            </a:r>
            <a:endParaRPr/>
          </a:p>
          <a:p>
            <a:pPr indent="0" lvl="0" marL="0" rtl="0" algn="l">
              <a:spcBef>
                <a:spcPts val="1200"/>
              </a:spcBef>
              <a:spcAft>
                <a:spcPts val="0"/>
              </a:spcAft>
              <a:buClr>
                <a:schemeClr val="dk1"/>
              </a:buClr>
              <a:buSzPts val="1100"/>
              <a:buFont typeface="Arial"/>
              <a:buNone/>
            </a:pPr>
            <a:r>
              <a:rPr lang="de"/>
              <a:t>Good tutorial about modelling: </a:t>
            </a:r>
            <a:r>
              <a:rPr lang="de" u="sng">
                <a:solidFill>
                  <a:schemeClr val="hlink"/>
                </a:solidFill>
                <a:hlinkClick r:id="rId4"/>
              </a:rPr>
              <a:t>https://hbiostat.org/rmsc/mle</a:t>
            </a:r>
            <a:r>
              <a:rPr lang="de"/>
              <a:t> </a:t>
            </a:r>
            <a:endParaRPr/>
          </a:p>
          <a:p>
            <a:pPr indent="0" lvl="0" marL="0" rtl="0" algn="l">
              <a:spcBef>
                <a:spcPts val="1200"/>
              </a:spcBef>
              <a:spcAft>
                <a:spcPts val="0"/>
              </a:spcAft>
              <a:buClr>
                <a:schemeClr val="dk1"/>
              </a:buClr>
              <a:buSzPts val="1100"/>
              <a:buFont typeface="Arial"/>
              <a:buNone/>
            </a:pPr>
            <a:r>
              <a:rPr lang="de"/>
              <a:t>Explaining Wald test: </a:t>
            </a:r>
            <a:r>
              <a:rPr lang="de" u="sng">
                <a:solidFill>
                  <a:schemeClr val="hlink"/>
                </a:solidFill>
                <a:hlinkClick r:id="rId5"/>
              </a:rPr>
              <a:t>https://www.youtube.com/watch?v=TFKbyXAfr1M</a:t>
            </a:r>
            <a:r>
              <a:rPr lang="de"/>
              <a:t> </a:t>
            </a:r>
            <a:endParaRPr/>
          </a:p>
          <a:p>
            <a:pPr indent="0" lvl="0" marL="0" rtl="0" algn="l">
              <a:spcBef>
                <a:spcPts val="1200"/>
              </a:spcBef>
              <a:spcAft>
                <a:spcPts val="0"/>
              </a:spcAft>
              <a:buClr>
                <a:schemeClr val="dk1"/>
              </a:buClr>
              <a:buSzPts val="1100"/>
              <a:buFont typeface="Arial"/>
              <a:buNone/>
            </a:pPr>
            <a:r>
              <a:rPr lang="de"/>
              <a:t>Explaining maximum likelihood: </a:t>
            </a:r>
            <a:r>
              <a:rPr lang="de" u="sng">
                <a:solidFill>
                  <a:schemeClr val="hlink"/>
                </a:solidFill>
                <a:hlinkClick r:id="rId6"/>
              </a:rPr>
              <a:t>https://www.youtube.com/watch?v=XepXtl9YKwc</a:t>
            </a:r>
            <a:r>
              <a:rPr lang="de"/>
              <a:t>  (for more mathematical look for Ben Lambert)</a:t>
            </a:r>
            <a:endParaRPr/>
          </a:p>
          <a:p>
            <a:pPr indent="0" lvl="0" marL="0" rtl="0" algn="l">
              <a:spcBef>
                <a:spcPts val="1200"/>
              </a:spcBef>
              <a:spcAft>
                <a:spcPts val="0"/>
              </a:spcAft>
              <a:buClr>
                <a:schemeClr val="dk1"/>
              </a:buClr>
              <a:buSzPts val="1100"/>
              <a:buFont typeface="Arial"/>
              <a:buNone/>
            </a:pPr>
            <a:r>
              <a:rPr lang="de"/>
              <a:t>Explaining Linear modelling: </a:t>
            </a:r>
            <a:r>
              <a:rPr lang="de" u="sng">
                <a:solidFill>
                  <a:schemeClr val="hlink"/>
                </a:solidFill>
                <a:hlinkClick r:id="rId7"/>
              </a:rPr>
              <a:t>https://www.youtube.com/watch?v=R7xd624pR1A</a:t>
            </a:r>
            <a:r>
              <a:rPr lang="de"/>
              <a:t>  </a:t>
            </a:r>
            <a:endParaRPr/>
          </a:p>
          <a:p>
            <a:pPr indent="0" lvl="0" marL="0" rtl="0" algn="l">
              <a:spcBef>
                <a:spcPts val="1200"/>
              </a:spcBef>
              <a:spcAft>
                <a:spcPts val="0"/>
              </a:spcAft>
              <a:buClr>
                <a:schemeClr val="dk1"/>
              </a:buClr>
              <a:buSzPts val="1100"/>
              <a:buFont typeface="Arial"/>
              <a:buNone/>
            </a:pPr>
            <a:r>
              <a:rPr lang="de"/>
              <a:t>Explaining Liklihood Ratio Test: </a:t>
            </a:r>
            <a:r>
              <a:rPr lang="de" u="sng">
                <a:solidFill>
                  <a:schemeClr val="hlink"/>
                </a:solidFill>
                <a:hlinkClick r:id="rId8"/>
              </a:rPr>
              <a:t>https://www.youtube.com/watch?v=Tn5y2i_MqQ8</a:t>
            </a:r>
            <a:r>
              <a:rPr lang="de"/>
              <a:t> </a:t>
            </a:r>
            <a:endParaRPr/>
          </a:p>
          <a:p>
            <a:pPr indent="0" lvl="0" marL="0" rtl="0" algn="l">
              <a:spcBef>
                <a:spcPts val="1200"/>
              </a:spcBef>
              <a:spcAft>
                <a:spcPts val="0"/>
              </a:spcAft>
              <a:buClr>
                <a:schemeClr val="dk1"/>
              </a:buClr>
              <a:buSzPts val="1100"/>
              <a:buFont typeface="Arial"/>
              <a:buNone/>
            </a:pPr>
            <a:r>
              <a:rPr lang="de"/>
              <a:t>Deseq2 documentation: </a:t>
            </a:r>
            <a:r>
              <a:rPr lang="de" u="sng">
                <a:solidFill>
                  <a:schemeClr val="hlink"/>
                </a:solidFill>
                <a:hlinkClick r:id="rId9"/>
              </a:rPr>
              <a:t>https://bioconductor.org/packages/devel/bioc/vignettes/DESeq2/inst/doc/DESeq2.html</a:t>
            </a:r>
            <a:r>
              <a:rPr lang="de"/>
              <a:t> </a:t>
            </a:r>
            <a:endParaRPr/>
          </a:p>
          <a:p>
            <a:pPr indent="0" lvl="0" marL="0" rtl="0" algn="l">
              <a:spcBef>
                <a:spcPts val="1200"/>
              </a:spcBef>
              <a:spcAft>
                <a:spcPts val="0"/>
              </a:spcAft>
              <a:buClr>
                <a:schemeClr val="dk1"/>
              </a:buClr>
              <a:buSzPts val="1100"/>
              <a:buFont typeface="Arial"/>
              <a:buNone/>
            </a:pPr>
            <a:r>
              <a:rPr lang="de"/>
              <a:t>Good basic explanation on pvalue histograms: </a:t>
            </a:r>
            <a:r>
              <a:rPr lang="de" u="sng">
                <a:solidFill>
                  <a:schemeClr val="hlink"/>
                </a:solidFill>
                <a:hlinkClick r:id="rId10"/>
              </a:rPr>
              <a:t>http://varianceexplained.org/statistics/interpreting-pvalue-histogram/</a:t>
            </a:r>
            <a:r>
              <a:rPr lang="de"/>
              <a:t> </a:t>
            </a:r>
            <a:endParaRPr/>
          </a:p>
          <a:p>
            <a:pPr indent="0" lvl="0" marL="0" rtl="0" algn="l">
              <a:spcBef>
                <a:spcPts val="1200"/>
              </a:spcBef>
              <a:spcAft>
                <a:spcPts val="1200"/>
              </a:spcAft>
              <a:buClr>
                <a:schemeClr val="dk1"/>
              </a:buClr>
              <a:buSzPts val="1100"/>
              <a:buFont typeface="Arial"/>
              <a:buNone/>
            </a:pPr>
            <a:r>
              <a:rPr lang="de"/>
              <a:t>Discussion on hill shaped histogram: </a:t>
            </a:r>
            <a:r>
              <a:rPr lang="de" u="sng">
                <a:solidFill>
                  <a:schemeClr val="hlink"/>
                </a:solidFill>
                <a:hlinkClick r:id="rId11"/>
              </a:rPr>
              <a:t>https://support.bioconductor.org/p/71438/</a:t>
            </a:r>
            <a:r>
              <a:rPr lang="de"/>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2. Quality Control + Exploratory Analysis</a:t>
            </a:r>
            <a:endParaRPr/>
          </a:p>
        </p:txBody>
      </p:sp>
      <p:sp>
        <p:nvSpPr>
          <p:cNvPr id="92" name="Google Shape;92;p17"/>
          <p:cNvSpPr/>
          <p:nvPr/>
        </p:nvSpPr>
        <p:spPr>
          <a:xfrm>
            <a:off x="0" y="515825"/>
            <a:ext cx="9144000" cy="651900"/>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3" name="Google Shape;93;p17"/>
          <p:cNvSpPr/>
          <p:nvPr/>
        </p:nvSpPr>
        <p:spPr>
          <a:xfrm>
            <a:off x="31600" y="676625"/>
            <a:ext cx="1082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Mapping</a:t>
            </a:r>
            <a:endParaRPr b="0" i="0" sz="1800" u="none" cap="none" strike="noStrike">
              <a:solidFill>
                <a:srgbClr val="FFFFFF"/>
              </a:solidFill>
              <a:latin typeface="Calibri"/>
              <a:ea typeface="Calibri"/>
              <a:cs typeface="Calibri"/>
              <a:sym typeface="Calibri"/>
            </a:endParaRPr>
          </a:p>
        </p:txBody>
      </p:sp>
      <p:sp>
        <p:nvSpPr>
          <p:cNvPr id="94" name="Google Shape;94;p17"/>
          <p:cNvSpPr/>
          <p:nvPr/>
        </p:nvSpPr>
        <p:spPr>
          <a:xfrm>
            <a:off x="1251575" y="676625"/>
            <a:ext cx="1881600" cy="330300"/>
          </a:xfrm>
          <a:prstGeom prst="roundRect">
            <a:avLst>
              <a:gd fmla="val 16667" name="adj"/>
            </a:avLst>
          </a:prstGeom>
          <a:solidFill>
            <a:srgbClr val="38761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Quality Control</a:t>
            </a:r>
            <a:endParaRPr b="0" i="0" sz="1800" u="none" cap="none" strike="noStrike">
              <a:solidFill>
                <a:srgbClr val="FFFFFF"/>
              </a:solidFill>
              <a:latin typeface="Calibri"/>
              <a:ea typeface="Calibri"/>
              <a:cs typeface="Calibri"/>
              <a:sym typeface="Calibri"/>
            </a:endParaRPr>
          </a:p>
        </p:txBody>
      </p:sp>
      <p:sp>
        <p:nvSpPr>
          <p:cNvPr id="95" name="Google Shape;95;p17"/>
          <p:cNvSpPr/>
          <p:nvPr/>
        </p:nvSpPr>
        <p:spPr>
          <a:xfrm>
            <a:off x="3328072" y="676625"/>
            <a:ext cx="2106000" cy="330300"/>
          </a:xfrm>
          <a:prstGeom prst="roundRect">
            <a:avLst>
              <a:gd fmla="val 16667" name="adj"/>
            </a:avLst>
          </a:prstGeom>
          <a:solidFill>
            <a:srgbClr val="3B762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Exploratory Analysis</a:t>
            </a:r>
            <a:endParaRPr/>
          </a:p>
        </p:txBody>
      </p:sp>
      <p:sp>
        <p:nvSpPr>
          <p:cNvPr id="96" name="Google Shape;96;p17"/>
          <p:cNvSpPr/>
          <p:nvPr/>
        </p:nvSpPr>
        <p:spPr>
          <a:xfrm>
            <a:off x="5653100" y="676625"/>
            <a:ext cx="1835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Batch Correction</a:t>
            </a:r>
            <a:endParaRPr/>
          </a:p>
        </p:txBody>
      </p:sp>
      <p:sp>
        <p:nvSpPr>
          <p:cNvPr id="97" name="Google Shape;97;p17"/>
          <p:cNvSpPr/>
          <p:nvPr/>
        </p:nvSpPr>
        <p:spPr>
          <a:xfrm>
            <a:off x="7730200" y="676625"/>
            <a:ext cx="9999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DGE</a:t>
            </a:r>
            <a:endParaRPr/>
          </a:p>
        </p:txBody>
      </p:sp>
      <p:pic>
        <p:nvPicPr>
          <p:cNvPr id="98" name="Google Shape;98;p17"/>
          <p:cNvPicPr preferRelativeResize="0"/>
          <p:nvPr/>
        </p:nvPicPr>
        <p:blipFill>
          <a:blip r:embed="rId3">
            <a:alphaModFix/>
          </a:blip>
          <a:stretch>
            <a:fillRect/>
          </a:stretch>
        </p:blipFill>
        <p:spPr>
          <a:xfrm>
            <a:off x="31600" y="1167721"/>
            <a:ext cx="4452376" cy="1740925"/>
          </a:xfrm>
          <a:prstGeom prst="rect">
            <a:avLst/>
          </a:prstGeom>
          <a:noFill/>
          <a:ln>
            <a:noFill/>
          </a:ln>
        </p:spPr>
      </p:pic>
      <p:pic>
        <p:nvPicPr>
          <p:cNvPr id="99" name="Google Shape;99;p17"/>
          <p:cNvPicPr preferRelativeResize="0"/>
          <p:nvPr/>
        </p:nvPicPr>
        <p:blipFill>
          <a:blip r:embed="rId4">
            <a:alphaModFix/>
          </a:blip>
          <a:stretch>
            <a:fillRect/>
          </a:stretch>
        </p:blipFill>
        <p:spPr>
          <a:xfrm>
            <a:off x="4691150" y="1167721"/>
            <a:ext cx="4314861" cy="1930054"/>
          </a:xfrm>
          <a:prstGeom prst="rect">
            <a:avLst/>
          </a:prstGeom>
          <a:noFill/>
          <a:ln>
            <a:noFill/>
          </a:ln>
        </p:spPr>
      </p:pic>
      <p:sp>
        <p:nvSpPr>
          <p:cNvPr id="100" name="Google Shape;100;p17"/>
          <p:cNvSpPr txBox="1"/>
          <p:nvPr/>
        </p:nvSpPr>
        <p:spPr>
          <a:xfrm>
            <a:off x="147025" y="3285800"/>
            <a:ext cx="8911200" cy="42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de" sz="1900">
                <a:solidFill>
                  <a:schemeClr val="dk2"/>
                </a:solidFill>
              </a:rPr>
              <a:t>Why not just rank the genes according to difference in expression?</a:t>
            </a:r>
            <a:endParaRPr b="1" sz="1900">
              <a:solidFill>
                <a:schemeClr val="dk2"/>
              </a:solidFill>
            </a:endParaRPr>
          </a:p>
        </p:txBody>
      </p:sp>
      <p:sp>
        <p:nvSpPr>
          <p:cNvPr id="101" name="Google Shape;101;p17"/>
          <p:cNvSpPr txBox="1"/>
          <p:nvPr/>
        </p:nvSpPr>
        <p:spPr>
          <a:xfrm>
            <a:off x="620075" y="4065700"/>
            <a:ext cx="22437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chemeClr val="dk2"/>
                </a:solidFill>
              </a:rPr>
              <a:t>Sample Variability</a:t>
            </a:r>
            <a:endParaRPr>
              <a:solidFill>
                <a:schemeClr val="dk2"/>
              </a:solidFill>
            </a:endParaRPr>
          </a:p>
        </p:txBody>
      </p:sp>
      <p:sp>
        <p:nvSpPr>
          <p:cNvPr id="102" name="Google Shape;102;p17"/>
          <p:cNvSpPr txBox="1"/>
          <p:nvPr/>
        </p:nvSpPr>
        <p:spPr>
          <a:xfrm>
            <a:off x="2933175" y="4007150"/>
            <a:ext cx="22437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chemeClr val="dk2"/>
                </a:solidFill>
              </a:rPr>
              <a:t>Biological variability</a:t>
            </a:r>
            <a:endParaRPr>
              <a:solidFill>
                <a:schemeClr val="dk2"/>
              </a:solidFill>
            </a:endParaRPr>
          </a:p>
        </p:txBody>
      </p:sp>
      <p:sp>
        <p:nvSpPr>
          <p:cNvPr id="103" name="Google Shape;103;p17"/>
          <p:cNvSpPr txBox="1"/>
          <p:nvPr/>
        </p:nvSpPr>
        <p:spPr>
          <a:xfrm>
            <a:off x="1851800" y="4620825"/>
            <a:ext cx="22437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chemeClr val="dk2"/>
                </a:solidFill>
              </a:rPr>
              <a:t>Technical variability</a:t>
            </a:r>
            <a:endParaRPr>
              <a:solidFill>
                <a:schemeClr val="dk2"/>
              </a:solidFill>
            </a:endParaRPr>
          </a:p>
        </p:txBody>
      </p:sp>
      <p:sp>
        <p:nvSpPr>
          <p:cNvPr id="104" name="Google Shape;104;p17"/>
          <p:cNvSpPr txBox="1"/>
          <p:nvPr/>
        </p:nvSpPr>
        <p:spPr>
          <a:xfrm>
            <a:off x="5017175" y="3828150"/>
            <a:ext cx="22437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chemeClr val="dk2"/>
                </a:solidFill>
              </a:rPr>
              <a:t>Sample Variability</a:t>
            </a:r>
            <a:endParaRPr>
              <a:solidFill>
                <a:schemeClr val="dk2"/>
              </a:solidFill>
            </a:endParaRPr>
          </a:p>
        </p:txBody>
      </p:sp>
      <p:sp>
        <p:nvSpPr>
          <p:cNvPr id="105" name="Google Shape;105;p17"/>
          <p:cNvSpPr txBox="1"/>
          <p:nvPr/>
        </p:nvSpPr>
        <p:spPr>
          <a:xfrm>
            <a:off x="7260875" y="4172350"/>
            <a:ext cx="22437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chemeClr val="dk2"/>
                </a:solidFill>
              </a:rPr>
              <a:t>Biological variability</a:t>
            </a:r>
            <a:endParaRPr>
              <a:solidFill>
                <a:schemeClr val="dk2"/>
              </a:solidFill>
            </a:endParaRPr>
          </a:p>
        </p:txBody>
      </p:sp>
      <p:sp>
        <p:nvSpPr>
          <p:cNvPr id="106" name="Google Shape;106;p17"/>
          <p:cNvSpPr txBox="1"/>
          <p:nvPr/>
        </p:nvSpPr>
        <p:spPr>
          <a:xfrm>
            <a:off x="5654375" y="4658175"/>
            <a:ext cx="2243700" cy="41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a:solidFill>
                  <a:schemeClr val="dk2"/>
                </a:solidFill>
              </a:rPr>
              <a:t>Technical variability</a:t>
            </a:r>
            <a:endParaRPr>
              <a:solidFill>
                <a:schemeClr val="dk2"/>
              </a:solidFill>
            </a:endParaRPr>
          </a:p>
        </p:txBody>
      </p:sp>
      <p:sp>
        <p:nvSpPr>
          <p:cNvPr id="107" name="Google Shape;107;p17"/>
          <p:cNvSpPr txBox="1"/>
          <p:nvPr/>
        </p:nvSpPr>
        <p:spPr>
          <a:xfrm>
            <a:off x="1539600" y="4288425"/>
            <a:ext cx="2243700" cy="4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de" sz="1600">
                <a:solidFill>
                  <a:schemeClr val="accent5"/>
                </a:solidFill>
              </a:rPr>
              <a:t>Known</a:t>
            </a:r>
            <a:endParaRPr b="1" sz="1600">
              <a:solidFill>
                <a:schemeClr val="accent5"/>
              </a:solidFill>
            </a:endParaRPr>
          </a:p>
        </p:txBody>
      </p:sp>
      <p:sp>
        <p:nvSpPr>
          <p:cNvPr id="108" name="Google Shape;108;p17"/>
          <p:cNvSpPr txBox="1"/>
          <p:nvPr/>
        </p:nvSpPr>
        <p:spPr>
          <a:xfrm>
            <a:off x="5565925" y="4172350"/>
            <a:ext cx="2243700" cy="4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de" sz="1600">
                <a:solidFill>
                  <a:srgbClr val="FF0000"/>
                </a:solidFill>
              </a:rPr>
              <a:t>Unk</a:t>
            </a:r>
            <a:r>
              <a:rPr b="1" lang="de" sz="1600">
                <a:solidFill>
                  <a:srgbClr val="FF0000"/>
                </a:solidFill>
              </a:rPr>
              <a:t>nown</a:t>
            </a:r>
            <a:endParaRPr b="1" sz="16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2. Quality Control + Exploratory Analysis</a:t>
            </a:r>
            <a:endParaRPr/>
          </a:p>
        </p:txBody>
      </p:sp>
      <p:sp>
        <p:nvSpPr>
          <p:cNvPr id="114" name="Google Shape;114;p18"/>
          <p:cNvSpPr/>
          <p:nvPr/>
        </p:nvSpPr>
        <p:spPr>
          <a:xfrm>
            <a:off x="0" y="515825"/>
            <a:ext cx="9144000" cy="651900"/>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15" name="Google Shape;115;p18"/>
          <p:cNvSpPr/>
          <p:nvPr/>
        </p:nvSpPr>
        <p:spPr>
          <a:xfrm>
            <a:off x="31600" y="676625"/>
            <a:ext cx="1082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Mapping</a:t>
            </a:r>
            <a:endParaRPr b="0" i="0" sz="1800" u="none" cap="none" strike="noStrike">
              <a:solidFill>
                <a:srgbClr val="FFFFFF"/>
              </a:solidFill>
              <a:latin typeface="Calibri"/>
              <a:ea typeface="Calibri"/>
              <a:cs typeface="Calibri"/>
              <a:sym typeface="Calibri"/>
            </a:endParaRPr>
          </a:p>
        </p:txBody>
      </p:sp>
      <p:sp>
        <p:nvSpPr>
          <p:cNvPr id="116" name="Google Shape;116;p18"/>
          <p:cNvSpPr/>
          <p:nvPr/>
        </p:nvSpPr>
        <p:spPr>
          <a:xfrm>
            <a:off x="1251575" y="676625"/>
            <a:ext cx="1881600" cy="330300"/>
          </a:xfrm>
          <a:prstGeom prst="roundRect">
            <a:avLst>
              <a:gd fmla="val 16667" name="adj"/>
            </a:avLst>
          </a:prstGeom>
          <a:solidFill>
            <a:srgbClr val="38761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Quality Control</a:t>
            </a:r>
            <a:endParaRPr b="0" i="0" sz="1800" u="none" cap="none" strike="noStrike">
              <a:solidFill>
                <a:srgbClr val="FFFFFF"/>
              </a:solidFill>
              <a:latin typeface="Calibri"/>
              <a:ea typeface="Calibri"/>
              <a:cs typeface="Calibri"/>
              <a:sym typeface="Calibri"/>
            </a:endParaRPr>
          </a:p>
        </p:txBody>
      </p:sp>
      <p:sp>
        <p:nvSpPr>
          <p:cNvPr id="117" name="Google Shape;117;p18"/>
          <p:cNvSpPr/>
          <p:nvPr/>
        </p:nvSpPr>
        <p:spPr>
          <a:xfrm>
            <a:off x="3328072" y="676625"/>
            <a:ext cx="2106000" cy="330300"/>
          </a:xfrm>
          <a:prstGeom prst="roundRect">
            <a:avLst>
              <a:gd fmla="val 16667" name="adj"/>
            </a:avLst>
          </a:prstGeom>
          <a:solidFill>
            <a:srgbClr val="3B762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Exploratory Analysis</a:t>
            </a:r>
            <a:endParaRPr/>
          </a:p>
        </p:txBody>
      </p:sp>
      <p:sp>
        <p:nvSpPr>
          <p:cNvPr id="118" name="Google Shape;118;p18"/>
          <p:cNvSpPr/>
          <p:nvPr/>
        </p:nvSpPr>
        <p:spPr>
          <a:xfrm>
            <a:off x="5653100" y="676625"/>
            <a:ext cx="1835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Batch Correction</a:t>
            </a:r>
            <a:endParaRPr/>
          </a:p>
        </p:txBody>
      </p:sp>
      <p:sp>
        <p:nvSpPr>
          <p:cNvPr id="119" name="Google Shape;119;p18"/>
          <p:cNvSpPr/>
          <p:nvPr/>
        </p:nvSpPr>
        <p:spPr>
          <a:xfrm>
            <a:off x="7730200" y="676625"/>
            <a:ext cx="9999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DGE</a:t>
            </a:r>
            <a:endParaRPr/>
          </a:p>
        </p:txBody>
      </p:sp>
      <p:sp>
        <p:nvSpPr>
          <p:cNvPr id="120" name="Google Shape;120;p18"/>
          <p:cNvSpPr txBox="1"/>
          <p:nvPr>
            <p:ph idx="1" type="body"/>
          </p:nvPr>
        </p:nvSpPr>
        <p:spPr>
          <a:xfrm>
            <a:off x="0" y="1110850"/>
            <a:ext cx="9144000" cy="4032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count matrix</a:t>
            </a:r>
            <a:endParaRPr/>
          </a:p>
          <a:p>
            <a:pPr indent="-342900" lvl="0" marL="457200" rtl="0" algn="l">
              <a:spcBef>
                <a:spcPts val="0"/>
              </a:spcBef>
              <a:spcAft>
                <a:spcPts val="0"/>
              </a:spcAft>
              <a:buClr>
                <a:srgbClr val="FF0000"/>
              </a:buClr>
              <a:buSzPts val="1800"/>
              <a:buChar char="-"/>
            </a:pPr>
            <a:r>
              <a:rPr lang="de">
                <a:solidFill>
                  <a:srgbClr val="FF0000"/>
                </a:solidFill>
              </a:rPr>
              <a:t>low count filtering</a:t>
            </a:r>
            <a:endParaRPr>
              <a:solidFill>
                <a:srgbClr val="FF0000"/>
              </a:solidFill>
            </a:endParaRPr>
          </a:p>
          <a:p>
            <a:pPr indent="-342900" lvl="0" marL="457200" rtl="0" algn="l">
              <a:spcBef>
                <a:spcPts val="0"/>
              </a:spcBef>
              <a:spcAft>
                <a:spcPts val="0"/>
              </a:spcAft>
              <a:buClr>
                <a:srgbClr val="FF0000"/>
              </a:buClr>
              <a:buSzPts val="1800"/>
              <a:buChar char="-"/>
            </a:pPr>
            <a:r>
              <a:rPr lang="de">
                <a:solidFill>
                  <a:srgbClr val="FF0000"/>
                </a:solidFill>
              </a:rPr>
              <a:t>normalization</a:t>
            </a:r>
            <a:endParaRPr>
              <a:solidFill>
                <a:srgbClr val="FF0000"/>
              </a:solidFill>
            </a:endParaRPr>
          </a:p>
          <a:p>
            <a:pPr indent="-342900" lvl="0" marL="457200" rtl="0" algn="l">
              <a:spcBef>
                <a:spcPts val="0"/>
              </a:spcBef>
              <a:spcAft>
                <a:spcPts val="0"/>
              </a:spcAft>
              <a:buSzPts val="1800"/>
              <a:buChar char="-"/>
            </a:pPr>
            <a:r>
              <a:rPr lang="de"/>
              <a:t>hierarchical clustering</a:t>
            </a:r>
            <a:endParaRPr/>
          </a:p>
          <a:p>
            <a:pPr indent="-342900" lvl="0" marL="457200" rtl="0" algn="l">
              <a:spcBef>
                <a:spcPts val="0"/>
              </a:spcBef>
              <a:spcAft>
                <a:spcPts val="0"/>
              </a:spcAft>
              <a:buSzPts val="1800"/>
              <a:buChar char="-"/>
            </a:pPr>
            <a:r>
              <a:rPr lang="de"/>
              <a:t>PCA</a:t>
            </a:r>
            <a:endParaRPr/>
          </a:p>
          <a:p>
            <a:pPr indent="-342900" lvl="0" marL="457200" rtl="0" algn="l">
              <a:spcBef>
                <a:spcPts val="0"/>
              </a:spcBef>
              <a:spcAft>
                <a:spcPts val="0"/>
              </a:spcAft>
              <a:buSzPts val="1800"/>
              <a:buChar char="-"/>
            </a:pPr>
            <a:r>
              <a:rPr lang="de"/>
              <a:t>Dispersion plot</a:t>
            </a:r>
            <a:endParaRPr/>
          </a:p>
          <a:p>
            <a:pPr indent="-342900" lvl="0" marL="457200" rtl="0" algn="l">
              <a:spcBef>
                <a:spcPts val="0"/>
              </a:spcBef>
              <a:spcAft>
                <a:spcPts val="0"/>
              </a:spcAft>
              <a:buSzPts val="1800"/>
              <a:buChar char="-"/>
            </a:pPr>
            <a:r>
              <a:rPr lang="de"/>
              <a:t>size factor plot</a:t>
            </a:r>
            <a:endParaRPr/>
          </a:p>
          <a:p>
            <a:pPr indent="-342900" lvl="0" marL="457200" rtl="0" algn="l">
              <a:spcBef>
                <a:spcPts val="0"/>
              </a:spcBef>
              <a:spcAft>
                <a:spcPts val="0"/>
              </a:spcAft>
              <a:buSzPts val="1800"/>
              <a:buChar char="-"/>
            </a:pPr>
            <a:r>
              <a:rPr lang="de"/>
              <a:t>Finding batch effects</a:t>
            </a:r>
            <a:endParaRPr/>
          </a:p>
          <a:p>
            <a:pPr indent="-342900" lvl="0" marL="457200" rtl="0" algn="l">
              <a:spcBef>
                <a:spcPts val="0"/>
              </a:spcBef>
              <a:spcAft>
                <a:spcPts val="0"/>
              </a:spcAft>
              <a:buSzPts val="1800"/>
              <a:buChar char="-"/>
            </a:pPr>
            <a:r>
              <a:rPr lang="de"/>
              <a:t>SVA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2. Quality Control + Exploratory Analysis</a:t>
            </a:r>
            <a:endParaRPr/>
          </a:p>
        </p:txBody>
      </p:sp>
      <p:sp>
        <p:nvSpPr>
          <p:cNvPr id="126" name="Google Shape;126;p19"/>
          <p:cNvSpPr/>
          <p:nvPr/>
        </p:nvSpPr>
        <p:spPr>
          <a:xfrm>
            <a:off x="0" y="515825"/>
            <a:ext cx="9144000" cy="651900"/>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27" name="Google Shape;127;p19"/>
          <p:cNvSpPr/>
          <p:nvPr/>
        </p:nvSpPr>
        <p:spPr>
          <a:xfrm>
            <a:off x="31600" y="676625"/>
            <a:ext cx="1082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Mapping</a:t>
            </a:r>
            <a:endParaRPr b="0" i="0" sz="1800" u="none" cap="none" strike="noStrike">
              <a:solidFill>
                <a:srgbClr val="FFFFFF"/>
              </a:solidFill>
              <a:latin typeface="Calibri"/>
              <a:ea typeface="Calibri"/>
              <a:cs typeface="Calibri"/>
              <a:sym typeface="Calibri"/>
            </a:endParaRPr>
          </a:p>
        </p:txBody>
      </p:sp>
      <p:sp>
        <p:nvSpPr>
          <p:cNvPr id="128" name="Google Shape;128;p19"/>
          <p:cNvSpPr/>
          <p:nvPr/>
        </p:nvSpPr>
        <p:spPr>
          <a:xfrm>
            <a:off x="1251575" y="676625"/>
            <a:ext cx="1881600" cy="330300"/>
          </a:xfrm>
          <a:prstGeom prst="roundRect">
            <a:avLst>
              <a:gd fmla="val 16667" name="adj"/>
            </a:avLst>
          </a:prstGeom>
          <a:solidFill>
            <a:srgbClr val="38761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Quality Control</a:t>
            </a:r>
            <a:endParaRPr b="0" i="0" sz="1800" u="none" cap="none" strike="noStrike">
              <a:solidFill>
                <a:srgbClr val="FFFFFF"/>
              </a:solidFill>
              <a:latin typeface="Calibri"/>
              <a:ea typeface="Calibri"/>
              <a:cs typeface="Calibri"/>
              <a:sym typeface="Calibri"/>
            </a:endParaRPr>
          </a:p>
        </p:txBody>
      </p:sp>
      <p:sp>
        <p:nvSpPr>
          <p:cNvPr id="129" name="Google Shape;129;p19"/>
          <p:cNvSpPr/>
          <p:nvPr/>
        </p:nvSpPr>
        <p:spPr>
          <a:xfrm>
            <a:off x="3328072" y="676625"/>
            <a:ext cx="2106000" cy="330300"/>
          </a:xfrm>
          <a:prstGeom prst="roundRect">
            <a:avLst>
              <a:gd fmla="val 16667" name="adj"/>
            </a:avLst>
          </a:prstGeom>
          <a:solidFill>
            <a:srgbClr val="3B762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Exploratory Analysis</a:t>
            </a:r>
            <a:endParaRPr/>
          </a:p>
        </p:txBody>
      </p:sp>
      <p:sp>
        <p:nvSpPr>
          <p:cNvPr id="130" name="Google Shape;130;p19"/>
          <p:cNvSpPr/>
          <p:nvPr/>
        </p:nvSpPr>
        <p:spPr>
          <a:xfrm>
            <a:off x="5653100" y="676625"/>
            <a:ext cx="1835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Batch Correction</a:t>
            </a:r>
            <a:endParaRPr/>
          </a:p>
        </p:txBody>
      </p:sp>
      <p:sp>
        <p:nvSpPr>
          <p:cNvPr id="131" name="Google Shape;131;p19"/>
          <p:cNvSpPr/>
          <p:nvPr/>
        </p:nvSpPr>
        <p:spPr>
          <a:xfrm>
            <a:off x="7730200" y="676625"/>
            <a:ext cx="9999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DGE</a:t>
            </a:r>
            <a:endParaRPr/>
          </a:p>
        </p:txBody>
      </p:sp>
      <p:pic>
        <p:nvPicPr>
          <p:cNvPr id="132" name="Google Shape;132;p19"/>
          <p:cNvPicPr preferRelativeResize="0"/>
          <p:nvPr/>
        </p:nvPicPr>
        <p:blipFill>
          <a:blip r:embed="rId3">
            <a:alphaModFix/>
          </a:blip>
          <a:stretch>
            <a:fillRect/>
          </a:stretch>
        </p:blipFill>
        <p:spPr>
          <a:xfrm>
            <a:off x="62900" y="1110850"/>
            <a:ext cx="4153836" cy="3670975"/>
          </a:xfrm>
          <a:prstGeom prst="rect">
            <a:avLst/>
          </a:prstGeom>
          <a:noFill/>
          <a:ln>
            <a:noFill/>
          </a:ln>
        </p:spPr>
      </p:pic>
      <p:sp>
        <p:nvSpPr>
          <p:cNvPr id="133" name="Google Shape;133;p19"/>
          <p:cNvSpPr txBox="1"/>
          <p:nvPr/>
        </p:nvSpPr>
        <p:spPr>
          <a:xfrm>
            <a:off x="4417300" y="1310475"/>
            <a:ext cx="4551600" cy="1400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de" sz="1800">
                <a:solidFill>
                  <a:schemeClr val="dk2"/>
                </a:solidFill>
              </a:rPr>
              <a:t>RNA-seq data tends to have a a lot of genes with low counts</a:t>
            </a:r>
            <a:endParaRPr sz="1800">
              <a:solidFill>
                <a:schemeClr val="dk2"/>
              </a:solidFill>
            </a:endParaRPr>
          </a:p>
          <a:p>
            <a:pPr indent="-342900" lvl="0" marL="457200" rtl="0" algn="l">
              <a:spcBef>
                <a:spcPts val="0"/>
              </a:spcBef>
              <a:spcAft>
                <a:spcPts val="0"/>
              </a:spcAft>
              <a:buClr>
                <a:schemeClr val="dk2"/>
              </a:buClr>
              <a:buSzPts val="1800"/>
              <a:buChar char="-"/>
            </a:pPr>
            <a:r>
              <a:rPr lang="de" sz="1800">
                <a:solidFill>
                  <a:schemeClr val="dk2"/>
                </a:solidFill>
              </a:rPr>
              <a:t>This is due sequencing depth and the nature of sequencing genes</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pic>
        <p:nvPicPr>
          <p:cNvPr id="134" name="Google Shape;134;p19"/>
          <p:cNvPicPr preferRelativeResize="0"/>
          <p:nvPr/>
        </p:nvPicPr>
        <p:blipFill>
          <a:blip r:embed="rId4">
            <a:alphaModFix/>
          </a:blip>
          <a:stretch>
            <a:fillRect/>
          </a:stretch>
        </p:blipFill>
        <p:spPr>
          <a:xfrm>
            <a:off x="4417311" y="2667950"/>
            <a:ext cx="4622465" cy="1303772"/>
          </a:xfrm>
          <a:prstGeom prst="rect">
            <a:avLst/>
          </a:prstGeom>
          <a:noFill/>
          <a:ln>
            <a:noFill/>
          </a:ln>
        </p:spPr>
      </p:pic>
      <p:sp>
        <p:nvSpPr>
          <p:cNvPr id="135" name="Google Shape;135;p19"/>
          <p:cNvSpPr txBox="1"/>
          <p:nvPr/>
        </p:nvSpPr>
        <p:spPr>
          <a:xfrm>
            <a:off x="5599950" y="4161725"/>
            <a:ext cx="2832000" cy="5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rPr>
              <a:t>biological? technical?</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2. Quality Control + Exploratory Analysis</a:t>
            </a:r>
            <a:endParaRPr/>
          </a:p>
        </p:txBody>
      </p:sp>
      <p:sp>
        <p:nvSpPr>
          <p:cNvPr id="141" name="Google Shape;141;p20"/>
          <p:cNvSpPr/>
          <p:nvPr/>
        </p:nvSpPr>
        <p:spPr>
          <a:xfrm>
            <a:off x="0" y="515825"/>
            <a:ext cx="9144000" cy="651900"/>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2" name="Google Shape;142;p20"/>
          <p:cNvSpPr/>
          <p:nvPr/>
        </p:nvSpPr>
        <p:spPr>
          <a:xfrm>
            <a:off x="31600" y="676625"/>
            <a:ext cx="1082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Mapping</a:t>
            </a:r>
            <a:endParaRPr b="0" i="0" sz="1800" u="none" cap="none" strike="noStrike">
              <a:solidFill>
                <a:srgbClr val="FFFFFF"/>
              </a:solidFill>
              <a:latin typeface="Calibri"/>
              <a:ea typeface="Calibri"/>
              <a:cs typeface="Calibri"/>
              <a:sym typeface="Calibri"/>
            </a:endParaRPr>
          </a:p>
        </p:txBody>
      </p:sp>
      <p:sp>
        <p:nvSpPr>
          <p:cNvPr id="143" name="Google Shape;143;p20"/>
          <p:cNvSpPr/>
          <p:nvPr/>
        </p:nvSpPr>
        <p:spPr>
          <a:xfrm>
            <a:off x="1251575" y="676625"/>
            <a:ext cx="1881600" cy="330300"/>
          </a:xfrm>
          <a:prstGeom prst="roundRect">
            <a:avLst>
              <a:gd fmla="val 16667" name="adj"/>
            </a:avLst>
          </a:prstGeom>
          <a:solidFill>
            <a:srgbClr val="38761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Quality Control</a:t>
            </a:r>
            <a:endParaRPr b="0" i="0" sz="1800" u="none" cap="none" strike="noStrike">
              <a:solidFill>
                <a:srgbClr val="FFFFFF"/>
              </a:solidFill>
              <a:latin typeface="Calibri"/>
              <a:ea typeface="Calibri"/>
              <a:cs typeface="Calibri"/>
              <a:sym typeface="Calibri"/>
            </a:endParaRPr>
          </a:p>
        </p:txBody>
      </p:sp>
      <p:sp>
        <p:nvSpPr>
          <p:cNvPr id="144" name="Google Shape;144;p20"/>
          <p:cNvSpPr/>
          <p:nvPr/>
        </p:nvSpPr>
        <p:spPr>
          <a:xfrm>
            <a:off x="3328072" y="676625"/>
            <a:ext cx="2106000" cy="330300"/>
          </a:xfrm>
          <a:prstGeom prst="roundRect">
            <a:avLst>
              <a:gd fmla="val 16667" name="adj"/>
            </a:avLst>
          </a:prstGeom>
          <a:solidFill>
            <a:srgbClr val="3B762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Exploratory Analysis</a:t>
            </a:r>
            <a:endParaRPr/>
          </a:p>
        </p:txBody>
      </p:sp>
      <p:sp>
        <p:nvSpPr>
          <p:cNvPr id="145" name="Google Shape;145;p20"/>
          <p:cNvSpPr/>
          <p:nvPr/>
        </p:nvSpPr>
        <p:spPr>
          <a:xfrm>
            <a:off x="5653100" y="676625"/>
            <a:ext cx="1835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Batch Correction</a:t>
            </a:r>
            <a:endParaRPr/>
          </a:p>
        </p:txBody>
      </p:sp>
      <p:sp>
        <p:nvSpPr>
          <p:cNvPr id="146" name="Google Shape;146;p20"/>
          <p:cNvSpPr/>
          <p:nvPr/>
        </p:nvSpPr>
        <p:spPr>
          <a:xfrm>
            <a:off x="7730200" y="676625"/>
            <a:ext cx="9999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DGE</a:t>
            </a:r>
            <a:endParaRPr/>
          </a:p>
        </p:txBody>
      </p:sp>
      <p:graphicFrame>
        <p:nvGraphicFramePr>
          <p:cNvPr id="147" name="Google Shape;147;p20"/>
          <p:cNvGraphicFramePr/>
          <p:nvPr/>
        </p:nvGraphicFramePr>
        <p:xfrm>
          <a:off x="952500" y="1167725"/>
          <a:ext cx="3000000" cy="3000000"/>
        </p:xfrm>
        <a:graphic>
          <a:graphicData uri="http://schemas.openxmlformats.org/drawingml/2006/table">
            <a:tbl>
              <a:tblPr>
                <a:noFill/>
                <a:tableStyleId>{A2861273-28BD-4F65-BFF9-58819B511C2B}</a:tableStyleId>
              </a:tblPr>
              <a:tblGrid>
                <a:gridCol w="1809750"/>
                <a:gridCol w="1809750"/>
                <a:gridCol w="1809750"/>
                <a:gridCol w="1809750"/>
              </a:tblGrid>
              <a:tr h="381000">
                <a:tc>
                  <a:txBody>
                    <a:bodyPr/>
                    <a:lstStyle/>
                    <a:p>
                      <a:pPr indent="0" lvl="0" marL="0" rtl="0" algn="l">
                        <a:spcBef>
                          <a:spcPts val="0"/>
                        </a:spcBef>
                        <a:spcAft>
                          <a:spcPts val="0"/>
                        </a:spcAft>
                        <a:buNone/>
                      </a:pPr>
                      <a:r>
                        <a:rPr b="1" lang="de"/>
                        <a:t>Gene name</a:t>
                      </a:r>
                      <a:endParaRPr b="1"/>
                    </a:p>
                  </a:txBody>
                  <a:tcPr marT="91425" marB="91425" marR="91425" marL="91425">
                    <a:solidFill>
                      <a:srgbClr val="FBE4D4"/>
                    </a:solidFill>
                  </a:tcPr>
                </a:tc>
                <a:tc>
                  <a:txBody>
                    <a:bodyPr/>
                    <a:lstStyle/>
                    <a:p>
                      <a:pPr indent="0" lvl="0" marL="0" rtl="0" algn="l">
                        <a:spcBef>
                          <a:spcPts val="0"/>
                        </a:spcBef>
                        <a:spcAft>
                          <a:spcPts val="0"/>
                        </a:spcAft>
                        <a:buNone/>
                      </a:pPr>
                      <a:r>
                        <a:rPr b="1" lang="de"/>
                        <a:t>Rep1</a:t>
                      </a:r>
                      <a:endParaRPr b="1"/>
                    </a:p>
                  </a:txBody>
                  <a:tcPr marT="91425" marB="91425" marR="91425" marL="91425">
                    <a:solidFill>
                      <a:srgbClr val="FBE4D4"/>
                    </a:solidFill>
                  </a:tcPr>
                </a:tc>
                <a:tc>
                  <a:txBody>
                    <a:bodyPr/>
                    <a:lstStyle/>
                    <a:p>
                      <a:pPr indent="0" lvl="0" marL="0" rtl="0" algn="l">
                        <a:spcBef>
                          <a:spcPts val="0"/>
                        </a:spcBef>
                        <a:spcAft>
                          <a:spcPts val="0"/>
                        </a:spcAft>
                        <a:buNone/>
                      </a:pPr>
                      <a:r>
                        <a:rPr b="1" lang="de"/>
                        <a:t>Rep2</a:t>
                      </a:r>
                      <a:endParaRPr b="1"/>
                    </a:p>
                  </a:txBody>
                  <a:tcPr marT="91425" marB="91425" marR="91425" marL="91425">
                    <a:solidFill>
                      <a:srgbClr val="FBE4D4"/>
                    </a:solidFill>
                  </a:tcPr>
                </a:tc>
                <a:tc>
                  <a:txBody>
                    <a:bodyPr/>
                    <a:lstStyle/>
                    <a:p>
                      <a:pPr indent="0" lvl="0" marL="0" rtl="0" algn="l">
                        <a:spcBef>
                          <a:spcPts val="0"/>
                        </a:spcBef>
                        <a:spcAft>
                          <a:spcPts val="0"/>
                        </a:spcAft>
                        <a:buNone/>
                      </a:pPr>
                      <a:r>
                        <a:rPr b="1" lang="de"/>
                        <a:t>Rep3</a:t>
                      </a:r>
                      <a:endParaRPr b="1"/>
                    </a:p>
                  </a:txBody>
                  <a:tcPr marT="91425" marB="91425" marR="91425" marL="91425">
                    <a:solidFill>
                      <a:srgbClr val="FBE4D4"/>
                    </a:solidFill>
                  </a:tcPr>
                </a:tc>
              </a:tr>
              <a:tr h="381000">
                <a:tc>
                  <a:txBody>
                    <a:bodyPr/>
                    <a:lstStyle/>
                    <a:p>
                      <a:pPr indent="0" lvl="0" marL="0" rtl="0" algn="l">
                        <a:spcBef>
                          <a:spcPts val="0"/>
                        </a:spcBef>
                        <a:spcAft>
                          <a:spcPts val="0"/>
                        </a:spcAft>
                        <a:buNone/>
                      </a:pPr>
                      <a:r>
                        <a:rPr lang="de"/>
                        <a:t>A</a:t>
                      </a:r>
                      <a:endParaRPr/>
                    </a:p>
                  </a:txBody>
                  <a:tcPr marT="91425" marB="91425" marR="91425" marL="91425">
                    <a:solidFill>
                      <a:srgbClr val="EFEFEF"/>
                    </a:solidFill>
                  </a:tcPr>
                </a:tc>
                <a:tc>
                  <a:txBody>
                    <a:bodyPr/>
                    <a:lstStyle/>
                    <a:p>
                      <a:pPr indent="0" lvl="0" marL="0" rtl="0" algn="l">
                        <a:spcBef>
                          <a:spcPts val="0"/>
                        </a:spcBef>
                        <a:spcAft>
                          <a:spcPts val="0"/>
                        </a:spcAft>
                        <a:buNone/>
                      </a:pPr>
                      <a:r>
                        <a:rPr lang="de"/>
                        <a:t>10</a:t>
                      </a:r>
                      <a:endParaRPr/>
                    </a:p>
                  </a:txBody>
                  <a:tcPr marT="91425" marB="91425" marR="91425" marL="91425"/>
                </a:tc>
                <a:tc>
                  <a:txBody>
                    <a:bodyPr/>
                    <a:lstStyle/>
                    <a:p>
                      <a:pPr indent="0" lvl="0" marL="0" rtl="0" algn="l">
                        <a:spcBef>
                          <a:spcPts val="0"/>
                        </a:spcBef>
                        <a:spcAft>
                          <a:spcPts val="0"/>
                        </a:spcAft>
                        <a:buNone/>
                      </a:pPr>
                      <a:r>
                        <a:rPr lang="de"/>
                        <a:t>12</a:t>
                      </a:r>
                      <a:endParaRPr/>
                    </a:p>
                  </a:txBody>
                  <a:tcPr marT="91425" marB="91425" marR="91425" marL="91425"/>
                </a:tc>
                <a:tc>
                  <a:txBody>
                    <a:bodyPr/>
                    <a:lstStyle/>
                    <a:p>
                      <a:pPr indent="0" lvl="0" marL="0" rtl="0" algn="l">
                        <a:spcBef>
                          <a:spcPts val="0"/>
                        </a:spcBef>
                        <a:spcAft>
                          <a:spcPts val="0"/>
                        </a:spcAft>
                        <a:buNone/>
                      </a:pPr>
                      <a:r>
                        <a:rPr lang="de"/>
                        <a:t>30</a:t>
                      </a:r>
                      <a:endParaRPr/>
                    </a:p>
                  </a:txBody>
                  <a:tcPr marT="91425" marB="91425" marR="91425" marL="91425"/>
                </a:tc>
              </a:tr>
              <a:tr h="381000">
                <a:tc>
                  <a:txBody>
                    <a:bodyPr/>
                    <a:lstStyle/>
                    <a:p>
                      <a:pPr indent="0" lvl="0" marL="0" rtl="0" algn="l">
                        <a:spcBef>
                          <a:spcPts val="0"/>
                        </a:spcBef>
                        <a:spcAft>
                          <a:spcPts val="0"/>
                        </a:spcAft>
                        <a:buNone/>
                      </a:pPr>
                      <a:r>
                        <a:rPr lang="de"/>
                        <a:t>B</a:t>
                      </a:r>
                      <a:endParaRPr/>
                    </a:p>
                  </a:txBody>
                  <a:tcPr marT="91425" marB="91425" marR="91425" marL="91425">
                    <a:solidFill>
                      <a:srgbClr val="EFEFEF"/>
                    </a:solidFill>
                  </a:tcPr>
                </a:tc>
                <a:tc>
                  <a:txBody>
                    <a:bodyPr/>
                    <a:lstStyle/>
                    <a:p>
                      <a:pPr indent="0" lvl="0" marL="0" rtl="0" algn="l">
                        <a:spcBef>
                          <a:spcPts val="0"/>
                        </a:spcBef>
                        <a:spcAft>
                          <a:spcPts val="0"/>
                        </a:spcAft>
                        <a:buNone/>
                      </a:pPr>
                      <a:r>
                        <a:rPr lang="de"/>
                        <a:t>20</a:t>
                      </a:r>
                      <a:endParaRPr/>
                    </a:p>
                  </a:txBody>
                  <a:tcPr marT="91425" marB="91425" marR="91425" marL="91425"/>
                </a:tc>
                <a:tc>
                  <a:txBody>
                    <a:bodyPr/>
                    <a:lstStyle/>
                    <a:p>
                      <a:pPr indent="0" lvl="0" marL="0" rtl="0" algn="l">
                        <a:spcBef>
                          <a:spcPts val="0"/>
                        </a:spcBef>
                        <a:spcAft>
                          <a:spcPts val="0"/>
                        </a:spcAft>
                        <a:buNone/>
                      </a:pPr>
                      <a:r>
                        <a:rPr lang="de"/>
                        <a:t>25</a:t>
                      </a:r>
                      <a:endParaRPr/>
                    </a:p>
                  </a:txBody>
                  <a:tcPr marT="91425" marB="91425" marR="91425" marL="91425"/>
                </a:tc>
                <a:tc>
                  <a:txBody>
                    <a:bodyPr/>
                    <a:lstStyle/>
                    <a:p>
                      <a:pPr indent="0" lvl="0" marL="0" rtl="0" algn="l">
                        <a:spcBef>
                          <a:spcPts val="0"/>
                        </a:spcBef>
                        <a:spcAft>
                          <a:spcPts val="0"/>
                        </a:spcAft>
                        <a:buNone/>
                      </a:pPr>
                      <a:r>
                        <a:rPr lang="de"/>
                        <a:t>60</a:t>
                      </a:r>
                      <a:endParaRPr/>
                    </a:p>
                  </a:txBody>
                  <a:tcPr marT="91425" marB="91425" marR="91425" marL="91425"/>
                </a:tc>
              </a:tr>
              <a:tr h="381000">
                <a:tc>
                  <a:txBody>
                    <a:bodyPr/>
                    <a:lstStyle/>
                    <a:p>
                      <a:pPr indent="0" lvl="0" marL="0" rtl="0" algn="l">
                        <a:spcBef>
                          <a:spcPts val="0"/>
                        </a:spcBef>
                        <a:spcAft>
                          <a:spcPts val="0"/>
                        </a:spcAft>
                        <a:buNone/>
                      </a:pPr>
                      <a:r>
                        <a:rPr lang="de"/>
                        <a:t>C</a:t>
                      </a:r>
                      <a:endParaRPr/>
                    </a:p>
                  </a:txBody>
                  <a:tcPr marT="91425" marB="91425" marR="91425" marL="91425">
                    <a:solidFill>
                      <a:srgbClr val="EFEFEF"/>
                    </a:solidFill>
                  </a:tcPr>
                </a:tc>
                <a:tc>
                  <a:txBody>
                    <a:bodyPr/>
                    <a:lstStyle/>
                    <a:p>
                      <a:pPr indent="0" lvl="0" marL="0" rtl="0" algn="l">
                        <a:spcBef>
                          <a:spcPts val="0"/>
                        </a:spcBef>
                        <a:spcAft>
                          <a:spcPts val="0"/>
                        </a:spcAft>
                        <a:buNone/>
                      </a:pPr>
                      <a:r>
                        <a:rPr lang="de"/>
                        <a:t>5</a:t>
                      </a:r>
                      <a:endParaRPr/>
                    </a:p>
                  </a:txBody>
                  <a:tcPr marT="91425" marB="91425" marR="91425" marL="91425"/>
                </a:tc>
                <a:tc>
                  <a:txBody>
                    <a:bodyPr/>
                    <a:lstStyle/>
                    <a:p>
                      <a:pPr indent="0" lvl="0" marL="0" rtl="0" algn="l">
                        <a:spcBef>
                          <a:spcPts val="0"/>
                        </a:spcBef>
                        <a:spcAft>
                          <a:spcPts val="0"/>
                        </a:spcAft>
                        <a:buNone/>
                      </a:pPr>
                      <a:r>
                        <a:rPr lang="de"/>
                        <a:t>8</a:t>
                      </a:r>
                      <a:endParaRPr/>
                    </a:p>
                  </a:txBody>
                  <a:tcPr marT="91425" marB="91425" marR="91425" marL="91425"/>
                </a:tc>
                <a:tc>
                  <a:txBody>
                    <a:bodyPr/>
                    <a:lstStyle/>
                    <a:p>
                      <a:pPr indent="0" lvl="0" marL="0" rtl="0" algn="l">
                        <a:spcBef>
                          <a:spcPts val="0"/>
                        </a:spcBef>
                        <a:spcAft>
                          <a:spcPts val="0"/>
                        </a:spcAft>
                        <a:buNone/>
                      </a:pPr>
                      <a:r>
                        <a:rPr lang="de"/>
                        <a:t>15</a:t>
                      </a:r>
                      <a:endParaRPr/>
                    </a:p>
                  </a:txBody>
                  <a:tcPr marT="91425" marB="91425" marR="91425" marL="91425"/>
                </a:tc>
              </a:tr>
              <a:tr h="381000">
                <a:tc>
                  <a:txBody>
                    <a:bodyPr/>
                    <a:lstStyle/>
                    <a:p>
                      <a:pPr indent="0" lvl="0" marL="0" rtl="0" algn="l">
                        <a:spcBef>
                          <a:spcPts val="0"/>
                        </a:spcBef>
                        <a:spcAft>
                          <a:spcPts val="0"/>
                        </a:spcAft>
                        <a:buNone/>
                      </a:pPr>
                      <a:r>
                        <a:rPr lang="de"/>
                        <a:t>D</a:t>
                      </a:r>
                      <a:endParaRPr/>
                    </a:p>
                  </a:txBody>
                  <a:tcPr marT="91425" marB="91425" marR="91425" marL="91425">
                    <a:solidFill>
                      <a:srgbClr val="EFEFEF"/>
                    </a:solidFill>
                  </a:tcPr>
                </a:tc>
                <a:tc>
                  <a:txBody>
                    <a:bodyPr/>
                    <a:lstStyle/>
                    <a:p>
                      <a:pPr indent="0" lvl="0" marL="0" rtl="0" algn="l">
                        <a:spcBef>
                          <a:spcPts val="0"/>
                        </a:spcBef>
                        <a:spcAft>
                          <a:spcPts val="0"/>
                        </a:spcAft>
                        <a:buNone/>
                      </a:pPr>
                      <a:r>
                        <a:rPr lang="de"/>
                        <a:t>0</a:t>
                      </a:r>
                      <a:endParaRPr/>
                    </a:p>
                  </a:txBody>
                  <a:tcPr marT="91425" marB="91425" marR="91425" marL="91425"/>
                </a:tc>
                <a:tc>
                  <a:txBody>
                    <a:bodyPr/>
                    <a:lstStyle/>
                    <a:p>
                      <a:pPr indent="0" lvl="0" marL="0" rtl="0" algn="l">
                        <a:spcBef>
                          <a:spcPts val="0"/>
                        </a:spcBef>
                        <a:spcAft>
                          <a:spcPts val="0"/>
                        </a:spcAft>
                        <a:buNone/>
                      </a:pPr>
                      <a:r>
                        <a:rPr lang="de"/>
                        <a:t>0</a:t>
                      </a:r>
                      <a:endParaRPr/>
                    </a:p>
                  </a:txBody>
                  <a:tcPr marT="91425" marB="91425" marR="91425" marL="91425"/>
                </a:tc>
                <a:tc>
                  <a:txBody>
                    <a:bodyPr/>
                    <a:lstStyle/>
                    <a:p>
                      <a:pPr indent="0" lvl="0" marL="0" rtl="0" algn="l">
                        <a:spcBef>
                          <a:spcPts val="0"/>
                        </a:spcBef>
                        <a:spcAft>
                          <a:spcPts val="0"/>
                        </a:spcAft>
                        <a:buNone/>
                      </a:pPr>
                      <a:r>
                        <a:rPr lang="de"/>
                        <a:t>1</a:t>
                      </a:r>
                      <a:endParaRPr/>
                    </a:p>
                  </a:txBody>
                  <a:tcPr marT="91425" marB="91425" marR="91425" marL="91425"/>
                </a:tc>
              </a:tr>
              <a:tr h="381000">
                <a:tc>
                  <a:txBody>
                    <a:bodyPr/>
                    <a:lstStyle/>
                    <a:p>
                      <a:pPr indent="0" lvl="0" marL="0" rtl="0" algn="l">
                        <a:spcBef>
                          <a:spcPts val="0"/>
                        </a:spcBef>
                        <a:spcAft>
                          <a:spcPts val="0"/>
                        </a:spcAft>
                        <a:buNone/>
                      </a:pPr>
                      <a:r>
                        <a:rPr b="1" lang="de"/>
                        <a:t>Library size</a:t>
                      </a:r>
                      <a:endParaRPr b="1"/>
                    </a:p>
                  </a:txBody>
                  <a:tcPr marT="91425" marB="91425" marR="91425" marL="91425">
                    <a:solidFill>
                      <a:srgbClr val="EAD1DC"/>
                    </a:solidFill>
                  </a:tcPr>
                </a:tc>
                <a:tc>
                  <a:txBody>
                    <a:bodyPr/>
                    <a:lstStyle/>
                    <a:p>
                      <a:pPr indent="0" lvl="0" marL="0" rtl="0" algn="l">
                        <a:spcBef>
                          <a:spcPts val="0"/>
                        </a:spcBef>
                        <a:spcAft>
                          <a:spcPts val="0"/>
                        </a:spcAft>
                        <a:buNone/>
                      </a:pPr>
                      <a:r>
                        <a:rPr b="1" lang="de"/>
                        <a:t>35</a:t>
                      </a:r>
                      <a:endParaRPr b="1"/>
                    </a:p>
                  </a:txBody>
                  <a:tcPr marT="91425" marB="91425" marR="91425" marL="91425">
                    <a:solidFill>
                      <a:srgbClr val="EAD1DC"/>
                    </a:solidFill>
                  </a:tcPr>
                </a:tc>
                <a:tc>
                  <a:txBody>
                    <a:bodyPr/>
                    <a:lstStyle/>
                    <a:p>
                      <a:pPr indent="0" lvl="0" marL="0" rtl="0" algn="l">
                        <a:spcBef>
                          <a:spcPts val="0"/>
                        </a:spcBef>
                        <a:spcAft>
                          <a:spcPts val="0"/>
                        </a:spcAft>
                        <a:buNone/>
                      </a:pPr>
                      <a:r>
                        <a:rPr b="1" lang="de"/>
                        <a:t>45</a:t>
                      </a:r>
                      <a:endParaRPr b="1"/>
                    </a:p>
                  </a:txBody>
                  <a:tcPr marT="91425" marB="91425" marR="91425" marL="91425">
                    <a:solidFill>
                      <a:srgbClr val="EAD1DC"/>
                    </a:solidFill>
                  </a:tcPr>
                </a:tc>
                <a:tc>
                  <a:txBody>
                    <a:bodyPr/>
                    <a:lstStyle/>
                    <a:p>
                      <a:pPr indent="0" lvl="0" marL="0" rtl="0" algn="l">
                        <a:spcBef>
                          <a:spcPts val="0"/>
                        </a:spcBef>
                        <a:spcAft>
                          <a:spcPts val="0"/>
                        </a:spcAft>
                        <a:buNone/>
                      </a:pPr>
                      <a:r>
                        <a:rPr b="1" lang="de"/>
                        <a:t>106</a:t>
                      </a:r>
                      <a:endParaRPr b="1"/>
                    </a:p>
                  </a:txBody>
                  <a:tcPr marT="91425" marB="91425" marR="91425" marL="91425">
                    <a:solidFill>
                      <a:srgbClr val="EAD1DC"/>
                    </a:solidFill>
                  </a:tcPr>
                </a:tc>
              </a:tr>
            </a:tbl>
          </a:graphicData>
        </a:graphic>
      </p:graphicFrame>
      <p:sp>
        <p:nvSpPr>
          <p:cNvPr id="148" name="Google Shape;148;p20"/>
          <p:cNvSpPr txBox="1"/>
          <p:nvPr/>
        </p:nvSpPr>
        <p:spPr>
          <a:xfrm>
            <a:off x="19175" y="3472225"/>
            <a:ext cx="9124800" cy="101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de" sz="1800">
                <a:solidFill>
                  <a:schemeClr val="dk2"/>
                </a:solidFill>
              </a:rPr>
              <a:t>Many different methods for normalization + a lot of new ones being made</a:t>
            </a:r>
            <a:endParaRPr sz="1800">
              <a:solidFill>
                <a:schemeClr val="dk2"/>
              </a:solidFill>
            </a:endParaRPr>
          </a:p>
          <a:p>
            <a:pPr indent="-342900" lvl="0" marL="457200" rtl="0" algn="l">
              <a:spcBef>
                <a:spcPts val="0"/>
              </a:spcBef>
              <a:spcAft>
                <a:spcPts val="0"/>
              </a:spcAft>
              <a:buClr>
                <a:schemeClr val="dk2"/>
              </a:buClr>
              <a:buSzPts val="1800"/>
              <a:buChar char="-"/>
            </a:pPr>
            <a:r>
              <a:rPr lang="de" sz="1800">
                <a:solidFill>
                  <a:schemeClr val="dk2"/>
                </a:solidFill>
              </a:rPr>
              <a:t>Process is always the same: Take library size (and variation) to normalize all counts</a:t>
            </a:r>
            <a:endParaRPr sz="1800">
              <a:solidFill>
                <a:schemeClr val="dk2"/>
              </a:solidFill>
            </a:endParaRPr>
          </a:p>
          <a:p>
            <a:pPr indent="0" lvl="0" marL="0" rtl="0" algn="l">
              <a:spcBef>
                <a:spcPts val="0"/>
              </a:spcBef>
              <a:spcAft>
                <a:spcPts val="0"/>
              </a:spcAft>
              <a:buNone/>
            </a:pPr>
            <a:r>
              <a:rPr lang="de" sz="1800">
                <a:solidFill>
                  <a:schemeClr val="dk2"/>
                </a:solidFill>
              </a:rPr>
              <a:t>How to find out if raw or normalized:</a:t>
            </a:r>
            <a:endParaRPr sz="1800">
              <a:solidFill>
                <a:schemeClr val="dk2"/>
              </a:solidFill>
            </a:endParaRPr>
          </a:p>
          <a:p>
            <a:pPr indent="-342900" lvl="0" marL="457200" rtl="0" algn="l">
              <a:spcBef>
                <a:spcPts val="0"/>
              </a:spcBef>
              <a:spcAft>
                <a:spcPts val="0"/>
              </a:spcAft>
              <a:buClr>
                <a:schemeClr val="dk2"/>
              </a:buClr>
              <a:buSzPts val="1800"/>
              <a:buChar char="-"/>
            </a:pPr>
            <a:r>
              <a:rPr lang="de" sz="1800">
                <a:solidFill>
                  <a:schemeClr val="dk2"/>
                </a:solidFill>
              </a:rPr>
              <a:t>normalized counts are numeric </a:t>
            </a:r>
            <a:endParaRPr sz="1800">
              <a:solidFill>
                <a:schemeClr val="dk2"/>
              </a:solidFill>
            </a:endParaRPr>
          </a:p>
          <a:p>
            <a:pPr indent="-342900" lvl="0" marL="457200" rtl="0" algn="l">
              <a:spcBef>
                <a:spcPts val="0"/>
              </a:spcBef>
              <a:spcAft>
                <a:spcPts val="0"/>
              </a:spcAft>
              <a:buClr>
                <a:schemeClr val="dk2"/>
              </a:buClr>
              <a:buSzPts val="1800"/>
              <a:buChar char="-"/>
            </a:pPr>
            <a:r>
              <a:rPr lang="de" sz="1800">
                <a:solidFill>
                  <a:schemeClr val="dk2"/>
                </a:solidFill>
              </a:rPr>
              <a:t>raw counts are integer</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2. Quality Control + Exploratory Analysis</a:t>
            </a:r>
            <a:endParaRPr/>
          </a:p>
        </p:txBody>
      </p:sp>
      <p:sp>
        <p:nvSpPr>
          <p:cNvPr id="154" name="Google Shape;154;p21"/>
          <p:cNvSpPr/>
          <p:nvPr/>
        </p:nvSpPr>
        <p:spPr>
          <a:xfrm>
            <a:off x="0" y="515825"/>
            <a:ext cx="9144000" cy="651900"/>
          </a:xfrm>
          <a:prstGeom prst="rightArrow">
            <a:avLst>
              <a:gd fmla="val 50000" name="adj1"/>
              <a:gd fmla="val 50000" name="adj2"/>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5" name="Google Shape;155;p21"/>
          <p:cNvSpPr/>
          <p:nvPr/>
        </p:nvSpPr>
        <p:spPr>
          <a:xfrm>
            <a:off x="31600" y="676625"/>
            <a:ext cx="1082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Mapping</a:t>
            </a:r>
            <a:endParaRPr b="0" i="0" sz="1800" u="none" cap="none" strike="noStrike">
              <a:solidFill>
                <a:srgbClr val="FFFFFF"/>
              </a:solidFill>
              <a:latin typeface="Calibri"/>
              <a:ea typeface="Calibri"/>
              <a:cs typeface="Calibri"/>
              <a:sym typeface="Calibri"/>
            </a:endParaRPr>
          </a:p>
        </p:txBody>
      </p:sp>
      <p:sp>
        <p:nvSpPr>
          <p:cNvPr id="156" name="Google Shape;156;p21"/>
          <p:cNvSpPr/>
          <p:nvPr/>
        </p:nvSpPr>
        <p:spPr>
          <a:xfrm>
            <a:off x="1251575" y="676625"/>
            <a:ext cx="1881600" cy="330300"/>
          </a:xfrm>
          <a:prstGeom prst="roundRect">
            <a:avLst>
              <a:gd fmla="val 16667" name="adj"/>
            </a:avLst>
          </a:prstGeom>
          <a:solidFill>
            <a:srgbClr val="38761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Quality Control</a:t>
            </a:r>
            <a:endParaRPr b="0" i="0" sz="1800" u="none" cap="none" strike="noStrike">
              <a:solidFill>
                <a:srgbClr val="FFFFFF"/>
              </a:solidFill>
              <a:latin typeface="Calibri"/>
              <a:ea typeface="Calibri"/>
              <a:cs typeface="Calibri"/>
              <a:sym typeface="Calibri"/>
            </a:endParaRPr>
          </a:p>
        </p:txBody>
      </p:sp>
      <p:sp>
        <p:nvSpPr>
          <p:cNvPr id="157" name="Google Shape;157;p21"/>
          <p:cNvSpPr/>
          <p:nvPr/>
        </p:nvSpPr>
        <p:spPr>
          <a:xfrm>
            <a:off x="3328072" y="676625"/>
            <a:ext cx="2106000" cy="330300"/>
          </a:xfrm>
          <a:prstGeom prst="roundRect">
            <a:avLst>
              <a:gd fmla="val 16667" name="adj"/>
            </a:avLst>
          </a:prstGeom>
          <a:solidFill>
            <a:srgbClr val="3B762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Exploratory Analysis</a:t>
            </a:r>
            <a:endParaRPr/>
          </a:p>
        </p:txBody>
      </p:sp>
      <p:sp>
        <p:nvSpPr>
          <p:cNvPr id="158" name="Google Shape;158;p21"/>
          <p:cNvSpPr/>
          <p:nvPr/>
        </p:nvSpPr>
        <p:spPr>
          <a:xfrm>
            <a:off x="5653100" y="676625"/>
            <a:ext cx="18357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Batch Correction</a:t>
            </a:r>
            <a:endParaRPr/>
          </a:p>
        </p:txBody>
      </p:sp>
      <p:sp>
        <p:nvSpPr>
          <p:cNvPr id="159" name="Google Shape;159;p21"/>
          <p:cNvSpPr/>
          <p:nvPr/>
        </p:nvSpPr>
        <p:spPr>
          <a:xfrm>
            <a:off x="7730200" y="676625"/>
            <a:ext cx="999900" cy="330300"/>
          </a:xfrm>
          <a:prstGeom prst="roundRect">
            <a:avLst>
              <a:gd fmla="val 16667" name="adj"/>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de" sz="1800">
                <a:solidFill>
                  <a:srgbClr val="FFFFFF"/>
                </a:solidFill>
                <a:latin typeface="Calibri"/>
                <a:ea typeface="Calibri"/>
                <a:cs typeface="Calibri"/>
                <a:sym typeface="Calibri"/>
              </a:rPr>
              <a:t>DGE</a:t>
            </a:r>
            <a:endParaRPr/>
          </a:p>
        </p:txBody>
      </p:sp>
      <p:sp>
        <p:nvSpPr>
          <p:cNvPr id="160" name="Google Shape;160;p21"/>
          <p:cNvSpPr txBox="1"/>
          <p:nvPr>
            <p:ph idx="1" type="body"/>
          </p:nvPr>
        </p:nvSpPr>
        <p:spPr>
          <a:xfrm>
            <a:off x="0" y="1110850"/>
            <a:ext cx="9144000" cy="4032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de"/>
              <a:t>count matrix</a:t>
            </a:r>
            <a:endParaRPr/>
          </a:p>
          <a:p>
            <a:pPr indent="-342900" lvl="0" marL="457200" rtl="0" algn="l">
              <a:spcBef>
                <a:spcPts val="0"/>
              </a:spcBef>
              <a:spcAft>
                <a:spcPts val="0"/>
              </a:spcAft>
              <a:buClr>
                <a:srgbClr val="FF0000"/>
              </a:buClr>
              <a:buSzPts val="1800"/>
              <a:buChar char="-"/>
            </a:pPr>
            <a:r>
              <a:rPr lang="de">
                <a:solidFill>
                  <a:srgbClr val="FF0000"/>
                </a:solidFill>
              </a:rPr>
              <a:t>low count filtering</a:t>
            </a:r>
            <a:endParaRPr>
              <a:solidFill>
                <a:srgbClr val="FF0000"/>
              </a:solidFill>
            </a:endParaRPr>
          </a:p>
          <a:p>
            <a:pPr indent="-342900" lvl="0" marL="457200" rtl="0" algn="l">
              <a:spcBef>
                <a:spcPts val="0"/>
              </a:spcBef>
              <a:spcAft>
                <a:spcPts val="0"/>
              </a:spcAft>
              <a:buClr>
                <a:srgbClr val="FF0000"/>
              </a:buClr>
              <a:buSzPts val="1800"/>
              <a:buChar char="-"/>
            </a:pPr>
            <a:r>
              <a:rPr lang="de">
                <a:solidFill>
                  <a:srgbClr val="FF0000"/>
                </a:solidFill>
              </a:rPr>
              <a:t>normalization</a:t>
            </a:r>
            <a:endParaRPr>
              <a:solidFill>
                <a:srgbClr val="FF0000"/>
              </a:solidFill>
            </a:endParaRPr>
          </a:p>
          <a:p>
            <a:pPr indent="-342900" lvl="0" marL="457200" rtl="0" algn="l">
              <a:spcBef>
                <a:spcPts val="0"/>
              </a:spcBef>
              <a:spcAft>
                <a:spcPts val="0"/>
              </a:spcAft>
              <a:buSzPts val="1800"/>
              <a:buChar char="-"/>
            </a:pPr>
            <a:r>
              <a:rPr lang="de"/>
              <a:t>hierarchical clustering</a:t>
            </a:r>
            <a:endParaRPr/>
          </a:p>
          <a:p>
            <a:pPr indent="-342900" lvl="0" marL="457200" rtl="0" algn="l">
              <a:spcBef>
                <a:spcPts val="0"/>
              </a:spcBef>
              <a:spcAft>
                <a:spcPts val="0"/>
              </a:spcAft>
              <a:buSzPts val="1800"/>
              <a:buChar char="-"/>
            </a:pPr>
            <a:r>
              <a:rPr lang="de"/>
              <a:t>PCA</a:t>
            </a:r>
            <a:endParaRPr/>
          </a:p>
          <a:p>
            <a:pPr indent="-342900" lvl="0" marL="457200" rtl="0" algn="l">
              <a:spcBef>
                <a:spcPts val="0"/>
              </a:spcBef>
              <a:spcAft>
                <a:spcPts val="0"/>
              </a:spcAft>
              <a:buSzPts val="1800"/>
              <a:buChar char="-"/>
            </a:pPr>
            <a:r>
              <a:rPr lang="de"/>
              <a:t>Dispersion plot</a:t>
            </a:r>
            <a:endParaRPr/>
          </a:p>
          <a:p>
            <a:pPr indent="-342900" lvl="0" marL="457200" rtl="0" algn="l">
              <a:spcBef>
                <a:spcPts val="0"/>
              </a:spcBef>
              <a:spcAft>
                <a:spcPts val="0"/>
              </a:spcAft>
              <a:buSzPts val="1800"/>
              <a:buChar char="-"/>
            </a:pPr>
            <a:r>
              <a:rPr lang="de"/>
              <a:t>size factor plot</a:t>
            </a:r>
            <a:endParaRPr/>
          </a:p>
          <a:p>
            <a:pPr indent="-342900" lvl="0" marL="457200" rtl="0" algn="l">
              <a:spcBef>
                <a:spcPts val="0"/>
              </a:spcBef>
              <a:spcAft>
                <a:spcPts val="0"/>
              </a:spcAft>
              <a:buSzPts val="1800"/>
              <a:buChar char="-"/>
            </a:pPr>
            <a:r>
              <a:rPr lang="de"/>
              <a:t>Finding batch effects</a:t>
            </a:r>
            <a:endParaRPr/>
          </a:p>
          <a:p>
            <a:pPr indent="-342900" lvl="0" marL="457200" rtl="0" algn="l">
              <a:spcBef>
                <a:spcPts val="0"/>
              </a:spcBef>
              <a:spcAft>
                <a:spcPts val="0"/>
              </a:spcAft>
              <a:buSzPts val="1800"/>
              <a:buChar char="-"/>
            </a:pPr>
            <a:r>
              <a:rPr lang="de"/>
              <a:t>SVA</a:t>
            </a:r>
            <a:endParaRPr/>
          </a:p>
        </p:txBody>
      </p:sp>
      <p:sp>
        <p:nvSpPr>
          <p:cNvPr id="161" name="Google Shape;161;p21"/>
          <p:cNvSpPr txBox="1"/>
          <p:nvPr/>
        </p:nvSpPr>
        <p:spPr>
          <a:xfrm>
            <a:off x="4728400" y="2493125"/>
            <a:ext cx="4001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800">
                <a:solidFill>
                  <a:schemeClr val="dk2"/>
                </a:solidFill>
              </a:rPr>
              <a:t>All of this will happen in DESeq2!</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