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80">
          <p15:clr>
            <a:srgbClr val="A4A3A4"/>
          </p15:clr>
        </p15:guide>
        <p15:guide id="3" pos="3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26" y="138"/>
      </p:cViewPr>
      <p:guideLst>
        <p:guide orient="horz" pos="2170"/>
        <p:guide pos="2880"/>
        <p:guide pos="3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-802"/>
            <a:ext cx="9144000" cy="532856"/>
            <a:chOff x="0" y="251012"/>
            <a:chExt cx="9144000" cy="532856"/>
          </a:xfrm>
        </p:grpSpPr>
        <p:sp>
          <p:nvSpPr>
            <p:cNvPr id="6" name="직사각형 5"/>
            <p:cNvSpPr/>
            <p:nvPr/>
          </p:nvSpPr>
          <p:spPr>
            <a:xfrm>
              <a:off x="0" y="251012"/>
              <a:ext cx="9144000" cy="532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7544" y="251683"/>
              <a:ext cx="84249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5676" y="3059"/>
            <a:ext cx="8229600" cy="53006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pPr algn="l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ooono.tistory.com/9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Boosting</a:t>
            </a:r>
            <a:endParaRPr lang="ko-KR" altLang="en-US" sz="28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684461"/>
            <a:ext cx="8283189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여러 개의 약한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Decision Tree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를 조합해서 사용하는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Ensemble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기법 중 하나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즉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약한 예측 모형들의 학습 에러에 가중치를 두고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순차적으로 다음 학습 모델에 반영하여 강한 예측모형을 만드는 것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endParaRPr lang="ko-KR" altLang="en-US" sz="28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684461"/>
            <a:ext cx="8283189" cy="27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는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Extreme Gradient Boosting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 약자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Boosting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기법을 이용하여 구현한 알고리즘은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Gradient Boost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 대표적인데 이 알고리즘을 병렬 학습이 지원되도록 구현한 라이브러리가 </a:t>
            </a:r>
            <a:r>
              <a:rPr lang="en-US" altLang="ko-KR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Regression, Classification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문제를 모두 지원하며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성능과 자원 효율이 좋아서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인기 있게 사용되는 알고리즘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장점</a:t>
            </a: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684461"/>
            <a:ext cx="8283189" cy="417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GBM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대비 빠른 수행시간</a:t>
            </a:r>
          </a:p>
          <a:p>
            <a:pPr marL="7429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병렬 처리로 학습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분류 속도가 빠름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규제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표준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GBM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경우 </a:t>
            </a:r>
            <a:r>
              <a:rPr lang="ko-KR" altLang="en-US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규제기능이 없으나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en-US" altLang="ko-KR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는 자체에 </a:t>
            </a:r>
            <a:r>
              <a:rPr lang="ko-KR" altLang="en-US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규제 기능으로 강한 내구성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분류와 회귀영역에서 뛰어난 예측 성능 발휘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CART(Classification and regression tree)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앙상블 모델을 사용</a:t>
            </a:r>
            <a:endParaRPr lang="en-US" altLang="ko-KR" sz="20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Early Stopping(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조기 종료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기능이 있음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다양한 옵션을 제공하며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Customizing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이 용이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9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</a:t>
            </a:r>
            <a:r>
              <a:rPr lang="ko-KR" altLang="en-US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튜닝</a:t>
            </a: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684461"/>
            <a:ext cx="8283189" cy="617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XGBRegressor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예 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GBM 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대비 빠른 수행시간</a:t>
            </a:r>
          </a:p>
          <a:p>
            <a:pPr marL="7429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XGBRegressor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(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base_score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=0.5, booster='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gbtree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',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colsample_bylevel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colsample_bynode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colsample_bytree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gamma=0,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gpu_id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=-1,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importance_type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='gain',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interaction_constraints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='',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learning_rate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=0.1,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max_delta_step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=0,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max_depth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=5,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min_child_weight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missing=nan,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monotone_constraints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='()',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n_estimators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=100,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n_jobs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=0,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num_parallel_tree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random_state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=0,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reg_alpha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=0,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reg_lambda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scale_pos_weight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subsample=1,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tree_method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='exact',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validate_parameters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=1, verbosity=None)</a:t>
            </a:r>
          </a:p>
          <a:p>
            <a:pPr marL="742950" lvl="1" indent="-298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는 다수의 </a:t>
            </a:r>
            <a:r>
              <a:rPr lang="ko-KR" altLang="en-US" sz="20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하이퍼파라미터가</a:t>
            </a: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존재하며 세가지 범주로 분류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20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일반 파라미터</a:t>
            </a:r>
          </a:p>
          <a:p>
            <a:pPr marL="985838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부스팅을</a:t>
            </a: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수행할 때 트리를 사용할지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선형 모델을 사용할지 등 선택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7874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부스터 파라미터</a:t>
            </a:r>
          </a:p>
          <a:p>
            <a:pPr marL="985838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선택한 부스터에 따라서 적용할 수 있는 파라미터 종류가 다름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7874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학습 과정 파라미터</a:t>
            </a:r>
          </a:p>
          <a:p>
            <a:pPr marL="985838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학습 시나리오를 결정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12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</a:t>
            </a:r>
            <a:r>
              <a:rPr lang="ko-KR" altLang="en-US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튜닝</a:t>
            </a: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657830"/>
            <a:ext cx="82831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일반 파라미터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booster [</a:t>
            </a: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 </a:t>
            </a:r>
            <a:r>
              <a:rPr lang="en-US" altLang="ko-KR" sz="16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gbtree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]</a:t>
            </a:r>
            <a:endParaRPr lang="ko-KR" altLang="en-US" sz="16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어떤 부스터 구조를 쓸지 결정한다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의사결정기반모형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(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gbtree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),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선형모형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(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gblinear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), dart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n_jobs</a:t>
            </a:r>
            <a:endParaRPr lang="ko-KR" altLang="en-US" sz="16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를 실행하는 데 사용되는 병렬 스레드 수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verbosity [</a:t>
            </a: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 1]</a:t>
            </a:r>
            <a:endParaRPr lang="ko-KR" altLang="en-US" sz="16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유효한 값은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0 (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무음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), 1 (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경고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), 2 (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정보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), 3 (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디버그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</a:t>
            </a: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360363" indent="-360363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부스터 파라미터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gbtree</a:t>
            </a:r>
            <a:r>
              <a:rPr lang="en-US" altLang="ko-KR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Booster</a:t>
            </a:r>
            <a:r>
              <a:rPr lang="ko-KR" altLang="en-US" sz="16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 파라미터</a:t>
            </a: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learning_rate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[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0.3 ]</a:t>
            </a: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learning rate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 높을수록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n_estimators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100 ]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생성할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weak learner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 수</a:t>
            </a:r>
          </a:p>
          <a:p>
            <a:pPr marL="985838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learning_rate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 낮을 땐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n_estimators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를 높여야 과적합이 방지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max_depth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6 ]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트리의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maximum depth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이다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적절한 값이 제시되어야 하고 보통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3-10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사이 값이 적용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max_depth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 높을수록 모델의 복잡도가 커져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</a:t>
            </a:r>
            <a:r>
              <a:rPr lang="ko-KR" altLang="en-US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튜닝</a:t>
            </a: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595684"/>
            <a:ext cx="8283189" cy="619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부스터 파라미터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min_child_weight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1 ]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생성할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weak learner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 수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관측치에 대한 가중치 합의 최소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값이 높을수록 과적합이 방지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gamma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0 ]</a:t>
            </a:r>
            <a:endParaRPr lang="ko-KR" altLang="en-US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리프노드의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추가분할을 결정할 최소손실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감소값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해당값보다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손실이 크게 감소할 때 분리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값이 높을수록 과적합이 방지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subsample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1 ]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weak learner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 학습에 사용하는 데이터 샘플링 비율이다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보통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0.5 ~ 1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사용된다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값이 낮을수록 과적합이 방지된다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colsample_bytree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1 ]</a:t>
            </a:r>
            <a:endParaRPr lang="ko-KR" altLang="en-US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각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tree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별 사용된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feature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퍼센테이지이다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보통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0.5 ~ 1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사용된다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값이 낮을수록 과적합이 방지된다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lambda [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 1,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별칭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reg_lambda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생성할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weak learner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의 수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가중치에 대한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L2 Regularization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적용 값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피처 개수가 많을 때 적용을 검토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이 값이 클수록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감소 효과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alpha [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= 0,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별칭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reg_alpha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가중치에 대한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L1 Regularization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적용 값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피처 개수가 많을 때 적용을 검토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이 값이 클수록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과적합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감소 효과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99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</a:t>
            </a:r>
            <a:r>
              <a:rPr lang="ko-KR" altLang="en-US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튜닝</a:t>
            </a: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595684"/>
            <a:ext cx="8283189" cy="597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학습 과정 파라미터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objective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reg = </a:t>
            </a: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squarederror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reg :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squarederror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13398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제곱 손실이 있는 회귀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binary : logistic (binary-logistic classification)</a:t>
            </a:r>
          </a:p>
          <a:p>
            <a:pPr marL="13398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이항 분류 문제 로지스틱 회귀 모형으로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반환값이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클래스가 아니라 예측 확률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multi :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softmax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13398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다항 분류 문제의 경우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소프트맥스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(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Softmax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)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를 사용해서 분류하는데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반횐되는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값이 예측확률이 아니라 클래스임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또한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num_class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도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지정해야함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multi :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softprob</a:t>
            </a:r>
            <a:endParaRPr lang="en-US" altLang="ko-KR" sz="18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13398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각 클래스 범주에 속하는 예측확률을 반환함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count :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poisson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(count data poison regression)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등 다양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eval_metric</a:t>
            </a:r>
            <a:endParaRPr lang="ko-KR" altLang="en-US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모델의 평가 함수를 조정하는 함수다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설정한 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objective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별로 </a:t>
            </a: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기본설정값이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지정되어 있다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rmse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root mean square error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mae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mean absolute error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logloss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negative log-likelihood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error: Binary classification error rate (0.5 threshold)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merror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Multiclass classification error rate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mlogloss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Multiclass </a:t>
            </a: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logloss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auc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Area under the curve</a:t>
            </a: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map (mean average precision)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등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, 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해당 데이터의 특성에 맞게 평가 함수를 조정</a:t>
            </a:r>
            <a:r>
              <a:rPr lang="en-US" altLang="ko-KR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seed [ </a:t>
            </a:r>
            <a:r>
              <a:rPr lang="ko-KR" altLang="en-US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기본값 </a:t>
            </a:r>
            <a:r>
              <a:rPr lang="en-US" altLang="ko-KR" sz="14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: 0 ]</a:t>
            </a:r>
            <a:endParaRPr lang="ko-KR" altLang="en-US" sz="1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pPr marL="985838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재현가능하도록</a:t>
            </a:r>
            <a:r>
              <a:rPr lang="ko-KR" altLang="en-US" sz="12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난수를 고정시킴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19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726" y="8389"/>
            <a:ext cx="754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XGBoost</a:t>
            </a:r>
            <a:r>
              <a:rPr lang="en-US" altLang="ko-KR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800" b="1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하이퍼파라미터</a:t>
            </a:r>
            <a:r>
              <a:rPr lang="ko-KR" altLang="en-US" sz="28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튜닝</a:t>
            </a:r>
          </a:p>
        </p:txBody>
      </p:sp>
      <p:sp>
        <p:nvSpPr>
          <p:cNvPr id="2" name="AutoShape 4" descr="데이터 분류_0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437" y="595684"/>
            <a:ext cx="828318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  <a:hlinkClick r:id="rId2"/>
              </a:rPr>
              <a:t>https://wooono.tistory.com/97</a:t>
            </a:r>
            <a:r>
              <a:rPr lang="en-US" altLang="ko-KR" sz="2000" b="1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2000" b="1">
                <a:latin typeface="MD개성체" panose="02020603020101020101" pitchFamily="18" charset="-127"/>
                <a:ea typeface="MD개성체" panose="02020603020101020101" pitchFamily="18" charset="-127"/>
              </a:rPr>
              <a:t>참고</a:t>
            </a:r>
            <a:endParaRPr lang="en-US" altLang="ko-KR" sz="12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3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11778</TotalTime>
  <Words>834</Words>
  <Application>Microsoft Office PowerPoint</Application>
  <PresentationFormat>화면 슬라이드 쇼(4:3)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MD개성체</vt:lpstr>
      <vt:lpstr>Spoqa Han Sans</vt:lpstr>
      <vt:lpstr>굴림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이병관</dc:creator>
  <dc:description>generated using python-pptx</dc:description>
  <cp:lastModifiedBy>이 병관</cp:lastModifiedBy>
  <cp:revision>221</cp:revision>
  <dcterms:created xsi:type="dcterms:W3CDTF">2013-01-27T09:14:16Z</dcterms:created>
  <dcterms:modified xsi:type="dcterms:W3CDTF">2023-05-24T15:11:39Z</dcterms:modified>
</cp:coreProperties>
</file>