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22205"/>
    <p:restoredTop sz="97672"/>
  </p:normalViewPr>
  <p:slideViewPr>
    <p:cSldViewPr snapToGrid="0">
      <p:cViewPr>
        <p:scale>
          <a:sx n="110" d="100"/>
          <a:sy n="110" d="100"/>
        </p:scale>
        <p:origin x="876" y="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slide" Target="slides/slide63.xml"  /><Relationship Id="rId67" Type="http://schemas.openxmlformats.org/officeDocument/2006/relationships/slide" Target="slides/slide64.xml"  /><Relationship Id="rId68" Type="http://schemas.openxmlformats.org/officeDocument/2006/relationships/slide" Target="slides/slide65.xml"  /><Relationship Id="rId69" Type="http://schemas.openxmlformats.org/officeDocument/2006/relationships/slide" Target="slides/slide66.xml"  /><Relationship Id="rId7" Type="http://schemas.openxmlformats.org/officeDocument/2006/relationships/slide" Target="slides/slide4.xml"  /><Relationship Id="rId70" Type="http://schemas.openxmlformats.org/officeDocument/2006/relationships/slide" Target="slides/slide67.xml"  /><Relationship Id="rId71" Type="http://schemas.openxmlformats.org/officeDocument/2006/relationships/slide" Target="slides/slide68.xml"  /><Relationship Id="rId72" Type="http://schemas.openxmlformats.org/officeDocument/2006/relationships/slide" Target="slides/slide69.xml"  /><Relationship Id="rId73" Type="http://schemas.openxmlformats.org/officeDocument/2006/relationships/slide" Target="slides/slide70.xml"  /><Relationship Id="rId74" Type="http://schemas.openxmlformats.org/officeDocument/2006/relationships/slide" Target="slides/slide71.xml"  /><Relationship Id="rId75" Type="http://schemas.openxmlformats.org/officeDocument/2006/relationships/slide" Target="slides/slide72.xml"  /><Relationship Id="rId76" Type="http://schemas.openxmlformats.org/officeDocument/2006/relationships/slide" Target="slides/slide73.xml"  /><Relationship Id="rId77" Type="http://schemas.openxmlformats.org/officeDocument/2006/relationships/slide" Target="slides/slide74.xml"  /><Relationship Id="rId78" Type="http://schemas.openxmlformats.org/officeDocument/2006/relationships/slide" Target="slides/slide75.xml"  /><Relationship Id="rId79" Type="http://schemas.openxmlformats.org/officeDocument/2006/relationships/slide" Target="slides/slide76.xml"  /><Relationship Id="rId8" Type="http://schemas.openxmlformats.org/officeDocument/2006/relationships/slide" Target="slides/slide5.xml"  /><Relationship Id="rId80" Type="http://schemas.openxmlformats.org/officeDocument/2006/relationships/slide" Target="slides/slide77.xml"  /><Relationship Id="rId81" Type="http://schemas.openxmlformats.org/officeDocument/2006/relationships/slide" Target="slides/slide78.xml"  /><Relationship Id="rId82" Type="http://schemas.openxmlformats.org/officeDocument/2006/relationships/presProps" Target="presProps.xml"  /><Relationship Id="rId83" Type="http://schemas.openxmlformats.org/officeDocument/2006/relationships/viewProps" Target="viewProps.xml"  /><Relationship Id="rId84" Type="http://schemas.openxmlformats.org/officeDocument/2006/relationships/theme" Target="theme/theme1.xml"  /><Relationship Id="rId85" Type="http://schemas.openxmlformats.org/officeDocument/2006/relationships/tableStyles" Target="tableStyles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8383B835-3BFE-4B85-82D8-1BE647A4113D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 lang="ko-KR" altLang="en-US"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 lang="ko-KR" altLang="en-US"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 lang="ko-KR" altLang="en-US"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 lang="ko-KR" altLang="en-US"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/>
              </a:defRPr>
            </a:lvl1pPr>
          </a:lstStyle>
          <a:p>
            <a:pPr lvl="0">
              <a:defRPr lang="ko-KR" altLang="en-US"/>
            </a:pPr>
            <a:fld id="{FB19F679-FC61-4ED7-B113-A17BF1221A80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17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440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8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66344" y="1540764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0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57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49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3712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6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7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17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367972"/>
            <a:ext cx="8229600" cy="49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굴림" panose="020B0600000101010101" pitchFamily="50" charset="-127"/>
          <a:ea typeface="굴림" panose="020B0600000101010101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8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9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1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3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6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0.pn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1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2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3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4.wmf"  /><Relationship Id="rId3" Type="http://schemas.openxmlformats.org/officeDocument/2006/relationships/image" Target="../media/image65.w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9</a:t>
            </a:r>
            <a:r>
              <a:rPr lang="ko-KR" altLang="en-US" dirty="0" smtClean="0"/>
              <a:t>장 </a:t>
            </a:r>
            <a:r>
              <a:rPr lang="en-US" altLang="ko-KR" dirty="0" err="1"/>
              <a:t>tkinter</a:t>
            </a:r>
            <a:r>
              <a:rPr lang="ko-KR" altLang="en-US" dirty="0"/>
              <a:t>를 이용한 </a:t>
            </a:r>
            <a:r>
              <a:rPr lang="en-US" altLang="ko-KR" dirty="0"/>
              <a:t>GUI </a:t>
            </a:r>
            <a:r>
              <a:rPr lang="ko-KR" altLang="en-US" dirty="0"/>
              <a:t>프로그래밍 </a:t>
            </a:r>
            <a:endParaRPr lang="ko-KR" altLang="en-US" dirty="0">
              <a:effectLst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프로그램은 이벤트에 기반을 두고 동작된다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소개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40499"/>
            <a:ext cx="79819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버튼의 이벤트를 처리하려면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2" y="1540764"/>
            <a:ext cx="8181975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418" y="3084161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callback():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button["text"] 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클릭되었음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command=callback)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(side=LEFT)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_x382993624" descr="EMB000014440e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1" y="5705624"/>
            <a:ext cx="1712949" cy="8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_x382994632" descr="EMB000014440e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01" y="5705624"/>
            <a:ext cx="1702203" cy="82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6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464588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 = Button(window, text="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 버튼을 쉽게 만들 수 있습니다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382990456" descr="EMB000014440e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65" y="4603909"/>
            <a:ext cx="3468161" cy="12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7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클래스로 프레임 </a:t>
            </a:r>
            <a:r>
              <a:rPr lang="ko-KR" altLang="en-US" dirty="0" smtClean="0">
                <a:effectLst/>
              </a:rPr>
              <a:t>감싸기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344" y="1464588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App: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 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text="Hello",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self.hello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helloB.pack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(side=LEFT)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quitB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 text="Quit",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self.quit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quitB.pack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(side=LEFT)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hello(self):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print("Hello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클릭되었음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quit(self):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print("Quit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클릭되었음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87424800" descr="EMB000014440e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60" y="5428881"/>
            <a:ext cx="2297666" cy="111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en-US" altLang="ko-KR" dirty="0"/>
              <a:t>Button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Canvas</a:t>
            </a:r>
            <a:endParaRPr lang="ko-KR" altLang="en-US" dirty="0"/>
          </a:p>
          <a:p>
            <a:pPr lvl="0" fontAlgn="base"/>
            <a:r>
              <a:rPr lang="en-US" altLang="ko-KR" dirty="0" err="1" smtClean="0"/>
              <a:t>Checkbutton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Entry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Frame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Label</a:t>
            </a:r>
            <a:endParaRPr lang="ko-KR" altLang="en-US" dirty="0"/>
          </a:p>
          <a:p>
            <a:pPr lvl="0" fontAlgn="base"/>
            <a:r>
              <a:rPr lang="en-US" altLang="ko-KR" dirty="0" err="1" smtClean="0"/>
              <a:t>Listbox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Menu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Menubutton</a:t>
            </a:r>
            <a:endParaRPr lang="ko-KR" altLang="en-US" dirty="0"/>
          </a:p>
          <a:p>
            <a:pPr fontAlgn="base"/>
            <a:r>
              <a:rPr lang="en-US" altLang="ko-KR" dirty="0" smtClean="0"/>
              <a:t>Message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Radiobutton</a:t>
            </a:r>
            <a:endParaRPr lang="ko-KR" altLang="en-US" dirty="0"/>
          </a:p>
          <a:p>
            <a:pPr fontAlgn="base"/>
            <a:r>
              <a:rPr lang="en-US" altLang="ko-KR" dirty="0" smtClean="0"/>
              <a:t>Scale</a:t>
            </a:r>
            <a:endParaRPr lang="ko-KR" altLang="en-US" dirty="0"/>
          </a:p>
          <a:p>
            <a:pPr fontAlgn="base"/>
            <a:r>
              <a:rPr lang="en-US" altLang="ko-KR" dirty="0" smtClean="0"/>
              <a:t>Scrollbar</a:t>
            </a:r>
            <a:endParaRPr lang="ko-KR" altLang="en-US" dirty="0"/>
          </a:p>
          <a:p>
            <a:pPr fontAlgn="base"/>
            <a:r>
              <a:rPr lang="en-US" altLang="ko-KR" dirty="0" smtClean="0"/>
              <a:t>Text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Toplevel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LabelFrame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PanedWindow</a:t>
            </a:r>
            <a:endParaRPr lang="ko-KR" altLang="en-US" dirty="0"/>
          </a:p>
          <a:p>
            <a:pPr fontAlgn="base"/>
            <a:r>
              <a:rPr lang="en-US" altLang="ko-KR" dirty="0" err="1" smtClean="0"/>
              <a:t>Spinbox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/>
              <a:t>의 위젯들</a:t>
            </a:r>
          </a:p>
        </p:txBody>
      </p:sp>
      <p:pic>
        <p:nvPicPr>
          <p:cNvPr id="11266" name="Picture 2" descr="http://pythoncard.sourceforge.net/images/large/Widge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590" y="1540764"/>
            <a:ext cx="3477433" cy="417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48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위젯과 컨테이너 위젯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6" y="1907342"/>
            <a:ext cx="7277987" cy="28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 smtClean="0"/>
              <a:t>Grid </a:t>
            </a:r>
          </a:p>
          <a:p>
            <a:pPr lvl="1" fontAlgn="base"/>
            <a:r>
              <a:rPr lang="ko-KR" altLang="en-US" b="1" dirty="0" smtClean="0"/>
              <a:t>격자 </a:t>
            </a:r>
            <a:r>
              <a:rPr lang="ko-KR" altLang="en-US" b="1" dirty="0"/>
              <a:t>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테이블 형태의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Pack</a:t>
            </a:r>
          </a:p>
          <a:p>
            <a:pPr lvl="1" fontAlgn="base"/>
            <a:r>
              <a:rPr lang="ko-KR" altLang="en-US" b="1" dirty="0" smtClean="0"/>
              <a:t>압축 </a:t>
            </a:r>
            <a:r>
              <a:rPr lang="ko-KR" altLang="en-US" b="1" dirty="0"/>
              <a:t>배치 관리자</a:t>
            </a:r>
            <a:r>
              <a:rPr lang="en-US" altLang="ko-KR" b="1" dirty="0"/>
              <a:t>(pack geometry manager)</a:t>
            </a:r>
            <a:r>
              <a:rPr lang="ko-KR" altLang="en-US" dirty="0"/>
              <a:t>는 위젯들을 부모 위젯 안에 </a:t>
            </a:r>
            <a:r>
              <a:rPr lang="ko-KR" altLang="en-US" dirty="0" smtClean="0"/>
              <a:t>압축</a:t>
            </a:r>
            <a:endParaRPr lang="ko-KR" altLang="en-US" dirty="0"/>
          </a:p>
          <a:p>
            <a:pPr lvl="0" fontAlgn="base"/>
            <a:r>
              <a:rPr lang="en-US" altLang="ko-KR" dirty="0" smtClean="0"/>
              <a:t>Place</a:t>
            </a:r>
          </a:p>
          <a:p>
            <a:pPr lvl="1" fontAlgn="base"/>
            <a:r>
              <a:rPr lang="ko-KR" altLang="en-US" b="1" dirty="0" smtClean="0"/>
              <a:t>절대 </a:t>
            </a:r>
            <a:r>
              <a:rPr lang="ko-KR" altLang="en-US" b="1" dirty="0"/>
              <a:t>배치 관리자</a:t>
            </a:r>
            <a:r>
              <a:rPr lang="en-US" altLang="ko-KR" b="1" dirty="0"/>
              <a:t>(place geometry manager)</a:t>
            </a:r>
            <a:r>
              <a:rPr lang="ko-KR" altLang="en-US" dirty="0"/>
              <a:t>는 주어진 위치에 위젯을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16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r>
              <a:rPr lang="en-US" altLang="ko-KR" dirty="0" smtClean="0"/>
              <a:t>: </a:t>
            </a:r>
            <a:r>
              <a:rPr lang="ko-KR" altLang="en-US" dirty="0"/>
              <a:t>부분의 위젯은 배경</a:t>
            </a:r>
            <a:r>
              <a:rPr lang="en-US" altLang="ko-KR" dirty="0"/>
              <a:t>(</a:t>
            </a:r>
            <a:r>
              <a:rPr lang="en-US" altLang="ko-KR" dirty="0" err="1"/>
              <a:t>bg</a:t>
            </a:r>
            <a:r>
              <a:rPr lang="en-US" altLang="ko-KR" dirty="0"/>
              <a:t>)</a:t>
            </a:r>
            <a:r>
              <a:rPr lang="ko-KR" altLang="en-US" dirty="0"/>
              <a:t>과 전경</a:t>
            </a:r>
            <a:r>
              <a:rPr lang="en-US" altLang="ko-KR" dirty="0"/>
              <a:t>(</a:t>
            </a:r>
            <a:r>
              <a:rPr lang="en-US" altLang="ko-KR" dirty="0" err="1"/>
              <a:t>fg</a:t>
            </a:r>
            <a:r>
              <a:rPr lang="en-US" altLang="ko-KR" dirty="0"/>
              <a:t>) </a:t>
            </a:r>
            <a:r>
              <a:rPr lang="ko-KR" altLang="en-US" dirty="0"/>
              <a:t>변수를 사용하여 위젯 및 텍스트 색상을 </a:t>
            </a:r>
            <a:r>
              <a:rPr lang="ko-KR" altLang="en-US" dirty="0" smtClean="0"/>
              <a:t>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665706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버튼을 클릭하세요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"yellow"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"green"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313087184" descr="EMB000014440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58" y="4616016"/>
            <a:ext cx="2091786" cy="101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9789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사용자에게 색상을 선택하게 한다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색상 대화상자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9418" y="2665706"/>
            <a:ext cx="7927382" cy="118048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Arial"/>
                <a:ea typeface="굴림"/>
                <a:cs typeface="Arial"/>
              </a:rPr>
              <a:t>from  tkinter import *</a:t>
            </a:r>
            <a:endParaRPr lang="en-US" altLang="ko-KR">
              <a:latin typeface="Arial"/>
              <a:ea typeface="굴림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굴림"/>
                <a:cs typeface="Arial"/>
              </a:rPr>
              <a:t>from tkinter.colorchooser import *</a:t>
            </a:r>
            <a:endParaRPr lang="en-US" altLang="ko-KR">
              <a:latin typeface="Arial"/>
              <a:ea typeface="굴림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굴림"/>
                <a:cs typeface="Arial"/>
              </a:rPr>
              <a:t>color=askcolor()</a:t>
            </a:r>
            <a:endParaRPr lang="en-US" altLang="ko-KR">
              <a:latin typeface="Arial"/>
              <a:ea typeface="굴림"/>
              <a:cs typeface="Arial"/>
            </a:endParaRPr>
          </a:p>
          <a:p>
            <a:pPr lvl="0">
              <a:defRPr lang="ko-KR" altLang="en-US"/>
            </a:pPr>
            <a:r>
              <a:rPr lang="en-US" altLang="ko-KR">
                <a:latin typeface="Arial"/>
                <a:ea typeface="굴림"/>
                <a:cs typeface="Arial"/>
              </a:rPr>
              <a:t>print(color)</a:t>
            </a:r>
            <a:endParaRPr lang="ko-KR" altLang="en-US">
              <a:latin typeface="Arial"/>
              <a:ea typeface="굴림"/>
              <a:cs typeface="Arial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3313" name="_x182112840" descr="EMB000014440f0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7358" y="3680513"/>
            <a:ext cx="4139442" cy="241702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폰트를 </a:t>
            </a:r>
            <a:r>
              <a:rPr lang="ko-KR" altLang="en-US" dirty="0" err="1"/>
              <a:t>튜플로</a:t>
            </a:r>
            <a:r>
              <a:rPr lang="ko-KR" altLang="en-US" dirty="0"/>
              <a:t> 지정할 수 있는데 여기에는 </a:t>
            </a:r>
            <a:r>
              <a:rPr lang="en-US" altLang="ko-KR" dirty="0"/>
              <a:t>(</a:t>
            </a:r>
            <a:r>
              <a:rPr lang="ko-KR" altLang="en-US" dirty="0" err="1"/>
              <a:t>폰트이름</a:t>
            </a:r>
            <a:r>
              <a:rPr lang="en-US" altLang="ko-KR" dirty="0"/>
              <a:t>, </a:t>
            </a:r>
            <a:r>
              <a:rPr lang="ko-KR" altLang="en-US" dirty="0"/>
              <a:t>폰트의 크기</a:t>
            </a:r>
            <a:r>
              <a:rPr lang="en-US" altLang="ko-KR" dirty="0"/>
              <a:t>, </a:t>
            </a:r>
            <a:r>
              <a:rPr lang="ko-KR" altLang="en-US" dirty="0"/>
              <a:t>폰트 스타일</a:t>
            </a:r>
            <a:r>
              <a:rPr lang="en-US" altLang="ko-KR" dirty="0"/>
              <a:t>)</a:t>
            </a:r>
            <a:r>
              <a:rPr lang="ko-KR" altLang="en-US" dirty="0"/>
              <a:t>과 같은 형식을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문자열로도 지정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665706"/>
            <a:ext cx="7927382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("Times", 10, "bold")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("Helvetica", 10, "bold italic")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("Symbol", 8)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562" y="5011116"/>
            <a:ext cx="792738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Label(master, text="Helvetica", font</a:t>
            </a:r>
            <a:r>
              <a:rPr lang="sv-SE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="Helvetica 16”)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그래픽 사용자 인터페이스</a:t>
            </a:r>
            <a:r>
              <a:rPr lang="en-US" altLang="ko-KR" b="1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98" y="2843455"/>
            <a:ext cx="5276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70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01116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tkinter.font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font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class App: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__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__(self):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root=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font.Font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(family="Helvetica", size=12)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buttonframe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tk.Frame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label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(root, text="Hello, World!", font=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buttonframe.pack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bigger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(root,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폰트를 크게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self.BigFont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smaller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(root,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폰트를 작게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self.SmallFont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bigger.pack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smaller.pack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5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201116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root.mainloop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BigFont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size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['size']</a:t>
            </a:r>
          </a:p>
          <a:p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(size=size+2)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SmallFont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(self):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size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['size']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self.customFont.configure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(size=size-2)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app=App()</a:t>
            </a:r>
          </a:p>
        </p:txBody>
      </p:sp>
      <p:pic>
        <p:nvPicPr>
          <p:cNvPr id="14339" name="_x312752256" descr="EMB000014440f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00938"/>
            <a:ext cx="1576253" cy="10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_x384387576" descr="EMB000014440f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506" y="4602765"/>
            <a:ext cx="2061673" cy="116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84387720" descr="EMB000014440f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34" y="4485500"/>
            <a:ext cx="2669813" cy="128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9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481299"/>
            <a:ext cx="8058150" cy="14001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3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레이블로 화면에 이미지 표시하기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728" y="3076411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PhotoImage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(file="a1.gif")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image=photo)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w.photo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photo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87427392" descr="EMB000014440f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64" y="3320512"/>
            <a:ext cx="2455056" cy="20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00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레이블에 이미지와 텍스트를 동시에 나타내기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538" y="1418092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PhotoImage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(file="wl.gif")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image=photo).pack(side="right")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message= """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삶이 그대를 속일지라도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슬퍼하거나 노하지 말라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우울한 날들을 견디면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믿으라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기쁨의 날이 오리니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마음은 미래에 사는 것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현재는 슬픈 것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모든 것은 순간적인 것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지나가는 것이니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그리고 지나가는 것은 훗날 소중하게 되리니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"""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w2 = 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justify=LEFT,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10,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text=message).pack(side="left")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82113128" descr="EMB000014440f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44" y="3115160"/>
            <a:ext cx="3515287" cy="248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1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레이블의 색상과 폰트 변경하기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538" y="1418092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text="Times Font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폰트와 빨강색을 사용합니다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"red",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font = "Times 32 bold italic").pack()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text="Helvetica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폰트와 녹색을 사용합니다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"blue",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"yellow",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 font = "Helvetica 32 bold italic").pack()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87403384" descr="EMB000014440f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41" y="5402324"/>
            <a:ext cx="6425879" cy="1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4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엔트리 위젯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4" y="1540764"/>
            <a:ext cx="8077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538" y="1418092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 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 = Entry(window)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 = Entry(window)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e1.grid(row=0, column=1)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e2.grid(row=1, column=1)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86166336" descr="EMB000014440f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73" y="5234083"/>
            <a:ext cx="2565347" cy="107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661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883400"/>
            <a:ext cx="7927382" cy="590931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show():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%s\n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%s" % (e1.get(), e2.get()))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parent 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Label(parent 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Label(parent,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").grid(row=1)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 = Entry(parent)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 = Entry(parent)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e1.grid(row=0, column=1)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e2.grid(row=1, column=1)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Button(parent,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보이기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command=show).grid(row=3, column=1, sticky=W,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=4)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Button(parent,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command=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parent.quit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).grid(row=3, column=0, sticky=W,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=4)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306699592" descr="EMB000014440f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35" y="2859438"/>
            <a:ext cx="2821547" cy="16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76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위젯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40764"/>
            <a:ext cx="8314841" cy="203132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 = Text(window, height=5, width=60)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테스트 위젯은 여러 줄의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\n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텍스트를 표시할 수 있습니다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23553" name="_x125987096" descr="EMB000014440f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93" y="3828083"/>
            <a:ext cx="5768590" cy="14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예전부터 유닉스 계열에서 사용되던 </a:t>
            </a:r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en-US" altLang="ko-KR" dirty="0"/>
              <a:t> </a:t>
            </a:r>
            <a:r>
              <a:rPr lang="ko-KR" altLang="en-US" dirty="0"/>
              <a:t>위에 객체 지향 계층을 입힌 것이다</a:t>
            </a:r>
            <a:r>
              <a:rPr lang="en-US" altLang="ko-KR" dirty="0"/>
              <a:t>. </a:t>
            </a:r>
            <a:r>
              <a:rPr lang="en-US" altLang="ko-KR" dirty="0" err="1"/>
              <a:t>Tk</a:t>
            </a:r>
            <a:r>
              <a:rPr lang="ko-KR" altLang="en-US" dirty="0"/>
              <a:t>는 </a:t>
            </a:r>
            <a:r>
              <a:rPr lang="en-US" altLang="ko-KR" dirty="0"/>
              <a:t>John </a:t>
            </a:r>
            <a:r>
              <a:rPr lang="en-US" altLang="ko-KR" dirty="0" err="1"/>
              <a:t>Ousterhout</a:t>
            </a:r>
            <a:r>
              <a:rPr lang="ko-KR" altLang="en-US" dirty="0"/>
              <a:t>에 의하여 </a:t>
            </a:r>
            <a:r>
              <a:rPr lang="en-US" altLang="ko-KR" dirty="0" err="1"/>
              <a:t>Tcl</a:t>
            </a:r>
            <a:r>
              <a:rPr lang="en-US" altLang="ko-KR" dirty="0"/>
              <a:t> </a:t>
            </a:r>
            <a:r>
              <a:rPr lang="ko-KR" altLang="en-US" dirty="0" err="1"/>
              <a:t>스크립팅</a:t>
            </a:r>
            <a:r>
              <a:rPr lang="ko-KR" altLang="en-US" dirty="0"/>
              <a:t> 언어를 위한 </a:t>
            </a:r>
            <a:r>
              <a:rPr lang="en-US" altLang="ko-KR" dirty="0"/>
              <a:t>GUI </a:t>
            </a:r>
            <a:r>
              <a:rPr lang="ko-KR" altLang="en-US" dirty="0"/>
              <a:t>확장으로 개발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유래</a:t>
            </a:r>
            <a:endParaRPr lang="ko-KR" altLang="en-US" dirty="0"/>
          </a:p>
        </p:txBody>
      </p:sp>
      <p:pic>
        <p:nvPicPr>
          <p:cNvPr id="1025" name="_x383006152" descr="EMB000014440e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58" y="3324387"/>
            <a:ext cx="2820692" cy="25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38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수식을 텍스트로 입력하면 이것을 평가하고 그 결과를 출력할 수 있는 간단한 계산기를 작성하여 본다</a:t>
            </a:r>
            <a:r>
              <a:rPr lang="en-US" altLang="ko-KR" dirty="0"/>
              <a:t>. </a:t>
            </a:r>
            <a:r>
              <a:rPr lang="ko-KR" altLang="en-US" dirty="0"/>
              <a:t>수식의 형식은 </a:t>
            </a:r>
            <a:r>
              <a:rPr lang="ko-KR" altLang="en-US" dirty="0" err="1"/>
              <a:t>파이썬과</a:t>
            </a:r>
            <a:r>
              <a:rPr lang="ko-KR" altLang="en-US" dirty="0"/>
              <a:t> 동일하여야 한다</a:t>
            </a:r>
            <a:r>
              <a:rPr lang="en-US" altLang="ko-KR" dirty="0"/>
              <a:t>. </a:t>
            </a:r>
            <a:r>
              <a:rPr lang="en-US" altLang="ko-KR" dirty="0" err="1"/>
              <a:t>eval</a:t>
            </a:r>
            <a:r>
              <a:rPr lang="en-US" altLang="ko-KR" dirty="0"/>
              <a:t>() </a:t>
            </a:r>
            <a:r>
              <a:rPr lang="ko-KR" altLang="en-US" dirty="0"/>
              <a:t>함수를 사용하여 사용자가 입력한 수식을 계산할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계산기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384101352" descr="EMB000014440f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83" y="3616595"/>
            <a:ext cx="2577885" cy="15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43556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math import *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calculate(event):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(text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 +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entry.get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())))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수식 입력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 = Entry(window)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("&lt;Return&gt;", calculate)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Label(window, text 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결과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0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</a:t>
            </a:r>
            <a:r>
              <a:rPr lang="ko-KR" altLang="en-US" dirty="0"/>
              <a:t>위젯을 이용하여 그래프를 그린다거나 그래픽 에디터를 작성할 수도 있고 많은 종류의 </a:t>
            </a:r>
            <a:r>
              <a:rPr lang="ko-KR" altLang="en-US" dirty="0" err="1"/>
              <a:t>커스텀</a:t>
            </a:r>
            <a:r>
              <a:rPr lang="ko-KR" altLang="en-US" dirty="0"/>
              <a:t> 위젯을 작성할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/>
              <a:t>를 이용한 그래픽</a:t>
            </a:r>
          </a:p>
        </p:txBody>
      </p:sp>
    </p:spTree>
    <p:extLst>
      <p:ext uri="{BB962C8B-B14F-4D97-AF65-F5344CB8AC3E}">
        <p14:creationId xmlns:p14="http://schemas.microsoft.com/office/powerpoint/2010/main" val="2449948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43556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w.create_rectangle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(50, 25, 200, 100, fill="blue")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w.create_line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(0, 0, 300, 200)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w.create_line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0, 300, 100, fill="red")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4" name="_x384905928" descr="EMB000014440f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92" y="4311443"/>
            <a:ext cx="2971799" cy="225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76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호</a:t>
            </a:r>
            <a:r>
              <a:rPr lang="en-US" altLang="ko-KR" dirty="0"/>
              <a:t>(arc) </a:t>
            </a:r>
            <a:endParaRPr lang="ko-KR" altLang="en-US" dirty="0"/>
          </a:p>
          <a:p>
            <a:pPr lvl="0" fontAlgn="base"/>
            <a:r>
              <a:rPr lang="ko-KR" altLang="en-US" dirty="0"/>
              <a:t>비트맵</a:t>
            </a:r>
            <a:r>
              <a:rPr lang="en-US" altLang="ko-KR" dirty="0"/>
              <a:t>(bitmap, </a:t>
            </a:r>
            <a:r>
              <a:rPr lang="ko-KR" altLang="en-US" dirty="0"/>
              <a:t>내장 파일이나 </a:t>
            </a:r>
            <a:r>
              <a:rPr lang="en-US" altLang="ko-KR" dirty="0"/>
              <a:t>XBM </a:t>
            </a:r>
            <a:r>
              <a:rPr lang="ko-KR" altLang="en-US" dirty="0"/>
              <a:t>파일 형식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이미지</a:t>
            </a:r>
            <a:r>
              <a:rPr lang="en-US" altLang="ko-KR" dirty="0"/>
              <a:t>(image, </a:t>
            </a:r>
            <a:r>
              <a:rPr lang="en-US" altLang="ko-KR" dirty="0" err="1"/>
              <a:t>BitmapImage</a:t>
            </a:r>
            <a:r>
              <a:rPr lang="ko-KR" altLang="en-US" dirty="0"/>
              <a:t>나 </a:t>
            </a:r>
            <a:r>
              <a:rPr lang="en-US" altLang="ko-KR" dirty="0" err="1"/>
              <a:t>PhotoImage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직선</a:t>
            </a:r>
            <a:r>
              <a:rPr lang="en-US" altLang="ko-KR" dirty="0"/>
              <a:t>(line)</a:t>
            </a:r>
            <a:endParaRPr lang="ko-KR" altLang="en-US" dirty="0"/>
          </a:p>
          <a:p>
            <a:pPr lvl="0" fontAlgn="base"/>
            <a:r>
              <a:rPr lang="ko-KR" altLang="en-US" dirty="0"/>
              <a:t>타원</a:t>
            </a:r>
            <a:r>
              <a:rPr lang="en-US" altLang="ko-KR" dirty="0"/>
              <a:t>(oval, </a:t>
            </a:r>
            <a:r>
              <a:rPr lang="ko-KR" altLang="en-US" dirty="0"/>
              <a:t>원이나 타원</a:t>
            </a:r>
            <a:r>
              <a:rPr lang="en-US" altLang="ko-KR" dirty="0"/>
              <a:t>)</a:t>
            </a:r>
            <a:endParaRPr lang="ko-KR" altLang="en-US" dirty="0"/>
          </a:p>
          <a:p>
            <a:pPr lvl="0" fontAlgn="base"/>
            <a:r>
              <a:rPr lang="ko-KR" altLang="en-US" dirty="0"/>
              <a:t>다각형</a:t>
            </a:r>
            <a:r>
              <a:rPr lang="en-US" altLang="ko-KR" dirty="0"/>
              <a:t>(polygon)</a:t>
            </a:r>
            <a:endParaRPr lang="ko-KR" altLang="en-US" dirty="0"/>
          </a:p>
          <a:p>
            <a:pPr lvl="0" fontAlgn="base"/>
            <a:r>
              <a:rPr lang="ko-KR" altLang="en-US" dirty="0"/>
              <a:t>사각형</a:t>
            </a:r>
            <a:r>
              <a:rPr lang="en-US" altLang="ko-KR" dirty="0"/>
              <a:t>(rectangle)</a:t>
            </a:r>
            <a:endParaRPr lang="ko-KR" altLang="en-US" dirty="0"/>
          </a:p>
          <a:p>
            <a:pPr lvl="0" fontAlgn="base"/>
            <a:r>
              <a:rPr lang="ko-KR" altLang="en-US" dirty="0"/>
              <a:t>텍스트</a:t>
            </a:r>
            <a:r>
              <a:rPr lang="en-US" altLang="ko-KR" dirty="0"/>
              <a:t>(text)</a:t>
            </a:r>
            <a:endParaRPr lang="ko-KR" altLang="en-US" dirty="0"/>
          </a:p>
          <a:p>
            <a:pPr fontAlgn="base"/>
            <a:r>
              <a:rPr lang="ko-KR" altLang="en-US" dirty="0"/>
              <a:t>윈도우</a:t>
            </a:r>
            <a:r>
              <a:rPr lang="en-US" altLang="ko-KR" dirty="0"/>
              <a:t>(window)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항목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윈도우를 하나 만들고 여기에 </a:t>
            </a:r>
            <a:r>
              <a:rPr lang="ko-KR" altLang="en-US" dirty="0" err="1"/>
              <a:t>랜덤한</a:t>
            </a:r>
            <a:r>
              <a:rPr lang="ko-KR" altLang="en-US" dirty="0"/>
              <a:t> 크기의 사각형을 여러 개 그려보자</a:t>
            </a:r>
            <a:r>
              <a:rPr lang="en-US" altLang="ko-KR" dirty="0"/>
              <a:t>. </a:t>
            </a:r>
            <a:r>
              <a:rPr lang="ko-KR" altLang="en-US" dirty="0"/>
              <a:t>위치도 </a:t>
            </a:r>
            <a:r>
              <a:rPr lang="ko-KR" altLang="en-US" dirty="0" err="1" smtClean="0"/>
              <a:t>랜덤이어야</a:t>
            </a:r>
            <a:r>
              <a:rPr lang="ko-KR" altLang="en-US" dirty="0" smtClean="0"/>
              <a:t> </a:t>
            </a:r>
            <a:r>
              <a:rPr lang="ko-KR" altLang="en-US" dirty="0"/>
              <a:t>하고 크기</a:t>
            </a:r>
            <a:r>
              <a:rPr lang="en-US" altLang="ko-KR" dirty="0"/>
              <a:t>, </a:t>
            </a:r>
            <a:r>
              <a:rPr lang="ko-KR" altLang="en-US" dirty="0"/>
              <a:t>색상도 랜덤으로 하여 본다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err="1"/>
              <a:t>랜덤한</a:t>
            </a:r>
            <a:r>
              <a:rPr lang="ko-KR" altLang="en-US" dirty="0"/>
              <a:t> 사각형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479234560" descr="EMB000014440f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79" y="2944815"/>
            <a:ext cx="4138047" cy="351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87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1143000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width=500, height=400)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 = ["red", "orange", "yellow", "green", "blue", "violet"]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draw_rect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x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(0, 500)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y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(0, 400)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random.randrange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h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random.randrange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canvas.create_rectangle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(x, y, w, h, fill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(color))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range(10):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draw_rect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23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타원 </a:t>
            </a:r>
            <a:r>
              <a:rPr lang="ko-KR" altLang="en-US" dirty="0" smtClean="0">
                <a:effectLst/>
              </a:rPr>
              <a:t>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canvas.create_oval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(10, 10, 200, 150)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7" name="_x479247160" descr="EMB000014440f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7" y="4074978"/>
            <a:ext cx="2814664" cy="21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7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호 그리기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17543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canvas.create_arc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10, 200, 150, extent=90, style=ARC)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388738096" descr="EMB000014440f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20" y="3927962"/>
            <a:ext cx="2969648" cy="224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44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 smtClean="0">
                <a:effectLst/>
              </a:rPr>
              <a:t>다각형 그리기 </a:t>
            </a:r>
            <a:endParaRPr lang="ko-KR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canvas.create_polygon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10, 150, 110, 250, 20, fill="blue")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479234344" descr="EMB000014440f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782" y="4324026"/>
            <a:ext cx="3035085" cy="22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0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ko-KR" altLang="en-US" dirty="0"/>
              <a:t>번째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852046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label = Label(window, text="Hello World!")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_x382988656" descr="EMB000014440e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960" y="4521497"/>
            <a:ext cx="3515731" cy="11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05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801678"/>
            <a:ext cx="7927382" cy="193899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canvas.create_text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(100, 100, text='</a:t>
            </a:r>
            <a:r>
              <a:rPr lang="ko-KR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싱 스트리트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(Sing Street)')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mainloop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396642496" descr="EMB000014440f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708" y="4014061"/>
            <a:ext cx="2890434" cy="21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059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143000"/>
            <a:ext cx="7927382" cy="317009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 width=300, height=200)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(file="D:\\starship.png")</a:t>
            </a: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(20, 20, anchor=NW, image=</a:t>
            </a:r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mainloop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396631984" descr="EMB000014440f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36" y="4445781"/>
            <a:ext cx="3011837" cy="22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65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애니메이션을 만들어 보자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143000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import time</a:t>
            </a:r>
          </a:p>
          <a:p>
            <a:r>
              <a:rPr lang="en-US" altLang="ko-KR" i="1" dirty="0"/>
              <a:t>from </a:t>
            </a:r>
            <a:r>
              <a:rPr lang="en-US" altLang="ko-KR" i="1" dirty="0" err="1"/>
              <a:t>tkinter</a:t>
            </a:r>
            <a:r>
              <a:rPr lang="en-US" altLang="ko-KR" i="1" dirty="0"/>
              <a:t> import *</a:t>
            </a:r>
          </a:p>
          <a:p>
            <a:r>
              <a:rPr lang="en-US" altLang="ko-KR" i="1" dirty="0"/>
              <a:t>window = </a:t>
            </a:r>
            <a:r>
              <a:rPr lang="en-US" altLang="ko-KR" i="1" dirty="0" err="1"/>
              <a:t>Tk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canvas = Canvas(window, width=400, height=300)</a:t>
            </a:r>
          </a:p>
          <a:p>
            <a:r>
              <a:rPr lang="en-US" altLang="ko-KR" i="1" dirty="0" err="1"/>
              <a:t>canvas.pack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id=</a:t>
            </a:r>
            <a:r>
              <a:rPr lang="en-US" altLang="ko-KR" i="1" dirty="0" err="1"/>
              <a:t>canvas.create_oval</a:t>
            </a:r>
            <a:r>
              <a:rPr lang="en-US" altLang="ko-KR" i="1" dirty="0"/>
              <a:t>(10, 100, 50, 150, fill="green")</a:t>
            </a:r>
          </a:p>
          <a:p>
            <a:endParaRPr lang="en-US" altLang="ko-KR" i="1" dirty="0"/>
          </a:p>
          <a:p>
            <a:r>
              <a:rPr lang="en-US" altLang="ko-KR" i="1" dirty="0"/>
              <a:t>for </a:t>
            </a:r>
            <a:r>
              <a:rPr lang="en-US" altLang="ko-KR" i="1" dirty="0" err="1"/>
              <a:t>i</a:t>
            </a:r>
            <a:r>
              <a:rPr lang="en-US" altLang="ko-KR" i="1" dirty="0"/>
              <a:t> in range(100):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canvas.move</a:t>
            </a:r>
            <a:r>
              <a:rPr lang="en-US" altLang="ko-KR" i="1" dirty="0"/>
              <a:t>(id, 3, 0)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window.update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   </a:t>
            </a:r>
            <a:r>
              <a:rPr lang="en-US" altLang="ko-KR" i="1" dirty="0" err="1"/>
              <a:t>time.sleep</a:t>
            </a:r>
            <a:r>
              <a:rPr lang="en-US" altLang="ko-KR" i="1" dirty="0"/>
              <a:t>(0.05)</a:t>
            </a:r>
            <a:endParaRPr lang="en-US" altLang="ko-KR" dirty="0"/>
          </a:p>
        </p:txBody>
      </p:sp>
      <p:pic>
        <p:nvPicPr>
          <p:cNvPr id="34818" name="_x479244856" descr="EMB000014441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54" y="4463512"/>
            <a:ext cx="2595966" cy="21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9246440" descr="EMB000014441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322" y="4463512"/>
            <a:ext cx="2595966" cy="21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86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화살표 키로 공을 움직여 보자</a:t>
            </a:r>
            <a:r>
              <a:rPr lang="en-US" altLang="ko-KR" dirty="0">
                <a:effectLst/>
              </a:rPr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2" y="1999039"/>
            <a:ext cx="74866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16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8309" y="1143000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/>
              <a:t>from </a:t>
            </a:r>
            <a:r>
              <a:rPr lang="en-US" altLang="ko-KR" i="1" dirty="0" err="1"/>
              <a:t>tkinter</a:t>
            </a:r>
            <a:r>
              <a:rPr lang="en-US" altLang="ko-KR" i="1" dirty="0"/>
              <a:t> import *</a:t>
            </a:r>
          </a:p>
          <a:p>
            <a:r>
              <a:rPr lang="en-US" altLang="ko-KR" i="1" dirty="0"/>
              <a:t>window = </a:t>
            </a:r>
            <a:r>
              <a:rPr lang="en-US" altLang="ko-KR" i="1" dirty="0" err="1"/>
              <a:t>Tk</a:t>
            </a:r>
            <a:r>
              <a:rPr lang="en-US" altLang="ko-KR" i="1" dirty="0"/>
              <a:t>()</a:t>
            </a:r>
          </a:p>
          <a:p>
            <a:r>
              <a:rPr lang="en-US" altLang="ko-KR" i="1" dirty="0"/>
              <a:t>canvas = Canvas(window, width=400, height=300)</a:t>
            </a:r>
          </a:p>
          <a:p>
            <a:r>
              <a:rPr lang="en-US" altLang="ko-KR" i="1" dirty="0" err="1"/>
              <a:t>canvas.pack</a:t>
            </a:r>
            <a:r>
              <a:rPr lang="en-US" altLang="ko-KR" i="1" dirty="0"/>
              <a:t>()</a:t>
            </a:r>
          </a:p>
          <a:p>
            <a:endParaRPr lang="en-US" altLang="ko-KR" i="1" dirty="0"/>
          </a:p>
          <a:p>
            <a:r>
              <a:rPr lang="en-US" altLang="ko-KR" i="1" dirty="0"/>
              <a:t>id=</a:t>
            </a:r>
            <a:r>
              <a:rPr lang="en-US" altLang="ko-KR" i="1" dirty="0" err="1"/>
              <a:t>canvas.create_oval</a:t>
            </a:r>
            <a:r>
              <a:rPr lang="en-US" altLang="ko-KR" i="1" dirty="0"/>
              <a:t>(10, 100, 50, 150, fill="green")</a:t>
            </a:r>
          </a:p>
          <a:p>
            <a:endParaRPr lang="en-US" altLang="ko-KR" i="1" dirty="0"/>
          </a:p>
          <a:p>
            <a:r>
              <a:rPr lang="en-US" altLang="ko-KR" i="1" dirty="0" err="1"/>
              <a:t>def</a:t>
            </a:r>
            <a:r>
              <a:rPr lang="en-US" altLang="ko-KR" i="1" dirty="0"/>
              <a:t> </a:t>
            </a:r>
            <a:r>
              <a:rPr lang="en-US" altLang="ko-KR" i="1" dirty="0" err="1"/>
              <a:t>move_right</a:t>
            </a:r>
            <a:r>
              <a:rPr lang="en-US" altLang="ko-KR" i="1" dirty="0"/>
              <a:t>(event):</a:t>
            </a:r>
          </a:p>
          <a:p>
            <a:r>
              <a:rPr lang="en-US" altLang="ko-KR" i="1" dirty="0"/>
              <a:t>    </a:t>
            </a:r>
            <a:r>
              <a:rPr lang="en-US" altLang="ko-KR" i="1" dirty="0" err="1"/>
              <a:t>canvas.move</a:t>
            </a:r>
            <a:r>
              <a:rPr lang="en-US" altLang="ko-KR" i="1" dirty="0"/>
              <a:t>(id, 5, 0)</a:t>
            </a:r>
          </a:p>
          <a:p>
            <a:r>
              <a:rPr lang="en-US" altLang="ko-KR" i="1" dirty="0" err="1"/>
              <a:t>canvas.bind_all</a:t>
            </a:r>
            <a:r>
              <a:rPr lang="en-US" altLang="ko-KR" i="1" dirty="0"/>
              <a:t>('&lt;</a:t>
            </a:r>
            <a:r>
              <a:rPr lang="en-US" altLang="ko-KR" i="1" dirty="0" err="1"/>
              <a:t>KeyPress</a:t>
            </a:r>
            <a:r>
              <a:rPr lang="en-US" altLang="ko-KR" i="1" dirty="0"/>
              <a:t>-Right&gt;', </a:t>
            </a:r>
            <a:r>
              <a:rPr lang="en-US" altLang="ko-KR" i="1" dirty="0" err="1"/>
              <a:t>move_right</a:t>
            </a:r>
            <a:r>
              <a:rPr lang="en-US" altLang="ko-KR" i="1" dirty="0"/>
              <a:t>)</a:t>
            </a:r>
            <a:endParaRPr lang="en-US" altLang="ko-KR" dirty="0"/>
          </a:p>
        </p:txBody>
      </p:sp>
      <p:pic>
        <p:nvPicPr>
          <p:cNvPr id="35842" name="_x388695624" descr="EMB000014441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41" y="4272825"/>
            <a:ext cx="2905931" cy="23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1" name="_x388693464" descr="EMB0000144410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07" y="4272825"/>
            <a:ext cx="2905931" cy="23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04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다음과 같이 마우스를 움직여서 화면에 그림을 그리는 애플리케이션을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마우스로 그림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7889" name="_x397419520" descr="EMB0000144410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23" y="2758699"/>
            <a:ext cx="4153545" cy="290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305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910525"/>
            <a:ext cx="7927382" cy="563231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500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h = 300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drawDot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event 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x1, y1 =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- 1 ),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- 1 )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x2, y2 =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+ 1 ),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canvas.create_oval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x1, y1, x2, y2, fill = "red" 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  = Canvas(window, width=w, height=h)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(expand = YES, fill = BOTH)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canvas.bind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"&lt;B1-Motion&gt;",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drawDot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 = Label( window, text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마우스를 드래그하면 점들이 그려집니다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 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 side = BOTTOM 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69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라디오 버튼</a:t>
            </a:r>
            <a:r>
              <a:rPr lang="en-US" altLang="ko-KR" b="1" dirty="0"/>
              <a:t>(radio button)</a:t>
            </a:r>
            <a:r>
              <a:rPr lang="ko-KR" altLang="en-US" dirty="0"/>
              <a:t>은 체크 박스와 비슷하지만 하나의 그룹 안에서는 한 개의 버튼만 선택할 수 있다는 점이 다르다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8" y="2968733"/>
            <a:ext cx="7324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93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910525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choice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 선호하는 프로그래밍 언어를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justify = LEFT,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20).pack()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text="Python",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value=1).pack(anchor=W)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text="C",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value=2).pack(anchor=W)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text="Java",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value=3).pack(anchor=W)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Radiobutton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text="Swift",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padx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20, variable=choice, value=4).pack(anchor=W)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8913" name="_x382992832" descr="EMB00001444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52" y="738780"/>
            <a:ext cx="3614457" cy="18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645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체크 박스</a:t>
            </a:r>
            <a:r>
              <a:rPr lang="en-US" altLang="ko-KR" b="1" dirty="0"/>
              <a:t>(check box)</a:t>
            </a:r>
            <a:r>
              <a:rPr lang="ko-KR" altLang="en-US" dirty="0"/>
              <a:t>란 사용자가 클릭하여서 체크된 상태와 체크되지 않은 상태 중의 하나로 만들 수 있는 위젯이다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97" y="2981648"/>
            <a:ext cx="53816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버튼과 </a:t>
            </a:r>
            <a:r>
              <a:rPr lang="ko-KR" altLang="en-US" dirty="0"/>
              <a:t>이벤트 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852046"/>
            <a:ext cx="7927382" cy="230832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이것이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버튼입니다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b1.pack()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073" name="_x382999528" descr="EMB000014440e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52" y="4628961"/>
            <a:ext cx="3003879" cy="112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41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라디오 버튼 예제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1542729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선호하는 언어를 모두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선택하시오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:").grid(row=0, sticky=W)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value1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text="Python", variable=value1).grid(row=1, sticky=W)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value2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text="C", variable=value2).grid(row=2, sticky=W)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value3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text="Java", variable=value3).grid(row=3, sticky=W)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value4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IntVar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text="Swift", variable=value4).grid(row=4, sticky=W)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937" name="_x384100632" descr="EMB00001444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07" y="489311"/>
            <a:ext cx="2193010" cy="17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56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453" y="1542729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Listbox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height=4)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END,"Python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(END,"C")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END,"Java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lb.insert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END,"Swift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61" name="_x397419448" descr="EMB000014441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84" y="4550947"/>
            <a:ext cx="2354451" cy="156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45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배치</a:t>
            </a:r>
            <a:r>
              <a:rPr lang="en-US" altLang="ko-KR" dirty="0"/>
              <a:t> </a:t>
            </a:r>
            <a:r>
              <a:rPr lang="en-US" altLang="ko-KR" dirty="0" err="1"/>
              <a:t>관리자는</a:t>
            </a:r>
            <a:r>
              <a:rPr lang="en-US" altLang="ko-KR" dirty="0"/>
              <a:t> </a:t>
            </a:r>
            <a:r>
              <a:rPr lang="en-US" altLang="ko-KR" dirty="0" err="1"/>
              <a:t>컨테이너</a:t>
            </a:r>
            <a:r>
              <a:rPr lang="en-US" altLang="ko-KR" dirty="0"/>
              <a:t>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존재하는</a:t>
            </a:r>
            <a:r>
              <a:rPr lang="en-US" altLang="ko-KR" dirty="0"/>
              <a:t> </a:t>
            </a:r>
            <a:r>
              <a:rPr lang="en-US" altLang="ko-KR" dirty="0" err="1"/>
              <a:t>위젯의</a:t>
            </a:r>
            <a:r>
              <a:rPr lang="en-US" altLang="ko-KR" dirty="0"/>
              <a:t> </a:t>
            </a:r>
            <a:r>
              <a:rPr lang="en-US" altLang="ko-KR" dirty="0" err="1"/>
              <a:t>크기와</a:t>
            </a:r>
            <a:r>
              <a:rPr lang="en-US" altLang="ko-KR" dirty="0"/>
              <a:t> </a:t>
            </a:r>
            <a:r>
              <a:rPr lang="en-US" altLang="ko-KR" dirty="0" err="1"/>
              <a:t>위치를</a:t>
            </a:r>
            <a:r>
              <a:rPr lang="en-US" altLang="ko-KR" dirty="0"/>
              <a:t> </a:t>
            </a:r>
            <a:r>
              <a:rPr lang="en-US" altLang="ko-KR" dirty="0" err="1"/>
              <a:t>자동적으로</a:t>
            </a:r>
            <a:r>
              <a:rPr lang="en-US" altLang="ko-KR" dirty="0"/>
              <a:t> </a:t>
            </a:r>
            <a:r>
              <a:rPr lang="en-US" altLang="ko-KR" dirty="0" err="1"/>
              <a:t>관리하는</a:t>
            </a:r>
            <a:r>
              <a:rPr lang="en-US" altLang="ko-KR" dirty="0"/>
              <a:t> </a:t>
            </a:r>
            <a:r>
              <a:rPr lang="en-US" altLang="ko-KR" dirty="0" err="1"/>
              <a:t>객체이다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9" y="2639336"/>
            <a:ext cx="7591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14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격자 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 등</a:t>
            </a:r>
            <a:r>
              <a:rPr lang="en-US" altLang="ko-KR" dirty="0"/>
              <a:t>)</a:t>
            </a:r>
            <a:r>
              <a:rPr lang="ko-KR" altLang="en-US" dirty="0"/>
              <a:t>을 테이블 형태로 배치한다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 배치 관리자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581116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text="One")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text="Two")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b1.grid(row=0, column=0)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b2.grid(row=1, column=1)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985" name="_x396609744" descr="EMB00001444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11" y="4162802"/>
            <a:ext cx="1871336" cy="12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42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격자 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 등</a:t>
            </a:r>
            <a:r>
              <a:rPr lang="en-US" altLang="ko-KR" dirty="0"/>
              <a:t>)</a:t>
            </a:r>
            <a:r>
              <a:rPr lang="ko-KR" altLang="en-US" dirty="0"/>
              <a:t>을 테이블 형태로 배치한다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압축 배치 관리자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581116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#1",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#2",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="green",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="black").pack()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#3",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="blue",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="white").pack()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3009" name="_x397423048" descr="EMB00001444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62" y="4738803"/>
            <a:ext cx="1921731" cy="14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01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격자 배치 관리자</a:t>
            </a:r>
            <a:r>
              <a:rPr lang="en-US" altLang="ko-KR" b="1" dirty="0"/>
              <a:t>(grid geometry manager)</a:t>
            </a:r>
            <a:r>
              <a:rPr lang="ko-KR" altLang="en-US" dirty="0"/>
              <a:t>는 위젯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레이블 등</a:t>
            </a:r>
            <a:r>
              <a:rPr lang="en-US" altLang="ko-KR" dirty="0"/>
              <a:t>)</a:t>
            </a:r>
            <a:r>
              <a:rPr lang="ko-KR" altLang="en-US" dirty="0"/>
              <a:t>을 테이블 형태로 배치한다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절대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배치 관리자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581116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#1",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w.place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(x=0, y=0)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#2",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="green",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="black")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w.place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(x=20, y=20)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박스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#3",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="blue",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w.place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(x=40, y=40)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033" name="_x387424944" descr="EMB0000144410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624" y="5223577"/>
            <a:ext cx="2818211" cy="149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610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Tic-Tac-Toe</a:t>
            </a:r>
            <a:r>
              <a:rPr lang="ko-KR" altLang="en-US" dirty="0"/>
              <a:t>는 </a:t>
            </a:r>
            <a:r>
              <a:rPr lang="en-US" altLang="ko-KR" dirty="0"/>
              <a:t>3×3</a:t>
            </a:r>
            <a:r>
              <a:rPr lang="ko-KR" altLang="en-US" dirty="0"/>
              <a:t>칸을 가지는 </a:t>
            </a:r>
            <a:r>
              <a:rPr lang="ko-KR" altLang="en-US" dirty="0" err="1"/>
              <a:t>게임판을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경기자 </a:t>
            </a:r>
            <a:r>
              <a:rPr lang="en-US" altLang="ko-KR" dirty="0"/>
              <a:t>2</a:t>
            </a:r>
            <a:r>
              <a:rPr lang="ko-KR" altLang="en-US" dirty="0"/>
              <a:t>명이 동그라미 심볼</a:t>
            </a:r>
            <a:r>
              <a:rPr lang="en-US" altLang="ko-KR" dirty="0"/>
              <a:t>(O)</a:t>
            </a:r>
            <a:r>
              <a:rPr lang="ko-KR" altLang="en-US" dirty="0"/>
              <a:t>와 </a:t>
            </a:r>
            <a:r>
              <a:rPr lang="ko-KR" altLang="en-US" dirty="0" err="1"/>
              <a:t>가위표</a:t>
            </a:r>
            <a:r>
              <a:rPr lang="ko-KR" altLang="en-US" dirty="0"/>
              <a:t> 심볼</a:t>
            </a:r>
            <a:r>
              <a:rPr lang="en-US" altLang="ko-KR" dirty="0"/>
              <a:t>(X)</a:t>
            </a:r>
            <a:r>
              <a:rPr lang="ko-KR" altLang="en-US" dirty="0"/>
              <a:t>을 고른다</a:t>
            </a:r>
            <a:r>
              <a:rPr lang="en-US" altLang="ko-KR" dirty="0"/>
              <a:t>. </a:t>
            </a:r>
            <a:r>
              <a:rPr lang="ko-KR" altLang="en-US" dirty="0"/>
              <a:t>경기자는 번갈아 가며 </a:t>
            </a:r>
            <a:r>
              <a:rPr lang="ko-KR" altLang="en-US" dirty="0" err="1"/>
              <a:t>게임판에</a:t>
            </a:r>
            <a:r>
              <a:rPr lang="ko-KR" altLang="en-US" dirty="0"/>
              <a:t> 동그라미나 </a:t>
            </a:r>
            <a:r>
              <a:rPr lang="ko-KR" altLang="en-US" dirty="0" err="1"/>
              <a:t>가위표를</a:t>
            </a:r>
            <a:r>
              <a:rPr lang="ko-KR" altLang="en-US" dirty="0"/>
              <a:t> 놓는다</a:t>
            </a:r>
            <a:r>
              <a:rPr lang="en-US" altLang="ko-KR" dirty="0"/>
              <a:t>. </a:t>
            </a:r>
            <a:r>
              <a:rPr lang="ko-KR" altLang="en-US" dirty="0"/>
              <a:t>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대각선으로 동일한 심볼을 먼저 만들면 승리하게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마우스로 그림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6081" name="_x387362288" descr="EMB000014441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86" y="3913322"/>
            <a:ext cx="4192292" cy="238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16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457200"/>
            <a:ext cx="7927382" cy="563231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버튼을 누를 수 있는지 검사한다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누를 수 있으면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표시한다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checked(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player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 = list[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]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리스트에서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번째 버튼 객체를 가져온다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초기상태가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아니면 이미 누른 버튼이므로 아무것도 하지 않고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리턴한다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button["text"] != "            ":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return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button["text"] = "     " + player+"      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"yellow"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player=="X":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player = "O"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"yellow"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 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player = "X"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button["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"] = "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lightgreen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51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906291"/>
            <a:ext cx="7927382" cy="34163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윈도우를 생성한다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player="X"	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시작은 플레이어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 = []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9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버튼을 생성하여 격자 형태로 윈도우에 배치한다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range(9):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 = Button(window, text="            ", command=lambda k=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checked(k))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b.grid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(row=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//3, column=i%3)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list.append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(b)	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 객체를 리스트에 저장한다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91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격자 배치 관리자를 사용하여 레이블과 버튼을 배치한다</a:t>
            </a:r>
            <a:r>
              <a:rPr lang="en-US" altLang="ko-KR" dirty="0"/>
              <a:t>. </a:t>
            </a:r>
            <a:r>
              <a:rPr lang="ko-KR" altLang="en-US" dirty="0"/>
              <a:t>색상의 개수만큼 반복하면서 레이블과 버튼을 생성하고 </a:t>
            </a:r>
            <a:r>
              <a:rPr lang="ko-KR" altLang="en-US" dirty="0" err="1"/>
              <a:t>격자형태로</a:t>
            </a:r>
            <a:r>
              <a:rPr lang="ko-KR" altLang="en-US" dirty="0"/>
              <a:t> 배치하면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마우스로 그림 그리기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8129" name="_x397422544" descr="EMB00001444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929" y="2961095"/>
            <a:ext cx="3735091" cy="35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2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b1.pack()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b2.pack()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4097" name="_x382992256" descr="EMB000014440e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14" y="4402497"/>
            <a:ext cx="2353562" cy="16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055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937288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약간의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차원 효과를 낸다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colors = ['green', 'red', '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orange','white','yellow','blue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 = 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c in colors: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Label(window, text=c, relief=RIDGE, width=15).grid(row=r, column=0)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Button(window,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=c, width=10).grid(row=r, column=1)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 = r + 1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3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레이블을 사용하여 간단한 스톱워치를 작성하여 보자</a:t>
            </a:r>
            <a:r>
              <a:rPr lang="en-US" altLang="ko-KR" dirty="0"/>
              <a:t>. </a:t>
            </a:r>
            <a:r>
              <a:rPr lang="ko-KR" altLang="en-US" dirty="0"/>
              <a:t>시작 버튼을 누르면 시작되고 중지 버튼을 누르면 스톱워치가 중지된다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스톱워치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01" name="_x386120216" descr="EMB000014441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03" y="3138407"/>
            <a:ext cx="3456122" cy="283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650929"/>
            <a:ext cx="7927382" cy="507831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startTimer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(running):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global timer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timer += 1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timeText.configure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(text=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(timer))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window.after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startTimer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running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running = True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stop():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global running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running = False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running =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False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700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937288"/>
            <a:ext cx="7927382" cy="42473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timer = 0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timeText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text="0", font=("Helvetica", 80))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timeText.pack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시작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="yellow", command=start)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(fill=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tk.BOTH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(window,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중지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="yellow", command=stop)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stopButton.pack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(fill=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tk.BOTH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startTimer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47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 smtClean="0"/>
              <a:t>파이썬을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</a:t>
            </a:r>
            <a:r>
              <a:rPr lang="ko-KR" altLang="en-US" dirty="0"/>
              <a:t>버튼을 가지는 계산기를 작성하여 보자</a:t>
            </a:r>
            <a:r>
              <a:rPr lang="en-US" altLang="ko-KR" dirty="0"/>
              <a:t>. </a:t>
            </a:r>
            <a:r>
              <a:rPr lang="ko-KR" altLang="en-US" dirty="0"/>
              <a:t>적절한 배치 관리자를 선택하여 사용하라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스톱워치 </a:t>
            </a:r>
            <a:r>
              <a:rPr lang="ko-KR" altLang="en-US" dirty="0" smtClean="0">
                <a:effectLst/>
              </a:rPr>
              <a:t>만들기</a:t>
            </a:r>
            <a:endParaRPr lang="ko-KR" altLang="en-US" dirty="0"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3252" name="_x383668640" descr="EMB0000144410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75" y="2847275"/>
            <a:ext cx="4471261" cy="286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380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650929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click(key):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if key == '=':		# “=”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버튼이면 수식을 계산하여 결과를 표시한다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try: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result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eval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entry.get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entry.delete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END)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(result))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except: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key == 'C':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entry.delete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END)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entry.insert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(END, key)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window.title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간단한 계산기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30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553" y="650929"/>
            <a:ext cx="7927382" cy="535531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buttons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[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'7',  '8',  '9',  '+',  'C',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'4',  '5',  '6',  '-',  '  ',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'1',  '2',  '3',  '*',  '  ',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'0',  '.',  '=',  '/',  '   ' ]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반복문으로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버튼을 생성한다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=0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for b in buttons: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cmd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lambda x=b: click(x)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b = Button(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window,text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b,width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=5,relief='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ridge',command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cmd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b.grid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(row=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//5+1,column=i%5)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+= 1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엔트리 위젯은 맨 윗줄의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셀에 걸쳐서 배치된다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 = Entry(window, width=33,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="yellow")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entry.grid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(row=0, column=0,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columnspan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35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95" y="3155519"/>
            <a:ext cx="4004132" cy="22712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1540764"/>
            <a:ext cx="8324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680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790054"/>
            <a:ext cx="7927382" cy="286232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callback(event):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마우스 이벤트 발생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 = Frame(window, width=100, height=100)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("&lt;Button-1&gt;", callback)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4836913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32 44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에서 마우스 이벤트 발생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6 52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에서 마우스 이벤트 발생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297" name="_x386118560" descr="EMB000014441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3" y="2461769"/>
            <a:ext cx="1927738" cy="20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09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071227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key(event):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 (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repr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event.char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눌렸습니다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callback(event):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frame.focus_set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에서 마우스 이벤트 발생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 = Frame(window, width=100, height=100)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("&lt;Key&gt;", key)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("&lt;Button-1&gt;", callback)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frame.pack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6010191"/>
            <a:ext cx="7927382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i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66 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31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에서 마우스 이벤트 발생</a:t>
            </a:r>
          </a:p>
          <a:p>
            <a:pPr latinLnBrk="1"/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'k'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가 눌렸습니다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5297" name="_x386118560" descr="EMB000014441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93" y="2461769"/>
            <a:ext cx="1927738" cy="20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b1.pack(side=LEFT)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b2.pack(side=LEFT)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121" name="_x383004496" descr="EMB000014440e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953" y="4688157"/>
            <a:ext cx="2799629" cy="107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5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6344" y="3006670"/>
            <a:ext cx="8229600" cy="3572361"/>
          </a:xfrm>
        </p:spPr>
        <p:txBody>
          <a:bodyPr>
            <a:noAutofit/>
          </a:bodyPr>
          <a:lstStyle/>
          <a:p>
            <a:pPr lvl="0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&lt;Button-1</a:t>
            </a:r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&lt;B1-Motion&gt;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&lt;ButtonRelease-1&gt;</a:t>
            </a:r>
          </a:p>
          <a:p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&lt;Double-Button-1&gt;</a:t>
            </a:r>
          </a:p>
          <a:p>
            <a:pPr lvl="0" fontAlgn="base"/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&lt;Enter&gt;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Leave&gt;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FocusIn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FocusOut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Return&gt;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Key&gt;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Shift-Up&gt;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altLang="ko-KR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sz="1400" i="1" dirty="0">
                <a:latin typeface="Arial" panose="020B0604020202020204" pitchFamily="34" charset="0"/>
                <a:cs typeface="Arial" panose="020B0604020202020204" pitchFamily="34" charset="0"/>
              </a:rPr>
              <a:t>Configure&gt;</a:t>
            </a:r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ko-K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지정자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" y="1540764"/>
            <a:ext cx="7943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984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버튼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071227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단일 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왼쪽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(event):                           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더블 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왼쪽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 = Button(None, text='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마우스 클릭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('&lt;Button-1&gt;',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('&lt;Double-1&gt;',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dleft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widget.mainloop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" y="5264103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단일 클릭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왼쪽 버튼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단일 클릭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왼쪽 버튼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더블 클릭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왼쪽 버튼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382988008" descr="EMB0000144410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34" y="2735072"/>
            <a:ext cx="1934679" cy="93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7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모션 이벤트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1071227"/>
            <a:ext cx="7927382" cy="452431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motion(event):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print("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마우스 위치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(%s %s)" % 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event.x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event.y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return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 = """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당신 스스로가 하지 않으면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아무도 당신의 운명을 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개선시켜주지 않을 것이다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"""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Message(window, text = message)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msg.config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='yellow',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='blue',  font="times 20 italic")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msg.bind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('&lt;Motion&gt;',motion)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9393" name="_x384100704" descr="EMB0000144410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63" y="2414743"/>
            <a:ext cx="2481568" cy="169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309" y="5595542"/>
            <a:ext cx="792738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마우스 위치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 (274 45)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마우스 위치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 (271 55)</a:t>
            </a:r>
          </a:p>
          <a:p>
            <a:pPr latinLnBrk="1"/>
            <a:r>
              <a:rPr lang="ko-KR" altLang="en-US" i="1" dirty="0">
                <a:latin typeface="굴림" panose="020B0600000101010101" pitchFamily="50" charset="-127"/>
                <a:ea typeface="굴림" panose="020B0600000101010101" pitchFamily="50" charset="-127"/>
              </a:rPr>
              <a:t>마우스 위치</a:t>
            </a:r>
            <a:r>
              <a:rPr lang="en-US" altLang="ko-KR" i="1" dirty="0">
                <a:latin typeface="굴림" panose="020B0600000101010101" pitchFamily="50" charset="-127"/>
                <a:ea typeface="굴림" panose="020B0600000101010101" pitchFamily="50" charset="-127"/>
              </a:rPr>
              <a:t>: (270 69)</a:t>
            </a:r>
            <a:endParaRPr lang="ko-KR" altLang="en-US" i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41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사용자가 컴퓨터가 생성한 숫자</a:t>
            </a:r>
            <a:r>
              <a:rPr lang="en-US" altLang="ko-KR" dirty="0"/>
              <a:t>(1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</a:t>
            </a:r>
            <a:r>
              <a:rPr lang="ko-KR" altLang="en-US" dirty="0" err="1"/>
              <a:t>난수</a:t>
            </a:r>
            <a:r>
              <a:rPr lang="en-US" altLang="ko-KR" dirty="0"/>
              <a:t>)</a:t>
            </a:r>
            <a:r>
              <a:rPr lang="ko-KR" altLang="en-US" dirty="0"/>
              <a:t>를 알아맞히는 게임을 그래픽 사용자 인터페이스를 사용하여 제작해보자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Lab: </a:t>
            </a:r>
            <a:r>
              <a:rPr lang="ko-KR" altLang="en-US" dirty="0">
                <a:effectLst/>
              </a:rPr>
              <a:t>숫자 추측 게임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60536" y="26812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1" name="_x397863368" descr="EMB0000144410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54" y="3094846"/>
            <a:ext cx="6373644" cy="14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9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052" y="1681566"/>
            <a:ext cx="7927382" cy="480131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answer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(1,100)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guessing():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guess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guessField.get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if guess &gt; answer: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높음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elif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guess &lt; answer: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낮음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else: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정답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["text"]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msg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guessField.delete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(0, 5)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507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2053526"/>
            <a:ext cx="7927382" cy="369331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reset():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global answer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answer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(1,100)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["text"] = 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다시 한번 하세요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window.configure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window.title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맞춰보세요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window.geometry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("500x80")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titleLabel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Label(window,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 게임에 오신 것을 환영합니다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titleLabel.pack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151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1532"/>
            <a:ext cx="7927382" cy="39703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Entry(window)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guessField.pack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시도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="green",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="white", command=guessing 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tryButton.pack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resetButton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초기화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="red",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="white", command=reset)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resetButton.pack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Label(window, text="1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숫자를 </a:t>
            </a:r>
            <a:r>
              <a:rPr lang="ko-KR" altLang="en-US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.",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bg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="white") 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resultLabel.pack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(side="left")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63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tkinter</a:t>
            </a:r>
            <a:r>
              <a:rPr lang="ko-KR" altLang="en-US" dirty="0"/>
              <a:t>에서는 먼저 루프 윈도우를 생성하고 레이블이나 버튼을 생성할 때 첫 번째 인수로 윈도우를 넘기면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종류의 배치 관리자를 제공한다</a:t>
            </a:r>
            <a:r>
              <a:rPr lang="en-US" altLang="ko-KR" dirty="0"/>
              <a:t>. </a:t>
            </a:r>
            <a:r>
              <a:rPr lang="ko-KR" altLang="en-US" dirty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</a:t>
            </a:r>
            <a:r>
              <a:rPr lang="en-US" altLang="ko-KR" dirty="0"/>
              <a:t>, </a:t>
            </a:r>
            <a:r>
              <a:rPr lang="ko-KR" altLang="en-US" dirty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</a:t>
            </a:r>
            <a:r>
              <a:rPr lang="en-US" altLang="ko-KR" dirty="0"/>
              <a:t>. </a:t>
            </a:r>
            <a:r>
              <a:rPr lang="ko-KR" altLang="en-US" dirty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관리자가 바로 그것이다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ko-KR" altLang="en-US" dirty="0"/>
              <a:t>위젯에 이벤트를 처리하는 함수를 연결하려면 </a:t>
            </a:r>
            <a:r>
              <a:rPr lang="en-US" altLang="ko-KR" dirty="0"/>
              <a:t>bind()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예를 들면 </a:t>
            </a:r>
            <a:r>
              <a:rPr lang="en-US" altLang="ko-KR" dirty="0" err="1"/>
              <a:t>widget.bind</a:t>
            </a:r>
            <a:r>
              <a:rPr lang="en-US" altLang="ko-KR" dirty="0"/>
              <a:t>('&lt;Button-1&gt;', </a:t>
            </a:r>
            <a:r>
              <a:rPr lang="en-US" altLang="ko-KR" dirty="0" err="1"/>
              <a:t>sleft</a:t>
            </a:r>
            <a:r>
              <a:rPr lang="en-US" altLang="ko-KR" dirty="0"/>
              <a:t>)</a:t>
            </a:r>
            <a:r>
              <a:rPr lang="ko-KR" altLang="en-US" dirty="0"/>
              <a:t>와 같이 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헥심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/>
              <a:t>b1.pack(side=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r>
              <a:rPr lang="en-US" altLang="ko-KR" i="1" dirty="0"/>
              <a:t>b2.pack(side=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145" name="_x382997440" descr="EMB000014440e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64" y="4566323"/>
            <a:ext cx="2766427" cy="85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버튼의 텍스트 변경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80087"/>
            <a:ext cx="7927382" cy="313932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b1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b2 = Button(window, text="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두번째 버튼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i="1" dirty="0"/>
              <a:t>b1.pack(side=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r>
              <a:rPr lang="en-US" altLang="ko-KR" i="1" dirty="0"/>
              <a:t>b2.pack(side=</a:t>
            </a:r>
            <a:r>
              <a:rPr lang="en-US" altLang="ko-KR" i="1" dirty="0" err="1"/>
              <a:t>LEFT,padx</a:t>
            </a:r>
            <a:r>
              <a:rPr lang="en-US" altLang="ko-KR" i="1" dirty="0"/>
              <a:t>=10)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b1["text"] = "One"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b2["text"] = "Two"</a:t>
            </a:r>
          </a:p>
          <a:p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</a:t>
            </a:r>
            <a:endParaRPr lang="ko-KR" altLang="en-US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306708520" descr="EMB000014440e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10" y="4463174"/>
            <a:ext cx="2477871" cy="120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7495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3341</ep:Words>
  <ep:PresentationFormat>화면 슬라이드 쇼(4:3)</ep:PresentationFormat>
  <ep:Paragraphs>782</ep:Paragraphs>
  <ep:Slides>78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ep:HeadingPairs>
  <ep:TitlesOfParts>
    <vt:vector size="79" baseType="lpstr">
      <vt:lpstr>New_Natural01</vt:lpstr>
      <vt:lpstr>Lab: 숫자 추측 게임</vt:lpstr>
      <vt:lpstr>Solution</vt:lpstr>
      <vt:lpstr>Solution</vt:lpstr>
      <vt:lpstr>Solution</vt:lpstr>
      <vt:lpstr>헥심 정리</vt:lpstr>
      <vt:lpstr>Q &amp; A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색상 대화상자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  <cp:lastModifiedBy>Administrator</cp:lastModifiedBy>
  <dcterms:modified xsi:type="dcterms:W3CDTF">2019-05-23T10:25:38.156</dcterms:modified>
  <cp:revision>564</cp:revision>
  <dc:title>쉽게 풀어쓴 C 프로그래밍</dc:title>
  <cp:version>0906.0100.01</cp:version>
</cp:coreProperties>
</file>