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75" r:id="rId1"/>
    <p:sldMasterId id="2147484682" r:id="rId2"/>
  </p:sldMasterIdLst>
  <p:notesMasterIdLst>
    <p:notesMasterId r:id="rId40"/>
  </p:notesMasterIdLst>
  <p:handoutMasterIdLst>
    <p:handoutMasterId r:id="rId41"/>
  </p:handoutMasterIdLst>
  <p:sldIdLst>
    <p:sldId id="943" r:id="rId3"/>
    <p:sldId id="942" r:id="rId4"/>
    <p:sldId id="972" r:id="rId5"/>
    <p:sldId id="877" r:id="rId6"/>
    <p:sldId id="878" r:id="rId7"/>
    <p:sldId id="910" r:id="rId8"/>
    <p:sldId id="911" r:id="rId9"/>
    <p:sldId id="912" r:id="rId10"/>
    <p:sldId id="913" r:id="rId11"/>
    <p:sldId id="914" r:id="rId12"/>
    <p:sldId id="915" r:id="rId13"/>
    <p:sldId id="916" r:id="rId14"/>
    <p:sldId id="917" r:id="rId15"/>
    <p:sldId id="918" r:id="rId16"/>
    <p:sldId id="919" r:id="rId17"/>
    <p:sldId id="920" r:id="rId18"/>
    <p:sldId id="921" r:id="rId19"/>
    <p:sldId id="922" r:id="rId20"/>
    <p:sldId id="923" r:id="rId21"/>
    <p:sldId id="924" r:id="rId22"/>
    <p:sldId id="925" r:id="rId23"/>
    <p:sldId id="926" r:id="rId24"/>
    <p:sldId id="927" r:id="rId25"/>
    <p:sldId id="928" r:id="rId26"/>
    <p:sldId id="929" r:id="rId27"/>
    <p:sldId id="930" r:id="rId28"/>
    <p:sldId id="931" r:id="rId29"/>
    <p:sldId id="932" r:id="rId30"/>
    <p:sldId id="933" r:id="rId31"/>
    <p:sldId id="934" r:id="rId32"/>
    <p:sldId id="935" r:id="rId33"/>
    <p:sldId id="936" r:id="rId34"/>
    <p:sldId id="937" r:id="rId35"/>
    <p:sldId id="938" r:id="rId36"/>
    <p:sldId id="939" r:id="rId37"/>
    <p:sldId id="940" r:id="rId38"/>
    <p:sldId id="941" r:id="rId39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6278"/>
    <a:srgbClr val="948A88"/>
    <a:srgbClr val="2A2C50"/>
    <a:srgbClr val="717152"/>
    <a:srgbClr val="86472B"/>
    <a:srgbClr val="E5C9BB"/>
    <a:srgbClr val="AD7842"/>
    <a:srgbClr val="3F2E1F"/>
    <a:srgbClr val="735D45"/>
    <a:srgbClr val="2F2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3A7CB0-1801-4BAC-AE00-8CCF990B0D6D}" v="1" dt="2022-03-02T23:20:28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2" autoAdjust="0"/>
    <p:restoredTop sz="94362" autoAdjust="0"/>
  </p:normalViewPr>
  <p:slideViewPr>
    <p:cSldViewPr>
      <p:cViewPr varScale="1">
        <p:scale>
          <a:sx n="115" d="100"/>
          <a:sy n="115" d="100"/>
        </p:scale>
        <p:origin x="1500" y="108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6/11/relationships/changesInfo" Target="changesInfos/changesInfo1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4636" userId="e42bcb7c-7bb0-42ff-abe5-9fc963430caf" providerId="ADAL" clId="{A33A7CB0-1801-4BAC-AE00-8CCF990B0D6D}"/>
    <pc:docChg chg="modSld">
      <pc:chgData name="4636" userId="e42bcb7c-7bb0-42ff-abe5-9fc963430caf" providerId="ADAL" clId="{A33A7CB0-1801-4BAC-AE00-8CCF990B0D6D}" dt="2022-03-02T23:20:28.465" v="4"/>
      <pc:docMkLst>
        <pc:docMk/>
      </pc:docMkLst>
      <pc:sldChg chg="modSp mod">
        <pc:chgData name="4636" userId="e42bcb7c-7bb0-42ff-abe5-9fc963430caf" providerId="ADAL" clId="{A33A7CB0-1801-4BAC-AE00-8CCF990B0D6D}" dt="2022-03-02T23:20:28.465" v="4"/>
        <pc:sldMkLst>
          <pc:docMk/>
          <pc:sldMk cId="2830935496" sldId="942"/>
        </pc:sldMkLst>
        <pc:spChg chg="mod">
          <ac:chgData name="4636" userId="e42bcb7c-7bb0-42ff-abe5-9fc963430caf" providerId="ADAL" clId="{A33A7CB0-1801-4BAC-AE00-8CCF990B0D6D}" dt="2022-03-02T23:20:28.465" v="4"/>
          <ac:spMkLst>
            <pc:docMk/>
            <pc:sldMk cId="2830935496" sldId="942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7BA64C-049A-49A0-B2E6-0C2547E1DFE6}" type="doc">
      <dgm:prSet loTypeId="urn:microsoft.com/office/officeart/2005/8/layout/vList2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BE476BC0-AB01-40E8-B1C7-FCA3B4FF9596}">
      <dgm:prSet phldrT="[텍스트]"/>
      <dgm:spPr/>
      <dgm:t>
        <a:bodyPr/>
        <a:lstStyle/>
        <a:p>
          <a:pPr latinLnBrk="1"/>
          <a:r>
            <a:rPr lang="ko-KR" altLang="en-US" dirty="0"/>
            <a:t>과목명 </a:t>
          </a:r>
          <a:r>
            <a:rPr lang="en-US" altLang="ko-KR" dirty="0"/>
            <a:t>: </a:t>
          </a:r>
          <a:r>
            <a:rPr lang="ko-KR" altLang="en-US" dirty="0"/>
            <a:t>최신 컴퓨터 구조</a:t>
          </a:r>
        </a:p>
      </dgm:t>
    </dgm:pt>
    <dgm:pt modelId="{07782F0A-0143-4053-88CA-4B5A8B53F2BE}" type="parTrans" cxnId="{51B99D55-634E-40CB-806F-5FEB611484C3}">
      <dgm:prSet/>
      <dgm:spPr/>
      <dgm:t>
        <a:bodyPr/>
        <a:lstStyle/>
        <a:p>
          <a:pPr latinLnBrk="1"/>
          <a:endParaRPr lang="ko-KR" altLang="en-US"/>
        </a:p>
      </dgm:t>
    </dgm:pt>
    <dgm:pt modelId="{0C11F115-D2DF-461D-91E9-35C8BB514EFB}" type="sibTrans" cxnId="{51B99D55-634E-40CB-806F-5FEB611484C3}">
      <dgm:prSet/>
      <dgm:spPr/>
      <dgm:t>
        <a:bodyPr/>
        <a:lstStyle/>
        <a:p>
          <a:pPr latinLnBrk="1"/>
          <a:endParaRPr lang="ko-KR" altLang="en-US"/>
        </a:p>
      </dgm:t>
    </dgm:pt>
    <dgm:pt modelId="{C1F623ED-A0CB-4668-A2F2-0C1E70732A93}">
      <dgm:prSet phldrT="[텍스트]"/>
      <dgm:spPr/>
      <dgm:t>
        <a:bodyPr/>
        <a:lstStyle/>
        <a:p>
          <a:pPr latinLnBrk="1"/>
          <a:r>
            <a:rPr lang="ko-KR" altLang="en-US" dirty="0"/>
            <a:t>강의 </a:t>
          </a:r>
          <a:r>
            <a:rPr lang="en-US" altLang="ko-KR"/>
            <a:t>: 2022</a:t>
          </a:r>
          <a:r>
            <a:rPr lang="ko-KR" altLang="en-US"/>
            <a:t>년 </a:t>
          </a:r>
          <a:r>
            <a:rPr lang="en-US" altLang="ko-KR" dirty="0"/>
            <a:t>1</a:t>
          </a:r>
          <a:r>
            <a:rPr lang="ko-KR" altLang="en-US" dirty="0"/>
            <a:t>학기</a:t>
          </a:r>
        </a:p>
      </dgm:t>
    </dgm:pt>
    <dgm:pt modelId="{B8454342-169D-4C54-9A2F-E754EF0D7B40}" type="parTrans" cxnId="{7487CE33-4017-474B-9CD3-5B88FDA47D48}">
      <dgm:prSet/>
      <dgm:spPr/>
      <dgm:t>
        <a:bodyPr/>
        <a:lstStyle/>
        <a:p>
          <a:pPr latinLnBrk="1"/>
          <a:endParaRPr lang="ko-KR" altLang="en-US"/>
        </a:p>
      </dgm:t>
    </dgm:pt>
    <dgm:pt modelId="{F40966D0-9CEF-4031-B96F-2B6811ED3C6E}" type="sibTrans" cxnId="{7487CE33-4017-474B-9CD3-5B88FDA47D48}">
      <dgm:prSet/>
      <dgm:spPr/>
      <dgm:t>
        <a:bodyPr/>
        <a:lstStyle/>
        <a:p>
          <a:pPr latinLnBrk="1"/>
          <a:endParaRPr lang="ko-KR" altLang="en-US"/>
        </a:p>
      </dgm:t>
    </dgm:pt>
    <dgm:pt modelId="{D739BA2D-78F1-43E4-B84A-F417E37F72C4}">
      <dgm:prSet phldrT="[텍스트]"/>
      <dgm:spPr/>
      <dgm:t>
        <a:bodyPr/>
        <a:lstStyle/>
        <a:p>
          <a:pPr latinLnBrk="1"/>
          <a:r>
            <a:rPr lang="ko-KR" altLang="en-US" dirty="0"/>
            <a:t>참고사항</a:t>
          </a:r>
          <a:r>
            <a:rPr lang="en-US" altLang="ko-KR" dirty="0"/>
            <a:t> </a:t>
          </a:r>
          <a:endParaRPr lang="ko-KR" altLang="en-US" dirty="0"/>
        </a:p>
      </dgm:t>
    </dgm:pt>
    <dgm:pt modelId="{A671C4B3-C5E0-4693-BCF7-1827B2BD9A01}" type="parTrans" cxnId="{5304DA04-CDA2-4888-921B-2EF9499D8B64}">
      <dgm:prSet/>
      <dgm:spPr/>
      <dgm:t>
        <a:bodyPr/>
        <a:lstStyle/>
        <a:p>
          <a:pPr latinLnBrk="1"/>
          <a:endParaRPr lang="ko-KR" altLang="en-US"/>
        </a:p>
      </dgm:t>
    </dgm:pt>
    <dgm:pt modelId="{92291B4F-905D-4146-BCFB-1471BAC1CF54}" type="sibTrans" cxnId="{5304DA04-CDA2-4888-921B-2EF9499D8B64}">
      <dgm:prSet/>
      <dgm:spPr/>
      <dgm:t>
        <a:bodyPr/>
        <a:lstStyle/>
        <a:p>
          <a:pPr latinLnBrk="1"/>
          <a:endParaRPr lang="ko-KR" altLang="en-US"/>
        </a:p>
      </dgm:t>
    </dgm:pt>
    <dgm:pt modelId="{045158B6-F7A0-40BA-8594-EE5F2AAE35CB}">
      <dgm:prSet phldrT="[텍스트]"/>
      <dgm:spPr/>
      <dgm:t>
        <a:bodyPr/>
        <a:lstStyle/>
        <a:p>
          <a:pPr latinLnBrk="1"/>
          <a:r>
            <a:rPr lang="ko-KR" altLang="en-US" dirty="0" err="1"/>
            <a:t>주교재</a:t>
          </a:r>
          <a:r>
            <a:rPr lang="ko-KR" altLang="en-US" dirty="0"/>
            <a:t> </a:t>
          </a:r>
          <a:r>
            <a:rPr lang="en-US" altLang="ko-KR" dirty="0"/>
            <a:t>: </a:t>
          </a:r>
          <a:r>
            <a:rPr lang="ko-KR" altLang="en-US" dirty="0"/>
            <a:t>최신 컴퓨터 구조 </a:t>
          </a:r>
          <a:r>
            <a:rPr lang="en-US" altLang="ko-KR" dirty="0"/>
            <a:t>(</a:t>
          </a:r>
          <a:r>
            <a:rPr lang="ko-KR" altLang="en-US" dirty="0" err="1"/>
            <a:t>임석구</a:t>
          </a:r>
          <a:r>
            <a:rPr lang="en-US" altLang="ko-KR" dirty="0"/>
            <a:t>, </a:t>
          </a:r>
          <a:r>
            <a:rPr lang="ko-KR" altLang="en-US" dirty="0" err="1"/>
            <a:t>홍경호</a:t>
          </a:r>
          <a:r>
            <a:rPr lang="en-US" altLang="ko-KR" dirty="0"/>
            <a:t>)</a:t>
          </a:r>
          <a:endParaRPr lang="ko-KR" altLang="en-US" dirty="0"/>
        </a:p>
      </dgm:t>
    </dgm:pt>
    <dgm:pt modelId="{8671145E-2EBB-40F7-BA1C-0A1C02F8DE26}" type="parTrans" cxnId="{13BB1511-C729-47A7-B3BF-CB9B698439C1}">
      <dgm:prSet/>
      <dgm:spPr/>
      <dgm:t>
        <a:bodyPr/>
        <a:lstStyle/>
        <a:p>
          <a:pPr latinLnBrk="1"/>
          <a:endParaRPr lang="ko-KR" altLang="en-US"/>
        </a:p>
      </dgm:t>
    </dgm:pt>
    <dgm:pt modelId="{E9D055D2-8E4B-48B8-8F5A-2DB487585110}" type="sibTrans" cxnId="{13BB1511-C729-47A7-B3BF-CB9B698439C1}">
      <dgm:prSet/>
      <dgm:spPr/>
      <dgm:t>
        <a:bodyPr/>
        <a:lstStyle/>
        <a:p>
          <a:pPr latinLnBrk="1"/>
          <a:endParaRPr lang="ko-KR" altLang="en-US"/>
        </a:p>
      </dgm:t>
    </dgm:pt>
    <dgm:pt modelId="{D80D9616-6838-46B9-AD4B-B4DCD2766B3B}">
      <dgm:prSet phldrT="[텍스트]"/>
      <dgm:spPr/>
      <dgm:t>
        <a:bodyPr/>
        <a:lstStyle/>
        <a:p>
          <a:pPr latinLnBrk="1"/>
          <a:r>
            <a:rPr lang="ko-KR" altLang="en-US" dirty="0"/>
            <a:t>담당교수 </a:t>
          </a:r>
          <a:r>
            <a:rPr lang="en-US" altLang="ko-KR" dirty="0"/>
            <a:t>: IT</a:t>
          </a:r>
          <a:r>
            <a:rPr lang="ko-KR" altLang="en-US" dirty="0"/>
            <a:t>인공지능학부 권기덕  </a:t>
          </a:r>
        </a:p>
      </dgm:t>
    </dgm:pt>
    <dgm:pt modelId="{B9FAD88A-26C0-4612-8425-5E100847C87E}" type="parTrans" cxnId="{665B1214-4C30-43E3-8BE2-59FAB9785D97}">
      <dgm:prSet/>
      <dgm:spPr/>
      <dgm:t>
        <a:bodyPr/>
        <a:lstStyle/>
        <a:p>
          <a:pPr latinLnBrk="1"/>
          <a:endParaRPr lang="ko-KR" altLang="en-US"/>
        </a:p>
      </dgm:t>
    </dgm:pt>
    <dgm:pt modelId="{C50B4C5A-1F29-4CCE-AFAB-8D590DC78B93}" type="sibTrans" cxnId="{665B1214-4C30-43E3-8BE2-59FAB9785D97}">
      <dgm:prSet/>
      <dgm:spPr/>
      <dgm:t>
        <a:bodyPr/>
        <a:lstStyle/>
        <a:p>
          <a:pPr latinLnBrk="1"/>
          <a:endParaRPr lang="ko-KR" altLang="en-US"/>
        </a:p>
      </dgm:t>
    </dgm:pt>
    <dgm:pt modelId="{73152E99-CFC2-4C1D-85F5-AA60B658AE63}">
      <dgm:prSet phldrT="[텍스트]"/>
      <dgm:spPr/>
      <dgm:t>
        <a:bodyPr/>
        <a:lstStyle/>
        <a:p>
          <a:pPr latinLnBrk="1"/>
          <a:r>
            <a:rPr lang="ko-KR" altLang="en-US" dirty="0"/>
            <a:t>참고 </a:t>
          </a:r>
          <a:r>
            <a:rPr lang="en-US" altLang="ko-KR" dirty="0"/>
            <a:t>: </a:t>
          </a:r>
          <a:r>
            <a:rPr lang="ko-KR" altLang="en-US" dirty="0"/>
            <a:t>컴퓨터 구조와 원리 </a:t>
          </a:r>
          <a:r>
            <a:rPr lang="en-US" altLang="ko-KR" dirty="0"/>
            <a:t>2.0</a:t>
          </a:r>
          <a:r>
            <a:rPr lang="ko-KR" altLang="en-US" dirty="0"/>
            <a:t> </a:t>
          </a:r>
          <a:r>
            <a:rPr lang="en-US" altLang="ko-KR" dirty="0"/>
            <a:t>(</a:t>
          </a:r>
          <a:r>
            <a:rPr lang="ko-KR" altLang="en-US" dirty="0" err="1"/>
            <a:t>신종홍</a:t>
          </a:r>
          <a:r>
            <a:rPr lang="en-US" altLang="ko-KR" dirty="0"/>
            <a:t>)</a:t>
          </a:r>
          <a:endParaRPr lang="ko-KR" altLang="en-US" dirty="0"/>
        </a:p>
      </dgm:t>
    </dgm:pt>
    <dgm:pt modelId="{CE3C9DCE-7AC8-4102-BE49-7D00E3D0CA1B}" type="sibTrans" cxnId="{2D5CA3E6-8D72-4A8C-9EEC-4FDD23709CB4}">
      <dgm:prSet/>
      <dgm:spPr/>
      <dgm:t>
        <a:bodyPr/>
        <a:lstStyle/>
        <a:p>
          <a:pPr latinLnBrk="1"/>
          <a:endParaRPr lang="ko-KR" altLang="en-US"/>
        </a:p>
      </dgm:t>
    </dgm:pt>
    <dgm:pt modelId="{ECB700E3-010D-458E-9221-BB9272B9AC78}" type="parTrans" cxnId="{2D5CA3E6-8D72-4A8C-9EEC-4FDD23709CB4}">
      <dgm:prSet/>
      <dgm:spPr/>
      <dgm:t>
        <a:bodyPr/>
        <a:lstStyle/>
        <a:p>
          <a:pPr latinLnBrk="1"/>
          <a:endParaRPr lang="ko-KR" altLang="en-US"/>
        </a:p>
      </dgm:t>
    </dgm:pt>
    <dgm:pt modelId="{EC714EF5-2093-4B7E-A26F-DFDFDAE1A90A}" type="pres">
      <dgm:prSet presAssocID="{017BA64C-049A-49A0-B2E6-0C2547E1DFE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DB2D8F-6930-4655-9807-179CFF97651E}" type="pres">
      <dgm:prSet presAssocID="{BE476BC0-AB01-40E8-B1C7-FCA3B4FF959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1D72CA-5FC6-46FF-AF45-43A18C928E14}" type="pres">
      <dgm:prSet presAssocID="{BE476BC0-AB01-40E8-B1C7-FCA3B4FF9596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520EF0-4DFA-4C93-B59F-6653943AB8A3}" type="pres">
      <dgm:prSet presAssocID="{D739BA2D-78F1-43E4-B84A-F417E37F72C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3F092A-ED91-422F-A7BB-AEF0FC502800}" type="pres">
      <dgm:prSet presAssocID="{D739BA2D-78F1-43E4-B84A-F417E37F72C4}" presName="childText" presStyleLbl="revTx" presStyleIdx="1" presStyleCnt="2" custLinFactNeighborY="1612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D5CA3E6-8D72-4A8C-9EEC-4FDD23709CB4}" srcId="{D739BA2D-78F1-43E4-B84A-F417E37F72C4}" destId="{73152E99-CFC2-4C1D-85F5-AA60B658AE63}" srcOrd="1" destOrd="0" parTransId="{ECB700E3-010D-458E-9221-BB9272B9AC78}" sibTransId="{CE3C9DCE-7AC8-4102-BE49-7D00E3D0CA1B}"/>
    <dgm:cxn modelId="{51B99D55-634E-40CB-806F-5FEB611484C3}" srcId="{017BA64C-049A-49A0-B2E6-0C2547E1DFE6}" destId="{BE476BC0-AB01-40E8-B1C7-FCA3B4FF9596}" srcOrd="0" destOrd="0" parTransId="{07782F0A-0143-4053-88CA-4B5A8B53F2BE}" sibTransId="{0C11F115-D2DF-461D-91E9-35C8BB514EFB}"/>
    <dgm:cxn modelId="{5304DA04-CDA2-4888-921B-2EF9499D8B64}" srcId="{017BA64C-049A-49A0-B2E6-0C2547E1DFE6}" destId="{D739BA2D-78F1-43E4-B84A-F417E37F72C4}" srcOrd="1" destOrd="0" parTransId="{A671C4B3-C5E0-4693-BCF7-1827B2BD9A01}" sibTransId="{92291B4F-905D-4146-BCFB-1471BAC1CF54}"/>
    <dgm:cxn modelId="{D6BBB11D-5FB2-4313-83E6-036DA719B0FD}" type="presOf" srcId="{BE476BC0-AB01-40E8-B1C7-FCA3B4FF9596}" destId="{FCDB2D8F-6930-4655-9807-179CFF97651E}" srcOrd="0" destOrd="0" presId="urn:microsoft.com/office/officeart/2005/8/layout/vList2"/>
    <dgm:cxn modelId="{13BB1511-C729-47A7-B3BF-CB9B698439C1}" srcId="{D739BA2D-78F1-43E4-B84A-F417E37F72C4}" destId="{045158B6-F7A0-40BA-8594-EE5F2AAE35CB}" srcOrd="0" destOrd="0" parTransId="{8671145E-2EBB-40F7-BA1C-0A1C02F8DE26}" sibTransId="{E9D055D2-8E4B-48B8-8F5A-2DB487585110}"/>
    <dgm:cxn modelId="{665B1214-4C30-43E3-8BE2-59FAB9785D97}" srcId="{BE476BC0-AB01-40E8-B1C7-FCA3B4FF9596}" destId="{D80D9616-6838-46B9-AD4B-B4DCD2766B3B}" srcOrd="1" destOrd="0" parTransId="{B9FAD88A-26C0-4612-8425-5E100847C87E}" sibTransId="{C50B4C5A-1F29-4CCE-AFAB-8D590DC78B93}"/>
    <dgm:cxn modelId="{F6B04882-4798-4595-A60A-5B3DF18066E0}" type="presOf" srcId="{73152E99-CFC2-4C1D-85F5-AA60B658AE63}" destId="{533F092A-ED91-422F-A7BB-AEF0FC502800}" srcOrd="0" destOrd="1" presId="urn:microsoft.com/office/officeart/2005/8/layout/vList2"/>
    <dgm:cxn modelId="{DF4DE42F-F191-40CF-83E5-44898D0354EA}" type="presOf" srcId="{045158B6-F7A0-40BA-8594-EE5F2AAE35CB}" destId="{533F092A-ED91-422F-A7BB-AEF0FC502800}" srcOrd="0" destOrd="0" presId="urn:microsoft.com/office/officeart/2005/8/layout/vList2"/>
    <dgm:cxn modelId="{23C31C79-3C0B-42A9-B1C9-C0DD8E8D804C}" type="presOf" srcId="{D739BA2D-78F1-43E4-B84A-F417E37F72C4}" destId="{EB520EF0-4DFA-4C93-B59F-6653943AB8A3}" srcOrd="0" destOrd="0" presId="urn:microsoft.com/office/officeart/2005/8/layout/vList2"/>
    <dgm:cxn modelId="{7487CE33-4017-474B-9CD3-5B88FDA47D48}" srcId="{BE476BC0-AB01-40E8-B1C7-FCA3B4FF9596}" destId="{C1F623ED-A0CB-4668-A2F2-0C1E70732A93}" srcOrd="0" destOrd="0" parTransId="{B8454342-169D-4C54-9A2F-E754EF0D7B40}" sibTransId="{F40966D0-9CEF-4031-B96F-2B6811ED3C6E}"/>
    <dgm:cxn modelId="{C7D9BB2E-AEAB-4426-94B8-45E93DBFACAC}" type="presOf" srcId="{017BA64C-049A-49A0-B2E6-0C2547E1DFE6}" destId="{EC714EF5-2093-4B7E-A26F-DFDFDAE1A90A}" srcOrd="0" destOrd="0" presId="urn:microsoft.com/office/officeart/2005/8/layout/vList2"/>
    <dgm:cxn modelId="{D1468C2B-261A-40B2-91C0-146A256D66B0}" type="presOf" srcId="{C1F623ED-A0CB-4668-A2F2-0C1E70732A93}" destId="{C71D72CA-5FC6-46FF-AF45-43A18C928E14}" srcOrd="0" destOrd="0" presId="urn:microsoft.com/office/officeart/2005/8/layout/vList2"/>
    <dgm:cxn modelId="{E395A2E3-7179-46DA-BCB1-3ECD4AE03AC8}" type="presOf" srcId="{D80D9616-6838-46B9-AD4B-B4DCD2766B3B}" destId="{C71D72CA-5FC6-46FF-AF45-43A18C928E14}" srcOrd="0" destOrd="1" presId="urn:microsoft.com/office/officeart/2005/8/layout/vList2"/>
    <dgm:cxn modelId="{ED670D19-D981-4DD3-B145-C36441EFD163}" type="presParOf" srcId="{EC714EF5-2093-4B7E-A26F-DFDFDAE1A90A}" destId="{FCDB2D8F-6930-4655-9807-179CFF97651E}" srcOrd="0" destOrd="0" presId="urn:microsoft.com/office/officeart/2005/8/layout/vList2"/>
    <dgm:cxn modelId="{4E5ED92F-C614-41DD-A311-B74D7247D7AE}" type="presParOf" srcId="{EC714EF5-2093-4B7E-A26F-DFDFDAE1A90A}" destId="{C71D72CA-5FC6-46FF-AF45-43A18C928E14}" srcOrd="1" destOrd="0" presId="urn:microsoft.com/office/officeart/2005/8/layout/vList2"/>
    <dgm:cxn modelId="{28F13F42-EB9A-40B5-8947-6C86738317F2}" type="presParOf" srcId="{EC714EF5-2093-4B7E-A26F-DFDFDAE1A90A}" destId="{EB520EF0-4DFA-4C93-B59F-6653943AB8A3}" srcOrd="2" destOrd="0" presId="urn:microsoft.com/office/officeart/2005/8/layout/vList2"/>
    <dgm:cxn modelId="{C0502693-F169-451F-82FE-BBF3E9308269}" type="presParOf" srcId="{EC714EF5-2093-4B7E-A26F-DFDFDAE1A90A}" destId="{533F092A-ED91-422F-A7BB-AEF0FC50280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B2D8F-6930-4655-9807-179CFF97651E}">
      <dsp:nvSpPr>
        <dsp:cNvPr id="0" name=""/>
        <dsp:cNvSpPr/>
      </dsp:nvSpPr>
      <dsp:spPr>
        <a:xfrm>
          <a:off x="0" y="41675"/>
          <a:ext cx="4896544" cy="7215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/>
            <a:t>과목명 </a:t>
          </a:r>
          <a:r>
            <a:rPr lang="en-US" altLang="ko-KR" sz="2300" kern="1200" dirty="0"/>
            <a:t>: </a:t>
          </a:r>
          <a:r>
            <a:rPr lang="ko-KR" altLang="en-US" sz="2300" kern="1200" dirty="0"/>
            <a:t>최신 컴퓨터 구조</a:t>
          </a:r>
        </a:p>
      </dsp:txBody>
      <dsp:txXfrm>
        <a:off x="35222" y="76897"/>
        <a:ext cx="4826100" cy="651080"/>
      </dsp:txXfrm>
    </dsp:sp>
    <dsp:sp modelId="{C71D72CA-5FC6-46FF-AF45-43A18C928E14}">
      <dsp:nvSpPr>
        <dsp:cNvPr id="0" name=""/>
        <dsp:cNvSpPr/>
      </dsp:nvSpPr>
      <dsp:spPr>
        <a:xfrm>
          <a:off x="0" y="763200"/>
          <a:ext cx="4896544" cy="85698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465" tIns="29210" rIns="163576" bIns="29210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800" kern="1200" dirty="0"/>
            <a:t>강의 </a:t>
          </a:r>
          <a:r>
            <a:rPr lang="en-US" altLang="ko-KR" sz="1800" kern="1200"/>
            <a:t>: 2022</a:t>
          </a:r>
          <a:r>
            <a:rPr lang="ko-KR" altLang="en-US" sz="1800" kern="1200"/>
            <a:t>년 </a:t>
          </a:r>
          <a:r>
            <a:rPr lang="en-US" altLang="ko-KR" sz="1800" kern="1200" dirty="0"/>
            <a:t>1</a:t>
          </a:r>
          <a:r>
            <a:rPr lang="ko-KR" altLang="en-US" sz="1800" kern="1200" dirty="0"/>
            <a:t>학기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800" kern="1200" dirty="0"/>
            <a:t>담당교수 </a:t>
          </a:r>
          <a:r>
            <a:rPr lang="en-US" altLang="ko-KR" sz="1800" kern="1200" dirty="0"/>
            <a:t>: IT</a:t>
          </a:r>
          <a:r>
            <a:rPr lang="ko-KR" altLang="en-US" sz="1800" kern="1200" dirty="0"/>
            <a:t>인공지능학부 권기덕  </a:t>
          </a:r>
        </a:p>
      </dsp:txBody>
      <dsp:txXfrm>
        <a:off x="0" y="763200"/>
        <a:ext cx="4896544" cy="856980"/>
      </dsp:txXfrm>
    </dsp:sp>
    <dsp:sp modelId="{EB520EF0-4DFA-4C93-B59F-6653943AB8A3}">
      <dsp:nvSpPr>
        <dsp:cNvPr id="0" name=""/>
        <dsp:cNvSpPr/>
      </dsp:nvSpPr>
      <dsp:spPr>
        <a:xfrm>
          <a:off x="0" y="1620180"/>
          <a:ext cx="4896544" cy="721524"/>
        </a:xfrm>
        <a:prstGeom prst="roundRect">
          <a:avLst/>
        </a:prstGeom>
        <a:solidFill>
          <a:schemeClr val="accent5">
            <a:hueOff val="787450"/>
            <a:satOff val="42288"/>
            <a:lumOff val="-1529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/>
            <a:t>참고사항</a:t>
          </a:r>
          <a:r>
            <a:rPr lang="en-US" altLang="ko-KR" sz="2300" kern="1200" dirty="0"/>
            <a:t> </a:t>
          </a:r>
          <a:endParaRPr lang="ko-KR" altLang="en-US" sz="2300" kern="1200" dirty="0"/>
        </a:p>
      </dsp:txBody>
      <dsp:txXfrm>
        <a:off x="35222" y="1655402"/>
        <a:ext cx="4826100" cy="651080"/>
      </dsp:txXfrm>
    </dsp:sp>
    <dsp:sp modelId="{533F092A-ED91-422F-A7BB-AEF0FC502800}">
      <dsp:nvSpPr>
        <dsp:cNvPr id="0" name=""/>
        <dsp:cNvSpPr/>
      </dsp:nvSpPr>
      <dsp:spPr>
        <a:xfrm>
          <a:off x="0" y="2383380"/>
          <a:ext cx="4896544" cy="85698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465" tIns="29210" rIns="163576" bIns="29210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800" kern="1200" dirty="0" err="1"/>
            <a:t>주교재</a:t>
          </a:r>
          <a:r>
            <a:rPr lang="ko-KR" altLang="en-US" sz="1800" kern="1200" dirty="0"/>
            <a:t> </a:t>
          </a:r>
          <a:r>
            <a:rPr lang="en-US" altLang="ko-KR" sz="1800" kern="1200" dirty="0"/>
            <a:t>: </a:t>
          </a:r>
          <a:r>
            <a:rPr lang="ko-KR" altLang="en-US" sz="1800" kern="1200" dirty="0"/>
            <a:t>최신 컴퓨터 구조 </a:t>
          </a:r>
          <a:r>
            <a:rPr lang="en-US" altLang="ko-KR" sz="1800" kern="1200" dirty="0"/>
            <a:t>(</a:t>
          </a:r>
          <a:r>
            <a:rPr lang="ko-KR" altLang="en-US" sz="1800" kern="1200" dirty="0" err="1"/>
            <a:t>임석구</a:t>
          </a:r>
          <a:r>
            <a:rPr lang="en-US" altLang="ko-KR" sz="1800" kern="1200" dirty="0"/>
            <a:t>, </a:t>
          </a:r>
          <a:r>
            <a:rPr lang="ko-KR" altLang="en-US" sz="1800" kern="1200" dirty="0" err="1"/>
            <a:t>홍경호</a:t>
          </a:r>
          <a:r>
            <a:rPr lang="en-US" altLang="ko-KR" sz="1800" kern="1200" dirty="0"/>
            <a:t>)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800" kern="1200" dirty="0"/>
            <a:t>참고 </a:t>
          </a:r>
          <a:r>
            <a:rPr lang="en-US" altLang="ko-KR" sz="1800" kern="1200" dirty="0"/>
            <a:t>: </a:t>
          </a:r>
          <a:r>
            <a:rPr lang="ko-KR" altLang="en-US" sz="1800" kern="1200" dirty="0"/>
            <a:t>컴퓨터 구조와 원리 </a:t>
          </a:r>
          <a:r>
            <a:rPr lang="en-US" altLang="ko-KR" sz="1800" kern="1200" dirty="0"/>
            <a:t>2.0</a:t>
          </a:r>
          <a:r>
            <a:rPr lang="ko-KR" altLang="en-US" sz="1800" kern="1200" dirty="0"/>
            <a:t> </a:t>
          </a:r>
          <a:r>
            <a:rPr lang="en-US" altLang="ko-KR" sz="1800" kern="1200" dirty="0"/>
            <a:t>(</a:t>
          </a:r>
          <a:r>
            <a:rPr lang="ko-KR" altLang="en-US" sz="1800" kern="1200" dirty="0" err="1"/>
            <a:t>신종홍</a:t>
          </a:r>
          <a:r>
            <a:rPr lang="en-US" altLang="ko-KR" sz="1800" kern="1200" dirty="0"/>
            <a:t>)</a:t>
          </a:r>
          <a:endParaRPr lang="ko-KR" altLang="en-US" sz="1800" kern="1200" dirty="0"/>
        </a:p>
      </dsp:txBody>
      <dsp:txXfrm>
        <a:off x="0" y="2383380"/>
        <a:ext cx="4896544" cy="856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2022-03-08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624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bg>
      <p:bgPr>
        <a:solidFill>
          <a:srgbClr val="948A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51520" y="404664"/>
            <a:ext cx="4752528" cy="4777264"/>
            <a:chOff x="683568" y="451416"/>
            <a:chExt cx="4752528" cy="4777264"/>
          </a:xfrm>
        </p:grpSpPr>
        <p:pic>
          <p:nvPicPr>
            <p:cNvPr id="16" name="그림 15"/>
            <p:cNvPicPr>
              <a:picLocks noChangeAspect="1"/>
            </p:cNvPicPr>
            <p:nvPr userDrawn="1"/>
          </p:nvPicPr>
          <p:blipFill rotWithShape="1">
            <a:blip r:embed="rId2"/>
            <a:srcRect t="8890" b="7767"/>
            <a:stretch/>
          </p:blipFill>
          <p:spPr>
            <a:xfrm>
              <a:off x="683568" y="548680"/>
              <a:ext cx="4496543" cy="4680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 userDrawn="1"/>
          </p:nvSpPr>
          <p:spPr>
            <a:xfrm>
              <a:off x="4355976" y="451416"/>
              <a:ext cx="1080120" cy="720080"/>
            </a:xfrm>
            <a:prstGeom prst="rect">
              <a:avLst/>
            </a:prstGeom>
            <a:solidFill>
              <a:srgbClr val="948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제목 13"/>
          <p:cNvSpPr>
            <a:spLocks noGrp="1"/>
          </p:cNvSpPr>
          <p:nvPr>
            <p:ph type="title"/>
          </p:nvPr>
        </p:nvSpPr>
        <p:spPr>
          <a:xfrm>
            <a:off x="3635896" y="4797152"/>
            <a:ext cx="5328592" cy="1824936"/>
          </a:xfrm>
        </p:spPr>
        <p:txBody>
          <a:bodyPr>
            <a:noAutofit/>
          </a:bodyPr>
          <a:lstStyle>
            <a:lvl1pPr algn="ctr">
              <a:defRPr sz="4800" b="0">
                <a:solidFill>
                  <a:srgbClr val="2A2C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77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/>
          </p:cNvGrpSpPr>
          <p:nvPr userDrawn="1"/>
        </p:nvGrpSpPr>
        <p:grpSpPr bwMode="auto">
          <a:xfrm>
            <a:off x="-12700" y="-1588"/>
            <a:ext cx="9156700" cy="836613"/>
            <a:chOff x="-12020" y="-1058"/>
            <a:chExt cx="9158620" cy="720000"/>
          </a:xfrm>
          <a:solidFill>
            <a:schemeClr val="accent6">
              <a:lumMod val="75000"/>
            </a:schemeClr>
          </a:solidFill>
        </p:grpSpPr>
        <p:sp>
          <p:nvSpPr>
            <p:cNvPr id="3" name="직사각형 2"/>
            <p:cNvSpPr/>
            <p:nvPr userDrawn="1"/>
          </p:nvSpPr>
          <p:spPr>
            <a:xfrm>
              <a:off x="-12020" y="-1058"/>
              <a:ext cx="9158620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178946" y="-1058"/>
              <a:ext cx="8965726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179388" y="6388100"/>
            <a:ext cx="504825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latin typeface="+mn-lt"/>
                <a:ea typeface="+mn-ea"/>
              </a:defRPr>
            </a:lvl1pPr>
          </a:lstStyle>
          <a:p>
            <a:pPr>
              <a:defRPr/>
            </a:pPr>
            <a:fld id="{D23916F6-585A-4A9A-BCE4-41D17507ECD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04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/>
          </p:cNvGrpSpPr>
          <p:nvPr userDrawn="1"/>
        </p:nvGrpSpPr>
        <p:grpSpPr bwMode="auto">
          <a:xfrm>
            <a:off x="-12700" y="-1588"/>
            <a:ext cx="9156700" cy="836613"/>
            <a:chOff x="-12020" y="-1058"/>
            <a:chExt cx="9158620" cy="720000"/>
          </a:xfrm>
          <a:solidFill>
            <a:schemeClr val="accent6">
              <a:lumMod val="75000"/>
            </a:schemeClr>
          </a:solidFill>
        </p:grpSpPr>
        <p:sp>
          <p:nvSpPr>
            <p:cNvPr id="3" name="직사각형 2"/>
            <p:cNvSpPr/>
            <p:nvPr userDrawn="1"/>
          </p:nvSpPr>
          <p:spPr>
            <a:xfrm>
              <a:off x="-12020" y="-1058"/>
              <a:ext cx="9158620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178946" y="-1058"/>
              <a:ext cx="8965726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179388" y="6388100"/>
            <a:ext cx="504825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latin typeface="+mn-lt"/>
                <a:ea typeface="+mn-ea"/>
              </a:defRPr>
            </a:lvl1pPr>
          </a:lstStyle>
          <a:p>
            <a:pPr>
              <a:defRPr/>
            </a:pPr>
            <a:fld id="{D23916F6-585A-4A9A-BCE4-41D17507ECD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248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948A88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/62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3791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948A88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5612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32738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2312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528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287563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Desktop\그림1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4"/>
          <a:stretch/>
        </p:blipFill>
        <p:spPr bwMode="auto">
          <a:xfrm>
            <a:off x="0" y="260648"/>
            <a:ext cx="9144000" cy="5755631"/>
          </a:xfrm>
          <a:prstGeom prst="rect">
            <a:avLst/>
          </a:prstGeom>
          <a:ln>
            <a:noFill/>
          </a:ln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1"/>
          <p:cNvSpPr txBox="1">
            <a:spLocks noChangeArrowheads="1"/>
          </p:cNvSpPr>
          <p:nvPr userDrawn="1"/>
        </p:nvSpPr>
        <p:spPr bwMode="auto">
          <a:xfrm>
            <a:off x="1763688" y="2876958"/>
            <a:ext cx="7235825" cy="2343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800" b="1" spc="-300" baseline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컴퓨터구조</a:t>
            </a:r>
            <a:endParaRPr kumimoji="0" lang="en-US" altLang="ko-KR" sz="4800" b="1" spc="-300" baseline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rPr>
              <a:t>IT</a:t>
            </a:r>
            <a:r>
              <a:rPr kumimoji="0" lang="ko-KR" altLang="en-US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rPr>
              <a:t>인공지능학부</a:t>
            </a:r>
            <a:r>
              <a:rPr kumimoji="0"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rPr>
              <a:t>권 기 덕 교수 </a:t>
            </a:r>
            <a:endParaRPr kumimoji="0" lang="en-US" altLang="ko-KR" sz="2500" b="1" spc="-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23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Desktop\그림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7" y="0"/>
            <a:ext cx="9144000" cy="6858000"/>
          </a:xfrm>
          <a:prstGeom prst="rect">
            <a:avLst/>
          </a:prstGeom>
          <a:ln>
            <a:noFill/>
          </a:ln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179388" y="6388100"/>
            <a:ext cx="504825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latin typeface="+mn-lt"/>
                <a:ea typeface="+mn-ea"/>
              </a:defRPr>
            </a:lvl1pPr>
          </a:lstStyle>
          <a:p>
            <a:pPr>
              <a:defRPr/>
            </a:pPr>
            <a:fld id="{D23916F6-585A-4A9A-BCE4-41D17507ECD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93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82418" y="73652"/>
            <a:ext cx="1970102" cy="331086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4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179388" y="6388100"/>
            <a:ext cx="504825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latin typeface="+mn-lt"/>
                <a:ea typeface="+mn-ea"/>
              </a:defRPr>
            </a:lvl1pPr>
          </a:lstStyle>
          <a:p>
            <a:pPr>
              <a:defRPr/>
            </a:pPr>
            <a:fld id="{D23916F6-585A-4A9A-BCE4-41D17507ECD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26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179388" y="6388100"/>
            <a:ext cx="504825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latin typeface="+mn-lt"/>
                <a:ea typeface="+mn-ea"/>
              </a:defRPr>
            </a:lvl1pPr>
          </a:lstStyle>
          <a:p>
            <a:pPr>
              <a:defRPr/>
            </a:pPr>
            <a:fld id="{D23916F6-585A-4A9A-BCE4-41D17507ECD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61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2022-03-08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6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7" r:id="rId1"/>
    <p:sldLayoutId id="2147484678" r:id="rId2"/>
    <p:sldLayoutId id="2147484679" r:id="rId3"/>
    <p:sldLayoutId id="2147484680" r:id="rId4"/>
    <p:sldLayoutId id="2147484681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61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3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kkkd89@naver.com" TargetMode="Externa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eg"/><Relationship Id="rId5" Type="http://schemas.openxmlformats.org/officeDocument/2006/relationships/hyperlink" Target="https://www.google.co.kr/url?sa=i&amp;rct=j&amp;q=&amp;esrc=s&amp;source=images&amp;cd=&amp;cad=rja&amp;uact=8&amp;ved=2ahUKEwihy-yLwNnZAhWETbwKHeoAASsQjRx6BAgAEAU&amp;url=https://www.nxp.com/kr/products/power-management/battery-management/battery-cell-controllers/14-channel-li-ion-battery-cell-controller-ic:MC33771&amp;psig=AOvVaw3VJO0t-K-EuoOoUFeGfcQ0&amp;ust=1520487641406300" TargetMode="External"/><Relationship Id="rId4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225"/>
            <a:ext cx="23907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2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컴퓨터 시스템의 구성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q"/>
            </a:pPr>
            <a:r>
              <a:rPr lang="ko-KR" altLang="en-US" spc="-100" dirty="0"/>
              <a:t>컴퓨터 시스템의 구성</a:t>
            </a:r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 err="1"/>
              <a:t>주기억</a:t>
            </a:r>
            <a:r>
              <a:rPr lang="en-US" altLang="ko-KR" spc="-100" dirty="0"/>
              <a:t> </a:t>
            </a:r>
            <a:r>
              <a:rPr lang="ko-KR" altLang="en-US" spc="-100" dirty="0"/>
              <a:t>장치는 중앙 처리 장치와 시스템 버스를 통해 연결된다</a:t>
            </a:r>
            <a:r>
              <a:rPr lang="en-US" altLang="ko-KR" spc="-100" dirty="0"/>
              <a:t>.</a:t>
            </a:r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보조 기억 장치나 입출력 장치는 속도가 느리기 때문에 인터페이스</a:t>
            </a:r>
            <a:r>
              <a:rPr lang="en-US" altLang="ko-KR" spc="-100" dirty="0"/>
              <a:t> </a:t>
            </a:r>
            <a:r>
              <a:rPr lang="ko-KR" altLang="en-US" spc="-100" dirty="0"/>
              <a:t>회로나 제어기를 통해 중앙 처리 장치와 연결되어야 한다</a:t>
            </a:r>
            <a:r>
              <a:rPr lang="en-US" altLang="ko-KR" spc="-100" dirty="0"/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6818807" cy="3480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088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컴퓨터 시스템의 구성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4508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컴퓨터 시스템의 수행 기능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b="1" spc="-100" dirty="0">
                <a:solidFill>
                  <a:srgbClr val="00B0F0"/>
                </a:solidFill>
              </a:rPr>
              <a:t>프로그램 실행</a:t>
            </a:r>
            <a:r>
              <a:rPr lang="ko-KR" altLang="en-US" spc="-100" dirty="0"/>
              <a:t> </a:t>
            </a:r>
            <a:r>
              <a:rPr lang="en-US" altLang="ko-KR" spc="-100" dirty="0"/>
              <a:t>: </a:t>
            </a:r>
            <a:r>
              <a:rPr lang="ko-KR" altLang="en-US" spc="-100" dirty="0"/>
              <a:t>중앙 처리 장치가 </a:t>
            </a:r>
            <a:r>
              <a:rPr lang="ko-KR" altLang="en-US" spc="-100" dirty="0" err="1"/>
              <a:t>주기억</a:t>
            </a:r>
            <a:r>
              <a:rPr lang="ko-KR" altLang="en-US" spc="-100" dirty="0"/>
              <a:t> 장치에서 프로그램 코드를 읽어 실행</a:t>
            </a: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b="1" spc="-100" dirty="0">
                <a:solidFill>
                  <a:srgbClr val="00B0F0"/>
                </a:solidFill>
              </a:rPr>
              <a:t>데이터 저장 </a:t>
            </a:r>
            <a:r>
              <a:rPr lang="en-US" altLang="ko-KR" spc="-100" dirty="0"/>
              <a:t>: </a:t>
            </a:r>
            <a:r>
              <a:rPr lang="ko-KR" altLang="en-US" spc="-100" dirty="0"/>
              <a:t>프로그램 실행 결과를 </a:t>
            </a:r>
            <a:r>
              <a:rPr lang="ko-KR" altLang="en-US" spc="-100" dirty="0" err="1"/>
              <a:t>주기억</a:t>
            </a:r>
            <a:r>
              <a:rPr lang="ko-KR" altLang="en-US" spc="-100" dirty="0"/>
              <a:t> 장치에 저장</a:t>
            </a: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b="1" spc="-100" dirty="0">
                <a:solidFill>
                  <a:srgbClr val="00B0F0"/>
                </a:solidFill>
              </a:rPr>
              <a:t>데이터 이동 </a:t>
            </a:r>
            <a:r>
              <a:rPr lang="en-US" altLang="ko-KR" spc="-100" dirty="0"/>
              <a:t>: </a:t>
            </a:r>
            <a:r>
              <a:rPr lang="ko-KR" altLang="en-US" spc="-100" dirty="0"/>
              <a:t>하드 디스크 같은 보조 기억 장치에 저장되어 있는 명령어와 데이터 블록을 </a:t>
            </a:r>
            <a:r>
              <a:rPr lang="ko-KR" altLang="en-US" spc="-100" dirty="0" err="1"/>
              <a:t>주기억</a:t>
            </a:r>
            <a:r>
              <a:rPr lang="ko-KR" altLang="en-US" spc="-100" dirty="0"/>
              <a:t> 장치로 이동</a:t>
            </a: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b="1" spc="-100" dirty="0">
                <a:solidFill>
                  <a:srgbClr val="00B0F0"/>
                </a:solidFill>
              </a:rPr>
              <a:t>데이터 입출력 </a:t>
            </a:r>
            <a:r>
              <a:rPr lang="en-US" altLang="ko-KR" spc="-100" dirty="0"/>
              <a:t>: </a:t>
            </a:r>
            <a:r>
              <a:rPr lang="ko-KR" altLang="en-US" spc="-100" dirty="0"/>
              <a:t>사용자가 키보드나 마우스를 통해 입력하는 명령어나 데이터를 입력하거나 중앙 처리 장치가 처리한 결과를 모니터나 프린터로 출력</a:t>
            </a: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b="1" spc="-100" dirty="0">
                <a:solidFill>
                  <a:srgbClr val="00B0F0"/>
                </a:solidFill>
              </a:rPr>
              <a:t>제어</a:t>
            </a:r>
            <a:r>
              <a:rPr lang="ko-KR" altLang="en-US" spc="-100" dirty="0"/>
              <a:t> </a:t>
            </a:r>
            <a:r>
              <a:rPr lang="en-US" altLang="ko-KR" spc="-100" dirty="0"/>
              <a:t>: </a:t>
            </a:r>
            <a:r>
              <a:rPr lang="ko-KR" altLang="en-US" spc="-100" dirty="0"/>
              <a:t>프로그램에서 정해진 순서에 따라 실행되도록 각종 제어 신호를 발생</a:t>
            </a:r>
            <a:endParaRPr lang="en-US" altLang="ko-KR" spc="-100" dirty="0"/>
          </a:p>
        </p:txBody>
      </p:sp>
    </p:spTree>
    <p:extLst>
      <p:ext uri="{BB962C8B-B14F-4D97-AF65-F5344CB8AC3E}">
        <p14:creationId xmlns:p14="http://schemas.microsoft.com/office/powerpoint/2010/main" val="354622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컴퓨터 시스템의 구성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 marL="0" indent="0">
              <a:lnSpc>
                <a:spcPct val="110000"/>
              </a:lnSpc>
              <a:spcAft>
                <a:spcPts val="200"/>
              </a:spcAft>
              <a:buNone/>
            </a:pPr>
            <a:r>
              <a:rPr lang="ko-KR" altLang="en-US" sz="2200" spc="-100" dirty="0">
                <a:solidFill>
                  <a:srgbClr val="2B6278"/>
                </a:solidFill>
              </a:rPr>
              <a:t>     소프트웨어</a:t>
            </a:r>
            <a:endParaRPr lang="en-US" altLang="ko-KR" sz="2200" spc="-100" dirty="0">
              <a:solidFill>
                <a:srgbClr val="2B6278"/>
              </a:solidFill>
            </a:endParaRPr>
          </a:p>
          <a:p>
            <a:pPr lvl="1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소프트웨어 </a:t>
            </a:r>
            <a:r>
              <a:rPr lang="en-US" altLang="ko-KR" spc="-100" dirty="0"/>
              <a:t>:</a:t>
            </a:r>
            <a:r>
              <a:rPr lang="ko-KR" altLang="en-US" spc="-100" dirty="0"/>
              <a:t> 컴퓨터를 구성하고 있는 하드웨어를 잘 동작시킬 수 있도록 제어하고</a:t>
            </a:r>
            <a:r>
              <a:rPr lang="en-US" altLang="ko-KR" spc="-100" dirty="0"/>
              <a:t>, </a:t>
            </a:r>
            <a:r>
              <a:rPr lang="ko-KR" altLang="en-US" spc="-100" dirty="0"/>
              <a:t>지시하는 모든 종류의 프로그램을 의미한다</a:t>
            </a:r>
            <a:r>
              <a:rPr lang="en-US" altLang="ko-KR" spc="-100" dirty="0"/>
              <a:t>. </a:t>
            </a:r>
          </a:p>
          <a:p>
            <a:pPr lvl="1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b="1" spc="-100" dirty="0">
                <a:solidFill>
                  <a:srgbClr val="00B0F0"/>
                </a:solidFill>
              </a:rPr>
              <a:t>프로그램</a:t>
            </a:r>
            <a:r>
              <a:rPr lang="ko-KR" altLang="en-US" spc="-100" dirty="0"/>
              <a:t> </a:t>
            </a:r>
            <a:r>
              <a:rPr lang="en-US" altLang="ko-KR" spc="-100" dirty="0"/>
              <a:t>:</a:t>
            </a:r>
            <a:r>
              <a:rPr lang="ko-KR" altLang="en-US" spc="-100" dirty="0"/>
              <a:t> 컴퓨터를 사용해 어떤 일을 처리하기 위해 순차적으로 구성된 명령들의 집합이다</a:t>
            </a:r>
            <a:r>
              <a:rPr lang="en-US" altLang="ko-KR" spc="-100" dirty="0"/>
              <a:t>.</a:t>
            </a:r>
          </a:p>
          <a:p>
            <a:pPr lvl="1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소프트웨어는 </a:t>
            </a:r>
            <a:r>
              <a:rPr lang="ko-KR" altLang="en-US" b="1" spc="-100" dirty="0">
                <a:solidFill>
                  <a:srgbClr val="00B0F0"/>
                </a:solidFill>
              </a:rPr>
              <a:t>시스템 소프트웨어</a:t>
            </a:r>
            <a:r>
              <a:rPr lang="ko-KR" altLang="en-US" spc="-100" dirty="0"/>
              <a:t>와 </a:t>
            </a:r>
            <a:r>
              <a:rPr lang="ko-KR" altLang="en-US" b="1" spc="-100" dirty="0">
                <a:solidFill>
                  <a:srgbClr val="00B0F0"/>
                </a:solidFill>
              </a:rPr>
              <a:t>응용 소프트웨어</a:t>
            </a:r>
            <a:r>
              <a:rPr lang="ko-KR" altLang="en-US" spc="-100" dirty="0"/>
              <a:t>로 나눌 수 있다</a:t>
            </a:r>
            <a:r>
              <a:rPr lang="en-US" altLang="ko-KR" spc="-100" dirty="0"/>
              <a:t>.</a:t>
            </a:r>
          </a:p>
          <a:p>
            <a:pPr marL="0" lvl="1" indent="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None/>
            </a:pPr>
            <a:endParaRPr lang="en-US" altLang="ko-KR" spc="-100" dirty="0"/>
          </a:p>
          <a:p>
            <a:pPr marL="447675" lvl="1" indent="-34290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ko-KR" altLang="en-US" sz="2000" b="1" spc="-100" dirty="0"/>
              <a:t>시스템 소프트웨어</a:t>
            </a:r>
            <a:endParaRPr lang="en-US" altLang="ko-KR" sz="2000" b="1" spc="-10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시스템 소프트웨어</a:t>
            </a:r>
            <a:r>
              <a:rPr lang="en-US" altLang="ko-KR" spc="-100" dirty="0"/>
              <a:t>(system software) :</a:t>
            </a:r>
            <a:r>
              <a:rPr lang="ko-KR" altLang="en-US" spc="-100" dirty="0"/>
              <a:t> 하드웨어를 관리하고 응용 소프트웨어를 실행하는 데 필요한 프로그램이다</a:t>
            </a:r>
            <a:r>
              <a:rPr lang="en-US" altLang="ko-KR" spc="-100" dirty="0"/>
              <a:t>. 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운영체제</a:t>
            </a:r>
            <a:r>
              <a:rPr lang="en-US" altLang="ko-KR" spc="-100" dirty="0"/>
              <a:t>(OS), </a:t>
            </a:r>
            <a:r>
              <a:rPr lang="ko-KR" altLang="en-US" spc="-100" dirty="0"/>
              <a:t>언어 번역 프로그램</a:t>
            </a:r>
            <a:r>
              <a:rPr lang="en-US" altLang="ko-KR" spc="-100" dirty="0"/>
              <a:t>, </a:t>
            </a:r>
            <a:r>
              <a:rPr lang="ko-KR" altLang="en-US" spc="-100" dirty="0"/>
              <a:t>유틸리티 프로그램 등이 이에 속한다</a:t>
            </a:r>
            <a:r>
              <a:rPr lang="en-US" altLang="ko-KR" spc="-100" dirty="0"/>
              <a:t>. 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유틸리티 프로그램은 각종 주변 장치들을 구동하는 데 필요한 드라이버 프로그램</a:t>
            </a:r>
            <a:r>
              <a:rPr lang="en-US" altLang="ko-KR" spc="-100" dirty="0"/>
              <a:t>, </a:t>
            </a:r>
            <a:r>
              <a:rPr lang="ko-KR" altLang="en-US" spc="-100" dirty="0"/>
              <a:t>백신 프로그램</a:t>
            </a:r>
            <a:r>
              <a:rPr lang="en-US" altLang="ko-KR" spc="-100" dirty="0"/>
              <a:t>, TCP/IP </a:t>
            </a:r>
            <a:r>
              <a:rPr lang="ko-KR" altLang="en-US" spc="-100" dirty="0"/>
              <a:t>같이 컴퓨터를 네트워크로 연결하는 데 필요한 각종 프로그램 등을 말한다</a:t>
            </a:r>
            <a:r>
              <a:rPr lang="en-US" altLang="ko-KR" spc="-100" dirty="0"/>
              <a:t>.</a:t>
            </a:r>
            <a:endParaRPr lang="ko-KR" altLang="en-US" spc="-1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01984" y="731957"/>
            <a:ext cx="341760" cy="430887"/>
            <a:chOff x="1454125" y="2542102"/>
            <a:chExt cx="341760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1475656" y="2596842"/>
              <a:ext cx="288032" cy="340519"/>
            </a:xfrm>
            <a:prstGeom prst="roundRect">
              <a:avLst/>
            </a:prstGeom>
            <a:solidFill>
              <a:srgbClr val="2B6278"/>
            </a:solidFill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54125" y="2542102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2</a:t>
              </a:r>
              <a:endParaRPr lang="ko-KR" alt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722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컴퓨터 시스템의 구성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 marL="447675" lvl="1" indent="-34290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ko-KR" altLang="en-US" sz="2000" b="1" spc="-100" dirty="0"/>
              <a:t>시스템 소프트웨어</a:t>
            </a:r>
            <a:r>
              <a:rPr lang="en-US" altLang="ko-KR" sz="2000" b="1" spc="-100" dirty="0"/>
              <a:t>(</a:t>
            </a:r>
            <a:r>
              <a:rPr lang="ko-KR" altLang="en-US" sz="2000" b="1" spc="-100" dirty="0"/>
              <a:t>계속</a:t>
            </a:r>
            <a:r>
              <a:rPr lang="en-US" altLang="ko-KR" sz="2000" b="1" spc="-100" dirty="0"/>
              <a:t>)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2169"/>
              </p:ext>
            </p:extLst>
          </p:nvPr>
        </p:nvGraphicFramePr>
        <p:xfrm>
          <a:off x="683568" y="1196752"/>
          <a:ext cx="792088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운영체제 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(Operating System)</a:t>
                      </a:r>
                      <a:endParaRPr lang="ko-KR" altLang="en-US" sz="16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1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컴퓨터 하드웨어 자원인 중앙 처리 장치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기억 장치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입출력 장치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네트워크 장치 등을 제어하고 관리하는 역할을 한다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180975" marR="0" lvl="1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종류 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유닉스 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UNIX, </a:t>
                      </a:r>
                      <a:r>
                        <a:rPr lang="ko-KR" altLang="en-US" sz="1600" b="0" spc="-100" baseline="0" dirty="0" err="1">
                          <a:solidFill>
                            <a:schemeClr val="tx1"/>
                          </a:solidFill>
                        </a:rPr>
                        <a:t>리눅스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LINUX,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윈도우 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Windows,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맥 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OS MAC OS, OS, </a:t>
                      </a:r>
                      <a:r>
                        <a:rPr lang="ko-KR" altLang="en-US" sz="1600" b="0" spc="-100" baseline="0" dirty="0" err="1">
                          <a:solidFill>
                            <a:schemeClr val="tx1"/>
                          </a:solidFill>
                        </a:rPr>
                        <a:t>안드로이드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 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언어 번역</a:t>
                      </a:r>
                      <a:endParaRPr lang="en-US" altLang="ko-KR" sz="1600" b="0" spc="-100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프로그램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latinLnBrk="1">
                        <a:buClr>
                          <a:srgbClr val="00B0F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고급 언어 프로그램을 컴퓨터가 이해할 수 있는 기계어로 변환하는 프로그램</a:t>
                      </a:r>
                      <a:endParaRPr lang="en-US" altLang="ko-KR" sz="1600" b="0" spc="-1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80975" indent="-180975" latinLnBrk="1">
                        <a:buClr>
                          <a:srgbClr val="00B0F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spc="-100" baseline="0" dirty="0">
                          <a:solidFill>
                            <a:srgbClr val="00B0F0"/>
                          </a:solidFill>
                        </a:rPr>
                        <a:t>인터프리터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(interpreter)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는 소스 프로그램을 한 줄씩 기계어로 번역하여 실행하기 때문에 실행 속도가 컴파일러보다 느리다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. Basic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이나 자바스크립트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, HTML, SQL, Python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등</a:t>
                      </a:r>
                    </a:p>
                    <a:p>
                      <a:pPr marL="180975" indent="-180975" latinLnBrk="1">
                        <a:buClr>
                          <a:srgbClr val="00B0F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kern="1200" spc="-100" baseline="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컴파일러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(compiler)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는 전체 소스 프로그램을 한 번에 기계어로 직접 번역하여 실행하기 때문에 실행 속도가 빠르며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, C, C++, C#,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자바 등</a:t>
                      </a:r>
                      <a:endParaRPr lang="en-US" altLang="ko-KR" sz="16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i="0" u="none" strike="noStrike" kern="1200" spc="-1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장치 드라이버</a:t>
                      </a:r>
                      <a:endParaRPr lang="en-US" altLang="ko-KR" sz="1600" b="0" i="0" u="none" strike="noStrike" kern="1200" spc="-1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600" b="0" i="0" u="none" strike="noStrike" kern="1200" spc="-1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(Device Driver)</a:t>
                      </a:r>
                      <a:endParaRPr lang="ko-KR" altLang="en-US" sz="16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latinLnBrk="1">
                        <a:buClr>
                          <a:srgbClr val="00B0F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컴퓨터에 온라인으로 연결된 주변 장치를 제어하는 운영체제 모듈을 말한다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링커</a:t>
                      </a:r>
                      <a:endParaRPr lang="en-US" altLang="ko-KR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(Linker)</a:t>
                      </a:r>
                      <a:endParaRPr lang="ko-KR" altLang="en-US" sz="16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latinLnBrk="1">
                        <a:buClr>
                          <a:srgbClr val="00B0F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여러 개로 분할해 작성된 프로그램에 의해 생성된 목적 프로그램 또는 라이브러리 루틴을 결합하여 실행 가능한 하나의 프로그램으로 연결하는 프로그램</a:t>
                      </a:r>
                    </a:p>
                    <a:p>
                      <a:pPr marL="180975" indent="-180975" latinLnBrk="1">
                        <a:buClr>
                          <a:srgbClr val="00B0F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연결 편집기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(Linkage Editor)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라고도 한다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spc="-100" baseline="0" dirty="0" err="1">
                          <a:solidFill>
                            <a:schemeClr val="tx1"/>
                          </a:solidFill>
                        </a:rPr>
                        <a:t>로더</a:t>
                      </a:r>
                      <a:endParaRPr lang="en-US" altLang="ko-KR" sz="1600" b="0" spc="-100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(Loader)</a:t>
                      </a:r>
                      <a:endParaRPr lang="ko-KR" altLang="en-US" sz="16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latinLnBrk="1">
                        <a:buClr>
                          <a:srgbClr val="00B0F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하드 디스크 같은 저장 장치에 보관된 프로그램을 읽어 </a:t>
                      </a:r>
                      <a:r>
                        <a:rPr lang="ko-KR" altLang="en-US" sz="1600" b="0" spc="-100" baseline="0" dirty="0" err="1">
                          <a:solidFill>
                            <a:schemeClr val="tx1"/>
                          </a:solidFill>
                        </a:rPr>
                        <a:t>주기억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 장치에 적재한 후 실행 가능한 상태로 만드는 프로그램이다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180975" indent="-180975" latinLnBrk="1">
                        <a:buClr>
                          <a:srgbClr val="00B0F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spc="-100" baseline="0" dirty="0" err="1">
                          <a:solidFill>
                            <a:schemeClr val="tx1"/>
                          </a:solidFill>
                        </a:rPr>
                        <a:t>로더는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 할당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연결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재배치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적재 기능을 수행한다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049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컴퓨터 시스템의 구성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 marL="447675" lvl="1" indent="-34290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ko-KR" altLang="en-US" sz="2000" b="1" spc="-100" dirty="0"/>
              <a:t>응용 소프트웨어</a:t>
            </a:r>
            <a:endParaRPr lang="en-US" altLang="ko-KR" sz="2000" b="1" spc="-100" dirty="0"/>
          </a:p>
          <a:p>
            <a:pPr marL="542925" lvl="1" indent="-2000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컴퓨터 시스템을 일반 사용자들이 특정한 용도에 활용하기 위해 만든 프로그램으로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애플리케이션 </a:t>
            </a:r>
            <a:r>
              <a:rPr lang="en-US" altLang="ko-KR" sz="1700" spc="-100" dirty="0"/>
              <a:t>application, </a:t>
            </a:r>
            <a:r>
              <a:rPr lang="ko-KR" altLang="en-US" sz="1700" spc="-100" dirty="0" err="1"/>
              <a:t>앱</a:t>
            </a:r>
            <a:r>
              <a:rPr lang="en-US" altLang="ko-KR" sz="1700" spc="-100" dirty="0"/>
              <a:t>, </a:t>
            </a:r>
            <a:r>
              <a:rPr lang="ko-KR" altLang="en-US" sz="1700" spc="-100" dirty="0" err="1"/>
              <a:t>어플이라고도</a:t>
            </a:r>
            <a:r>
              <a:rPr lang="ko-KR" altLang="en-US" sz="1700" spc="-100" dirty="0"/>
              <a:t> 한다</a:t>
            </a:r>
            <a:r>
              <a:rPr lang="en-US" altLang="ko-KR" sz="1700" spc="-100" dirty="0"/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8887"/>
            <a:ext cx="6048672" cy="2745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24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컴퓨터 시스템의 구성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 marL="0" indent="0">
              <a:lnSpc>
                <a:spcPct val="110000"/>
              </a:lnSpc>
              <a:spcAft>
                <a:spcPts val="200"/>
              </a:spcAft>
              <a:buNone/>
            </a:pPr>
            <a:r>
              <a:rPr lang="ko-KR" altLang="en-US" sz="2200" spc="-100" dirty="0">
                <a:solidFill>
                  <a:srgbClr val="2B6278"/>
                </a:solidFill>
              </a:rPr>
              <a:t>     프로그램 처리 과정</a:t>
            </a:r>
            <a:endParaRPr lang="en-US" altLang="ko-KR" sz="2200" spc="-100" dirty="0">
              <a:solidFill>
                <a:srgbClr val="2B6278"/>
              </a:solidFill>
            </a:endParaRP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프로그램은 고급 언어 → 어셈블리어 → 기계어 순으로 변환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01984" y="731957"/>
            <a:ext cx="341760" cy="430887"/>
            <a:chOff x="1454125" y="2542102"/>
            <a:chExt cx="341760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1475656" y="2596842"/>
              <a:ext cx="288032" cy="340519"/>
            </a:xfrm>
            <a:prstGeom prst="roundRect">
              <a:avLst/>
            </a:prstGeom>
            <a:solidFill>
              <a:srgbClr val="2B6278"/>
            </a:solidFill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54125" y="2542102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3</a:t>
              </a:r>
              <a:endParaRPr lang="ko-KR" alt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6861969" cy="45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72200" y="5157192"/>
            <a:ext cx="1803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100" dirty="0" err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니모닉</a:t>
            </a:r>
            <a:r>
              <a:rPr lang="en-US" altLang="ko-KR" sz="1600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(mnemonic)</a:t>
            </a:r>
          </a:p>
          <a:p>
            <a:r>
              <a:rPr lang="en-US" altLang="ko-KR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LOAD, ADD, STOR</a:t>
            </a:r>
            <a:endParaRPr lang="ko-KR" altLang="en-US" sz="16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51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컴퓨터 시스템의 구성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4508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기계어 구조 예</a:t>
            </a:r>
          </a:p>
          <a:p>
            <a:pPr marL="363537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ko-KR" altLang="en-US" spc="-100" dirty="0">
                <a:solidFill>
                  <a:srgbClr val="00B0F0"/>
                </a:solidFill>
                <a:latin typeface="MS Gothic"/>
              </a:rPr>
              <a:t>❶ </a:t>
            </a:r>
            <a:r>
              <a:rPr lang="en-US" altLang="ko-KR" spc="-100" dirty="0">
                <a:solidFill>
                  <a:srgbClr val="00B0F0"/>
                </a:solidFill>
              </a:rPr>
              <a:t>LOAD A, X</a:t>
            </a:r>
            <a:endParaRPr lang="en-US" altLang="ko-KR" spc="-100" dirty="0"/>
          </a:p>
          <a:p>
            <a:pPr marL="7143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메모리 </a:t>
            </a:r>
            <a:r>
              <a:rPr lang="en-US" altLang="ko-KR" spc="-100" dirty="0"/>
              <a:t>10</a:t>
            </a:r>
            <a:r>
              <a:rPr lang="ko-KR" altLang="en-US" spc="-100" dirty="0"/>
              <a:t>번지의 내용을 읽어 레지스터 </a:t>
            </a:r>
            <a:r>
              <a:rPr lang="en-US" altLang="ko-KR" spc="-100" dirty="0"/>
              <a:t>A</a:t>
            </a:r>
            <a:r>
              <a:rPr lang="ko-KR" altLang="en-US" spc="-100" dirty="0"/>
              <a:t>에 로드</a:t>
            </a:r>
            <a:r>
              <a:rPr lang="en-US" altLang="ko-KR" spc="-100" dirty="0"/>
              <a:t>(LOAD)</a:t>
            </a:r>
            <a:r>
              <a:rPr lang="ko-KR" altLang="en-US" spc="-100" dirty="0"/>
              <a:t>하라는 의미</a:t>
            </a:r>
            <a:endParaRPr lang="en-US" altLang="ko-KR" spc="-100" dirty="0"/>
          </a:p>
          <a:p>
            <a:pPr marL="363537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ko-KR" altLang="en-US" spc="-100" dirty="0">
                <a:solidFill>
                  <a:srgbClr val="00B0F0"/>
                </a:solidFill>
                <a:latin typeface="MS Gothic"/>
              </a:rPr>
              <a:t>❷ </a:t>
            </a:r>
            <a:r>
              <a:rPr lang="en-US" altLang="ko-KR" spc="-100" dirty="0">
                <a:solidFill>
                  <a:srgbClr val="00B0F0"/>
                </a:solidFill>
              </a:rPr>
              <a:t>ADD A, Y</a:t>
            </a:r>
            <a:endParaRPr lang="en-US" altLang="ko-KR" spc="-100" dirty="0"/>
          </a:p>
          <a:p>
            <a:pPr marL="7143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레지스터 </a:t>
            </a:r>
            <a:r>
              <a:rPr lang="en-US" altLang="ko-KR" spc="-100" dirty="0"/>
              <a:t>A</a:t>
            </a:r>
            <a:r>
              <a:rPr lang="ko-KR" altLang="en-US" spc="-100" dirty="0"/>
              <a:t>의 내용과 메모리 </a:t>
            </a:r>
            <a:r>
              <a:rPr lang="en-US" altLang="ko-KR" spc="-100" dirty="0"/>
              <a:t>11</a:t>
            </a:r>
            <a:r>
              <a:rPr lang="ko-KR" altLang="en-US" spc="-100" dirty="0"/>
              <a:t>번지의 내용을 더해 그 결과를 레지스터 </a:t>
            </a:r>
            <a:r>
              <a:rPr lang="en-US" altLang="ko-KR" spc="-100" dirty="0"/>
              <a:t>A</a:t>
            </a:r>
            <a:r>
              <a:rPr lang="ko-KR" altLang="en-US" spc="-100" dirty="0"/>
              <a:t>에 </a:t>
            </a:r>
            <a:r>
              <a:rPr lang="ko-KR" altLang="en-US" spc="-100" dirty="0" err="1"/>
              <a:t>로드하라는</a:t>
            </a:r>
            <a:r>
              <a:rPr lang="ko-KR" altLang="en-US" spc="-100" dirty="0"/>
              <a:t> 의미</a:t>
            </a:r>
            <a:endParaRPr lang="en-US" altLang="ko-KR" spc="-100" dirty="0"/>
          </a:p>
          <a:p>
            <a:pPr marL="363537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ko-KR" altLang="en-US" spc="-100" dirty="0">
                <a:solidFill>
                  <a:srgbClr val="00B0F0"/>
                </a:solidFill>
                <a:latin typeface="MS Gothic"/>
              </a:rPr>
              <a:t>❸ </a:t>
            </a:r>
            <a:r>
              <a:rPr lang="en-US" altLang="ko-KR" spc="-100" dirty="0">
                <a:solidFill>
                  <a:srgbClr val="00B0F0"/>
                </a:solidFill>
              </a:rPr>
              <a:t>STOR Z, A</a:t>
            </a:r>
            <a:endParaRPr lang="en-US" altLang="ko-KR" spc="-100" dirty="0"/>
          </a:p>
          <a:p>
            <a:pPr marL="7143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레지스터 </a:t>
            </a:r>
            <a:r>
              <a:rPr lang="en-US" altLang="ko-KR" spc="-100" dirty="0"/>
              <a:t>A</a:t>
            </a:r>
            <a:r>
              <a:rPr lang="ko-KR" altLang="en-US" spc="-100" dirty="0"/>
              <a:t>의 내용을 메모리 </a:t>
            </a:r>
            <a:r>
              <a:rPr lang="en-US" altLang="ko-KR" spc="-100" dirty="0"/>
              <a:t>12</a:t>
            </a:r>
            <a:r>
              <a:rPr lang="ko-KR" altLang="en-US" spc="-100" dirty="0"/>
              <a:t>번지에 저장하라는 의미</a:t>
            </a:r>
            <a:endParaRPr lang="en-US" altLang="ko-KR" spc="-1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01008"/>
            <a:ext cx="3539282" cy="267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860032" y="3501008"/>
            <a:ext cx="417646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ko-KR" altLang="en-US" sz="16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연산 코드</a:t>
            </a:r>
            <a:r>
              <a:rPr lang="en-US" altLang="ko-KR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(opcode)</a:t>
            </a:r>
          </a:p>
          <a:p>
            <a:pPr marL="269875" lvl="1" indent="-165100">
              <a:lnSpc>
                <a:spcPct val="12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r>
              <a:rPr lang="ko-KR" altLang="en-US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수행할 연산을 지정하는 비트들</a:t>
            </a:r>
            <a:endParaRPr lang="en-US" altLang="ko-KR" sz="14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lvl="1" indent="-165100">
              <a:lnSpc>
                <a:spcPct val="12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비트 수 </a:t>
            </a:r>
            <a:r>
              <a:rPr lang="en-US" altLang="ko-KR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3</a:t>
            </a:r>
            <a:r>
              <a:rPr lang="ko-KR" altLang="en-US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  <a:r>
              <a:rPr lang="en-US" altLang="ko-KR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지정할</a:t>
            </a:r>
            <a:r>
              <a:rPr lang="en-US" altLang="ko-KR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있는 </a:t>
            </a:r>
            <a:endParaRPr lang="en-US" altLang="ko-KR" sz="14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4775" lvl="1">
              <a:lnSpc>
                <a:spcPct val="120000"/>
              </a:lnSpc>
              <a:buClr>
                <a:srgbClr val="00B0F0"/>
              </a:buClr>
            </a:pPr>
            <a:r>
              <a:rPr lang="ko-KR" altLang="en-US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연산의 최대 수 </a:t>
            </a:r>
            <a:r>
              <a:rPr lang="en-US" altLang="ko-KR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400" spc="-100" baseline="30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8</a:t>
            </a:r>
            <a:r>
              <a:rPr lang="ko-KR" altLang="en-US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4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>
              <a:lnSpc>
                <a:spcPct val="120000"/>
              </a:lnSpc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ko-KR" altLang="en-US" sz="16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오퍼랜드</a:t>
            </a:r>
            <a:r>
              <a:rPr lang="en-US" altLang="ko-KR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(operand)</a:t>
            </a:r>
          </a:p>
          <a:p>
            <a:pPr marL="269875" lvl="1" indent="-165100">
              <a:lnSpc>
                <a:spcPct val="12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연산에 시용될 데이터가 저장되어 있는 기억 장치 주소</a:t>
            </a:r>
            <a:endParaRPr lang="en-US" altLang="ko-KR" sz="14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lvl="1" indent="-165100">
              <a:lnSpc>
                <a:spcPct val="12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비트 수 </a:t>
            </a:r>
            <a:r>
              <a:rPr lang="en-US" altLang="ko-KR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5 </a:t>
            </a:r>
            <a:r>
              <a:rPr lang="ko-KR" altLang="en-US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  <a:r>
              <a:rPr lang="en-US" altLang="ko-KR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spc="-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주소지정할</a:t>
            </a:r>
            <a:r>
              <a:rPr lang="ko-KR" altLang="en-US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 있는 기억 장소의 최대 수 </a:t>
            </a:r>
            <a:r>
              <a:rPr lang="en-US" altLang="ko-KR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</a:t>
            </a:r>
            <a:r>
              <a:rPr lang="en-US" altLang="ko-KR" sz="1400" spc="-100" baseline="30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= 32 </a:t>
            </a:r>
            <a:r>
              <a:rPr lang="ko-KR" altLang="en-US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4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021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컴퓨터 시스템의 구성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4508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프로그램과 데이터가 </a:t>
            </a:r>
            <a:r>
              <a:rPr lang="ko-KR" altLang="en-US" sz="1800" spc="-100" dirty="0" err="1"/>
              <a:t>주기억</a:t>
            </a:r>
            <a:r>
              <a:rPr lang="ko-KR" altLang="en-US" sz="1800" spc="-100" dirty="0"/>
              <a:t> 장치에 저장되어 있는 형태</a:t>
            </a:r>
            <a:endParaRPr lang="en-US" altLang="ko-KR" sz="1800" spc="-100" dirty="0"/>
          </a:p>
          <a:p>
            <a:pPr marL="542925" indent="-203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600" b="0" spc="-100" dirty="0"/>
              <a:t>명령어와 데이터는 지정된 기억 장소에 저장</a:t>
            </a:r>
            <a:endParaRPr lang="en-US" altLang="ko-KR" sz="1600" b="0" spc="-100" dirty="0"/>
          </a:p>
          <a:p>
            <a:pPr marL="542925" indent="-203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600" b="0" spc="-140" dirty="0"/>
              <a:t>워드</a:t>
            </a:r>
            <a:r>
              <a:rPr lang="en-US" altLang="ko-KR" sz="1600" b="0" spc="-140" dirty="0"/>
              <a:t>(word) </a:t>
            </a:r>
            <a:r>
              <a:rPr lang="ko-KR" altLang="en-US" sz="1600" b="0" spc="-140" dirty="0"/>
              <a:t>단위로 저장</a:t>
            </a:r>
            <a:r>
              <a:rPr lang="en-US" altLang="ko-KR" sz="1600" b="0" spc="-140" dirty="0"/>
              <a:t>. </a:t>
            </a:r>
            <a:r>
              <a:rPr lang="ko-KR" altLang="en-US" sz="1600" b="0" spc="-140" dirty="0"/>
              <a:t>워드는 </a:t>
            </a:r>
            <a:r>
              <a:rPr lang="en-US" altLang="ko-KR" sz="1600" b="0" spc="-140" dirty="0"/>
              <a:t>CPU</a:t>
            </a:r>
            <a:r>
              <a:rPr lang="ko-KR" altLang="en-US" sz="1600" b="0" spc="-140" dirty="0"/>
              <a:t>에 의해 한 번에 처리될 수 있는 비트들의 그룹</a:t>
            </a:r>
            <a:r>
              <a:rPr lang="en-US" altLang="ko-KR" sz="1600" b="0" spc="-140" dirty="0"/>
              <a:t>(8, 16, 32, 66</a:t>
            </a:r>
            <a:r>
              <a:rPr lang="ko-KR" altLang="en-US" sz="1600" b="0" spc="-140" dirty="0"/>
              <a:t>비트</a:t>
            </a:r>
            <a:r>
              <a:rPr lang="en-US" altLang="ko-KR" sz="1600" b="0" spc="-140" dirty="0"/>
              <a:t>)</a:t>
            </a:r>
            <a:endParaRPr lang="ko-KR" altLang="en-US" sz="1600" b="0" spc="-14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114" y="1916832"/>
            <a:ext cx="4278911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오른쪽 중괄호 2"/>
          <p:cNvSpPr/>
          <p:nvPr/>
        </p:nvSpPr>
        <p:spPr>
          <a:xfrm>
            <a:off x="3992553" y="2271539"/>
            <a:ext cx="144016" cy="792088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중괄호 5"/>
          <p:cNvSpPr/>
          <p:nvPr/>
        </p:nvSpPr>
        <p:spPr>
          <a:xfrm>
            <a:off x="3995936" y="4969743"/>
            <a:ext cx="140633" cy="547489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64335" y="2498306"/>
            <a:ext cx="746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4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98228" y="5074210"/>
            <a:ext cx="746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4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</a:p>
        </p:txBody>
      </p:sp>
    </p:spTree>
    <p:extLst>
      <p:ext uri="{BB962C8B-B14F-4D97-AF65-F5344CB8AC3E}">
        <p14:creationId xmlns:p14="http://schemas.microsoft.com/office/powerpoint/2010/main" val="1130820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컴퓨터 시스템의 구성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 marL="0" indent="0">
              <a:lnSpc>
                <a:spcPct val="110000"/>
              </a:lnSpc>
              <a:spcAft>
                <a:spcPts val="200"/>
              </a:spcAft>
              <a:buNone/>
            </a:pPr>
            <a:r>
              <a:rPr lang="ko-KR" altLang="en-US" sz="2200" spc="-100" dirty="0">
                <a:solidFill>
                  <a:srgbClr val="2B6278"/>
                </a:solidFill>
              </a:rPr>
              <a:t>     컴퓨터 시스템의 계층 레벨</a:t>
            </a:r>
            <a:endParaRPr lang="en-US" altLang="ko-KR" sz="2200" spc="-100" dirty="0">
              <a:solidFill>
                <a:srgbClr val="2B6278"/>
              </a:solidFill>
            </a:endParaRP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b="1" spc="-100" dirty="0">
                <a:solidFill>
                  <a:srgbClr val="00B0F0"/>
                </a:solidFill>
              </a:rPr>
              <a:t>레벨 </a:t>
            </a:r>
            <a:r>
              <a:rPr lang="en-US" altLang="ko-KR" b="1" spc="-100" dirty="0">
                <a:solidFill>
                  <a:srgbClr val="00B0F0"/>
                </a:solidFill>
              </a:rPr>
              <a:t>6</a:t>
            </a:r>
            <a:r>
              <a:rPr lang="en-US" altLang="ko-KR" spc="-100" dirty="0"/>
              <a:t> :</a:t>
            </a:r>
            <a:r>
              <a:rPr lang="ko-KR" altLang="en-US" spc="-100" dirty="0"/>
              <a:t> 사용자 레벨이며 응용 프로그램들로 구성된다</a:t>
            </a:r>
            <a:r>
              <a:rPr lang="en-US" altLang="ko-KR" spc="-100" dirty="0"/>
              <a:t>. </a:t>
            </a:r>
            <a:r>
              <a:rPr lang="ko-KR" altLang="en-US" spc="-100" dirty="0"/>
              <a:t>이 레벨에서 사용자들은 워드 프로세서</a:t>
            </a:r>
            <a:r>
              <a:rPr lang="en-US" altLang="ko-KR" spc="-100" dirty="0"/>
              <a:t>, </a:t>
            </a:r>
            <a:r>
              <a:rPr lang="ko-KR" altLang="en-US" spc="-100" dirty="0"/>
              <a:t>그래픽 패키지</a:t>
            </a:r>
            <a:r>
              <a:rPr lang="en-US" altLang="ko-KR" spc="-100" dirty="0"/>
              <a:t>, </a:t>
            </a:r>
            <a:r>
              <a:rPr lang="ko-KR" altLang="en-US" spc="-100" dirty="0"/>
              <a:t>게임 등과 같은 프로그램을 동작시킨다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b="1" spc="-100" dirty="0">
                <a:solidFill>
                  <a:srgbClr val="00B0F0"/>
                </a:solidFill>
              </a:rPr>
              <a:t>레벨 </a:t>
            </a:r>
            <a:r>
              <a:rPr lang="en-US" altLang="ko-KR" b="1" spc="-100" dirty="0">
                <a:solidFill>
                  <a:srgbClr val="00B0F0"/>
                </a:solidFill>
              </a:rPr>
              <a:t>5</a:t>
            </a:r>
            <a:r>
              <a:rPr lang="en-US" altLang="ko-KR" spc="-100" dirty="0"/>
              <a:t> :</a:t>
            </a:r>
            <a:r>
              <a:rPr lang="ko-KR" altLang="en-US" spc="-100" dirty="0"/>
              <a:t> </a:t>
            </a:r>
            <a:r>
              <a:rPr lang="en-US" altLang="ko-KR" spc="-100" dirty="0"/>
              <a:t>C/C++, JAVA, FORTRAN</a:t>
            </a:r>
            <a:r>
              <a:rPr lang="ko-KR" altLang="en-US" spc="-100" dirty="0"/>
              <a:t> 같은 고급 언어로 구성되어 있다</a:t>
            </a:r>
            <a:r>
              <a:rPr lang="en-US" altLang="ko-KR" spc="-100" dirty="0"/>
              <a:t>. </a:t>
            </a:r>
            <a:r>
              <a:rPr lang="ko-KR" altLang="en-US" spc="-100" dirty="0"/>
              <a:t>고급 언어 → 어셈블리어 → 기계어 순으로 변환된다</a:t>
            </a:r>
            <a:r>
              <a:rPr lang="en-US" altLang="ko-KR" spc="-100" dirty="0"/>
              <a:t>.</a:t>
            </a:r>
            <a:endParaRPr lang="ko-KR" altLang="en-US" spc="-1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01984" y="731957"/>
            <a:ext cx="341760" cy="430887"/>
            <a:chOff x="1454125" y="2542102"/>
            <a:chExt cx="341760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1475656" y="2596842"/>
              <a:ext cx="288032" cy="340519"/>
            </a:xfrm>
            <a:prstGeom prst="roundRect">
              <a:avLst/>
            </a:prstGeom>
            <a:solidFill>
              <a:srgbClr val="2B6278"/>
            </a:solidFill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54125" y="2542102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4</a:t>
              </a:r>
              <a:endParaRPr lang="ko-KR" alt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2420888"/>
            <a:ext cx="5096817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12160" y="2564904"/>
            <a:ext cx="2771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 구조에서는</a:t>
            </a:r>
            <a:endParaRPr lang="en-US" altLang="ko-KR" sz="1600" spc="-1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레벨 </a:t>
            </a:r>
            <a:r>
              <a:rPr lang="en-US" altLang="ko-KR" sz="1600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레벨 </a:t>
            </a:r>
            <a:r>
              <a:rPr lang="en-US" altLang="ko-KR" sz="1600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 다룬다</a:t>
            </a:r>
            <a:r>
              <a:rPr lang="en-US" altLang="ko-KR" sz="1600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spc="-1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6246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컴퓨터 시스템의 구성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 marL="542925" lvl="1" indent="-161925">
              <a:lnSpc>
                <a:spcPct val="120000"/>
              </a:lnSpc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b="1" spc="-100" dirty="0">
                <a:solidFill>
                  <a:srgbClr val="00B0F0"/>
                </a:solidFill>
              </a:rPr>
              <a:t>레벨 </a:t>
            </a:r>
            <a:r>
              <a:rPr lang="en-US" altLang="ko-KR" b="1" spc="-100" dirty="0">
                <a:solidFill>
                  <a:srgbClr val="00B0F0"/>
                </a:solidFill>
              </a:rPr>
              <a:t>4</a:t>
            </a:r>
            <a:r>
              <a:rPr lang="en-US" altLang="ko-KR" spc="-100" dirty="0"/>
              <a:t> :</a:t>
            </a:r>
            <a:r>
              <a:rPr lang="ko-KR" altLang="en-US" spc="-100" dirty="0"/>
              <a:t> 어셈블리어를 포함한다</a:t>
            </a:r>
            <a:r>
              <a:rPr lang="en-US" altLang="ko-KR" spc="-100" dirty="0"/>
              <a:t>. </a:t>
            </a:r>
            <a:r>
              <a:rPr lang="ko-KR" altLang="en-US" spc="-100" dirty="0"/>
              <a:t>어셈블리어 명령어 </a:t>
            </a:r>
            <a:r>
              <a:rPr lang="en-US" altLang="ko-KR" spc="-100" dirty="0"/>
              <a:t>1</a:t>
            </a:r>
            <a:r>
              <a:rPr lang="ko-KR" altLang="en-US" spc="-100" dirty="0"/>
              <a:t>개가 정확히 기계어 명령어 </a:t>
            </a:r>
            <a:r>
              <a:rPr lang="en-US" altLang="ko-KR" spc="-100" dirty="0"/>
              <a:t>1</a:t>
            </a:r>
            <a:r>
              <a:rPr lang="ko-KR" altLang="en-US" spc="-100" dirty="0"/>
              <a:t>개로 변환된다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20000"/>
              </a:lnSpc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b="1" spc="-100" dirty="0">
                <a:solidFill>
                  <a:srgbClr val="00B0F0"/>
                </a:solidFill>
              </a:rPr>
              <a:t>레벨 </a:t>
            </a:r>
            <a:r>
              <a:rPr lang="en-US" altLang="ko-KR" b="1" spc="-100" dirty="0">
                <a:solidFill>
                  <a:srgbClr val="00B0F0"/>
                </a:solidFill>
              </a:rPr>
              <a:t>3</a:t>
            </a:r>
            <a:r>
              <a:rPr lang="en-US" altLang="ko-KR" spc="-100" dirty="0"/>
              <a:t> :</a:t>
            </a:r>
            <a:r>
              <a:rPr lang="ko-KR" altLang="en-US" spc="-100" dirty="0"/>
              <a:t> 시스템 소프트웨어 레벨로 운영체제와 라이브러리들로 구성된다</a:t>
            </a:r>
            <a:r>
              <a:rPr lang="en-US" altLang="ko-KR" spc="-100" dirty="0"/>
              <a:t>. </a:t>
            </a:r>
            <a:r>
              <a:rPr lang="ko-KR" altLang="en-US" spc="-100" dirty="0"/>
              <a:t>이 레벨은 다중 프로그래밍</a:t>
            </a:r>
            <a:r>
              <a:rPr lang="en-US" altLang="ko-KR" spc="-100" dirty="0"/>
              <a:t>, </a:t>
            </a:r>
            <a:r>
              <a:rPr lang="ko-KR" altLang="en-US" spc="-100" dirty="0"/>
              <a:t>메모리 할당</a:t>
            </a:r>
            <a:r>
              <a:rPr lang="en-US" altLang="ko-KR" spc="-100" dirty="0"/>
              <a:t>, </a:t>
            </a:r>
            <a:r>
              <a:rPr lang="ko-KR" altLang="en-US" spc="-100" dirty="0"/>
              <a:t>프로세스 관리와 기타 중요 기능을 담당한다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20000"/>
              </a:lnSpc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b="1" spc="-100" dirty="0">
                <a:solidFill>
                  <a:srgbClr val="00B0F0"/>
                </a:solidFill>
              </a:rPr>
              <a:t>레벨 </a:t>
            </a:r>
            <a:r>
              <a:rPr lang="en-US" altLang="ko-KR" b="1" spc="-100" dirty="0">
                <a:solidFill>
                  <a:srgbClr val="00B0F0"/>
                </a:solidFill>
              </a:rPr>
              <a:t>2</a:t>
            </a:r>
            <a:r>
              <a:rPr lang="en-US" altLang="ko-KR" spc="-100" dirty="0"/>
              <a:t> :</a:t>
            </a:r>
            <a:r>
              <a:rPr lang="ko-KR" altLang="en-US" spc="-100" dirty="0"/>
              <a:t> 명령어 세트 아키텍처</a:t>
            </a:r>
            <a:r>
              <a:rPr lang="en-US" altLang="ko-KR" spc="-100" dirty="0"/>
              <a:t>(Instruction Set Architecture, ISA) </a:t>
            </a:r>
            <a:r>
              <a:rPr lang="ko-KR" altLang="en-US" spc="-100" dirty="0"/>
              <a:t>레벨인 컴퓨터 시스템의 특정 구조에 의해 인식되는 기계어로 구성되어 있다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b="1" spc="-100" dirty="0">
                <a:solidFill>
                  <a:srgbClr val="00B0F0"/>
                </a:solidFill>
              </a:rPr>
              <a:t>레벨 </a:t>
            </a:r>
            <a:r>
              <a:rPr lang="en-US" altLang="ko-KR" b="1" spc="-100" dirty="0">
                <a:solidFill>
                  <a:srgbClr val="00B0F0"/>
                </a:solidFill>
              </a:rPr>
              <a:t>1</a:t>
            </a:r>
            <a:r>
              <a:rPr lang="ko-KR" altLang="en-US" spc="-100" dirty="0"/>
              <a:t>은 제어 레벨로 제어 장치가 명령어들을 해독</a:t>
            </a:r>
            <a:r>
              <a:rPr lang="en-US" altLang="ko-KR" spc="-100" dirty="0"/>
              <a:t>(decode)</a:t>
            </a:r>
            <a:r>
              <a:rPr lang="ko-KR" altLang="en-US" spc="-100" dirty="0"/>
              <a:t>하고 실행하며</a:t>
            </a:r>
            <a:r>
              <a:rPr lang="en-US" altLang="ko-KR" spc="-100" dirty="0"/>
              <a:t>, </a:t>
            </a:r>
            <a:r>
              <a:rPr lang="ko-KR" altLang="en-US" spc="-100" dirty="0"/>
              <a:t>데이터들을 이동할 시간과 장소들을 결정한다</a:t>
            </a:r>
            <a:r>
              <a:rPr lang="en-US" altLang="ko-KR" spc="-100" dirty="0"/>
              <a:t>. </a:t>
            </a:r>
            <a:r>
              <a:rPr lang="ko-KR" altLang="en-US" spc="-100" dirty="0"/>
              <a:t>제어 장치는 레벨 </a:t>
            </a:r>
            <a:r>
              <a:rPr lang="en-US" altLang="ko-KR" spc="-100" dirty="0"/>
              <a:t>2</a:t>
            </a:r>
            <a:r>
              <a:rPr lang="ko-KR" altLang="en-US" spc="-100" dirty="0"/>
              <a:t>에서 기계어 명령어를 한번에 하나씩 읽어서 필요한 동작을 수행하기 위한 신호들을 발생시킨다</a:t>
            </a:r>
            <a:r>
              <a:rPr lang="en-US" altLang="ko-KR" spc="-100" dirty="0"/>
              <a:t>. </a:t>
            </a:r>
            <a:r>
              <a:rPr lang="ko-KR" altLang="en-US" spc="-100" dirty="0"/>
              <a:t>제어 장치는 하드와이어 </a:t>
            </a:r>
            <a:r>
              <a:rPr lang="en-US" altLang="ko-KR" spc="-100" dirty="0"/>
              <a:t>hardwired </a:t>
            </a:r>
            <a:r>
              <a:rPr lang="ko-KR" altLang="en-US" spc="-100" dirty="0"/>
              <a:t>방식과 마이크로 프로그램 </a:t>
            </a:r>
            <a:r>
              <a:rPr lang="en-US" altLang="ko-KR" spc="-100" dirty="0"/>
              <a:t>microprogrammed </a:t>
            </a:r>
            <a:r>
              <a:rPr lang="ko-KR" altLang="en-US" spc="-100" dirty="0"/>
              <a:t>방식 중 하나로 구현할 수 있다</a:t>
            </a:r>
            <a:r>
              <a:rPr lang="en-US" altLang="ko-KR" spc="-100" dirty="0"/>
              <a:t>(5</a:t>
            </a:r>
            <a:r>
              <a:rPr lang="ko-KR" altLang="en-US" spc="-100" dirty="0"/>
              <a:t>장에서 설명</a:t>
            </a:r>
            <a:r>
              <a:rPr lang="en-US" altLang="ko-KR" spc="-100" dirty="0"/>
              <a:t>).</a:t>
            </a:r>
            <a:endParaRPr lang="ko-KR" altLang="en-US" spc="-100" dirty="0"/>
          </a:p>
        </p:txBody>
      </p:sp>
    </p:spTree>
    <p:extLst>
      <p:ext uri="{BB962C8B-B14F-4D97-AF65-F5344CB8AC3E}">
        <p14:creationId xmlns:p14="http://schemas.microsoft.com/office/powerpoint/2010/main" val="331676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7"/>
          <p:cNvSpPr txBox="1">
            <a:spLocks/>
          </p:cNvSpPr>
          <p:nvPr/>
        </p:nvSpPr>
        <p:spPr>
          <a:xfrm>
            <a:off x="176233" y="1188042"/>
            <a:ext cx="8963994" cy="566995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auto" latinLnBrk="1">
              <a:spcBef>
                <a:spcPts val="0"/>
              </a:spcBef>
              <a:spcAft>
                <a:spcPts val="0"/>
              </a:spcAft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9pPr>
          </a:lstStyle>
          <a:p>
            <a:pPr marL="93662"/>
            <a:r>
              <a:rPr lang="en-US" altLang="ko-KR" sz="1800" spc="-1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2022</a:t>
            </a:r>
            <a:r>
              <a:rPr lang="ko-KR" altLang="en-US" sz="1800" spc="-1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학년도 </a:t>
            </a:r>
            <a:r>
              <a:rPr lang="en-US" altLang="ko-KR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1</a:t>
            </a:r>
            <a:r>
              <a:rPr lang="ko-KR" altLang="en-US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학기 컴퓨터 구조 강의 교수 권기덕 입니다</a:t>
            </a:r>
            <a:r>
              <a:rPr lang="en-US" altLang="ko-KR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. </a:t>
            </a:r>
          </a:p>
          <a:p>
            <a:pPr marL="93662"/>
            <a:endParaRPr lang="en-US" altLang="ko-KR" sz="1800" spc="-100" dirty="0"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  <a:p>
            <a:pPr marL="93662"/>
            <a:r>
              <a:rPr lang="en-US" altLang="ko-KR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4</a:t>
            </a:r>
            <a:r>
              <a:rPr lang="ko-KR" altLang="en-US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차 산업혁명이니 인공지능이니 주위에 가깝게 느껴지는 단어들이 실생활에서 사용되고 </a:t>
            </a:r>
            <a:endParaRPr lang="en-US" altLang="ko-KR" sz="1800" spc="-100" dirty="0"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  <a:p>
            <a:pPr marL="93662"/>
            <a:r>
              <a:rPr lang="ko-KR" altLang="en-US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있음을 알게 해주지요</a:t>
            </a:r>
            <a:r>
              <a:rPr lang="en-US" altLang="ko-KR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. </a:t>
            </a:r>
          </a:p>
          <a:p>
            <a:pPr marL="93662"/>
            <a:r>
              <a:rPr lang="ko-KR" altLang="en-US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특히</a:t>
            </a:r>
            <a:r>
              <a:rPr lang="en-US" altLang="ko-KR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, </a:t>
            </a:r>
            <a:r>
              <a:rPr lang="ko-KR" altLang="en-US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암호화폐라고 비트코인은 많이 들어보셨을 것이지만 이의 원리를 알고 </a:t>
            </a:r>
            <a:r>
              <a:rPr lang="ko-KR" altLang="en-US" sz="1800" spc="-100" dirty="0" err="1">
                <a:latin typeface="LG Smart UI Light" panose="020B0300000101010101" pitchFamily="50" charset="-127"/>
                <a:ea typeface="LG Smart UI Light" panose="020B0300000101010101" pitchFamily="50" charset="-127"/>
              </a:rPr>
              <a:t>계신분들은</a:t>
            </a:r>
            <a:endParaRPr lang="en-US" altLang="ko-KR" sz="1800" spc="-100" dirty="0"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  <a:p>
            <a:pPr marL="93662"/>
            <a:r>
              <a:rPr lang="ko-KR" altLang="en-US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많이 없는 듯합니다</a:t>
            </a:r>
            <a:r>
              <a:rPr lang="en-US" altLang="ko-KR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. </a:t>
            </a:r>
          </a:p>
          <a:p>
            <a:pPr marL="93662"/>
            <a:r>
              <a:rPr lang="ko-KR" altLang="en-US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오픈소스 소프트웨어 형태로 만들어진 블록체인기술은 전자서명을 통해 참가자들의 블록이 체인을 이루는 일종의 암호화 기술입니다</a:t>
            </a:r>
            <a:r>
              <a:rPr lang="en-US" altLang="ko-KR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. </a:t>
            </a:r>
          </a:p>
          <a:p>
            <a:pPr marL="93662"/>
            <a:r>
              <a:rPr lang="en-US" altLang="ko-KR" sz="1800" spc="-100" dirty="0" err="1">
                <a:latin typeface="LG Smart UI Light" panose="020B0300000101010101" pitchFamily="50" charset="-127"/>
                <a:ea typeface="LG Smart UI Light" panose="020B0300000101010101" pitchFamily="50" charset="-127"/>
              </a:rPr>
              <a:t>IoT</a:t>
            </a:r>
            <a:r>
              <a:rPr lang="ko-KR" altLang="en-US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의 근간을 이루는 센서와 통신네트워크를 통해서 제어할 수 있는 근간은 컴퓨터의 구조를 </a:t>
            </a:r>
            <a:endParaRPr lang="en-US" altLang="ko-KR" sz="1800" spc="-100" dirty="0"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  <a:p>
            <a:pPr marL="93662"/>
            <a:r>
              <a:rPr lang="ko-KR" altLang="en-US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이해하는 것입니다</a:t>
            </a:r>
            <a:r>
              <a:rPr lang="en-US" altLang="ko-KR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. </a:t>
            </a:r>
          </a:p>
          <a:p>
            <a:pPr marL="93662"/>
            <a:r>
              <a:rPr lang="ko-KR" altLang="en-US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이에 본 강의는 컴퓨터에 대하여 좀 더 이해하고 현실에서 사용하고 있는 주변의 모든 것을</a:t>
            </a:r>
            <a:endParaRPr lang="en-US" altLang="ko-KR" sz="1800" spc="-100" dirty="0"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  <a:p>
            <a:pPr marL="93662"/>
            <a:r>
              <a:rPr lang="ko-KR" altLang="en-US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포함하여 넓게 학습하는 것을 목적으로 합니다</a:t>
            </a:r>
            <a:r>
              <a:rPr lang="en-US" altLang="ko-KR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. </a:t>
            </a:r>
          </a:p>
          <a:p>
            <a:pPr marL="93662"/>
            <a:r>
              <a:rPr lang="ko-KR" altLang="en-US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여러분들이 생각하는 컴퓨터와 관련된 주변의 기기들은 무엇이 </a:t>
            </a:r>
            <a:r>
              <a:rPr lang="ko-KR" altLang="en-US" sz="1800" spc="-1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있을까요</a:t>
            </a:r>
            <a:r>
              <a:rPr lang="en-US" altLang="ko-KR" sz="1800" spc="-1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?</a:t>
            </a:r>
          </a:p>
          <a:p>
            <a:pPr marL="93662"/>
            <a:r>
              <a:rPr lang="ko-KR" altLang="en-US" sz="1800" spc="-1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최근에는 메타버스</a:t>
            </a:r>
            <a:r>
              <a:rPr lang="en-US" altLang="ko-KR" sz="1800" spc="-1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, NFT, </a:t>
            </a:r>
            <a:r>
              <a:rPr lang="ko-KR" altLang="en-US" sz="1800" spc="-1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디지털트윈 등으로 확장해 나가고 있지요</a:t>
            </a:r>
            <a:r>
              <a:rPr lang="en-US" altLang="ko-KR" sz="1800" spc="-1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.</a:t>
            </a:r>
            <a:endParaRPr lang="en-US" altLang="ko-KR" sz="1800" spc="-100" dirty="0"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  <a:p>
            <a:pPr marL="93662"/>
            <a:endParaRPr lang="en-US" altLang="ko-KR" sz="1800" spc="-100" dirty="0"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  <a:p>
            <a:pPr marL="93662"/>
            <a:r>
              <a:rPr lang="ko-KR" altLang="en-US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학업에 관련한 </a:t>
            </a:r>
            <a:r>
              <a:rPr lang="ko-KR" altLang="en-US" sz="1800" spc="-1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문의사항은 과사무실 이예닮 조교에게 문의하거나 </a:t>
            </a:r>
            <a:r>
              <a:rPr lang="en-US" altLang="ko-KR" sz="1800" spc="-100">
                <a:latin typeface="LG Smart UI Light" panose="020B0300000101010101" pitchFamily="50" charset="-127"/>
                <a:ea typeface="LG Smart UI Light" panose="020B0300000101010101" pitchFamily="50" charset="-127"/>
                <a:hlinkClick r:id="rId2"/>
              </a:rPr>
              <a:t>kkkd89</a:t>
            </a:r>
            <a:r>
              <a:rPr lang="en-US" altLang="ko-KR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  <a:hlinkClick r:id="rId2"/>
              </a:rPr>
              <a:t>@naver.com</a:t>
            </a:r>
            <a:r>
              <a:rPr lang="en-US" altLang="ko-KR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 </a:t>
            </a:r>
            <a:r>
              <a:rPr lang="ko-KR" altLang="en-US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으로 보내주시기 바랍니다</a:t>
            </a:r>
            <a:r>
              <a:rPr lang="en-US" altLang="ko-KR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.  </a:t>
            </a:r>
            <a:endParaRPr lang="ko-KR" altLang="en-US" sz="1800" spc="-100" dirty="0"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63500" y="51786"/>
            <a:ext cx="8252916" cy="856934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9pPr>
          </a:lstStyle>
          <a:p>
            <a:r>
              <a:rPr kumimoji="0" lang="ko-KR" altLang="en-US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수업에 들어가기 앞서 </a:t>
            </a:r>
          </a:p>
        </p:txBody>
      </p:sp>
    </p:spTree>
    <p:extLst>
      <p:ext uri="{BB962C8B-B14F-4D97-AF65-F5344CB8AC3E}">
        <p14:creationId xmlns:p14="http://schemas.microsoft.com/office/powerpoint/2010/main" val="2830935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컴퓨터의 역사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2200" spc="-100" dirty="0">
                <a:solidFill>
                  <a:srgbClr val="2B6278"/>
                </a:solidFill>
              </a:rPr>
              <a:t>     컴퓨터의 발전 과정</a:t>
            </a:r>
            <a:endParaRPr lang="en-US" altLang="ko-KR" sz="2200" spc="-100" dirty="0">
              <a:solidFill>
                <a:srgbClr val="2B6278"/>
              </a:solidFill>
            </a:endParaRPr>
          </a:p>
          <a:p>
            <a:pPr marL="447675" lvl="1" indent="-285750">
              <a:lnSpc>
                <a:spcPct val="110000"/>
              </a:lnSpc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ko-KR" altLang="en-US" sz="2000" b="1" spc="-100" dirty="0"/>
              <a:t>초기의 계산 도구</a:t>
            </a:r>
            <a:endParaRPr lang="en-US" altLang="ko-KR" sz="2000" b="1" spc="-10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계산을 하는 도구로서 가장 간단한 것은 주판이며</a:t>
            </a:r>
            <a:r>
              <a:rPr lang="en-US" altLang="ko-KR" spc="-100" dirty="0"/>
              <a:t>, </a:t>
            </a:r>
            <a:r>
              <a:rPr lang="ko-KR" altLang="en-US" spc="-100" dirty="0"/>
              <a:t>기원전 약 </a:t>
            </a:r>
            <a:r>
              <a:rPr lang="en-US" altLang="ko-KR" spc="-100" dirty="0"/>
              <a:t>3000</a:t>
            </a:r>
            <a:r>
              <a:rPr lang="ko-KR" altLang="en-US" spc="-100" dirty="0"/>
              <a:t>년 전 고대 메소포타미아 인들이 가장 먼저 사용했다고 추정된다</a:t>
            </a:r>
            <a:r>
              <a:rPr lang="en-US" altLang="ko-KR" spc="-100" dirty="0"/>
              <a:t>. 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주판을 제외하면 </a:t>
            </a:r>
            <a:r>
              <a:rPr lang="en-US" altLang="ko-KR" spc="-100" dirty="0"/>
              <a:t>17</a:t>
            </a:r>
            <a:r>
              <a:rPr lang="ko-KR" altLang="en-US" spc="-100" dirty="0"/>
              <a:t>세기에 이르도록 계산을 위한 특별한 도구가 없었다</a:t>
            </a:r>
            <a:r>
              <a:rPr lang="en-US" altLang="ko-KR" spc="-100" dirty="0"/>
              <a:t>.</a:t>
            </a:r>
          </a:p>
          <a:p>
            <a:pPr marL="447675" lvl="1" indent="-28575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ko-KR" altLang="en-US" sz="2000" b="1" spc="-100" dirty="0"/>
              <a:t>기계식 계산기</a:t>
            </a:r>
            <a:endParaRPr lang="en-US" altLang="ko-KR" sz="2000" b="1" spc="-10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b="1" spc="-100" dirty="0">
                <a:solidFill>
                  <a:srgbClr val="00B0F0"/>
                </a:solidFill>
              </a:rPr>
              <a:t>톱니바퀴를 이용한 수동 계산기</a:t>
            </a:r>
            <a:r>
              <a:rPr lang="ko-KR" altLang="en-US" spc="-100" dirty="0"/>
              <a:t> </a:t>
            </a:r>
            <a:r>
              <a:rPr lang="en-US" altLang="ko-KR" spc="-100" dirty="0"/>
              <a:t>: </a:t>
            </a:r>
            <a:r>
              <a:rPr lang="ko-KR" altLang="en-US" spc="-100" dirty="0"/>
              <a:t>기어로 연결된 </a:t>
            </a:r>
            <a:r>
              <a:rPr lang="ko-KR" altLang="en-US" spc="-100" dirty="0" err="1"/>
              <a:t>바퀴판들로</a:t>
            </a:r>
            <a:r>
              <a:rPr lang="ko-KR" altLang="en-US" spc="-100" dirty="0"/>
              <a:t> 덧셈과 뺄셈 수행</a:t>
            </a:r>
            <a:r>
              <a:rPr lang="en-US" altLang="ko-KR" spc="-100" dirty="0"/>
              <a:t>(1642</a:t>
            </a:r>
            <a:r>
              <a:rPr lang="ko-KR" altLang="en-US" spc="-100" dirty="0"/>
              <a:t>년 파스칼</a:t>
            </a:r>
            <a:r>
              <a:rPr lang="en-US" altLang="ko-KR" spc="-100" dirty="0"/>
              <a:t>)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1671</a:t>
            </a:r>
            <a:r>
              <a:rPr lang="ko-KR" altLang="en-US" spc="-100" dirty="0"/>
              <a:t>년 독일의 라이프니츠는 이를 개량하여 곱셈과 나눗셈도 가능한 계산기를 발명하였다</a:t>
            </a:r>
            <a:r>
              <a:rPr lang="en-US" altLang="ko-KR" spc="-100" dirty="0"/>
              <a:t>. </a:t>
            </a:r>
            <a:r>
              <a:rPr lang="ko-KR" altLang="en-US" spc="-100" dirty="0"/>
              <a:t>또 라이프니츠는 기계 장치에 더 적합한 진법을 연구해서</a:t>
            </a:r>
            <a:r>
              <a:rPr lang="en-US" altLang="ko-KR" spc="-100" dirty="0"/>
              <a:t> 17</a:t>
            </a:r>
            <a:r>
              <a:rPr lang="ko-KR" altLang="en-US" spc="-100" dirty="0"/>
              <a:t>세기 후반에 </a:t>
            </a:r>
            <a:r>
              <a:rPr lang="en-US" altLang="ko-KR" spc="-100" dirty="0"/>
              <a:t>2</a:t>
            </a:r>
            <a:r>
              <a:rPr lang="ko-KR" altLang="en-US" spc="-100" dirty="0"/>
              <a:t>진법을 창안했다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b="1" spc="-100" dirty="0">
                <a:solidFill>
                  <a:srgbClr val="00B0F0"/>
                </a:solidFill>
              </a:rPr>
              <a:t>차분 기관</a:t>
            </a:r>
            <a:r>
              <a:rPr lang="en-US" altLang="ko-KR" spc="-100" dirty="0"/>
              <a:t>(difference engine) : 1823</a:t>
            </a:r>
            <a:r>
              <a:rPr lang="ko-KR" altLang="en-US" spc="-100" dirty="0"/>
              <a:t>년 영국의 </a:t>
            </a:r>
            <a:r>
              <a:rPr lang="ko-KR" altLang="en-US" spc="-100" dirty="0" err="1"/>
              <a:t>배비지가</a:t>
            </a:r>
            <a:r>
              <a:rPr lang="ko-KR" altLang="en-US" spc="-100" dirty="0"/>
              <a:t> 삼각함수를 유효숫자 </a:t>
            </a:r>
            <a:r>
              <a:rPr lang="en-US" altLang="ko-KR" spc="-100" dirty="0"/>
              <a:t>5</a:t>
            </a:r>
            <a:r>
              <a:rPr lang="ko-KR" altLang="en-US" spc="-100" dirty="0"/>
              <a:t>자리까지 계산하여 종이에 표로 인쇄하였다</a:t>
            </a:r>
            <a:r>
              <a:rPr lang="en-US" altLang="ko-KR" spc="-100" dirty="0"/>
              <a:t>.</a:t>
            </a:r>
            <a:endParaRPr lang="ko-KR" altLang="en-US" spc="-1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01984" y="731957"/>
            <a:ext cx="341760" cy="430887"/>
            <a:chOff x="1454125" y="2542102"/>
            <a:chExt cx="341760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1475656" y="2596842"/>
              <a:ext cx="288032" cy="340519"/>
            </a:xfrm>
            <a:prstGeom prst="roundRect">
              <a:avLst/>
            </a:prstGeom>
            <a:solidFill>
              <a:srgbClr val="2B6278"/>
            </a:solidFill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54125" y="2542102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1</a:t>
              </a:r>
              <a:endParaRPr lang="ko-KR" alt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5810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컴퓨터의 역사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 marL="447675" lvl="1" indent="-28575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ko-KR" altLang="en-US" sz="2000" b="1" spc="-100" dirty="0"/>
              <a:t>기계식 계산기</a:t>
            </a:r>
            <a:r>
              <a:rPr lang="en-US" altLang="ko-KR" sz="2000" b="1" spc="-100" dirty="0"/>
              <a:t>(</a:t>
            </a:r>
            <a:r>
              <a:rPr lang="ko-KR" altLang="en-US" sz="2000" b="1" spc="-100" dirty="0"/>
              <a:t>계속</a:t>
            </a:r>
            <a:r>
              <a:rPr lang="en-US" altLang="ko-KR" sz="2000" b="1" spc="-100" dirty="0"/>
              <a:t>)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b="1" spc="-100" dirty="0">
                <a:solidFill>
                  <a:srgbClr val="00B0F0"/>
                </a:solidFill>
              </a:rPr>
              <a:t>해석 기관</a:t>
            </a:r>
            <a:r>
              <a:rPr lang="en-US" altLang="ko-KR" spc="-100" dirty="0"/>
              <a:t>(analytical engine) : </a:t>
            </a:r>
            <a:r>
              <a:rPr lang="ko-KR" altLang="en-US" spc="-100" dirty="0"/>
              <a:t>방정식을 순차적으로 풀 수 있도록 고안된 기계식 계산기</a:t>
            </a:r>
            <a:r>
              <a:rPr lang="en-US" altLang="ko-KR" spc="-100" dirty="0"/>
              <a:t>(1833</a:t>
            </a:r>
            <a:r>
              <a:rPr lang="ko-KR" altLang="en-US" spc="-100" dirty="0"/>
              <a:t>년</a:t>
            </a:r>
            <a:r>
              <a:rPr lang="en-US" altLang="ko-KR" spc="-100" dirty="0"/>
              <a:t>, </a:t>
            </a:r>
            <a:r>
              <a:rPr lang="ko-KR" altLang="en-US" spc="-100" dirty="0" err="1"/>
              <a:t>베비지</a:t>
            </a:r>
            <a:r>
              <a:rPr lang="en-US" altLang="ko-KR" spc="-100" dirty="0"/>
              <a:t>). </a:t>
            </a:r>
            <a:r>
              <a:rPr lang="ko-KR" altLang="en-US" spc="-100" dirty="0"/>
              <a:t>오늘날 사용하는 컴퓨터의 기본 요소를 모두 갖춘 것이었다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pc="-10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pc="-10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pc="-10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pc="-10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pc="-10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pc="-10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pc="-10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pc="-10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b="1" spc="-100" dirty="0">
                <a:solidFill>
                  <a:srgbClr val="00B0F0"/>
                </a:solidFill>
              </a:rPr>
              <a:t>천공 카드 시스템</a:t>
            </a:r>
            <a:r>
              <a:rPr lang="en-US" altLang="ko-KR" spc="-100" dirty="0"/>
              <a:t>(Punch Card System, PCS) : 1889</a:t>
            </a:r>
            <a:r>
              <a:rPr lang="ko-KR" altLang="en-US" spc="-100" dirty="0"/>
              <a:t>년 미국의 </a:t>
            </a:r>
            <a:r>
              <a:rPr lang="ko-KR" altLang="en-US" spc="-100" dirty="0" err="1"/>
              <a:t>홀러리스는</a:t>
            </a:r>
            <a:r>
              <a:rPr lang="ko-KR" altLang="en-US" spc="-100" dirty="0"/>
              <a:t> 인구조사에 활용하기 위한 시스템을 만들었다</a:t>
            </a:r>
            <a:r>
              <a:rPr lang="en-US" altLang="ko-KR" spc="-100" dirty="0"/>
              <a:t>. </a:t>
            </a:r>
            <a:r>
              <a:rPr lang="ko-KR" altLang="en-US" spc="-100" dirty="0"/>
              <a:t>종이 카드에 구멍을 뚫어 자료를 처리하는 시스템으로 수 백 장의 카드를 읽고 기억하는 데 </a:t>
            </a:r>
            <a:r>
              <a:rPr lang="en-US" altLang="ko-KR" spc="-100" dirty="0"/>
              <a:t>1</a:t>
            </a:r>
            <a:r>
              <a:rPr lang="ko-KR" altLang="en-US" spc="-100" dirty="0"/>
              <a:t>분도 걸리지 않았다</a:t>
            </a:r>
            <a:r>
              <a:rPr lang="en-US" altLang="ko-KR" spc="-100" dirty="0"/>
              <a:t>. </a:t>
            </a:r>
            <a:r>
              <a:rPr lang="ko-KR" altLang="en-US" spc="-100" dirty="0"/>
              <a:t>그 결과 </a:t>
            </a:r>
            <a:r>
              <a:rPr lang="en-US" altLang="ko-KR" spc="-100" dirty="0"/>
              <a:t>1890</a:t>
            </a:r>
            <a:r>
              <a:rPr lang="ko-KR" altLang="en-US" spc="-100" dirty="0"/>
              <a:t>년에 시행된 인구조사에서는 </a:t>
            </a:r>
            <a:r>
              <a:rPr lang="en-US" altLang="ko-KR" spc="-100" dirty="0"/>
              <a:t>7</a:t>
            </a:r>
            <a:r>
              <a:rPr lang="ko-KR" altLang="en-US" spc="-100" dirty="0"/>
              <a:t>년 이상이 걸리던 통계 처리 시간을 </a:t>
            </a:r>
            <a:r>
              <a:rPr lang="en-US" altLang="ko-KR" spc="-100" dirty="0"/>
              <a:t>3</a:t>
            </a:r>
            <a:r>
              <a:rPr lang="ko-KR" altLang="en-US" spc="-100" dirty="0"/>
              <a:t>년 이하로 단축시켰다</a:t>
            </a:r>
            <a:r>
              <a:rPr lang="en-US" altLang="ko-KR" spc="-100" dirty="0"/>
              <a:t>.</a:t>
            </a:r>
            <a:endParaRPr lang="ko-KR" altLang="en-US" spc="-1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890573"/>
            <a:ext cx="4660751" cy="2402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2147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컴퓨터의 역사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 marL="447675" lvl="1" indent="-285750">
              <a:lnSpc>
                <a:spcPct val="120000"/>
              </a:lnSpc>
              <a:spcBef>
                <a:spcPts val="180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ko-KR" altLang="en-US" sz="2000" b="1" spc="-100" dirty="0"/>
              <a:t>전기 기계식 계산기</a:t>
            </a:r>
            <a:endParaRPr lang="en-US" altLang="ko-KR" sz="2000" b="1" spc="-100" dirty="0"/>
          </a:p>
          <a:p>
            <a:pPr marL="542925" lvl="1" indent="-161925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b="1" spc="-100" dirty="0">
                <a:solidFill>
                  <a:srgbClr val="00B0F0"/>
                </a:solidFill>
              </a:rPr>
              <a:t>MARK-I</a:t>
            </a:r>
            <a:r>
              <a:rPr lang="en-US" altLang="ko-KR" spc="-100" dirty="0"/>
              <a:t>  : 1944</a:t>
            </a:r>
            <a:r>
              <a:rPr lang="ko-KR" altLang="en-US" spc="-100" dirty="0"/>
              <a:t>년 하버드 대학의 </a:t>
            </a:r>
            <a:r>
              <a:rPr lang="ko-KR" altLang="en-US" spc="-100" dirty="0" err="1"/>
              <a:t>에이킨이</a:t>
            </a:r>
            <a:r>
              <a:rPr lang="en-US" altLang="ko-KR" spc="-100" dirty="0"/>
              <a:t> </a:t>
            </a:r>
            <a:r>
              <a:rPr lang="ko-KR" altLang="en-US" spc="-100" dirty="0"/>
              <a:t>개발</a:t>
            </a:r>
            <a:r>
              <a:rPr lang="en-US" altLang="ko-KR" spc="-100" dirty="0"/>
              <a:t>. MARK-I</a:t>
            </a:r>
            <a:r>
              <a:rPr lang="ko-KR" altLang="en-US" spc="-100" dirty="0"/>
              <a:t>은 </a:t>
            </a:r>
            <a:r>
              <a:rPr lang="ko-KR" altLang="en-US" spc="-100" dirty="0" err="1"/>
              <a:t>배비지의</a:t>
            </a:r>
            <a:r>
              <a:rPr lang="ko-KR" altLang="en-US" spc="-100" dirty="0"/>
              <a:t> 해석 기관을 실현시킨 것으로서 </a:t>
            </a:r>
            <a:r>
              <a:rPr lang="ko-KR" altLang="en-US" spc="-100" dirty="0" err="1"/>
              <a:t>미해군의</a:t>
            </a:r>
            <a:r>
              <a:rPr lang="ko-KR" altLang="en-US" spc="-100" dirty="0"/>
              <a:t> 탄도 계산에 이용되었으며</a:t>
            </a:r>
            <a:r>
              <a:rPr lang="en-US" altLang="ko-KR" spc="-100" dirty="0"/>
              <a:t>, </a:t>
            </a:r>
            <a:r>
              <a:rPr lang="ko-KR" altLang="en-US" spc="-100" dirty="0"/>
              <a:t>수많은 수학이나 과학 문제를 해결하는 데 공헌했다</a:t>
            </a:r>
            <a:r>
              <a:rPr lang="en-US" altLang="ko-KR" spc="-100" dirty="0"/>
              <a:t>.</a:t>
            </a:r>
          </a:p>
          <a:p>
            <a:pPr marL="447675" lvl="1" indent="-285750">
              <a:lnSpc>
                <a:spcPct val="120000"/>
              </a:lnSpc>
              <a:spcBef>
                <a:spcPts val="180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ko-KR" altLang="en-US" sz="2000" b="1" spc="-100" dirty="0"/>
              <a:t>전자식 계산기</a:t>
            </a:r>
            <a:endParaRPr lang="en-US" altLang="ko-KR" sz="2000" b="1" spc="-100" dirty="0"/>
          </a:p>
          <a:p>
            <a:pPr marL="542925" lvl="1" indent="-161925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b="1" spc="-100" dirty="0" err="1">
                <a:solidFill>
                  <a:srgbClr val="00B0F0"/>
                </a:solidFill>
              </a:rPr>
              <a:t>에니악</a:t>
            </a:r>
            <a:r>
              <a:rPr lang="en-US" altLang="ko-KR" spc="-100" dirty="0"/>
              <a:t>(ENIAC, Electronic Numerical Integrator And Computer) : </a:t>
            </a:r>
            <a:r>
              <a:rPr lang="ko-KR" altLang="en-US" spc="-100" dirty="0"/>
              <a:t>진공관을 사용한 최초의 전자식 컴퓨터</a:t>
            </a:r>
            <a:r>
              <a:rPr lang="en-US" altLang="ko-KR" spc="-100" dirty="0"/>
              <a:t>(1946</a:t>
            </a:r>
            <a:r>
              <a:rPr lang="ko-KR" altLang="en-US" spc="-100" dirty="0"/>
              <a:t>년</a:t>
            </a:r>
            <a:r>
              <a:rPr lang="en-US" altLang="ko-KR" spc="-100" dirty="0"/>
              <a:t>,</a:t>
            </a:r>
            <a:r>
              <a:rPr lang="ko-KR" altLang="en-US" spc="-100" dirty="0"/>
              <a:t> </a:t>
            </a:r>
            <a:r>
              <a:rPr lang="ko-KR" altLang="en-US" spc="-100" dirty="0" err="1"/>
              <a:t>에커트와</a:t>
            </a:r>
            <a:r>
              <a:rPr lang="ko-KR" altLang="en-US" spc="-100" dirty="0"/>
              <a:t> </a:t>
            </a:r>
            <a:r>
              <a:rPr lang="ko-KR" altLang="en-US" spc="-100" dirty="0" err="1"/>
              <a:t>모클리</a:t>
            </a:r>
            <a:r>
              <a:rPr lang="en-US" altLang="ko-KR" spc="-100" dirty="0"/>
              <a:t>)</a:t>
            </a:r>
          </a:p>
          <a:p>
            <a:pPr marL="542925" lvl="1" indent="-161925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b="1" spc="-100" dirty="0" err="1">
                <a:solidFill>
                  <a:srgbClr val="00B0F0"/>
                </a:solidFill>
              </a:rPr>
              <a:t>에드삭</a:t>
            </a:r>
            <a:r>
              <a:rPr lang="en-US" altLang="ko-KR" spc="-100" dirty="0"/>
              <a:t>(EDSAC, Electronic Delay Storage Automatic Calculator) : 10</a:t>
            </a:r>
            <a:r>
              <a:rPr lang="ko-KR" altLang="en-US" spc="-100" dirty="0"/>
              <a:t>진수 체계와 프로그램 내장 방식의 계산기</a:t>
            </a:r>
            <a:r>
              <a:rPr lang="en-US" altLang="ko-KR" spc="-100" dirty="0"/>
              <a:t>(1949</a:t>
            </a:r>
            <a:r>
              <a:rPr lang="ko-KR" altLang="en-US" spc="-100" dirty="0"/>
              <a:t>년</a:t>
            </a:r>
            <a:r>
              <a:rPr lang="en-US" altLang="ko-KR" spc="-100" dirty="0"/>
              <a:t>,</a:t>
            </a:r>
            <a:r>
              <a:rPr lang="ko-KR" altLang="en-US" spc="-100" dirty="0"/>
              <a:t> </a:t>
            </a:r>
            <a:r>
              <a:rPr lang="ko-KR" altLang="en-US" spc="-100" dirty="0" err="1"/>
              <a:t>윌키스</a:t>
            </a:r>
            <a:r>
              <a:rPr lang="en-US" altLang="ko-KR" spc="-100" dirty="0"/>
              <a:t>) </a:t>
            </a:r>
          </a:p>
          <a:p>
            <a:pPr marL="542925" lvl="1" indent="-161925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b="1" spc="-100" dirty="0" err="1">
                <a:solidFill>
                  <a:srgbClr val="00B0F0"/>
                </a:solidFill>
              </a:rPr>
              <a:t>에드박</a:t>
            </a:r>
            <a:r>
              <a:rPr lang="en-US" altLang="ko-KR" spc="-100" dirty="0"/>
              <a:t>(EDVAC, Electronic Discrete Variable Automatic Computer) : 2</a:t>
            </a:r>
            <a:r>
              <a:rPr lang="ko-KR" altLang="en-US" spc="-100" dirty="0"/>
              <a:t>진수 체계와 프로그램 내장 방식을 적용</a:t>
            </a:r>
            <a:r>
              <a:rPr lang="en-US" altLang="ko-KR" spc="-100" dirty="0"/>
              <a:t>(1951</a:t>
            </a:r>
            <a:r>
              <a:rPr lang="ko-KR" altLang="en-US" spc="-100" dirty="0"/>
              <a:t>년</a:t>
            </a:r>
            <a:r>
              <a:rPr lang="en-US" altLang="ko-KR" spc="-100" dirty="0"/>
              <a:t>,</a:t>
            </a:r>
            <a:r>
              <a:rPr lang="ko-KR" altLang="en-US" spc="-100" dirty="0"/>
              <a:t> 폰 </a:t>
            </a:r>
            <a:r>
              <a:rPr lang="ko-KR" altLang="en-US" spc="-100" dirty="0" err="1"/>
              <a:t>노이만</a:t>
            </a:r>
            <a:r>
              <a:rPr lang="en-US" altLang="ko-KR" spc="-100" dirty="0"/>
              <a:t>)</a:t>
            </a:r>
          </a:p>
          <a:p>
            <a:pPr marL="542925" lvl="1" indent="-161925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b="1" spc="-100" dirty="0" err="1">
                <a:solidFill>
                  <a:srgbClr val="00B0F0"/>
                </a:solidFill>
              </a:rPr>
              <a:t>유니박</a:t>
            </a:r>
            <a:r>
              <a:rPr lang="en-US" altLang="ko-KR" spc="-100" dirty="0"/>
              <a:t>(UNIVAC, </a:t>
            </a:r>
            <a:r>
              <a:rPr lang="en-US" altLang="ko-KR" spc="-100" dirty="0" err="1"/>
              <a:t>UNIVersal</a:t>
            </a:r>
            <a:r>
              <a:rPr lang="en-US" altLang="ko-KR" spc="-100" dirty="0"/>
              <a:t> Automatic Computer) : </a:t>
            </a:r>
            <a:r>
              <a:rPr lang="ko-KR" altLang="en-US" spc="-100" dirty="0"/>
              <a:t>최초의 상용 컴퓨터</a:t>
            </a:r>
            <a:r>
              <a:rPr lang="en-US" altLang="ko-KR" spc="-100" dirty="0"/>
              <a:t>, </a:t>
            </a:r>
            <a:r>
              <a:rPr lang="ko-KR" altLang="en-US" spc="-100" dirty="0"/>
              <a:t>인구조사통계국에 설치</a:t>
            </a:r>
            <a:r>
              <a:rPr lang="en-US" altLang="ko-KR" spc="-100" dirty="0"/>
              <a:t>(1951</a:t>
            </a:r>
            <a:r>
              <a:rPr lang="ko-KR" altLang="en-US" spc="-100" dirty="0"/>
              <a:t>년</a:t>
            </a:r>
            <a:r>
              <a:rPr lang="en-US" altLang="ko-KR" spc="-100" dirty="0"/>
              <a:t>,</a:t>
            </a:r>
            <a:r>
              <a:rPr lang="ko-KR" altLang="en-US" spc="-100" dirty="0"/>
              <a:t> </a:t>
            </a:r>
            <a:r>
              <a:rPr lang="ko-KR" altLang="en-US" spc="-100" dirty="0" err="1"/>
              <a:t>모클리와</a:t>
            </a:r>
            <a:r>
              <a:rPr lang="ko-KR" altLang="en-US" spc="-100" dirty="0"/>
              <a:t> </a:t>
            </a:r>
            <a:r>
              <a:rPr lang="ko-KR" altLang="en-US" spc="-100" dirty="0" err="1"/>
              <a:t>에커트</a:t>
            </a:r>
            <a:r>
              <a:rPr lang="en-US" altLang="ko-KR" spc="-100" dirty="0"/>
              <a:t>)</a:t>
            </a:r>
          </a:p>
          <a:p>
            <a:pPr marL="542925" lvl="1" indent="-161925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pc="-100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5558730"/>
            <a:ext cx="801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컴퓨터의 발전 과정에 있어서 진공관 및 프로그램 내장 방식의 사용은 근대에서 현대로 넘어</a:t>
            </a:r>
          </a:p>
          <a:p>
            <a:r>
              <a:rPr lang="ko-KR" altLang="en-US" sz="16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오게 되는 분기점이 되었다</a:t>
            </a:r>
            <a:r>
              <a:rPr lang="en-US" altLang="ko-KR" sz="16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2812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컴퓨터의 역사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2200" spc="-100" dirty="0">
                <a:solidFill>
                  <a:srgbClr val="2B6278"/>
                </a:solidFill>
              </a:rPr>
              <a:t>     컴퓨터의 세대별 분류</a:t>
            </a:r>
            <a:endParaRPr lang="en-US" altLang="ko-KR" sz="2200" spc="-100" dirty="0">
              <a:solidFill>
                <a:srgbClr val="2B6278"/>
              </a:solidFill>
            </a:endParaRP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컴퓨터의 발전 과정을 세대별로 명확하게 설명하기는 어렵지만 새로운 하드웨어 부품의 출현을 기준으로 분류되고 있다</a:t>
            </a:r>
            <a:r>
              <a:rPr lang="en-US" altLang="ko-KR" spc="-100" dirty="0"/>
              <a:t>. 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01984" y="731957"/>
            <a:ext cx="341760" cy="430887"/>
            <a:chOff x="1454125" y="2542102"/>
            <a:chExt cx="341760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1475656" y="2596842"/>
              <a:ext cx="288032" cy="340519"/>
            </a:xfrm>
            <a:prstGeom prst="roundRect">
              <a:avLst/>
            </a:prstGeom>
            <a:solidFill>
              <a:srgbClr val="2B6278"/>
            </a:solidFill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54125" y="2542102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2</a:t>
              </a:r>
              <a:endParaRPr lang="ko-KR" alt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1"/>
            <a:ext cx="7632848" cy="375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802675"/>
            <a:ext cx="17145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711604"/>
            <a:ext cx="543508" cy="1087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4139952" y="6585379"/>
            <a:ext cx="58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-100" dirty="0">
                <a:solidFill>
                  <a:srgbClr val="7030A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진공관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688045" y="6534869"/>
            <a:ext cx="58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-100" dirty="0">
                <a:solidFill>
                  <a:srgbClr val="7030A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릴레이</a:t>
            </a:r>
            <a:endParaRPr lang="ko-KR" altLang="en-US" sz="1400" dirty="0">
              <a:solidFill>
                <a:srgbClr val="7030A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4" name="Picture 4" descr="IC에 대한 이미지 검색결과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2675"/>
            <a:ext cx="1097251" cy="71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748996"/>
            <a:ext cx="7334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5436096" y="6525344"/>
            <a:ext cx="857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-100" dirty="0">
                <a:solidFill>
                  <a:srgbClr val="7030A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트랜지스터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331858" y="6525344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pc="-100" dirty="0">
                <a:solidFill>
                  <a:srgbClr val="7030A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IC</a:t>
            </a:r>
            <a:endParaRPr lang="ko-KR" altLang="en-US" sz="1400" spc="-100" dirty="0">
              <a:solidFill>
                <a:srgbClr val="7030A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4543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컴퓨터의 역사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4508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집적 회로의 분류</a:t>
            </a:r>
            <a:endParaRPr lang="en-US" altLang="ko-KR" sz="1800" spc="-100" dirty="0"/>
          </a:p>
          <a:p>
            <a:pPr marL="542925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600" b="0" spc="-120" dirty="0"/>
              <a:t>집적 회로</a:t>
            </a:r>
            <a:r>
              <a:rPr lang="en-US" altLang="ko-KR" sz="1600" b="0" spc="-120" dirty="0"/>
              <a:t>(Integrated Circuit, IC)</a:t>
            </a:r>
            <a:r>
              <a:rPr lang="ko-KR" altLang="en-US" sz="1600" b="0" spc="-120" dirty="0"/>
              <a:t>가 개발된 </a:t>
            </a:r>
            <a:r>
              <a:rPr lang="en-US" altLang="ko-KR" sz="1600" b="0" spc="-120" dirty="0"/>
              <a:t>3</a:t>
            </a:r>
            <a:r>
              <a:rPr lang="ko-KR" altLang="en-US" sz="1600" b="0" spc="-120" dirty="0"/>
              <a:t>세대 이후에는 컴퓨터 세대에 대한 정의가 분명하지 않다</a:t>
            </a:r>
            <a:r>
              <a:rPr lang="en-US" altLang="ko-KR" sz="1600" b="0" spc="-120" dirty="0"/>
              <a:t>.</a:t>
            </a:r>
          </a:p>
          <a:p>
            <a:pPr marL="4508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endParaRPr lang="en-US" altLang="ko-KR" sz="1800" spc="-100" dirty="0"/>
          </a:p>
          <a:p>
            <a:pPr marL="4508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endParaRPr lang="ko-KR" altLang="en-US" sz="1800" spc="-1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88744"/>
              </p:ext>
            </p:extLst>
          </p:nvPr>
        </p:nvGraphicFramePr>
        <p:xfrm>
          <a:off x="683568" y="1536144"/>
          <a:ext cx="792088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SSI</a:t>
                      </a:r>
                    </a:p>
                    <a:p>
                      <a:pPr latinLnBrk="1"/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(Small Scale IC)</a:t>
                      </a:r>
                      <a:endParaRPr lang="ko-KR" altLang="en-US" sz="16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1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트랜지스터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수십 개가 집적된 소규모 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IC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로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기본 </a:t>
                      </a:r>
                      <a:r>
                        <a:rPr lang="ko-KR" altLang="en-US" sz="1600" b="0" spc="-100" baseline="0" dirty="0" err="1">
                          <a:solidFill>
                            <a:schemeClr val="tx1"/>
                          </a:solidFill>
                        </a:rPr>
                        <a:t>게이트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 기능과 </a:t>
                      </a:r>
                      <a:r>
                        <a:rPr lang="ko-KR" altLang="en-US" sz="1600" b="0" spc="-100" baseline="0" dirty="0" err="1">
                          <a:solidFill>
                            <a:schemeClr val="tx1"/>
                          </a:solidFill>
                        </a:rPr>
                        <a:t>플립플롭이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 이에 해당한다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MSI</a:t>
                      </a:r>
                    </a:p>
                    <a:p>
                      <a:pPr latinLnBrk="1"/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(Medium Scale IC)</a:t>
                      </a:r>
                      <a:endParaRPr lang="ko-KR" altLang="en-US" sz="16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latinLnBrk="1">
                        <a:buClr>
                          <a:srgbClr val="00B0F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트랜지스터 수백 개가 집적된 </a:t>
                      </a:r>
                      <a:r>
                        <a:rPr lang="ko-KR" altLang="en-US" sz="1600" b="0" spc="-100" baseline="0" dirty="0" err="1">
                          <a:solidFill>
                            <a:schemeClr val="tx1"/>
                          </a:solidFill>
                        </a:rPr>
                        <a:t>중규모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IC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로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spc="-100" baseline="0" dirty="0" err="1">
                          <a:solidFill>
                            <a:schemeClr val="tx1"/>
                          </a:solidFill>
                        </a:rPr>
                        <a:t>디코더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인코더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spc="-100" baseline="0" dirty="0" err="1">
                          <a:solidFill>
                            <a:schemeClr val="tx1"/>
                          </a:solidFill>
                        </a:rPr>
                        <a:t>멀티플렉서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spc="-100" baseline="0" dirty="0" err="1">
                          <a:solidFill>
                            <a:schemeClr val="tx1"/>
                          </a:solidFill>
                        </a:rPr>
                        <a:t>디멀티플렉서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카운터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레지스터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소형 기억 장치 등의 기능을 포함한다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u="none" strike="noStrike" kern="1200" spc="-1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LSI</a:t>
                      </a:r>
                    </a:p>
                    <a:p>
                      <a:pPr latinLnBrk="1"/>
                      <a:r>
                        <a:rPr lang="en-US" altLang="ko-KR" sz="1600" b="0" i="0" u="none" strike="noStrike" kern="1200" spc="-1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(Large Scale IC)</a:t>
                      </a:r>
                      <a:endParaRPr lang="ko-KR" altLang="en-US" sz="16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latinLnBrk="1">
                        <a:buClr>
                          <a:srgbClr val="00B0F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트랜지스터 수천 개가 집적된 대규모 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IC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로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, 8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비트 마이크로프로세서나 소규모 반도체 기억 장치 칩이 이에 해당한다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VLSI</a:t>
                      </a:r>
                    </a:p>
                    <a:p>
                      <a:pPr latinLnBrk="1"/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(Very Large Scale IC)</a:t>
                      </a:r>
                      <a:endParaRPr lang="ko-KR" altLang="en-US" sz="16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latinLnBrk="1">
                        <a:buClr>
                          <a:srgbClr val="00B0F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트랜지스터 수만에서 수십만 개 이상 집적된 초대규모 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IC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로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대용량 반도체 메모리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, 1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만 </a:t>
                      </a:r>
                      <a:r>
                        <a:rPr lang="ko-KR" altLang="en-US" sz="1600" b="0" spc="-100" baseline="0" dirty="0" err="1">
                          <a:solidFill>
                            <a:schemeClr val="tx1"/>
                          </a:solidFill>
                        </a:rPr>
                        <a:t>게이트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 이상의 논리 회로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단일 칩 마이크로프로세서 등이 있다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ULSI</a:t>
                      </a:r>
                    </a:p>
                    <a:p>
                      <a:pPr latinLnBrk="1"/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(Ultra Large Scale IC)</a:t>
                      </a:r>
                      <a:endParaRPr lang="ko-KR" altLang="en-US" sz="16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latinLnBrk="1">
                        <a:buClr>
                          <a:srgbClr val="00B0F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트랜지스터가 수백만 개 이상 집적된 극대규모 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IC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로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인텔의 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486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이나 </a:t>
                      </a:r>
                      <a:r>
                        <a:rPr lang="ko-KR" altLang="en-US" sz="1600" b="0" spc="-100" baseline="0" dirty="0" err="1">
                          <a:solidFill>
                            <a:schemeClr val="tx1"/>
                          </a:solidFill>
                        </a:rPr>
                        <a:t>팬티엄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수백 메가바이트 이상의 반도체 기억 장치 칩 등이 이에 해당한다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180975" indent="-180975" latinLnBrk="1">
                        <a:buClr>
                          <a:srgbClr val="00B0F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VLSI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ULSI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사이의 정확한 구분은 사실 모호하다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522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컴퓨터의 역사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47675" lvl="1" indent="-28575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en-US" altLang="ko-KR" sz="2000" b="1" spc="-100" dirty="0"/>
              <a:t>1</a:t>
            </a:r>
            <a:r>
              <a:rPr lang="ko-KR" altLang="en-US" sz="2000" b="1" spc="-100" dirty="0"/>
              <a:t>세대 컴퓨터</a:t>
            </a:r>
            <a:endParaRPr lang="en-US" altLang="ko-KR" sz="2000" b="1" spc="-10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진공관을 사용함에 따라 컴퓨터 크기가 매우 크며</a:t>
            </a:r>
            <a:r>
              <a:rPr lang="en-US" altLang="ko-KR" spc="-100" dirty="0"/>
              <a:t>, </a:t>
            </a:r>
            <a:r>
              <a:rPr lang="ko-KR" altLang="en-US" spc="-100" dirty="0"/>
              <a:t>열 발생량이 많고 전력 소모가 크다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폰 </a:t>
            </a:r>
            <a:r>
              <a:rPr lang="ko-KR" altLang="en-US" spc="-100" dirty="0" err="1"/>
              <a:t>노이만이</a:t>
            </a:r>
            <a:r>
              <a:rPr lang="ko-KR" altLang="en-US" spc="-100" dirty="0"/>
              <a:t> 제안한 프로그램 내장의 개념을 도입했다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수치 계산</a:t>
            </a:r>
            <a:r>
              <a:rPr lang="en-US" altLang="ko-KR" spc="-100" dirty="0"/>
              <a:t>, </a:t>
            </a:r>
            <a:r>
              <a:rPr lang="ko-KR" altLang="en-US" spc="-100" dirty="0"/>
              <a:t>통계 등에 사용되었다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컴퓨터 언어는 기계어와 어셈블리어를 사용했다</a:t>
            </a:r>
            <a:r>
              <a:rPr lang="en-US" altLang="ko-KR" spc="-100" dirty="0"/>
              <a:t>. 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대표적인 컴퓨터 </a:t>
            </a:r>
            <a:r>
              <a:rPr lang="en-US" altLang="ko-KR" spc="-100" dirty="0"/>
              <a:t>: ENIAC,</a:t>
            </a:r>
            <a:r>
              <a:rPr lang="ko-KR" altLang="en-US" spc="-100" dirty="0"/>
              <a:t> </a:t>
            </a:r>
            <a:r>
              <a:rPr lang="en-US" altLang="ko-KR" spc="-100" dirty="0"/>
              <a:t>UNIVAC, EDSAC,</a:t>
            </a:r>
            <a:r>
              <a:rPr lang="ko-KR" altLang="en-US" spc="-100" dirty="0"/>
              <a:t> </a:t>
            </a:r>
            <a:r>
              <a:rPr lang="en-US" altLang="ko-KR" spc="-100" dirty="0"/>
              <a:t>EDVAC</a:t>
            </a:r>
          </a:p>
          <a:p>
            <a:pPr marL="447675" lvl="1" indent="-28575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en-US" altLang="ko-KR" sz="2000" b="1" spc="-100" dirty="0"/>
              <a:t>2</a:t>
            </a:r>
            <a:r>
              <a:rPr lang="ko-KR" altLang="en-US" sz="2000" b="1" spc="-100" dirty="0"/>
              <a:t>세대 컴퓨터</a:t>
            </a:r>
            <a:endParaRPr lang="en-US" altLang="ko-KR" sz="2000" b="1" spc="-10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자기 드럼이나 자기 디스크 같은 대용량의 보조 기억 장치가 사용되었다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운영체제의 개념을 도입했다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다중 프로그래밍 기법을 사용했다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온라인 실시간 처리 방식을 도입했다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과학 계산</a:t>
            </a:r>
            <a:r>
              <a:rPr lang="en-US" altLang="ko-KR" spc="-100" dirty="0"/>
              <a:t>, </a:t>
            </a:r>
            <a:r>
              <a:rPr lang="ko-KR" altLang="en-US" spc="-100" dirty="0"/>
              <a:t>일반 사무용으로 사용되었다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트랜지스터를 사용함으로써 컴퓨터는 더 고속화되고</a:t>
            </a:r>
            <a:r>
              <a:rPr lang="en-US" altLang="ko-KR" spc="-100" dirty="0"/>
              <a:t>, </a:t>
            </a:r>
            <a:r>
              <a:rPr lang="ko-KR" altLang="en-US" spc="-100" dirty="0"/>
              <a:t>기억 용량이 늘었으나 소형화되었다</a:t>
            </a:r>
            <a:r>
              <a:rPr lang="en-US" altLang="ko-KR" spc="-100" dirty="0"/>
              <a:t>. 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소프트웨어 개발에 주력한 시기로</a:t>
            </a:r>
            <a:r>
              <a:rPr lang="en-US" altLang="ko-KR" spc="-100" dirty="0"/>
              <a:t>, </a:t>
            </a:r>
            <a:r>
              <a:rPr lang="ko-KR" altLang="en-US" spc="-100" dirty="0"/>
              <a:t>사용된 언어로는 </a:t>
            </a:r>
            <a:r>
              <a:rPr lang="en-US" altLang="ko-KR" spc="-100" dirty="0"/>
              <a:t>FORTRAN, ALGOL, COBOL </a:t>
            </a:r>
            <a:r>
              <a:rPr lang="ko-KR" altLang="en-US" spc="-100" dirty="0"/>
              <a:t>등이 있다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pc="-100" dirty="0"/>
          </a:p>
        </p:txBody>
      </p:sp>
    </p:spTree>
    <p:extLst>
      <p:ext uri="{BB962C8B-B14F-4D97-AF65-F5344CB8AC3E}">
        <p14:creationId xmlns:p14="http://schemas.microsoft.com/office/powerpoint/2010/main" val="4020070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컴퓨터의 역사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47675" lvl="1" indent="-28575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en-US" altLang="ko-KR" sz="2000" b="1" spc="-100" dirty="0"/>
              <a:t>3</a:t>
            </a:r>
            <a:r>
              <a:rPr lang="ko-KR" altLang="en-US" sz="2000" b="1" spc="-100" dirty="0"/>
              <a:t>세대 컴퓨터</a:t>
            </a:r>
            <a:endParaRPr lang="en-US" altLang="ko-KR" sz="2000" b="1" spc="-10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캐시</a:t>
            </a:r>
            <a:r>
              <a:rPr lang="en-US" altLang="ko-KR" spc="-100" dirty="0"/>
              <a:t>(cache) </a:t>
            </a:r>
            <a:r>
              <a:rPr lang="ko-KR" altLang="en-US" spc="-100" dirty="0"/>
              <a:t>기억 장치가 등장했다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OMR, OCR, MICR</a:t>
            </a:r>
            <a:r>
              <a:rPr lang="ko-KR" altLang="en-US" spc="-100" dirty="0"/>
              <a:t>이 도입되었다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패밀리</a:t>
            </a:r>
            <a:r>
              <a:rPr lang="en-US" altLang="ko-KR" spc="-100" dirty="0"/>
              <a:t>(family) </a:t>
            </a:r>
            <a:r>
              <a:rPr lang="ko-KR" altLang="en-US" spc="-100" dirty="0"/>
              <a:t>개념의 출현에 따라 프로그램의 호환성이 이루어졌다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시분할 처리를 통해 멀티프로그래밍을 지원했다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경영 정보 시스템</a:t>
            </a:r>
            <a:r>
              <a:rPr lang="en-US" altLang="ko-KR" spc="-100" dirty="0"/>
              <a:t>(Management Information System, MIS)</a:t>
            </a:r>
            <a:r>
              <a:rPr lang="ko-KR" altLang="en-US" spc="-100" dirty="0"/>
              <a:t>이 확립되었다</a:t>
            </a:r>
            <a:r>
              <a:rPr lang="en-US" altLang="ko-KR" spc="-100" dirty="0"/>
              <a:t>.</a:t>
            </a:r>
          </a:p>
          <a:p>
            <a:pPr marL="447675" lvl="1" indent="-28575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en-US" altLang="ko-KR" sz="2000" b="1" spc="-100" dirty="0"/>
              <a:t>4</a:t>
            </a:r>
            <a:r>
              <a:rPr lang="ko-KR" altLang="en-US" sz="2000" b="1" spc="-100" dirty="0"/>
              <a:t>세대 컴퓨터</a:t>
            </a:r>
            <a:endParaRPr lang="en-US" altLang="ko-KR" sz="2000" b="1" spc="-10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마이크로프로세서가 개발되었다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가상 기억 장치의 개념이 도입되었다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컴퓨터 네트워크가 발전되었다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개인용 컴퓨터</a:t>
            </a:r>
            <a:r>
              <a:rPr lang="en-US" altLang="ko-KR" spc="-100" dirty="0"/>
              <a:t>PC</a:t>
            </a:r>
            <a:r>
              <a:rPr lang="ko-KR" altLang="en-US" spc="-100" dirty="0"/>
              <a:t>가 등장하여 대중화를 이루었다</a:t>
            </a:r>
            <a:r>
              <a:rPr lang="en-US" altLang="ko-KR" spc="-100" dirty="0"/>
              <a:t>. 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온라인 실시간 처리 시스템이 보편화되었고 기존 시스템에 비해 빠른 처리 속도를 갖게 되었다</a:t>
            </a:r>
            <a:r>
              <a:rPr lang="en-US" altLang="ko-KR" spc="-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6210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컴퓨터의 역사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47675" lvl="1" indent="-28575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en-US" altLang="ko-KR" sz="2000" b="1" spc="-100" dirty="0"/>
              <a:t>5</a:t>
            </a:r>
            <a:r>
              <a:rPr lang="ko-KR" altLang="en-US" sz="2000" b="1" spc="-100" dirty="0"/>
              <a:t>세대 컴퓨터</a:t>
            </a:r>
            <a:endParaRPr lang="en-US" altLang="ko-KR" sz="2000" b="1" spc="-10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5</a:t>
            </a:r>
            <a:r>
              <a:rPr lang="ko-KR" altLang="en-US" spc="-100" dirty="0"/>
              <a:t>세대는 아직 명확하게 구분되지 않고 있으나 부품의 </a:t>
            </a:r>
            <a:r>
              <a:rPr lang="ko-KR" altLang="en-US" spc="-100" dirty="0" err="1"/>
              <a:t>집적도보다는</a:t>
            </a:r>
            <a:r>
              <a:rPr lang="ko-KR" altLang="en-US" spc="-100" dirty="0"/>
              <a:t> 획기적인 응용 소프트웨어의 출현에 의해 정의될 가능성이 있다</a:t>
            </a:r>
            <a:r>
              <a:rPr lang="en-US" altLang="ko-KR" spc="-100" dirty="0"/>
              <a:t>. 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현 시점에서는 </a:t>
            </a:r>
            <a:r>
              <a:rPr lang="en-US" altLang="ko-KR" spc="-100" dirty="0"/>
              <a:t>VLSI, ULSI</a:t>
            </a:r>
            <a:r>
              <a:rPr lang="ko-KR" altLang="en-US" spc="-100" dirty="0"/>
              <a:t>를 기본 소자로 하여 초미니</a:t>
            </a:r>
            <a:r>
              <a:rPr lang="en-US" altLang="ko-KR" spc="-100" dirty="0"/>
              <a:t>, </a:t>
            </a:r>
            <a:r>
              <a:rPr lang="ko-KR" altLang="en-US" spc="-100" dirty="0"/>
              <a:t>초고속을 추구하며 기존 시스템의 수준을 벗어나 경영 정보</a:t>
            </a:r>
            <a:r>
              <a:rPr lang="en-US" altLang="ko-KR" spc="-100" dirty="0"/>
              <a:t>, </a:t>
            </a:r>
            <a:r>
              <a:rPr lang="ko-KR" altLang="en-US" spc="-100" dirty="0"/>
              <a:t>지식 정보</a:t>
            </a:r>
            <a:r>
              <a:rPr lang="en-US" altLang="ko-KR" spc="-100" dirty="0"/>
              <a:t>, </a:t>
            </a:r>
            <a:r>
              <a:rPr lang="ko-KR" altLang="en-US" spc="-100" dirty="0"/>
              <a:t>인공지능</a:t>
            </a:r>
            <a:r>
              <a:rPr lang="en-US" altLang="ko-KR" spc="-100" dirty="0"/>
              <a:t>, </a:t>
            </a:r>
            <a:r>
              <a:rPr lang="ko-KR" altLang="en-US" spc="-100" dirty="0"/>
              <a:t>신경망</a:t>
            </a:r>
            <a:r>
              <a:rPr lang="en-US" altLang="ko-KR" spc="-100" dirty="0"/>
              <a:t>, </a:t>
            </a:r>
            <a:r>
              <a:rPr lang="ko-KR" altLang="en-US" spc="-100" dirty="0"/>
              <a:t>퍼지</a:t>
            </a:r>
            <a:r>
              <a:rPr lang="en-US" altLang="ko-KR" spc="-100" dirty="0"/>
              <a:t>, </a:t>
            </a:r>
            <a:r>
              <a:rPr lang="ko-KR" altLang="en-US" spc="-100" dirty="0"/>
              <a:t>멀티미디어</a:t>
            </a:r>
            <a:r>
              <a:rPr lang="en-US" altLang="ko-KR" spc="-100" dirty="0"/>
              <a:t>, </a:t>
            </a:r>
            <a:r>
              <a:rPr lang="ko-KR" altLang="en-US" spc="-100" dirty="0"/>
              <a:t>가상 현실을 목표로 하고 있다</a:t>
            </a:r>
            <a:r>
              <a:rPr lang="en-US" altLang="ko-KR" spc="-100" dirty="0"/>
              <a:t>. 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컴퓨터와 인간의 인터페이스를 좀 더 인간에게 편리하도록 하기 위한 </a:t>
            </a:r>
            <a:r>
              <a:rPr lang="en-US" altLang="ko-KR" spc="-100" dirty="0"/>
              <a:t>GUI </a:t>
            </a:r>
            <a:r>
              <a:rPr lang="ko-KR" altLang="en-US" spc="-100" dirty="0"/>
              <a:t>환경을 구현하고 있다</a:t>
            </a:r>
            <a:r>
              <a:rPr lang="en-US" altLang="ko-KR" spc="-100" dirty="0"/>
              <a:t>. 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컴퓨터의 성능을 향상시키기 위해 다중 프로세서를 사용한 병렬 처리 컴퓨터 시스템</a:t>
            </a:r>
            <a:r>
              <a:rPr lang="en-US" altLang="ko-KR" spc="-100" dirty="0"/>
              <a:t>, </a:t>
            </a:r>
            <a:r>
              <a:rPr lang="ko-KR" altLang="en-US" spc="-100" dirty="0"/>
              <a:t>광 컴퓨터</a:t>
            </a:r>
            <a:r>
              <a:rPr lang="en-US" altLang="ko-KR" spc="-100" dirty="0"/>
              <a:t>, </a:t>
            </a:r>
            <a:r>
              <a:rPr lang="ko-KR" altLang="en-US" spc="-100" dirty="0"/>
              <a:t>신경망 컴퓨터 등의 개발과 인공지능의 연구가 활발히 진행되고 있다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비 폰 </a:t>
            </a:r>
            <a:r>
              <a:rPr lang="ko-KR" altLang="en-US" spc="-100" dirty="0" err="1"/>
              <a:t>노이만</a:t>
            </a:r>
            <a:r>
              <a:rPr lang="ko-KR" altLang="en-US" spc="-100" dirty="0"/>
              <a:t> </a:t>
            </a:r>
            <a:r>
              <a:rPr lang="en-US" altLang="ko-KR" spc="-100" dirty="0"/>
              <a:t>Non-Von Neumann </a:t>
            </a:r>
            <a:r>
              <a:rPr lang="ko-KR" altLang="en-US" spc="-100" dirty="0"/>
              <a:t>컴퓨터 구조가 제안되었다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고도의 사람 대 기계 </a:t>
            </a:r>
            <a:r>
              <a:rPr lang="en-US" altLang="ko-KR" spc="-100" dirty="0"/>
              <a:t>man-machine </a:t>
            </a:r>
            <a:r>
              <a:rPr lang="ko-KR" altLang="en-US" spc="-100" dirty="0"/>
              <a:t>인터페이스가 개발되었다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객체 지향 프로그래밍</a:t>
            </a:r>
            <a:r>
              <a:rPr lang="en-US" altLang="ko-KR" spc="-100" dirty="0"/>
              <a:t> </a:t>
            </a:r>
            <a:r>
              <a:rPr lang="ko-KR" altLang="en-US" spc="-100" dirty="0"/>
              <a:t>언어가 사용되고</a:t>
            </a:r>
            <a:r>
              <a:rPr lang="en-US" altLang="ko-KR" spc="-100" dirty="0"/>
              <a:t>, </a:t>
            </a:r>
            <a:r>
              <a:rPr lang="ko-KR" altLang="en-US" spc="-100" dirty="0"/>
              <a:t>문자</a:t>
            </a:r>
            <a:r>
              <a:rPr lang="en-US" altLang="ko-KR" spc="-100" dirty="0"/>
              <a:t>, </a:t>
            </a:r>
            <a:r>
              <a:rPr lang="ko-KR" altLang="en-US" spc="-100" dirty="0"/>
              <a:t>음성</a:t>
            </a:r>
            <a:r>
              <a:rPr lang="en-US" altLang="ko-KR" spc="-100" dirty="0"/>
              <a:t>, </a:t>
            </a:r>
            <a:r>
              <a:rPr lang="ko-KR" altLang="en-US" spc="-100" dirty="0"/>
              <a:t>영상 정보가 통합되는 멀티미디어 시대가 도래했다</a:t>
            </a:r>
            <a:r>
              <a:rPr lang="en-US" altLang="ko-KR" spc="-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0925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컴퓨터의 역사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2200" spc="-100" dirty="0">
                <a:solidFill>
                  <a:srgbClr val="2B6278"/>
                </a:solidFill>
              </a:rPr>
              <a:t>     무어의 법칙과 황의 법칙</a:t>
            </a:r>
          </a:p>
          <a:p>
            <a:pPr marL="447675" lvl="1" indent="-28575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ko-KR" altLang="en-US" sz="2000" b="1" spc="-100" dirty="0"/>
              <a:t>무어의</a:t>
            </a:r>
            <a:r>
              <a:rPr lang="en-US" altLang="ko-KR" sz="2000" b="1" spc="-100" dirty="0"/>
              <a:t> </a:t>
            </a:r>
            <a:r>
              <a:rPr lang="ko-KR" altLang="en-US" sz="2000" b="1" spc="-100" dirty="0"/>
              <a:t>법칙</a:t>
            </a:r>
            <a:endParaRPr lang="en-US" altLang="ko-KR" sz="2000" b="1" spc="-10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반도체 집적 회로의 트랜지스터 수가 </a:t>
            </a:r>
            <a:r>
              <a:rPr lang="en-US" altLang="ko-KR" spc="-100" dirty="0"/>
              <a:t>12</a:t>
            </a:r>
            <a:r>
              <a:rPr lang="ko-KR" altLang="en-US" spc="-100" dirty="0"/>
              <a:t>개월마다 </a:t>
            </a:r>
            <a:r>
              <a:rPr lang="en-US" altLang="ko-KR" spc="-100" dirty="0"/>
              <a:t>2</a:t>
            </a:r>
            <a:r>
              <a:rPr lang="ko-KR" altLang="en-US" spc="-100" dirty="0"/>
              <a:t>배로 증가한다는 법칙이다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1970</a:t>
            </a:r>
            <a:r>
              <a:rPr lang="ko-KR" altLang="en-US" spc="-100" dirty="0"/>
              <a:t>년대 중반부터 이 기간은 </a:t>
            </a:r>
            <a:r>
              <a:rPr lang="en-US" altLang="ko-KR" spc="-100" dirty="0"/>
              <a:t>12</a:t>
            </a:r>
            <a:r>
              <a:rPr lang="ko-KR" altLang="en-US" spc="-100" dirty="0"/>
              <a:t>개월에서 </a:t>
            </a:r>
            <a:r>
              <a:rPr lang="en-US" altLang="ko-KR" spc="-100" dirty="0"/>
              <a:t>18</a:t>
            </a:r>
            <a:r>
              <a:rPr lang="ko-KR" altLang="en-US" spc="-100" dirty="0"/>
              <a:t>개월로 늘어났다</a:t>
            </a:r>
            <a:r>
              <a:rPr lang="en-US" altLang="ko-KR" spc="-100" dirty="0"/>
              <a:t>. </a:t>
            </a:r>
            <a:r>
              <a:rPr lang="ko-KR" altLang="en-US" spc="-100" dirty="0"/>
              <a:t>이럴 경우에 </a:t>
            </a:r>
            <a:r>
              <a:rPr lang="en-US" altLang="ko-KR" spc="-100" dirty="0"/>
              <a:t>10</a:t>
            </a:r>
            <a:r>
              <a:rPr lang="ko-KR" altLang="en-US" spc="-100" dirty="0"/>
              <a:t>년 동안 증가율은 </a:t>
            </a:r>
            <a:r>
              <a:rPr lang="en-US" altLang="ko-KR" spc="-100" dirty="0"/>
              <a:t>1,000</a:t>
            </a:r>
            <a:r>
              <a:rPr lang="ko-KR" altLang="en-US" spc="-100" dirty="0"/>
              <a:t>배가 아니라 </a:t>
            </a:r>
            <a:r>
              <a:rPr lang="en-US" altLang="ko-KR" spc="-100" dirty="0"/>
              <a:t>100</a:t>
            </a:r>
            <a:r>
              <a:rPr lang="ko-KR" altLang="en-US" spc="-100" dirty="0"/>
              <a:t>배 정도가 되었다</a:t>
            </a:r>
            <a:r>
              <a:rPr lang="en-US" altLang="ko-KR" spc="-100" dirty="0"/>
              <a:t>. 1990</a:t>
            </a:r>
            <a:r>
              <a:rPr lang="ko-KR" altLang="en-US" spc="-100" dirty="0"/>
              <a:t>년대부터는 </a:t>
            </a:r>
            <a:r>
              <a:rPr lang="en-US" altLang="ko-KR" spc="-100" dirty="0"/>
              <a:t>18</a:t>
            </a:r>
            <a:r>
              <a:rPr lang="ko-KR" altLang="en-US" spc="-100" dirty="0"/>
              <a:t>개월이 다시 </a:t>
            </a:r>
            <a:r>
              <a:rPr lang="en-US" altLang="ko-KR" spc="-100" dirty="0"/>
              <a:t>24</a:t>
            </a:r>
            <a:r>
              <a:rPr lang="ko-KR" altLang="en-US" spc="-100" dirty="0"/>
              <a:t>개월로 늘어났는데</a:t>
            </a:r>
            <a:r>
              <a:rPr lang="en-US" altLang="ko-KR" spc="-100" dirty="0"/>
              <a:t>, </a:t>
            </a:r>
            <a:r>
              <a:rPr lang="ko-KR" altLang="en-US" spc="-100" dirty="0"/>
              <a:t>이 경우에 </a:t>
            </a:r>
            <a:r>
              <a:rPr lang="en-US" altLang="ko-KR" spc="-100" dirty="0"/>
              <a:t>10</a:t>
            </a:r>
            <a:r>
              <a:rPr lang="ko-KR" altLang="en-US" spc="-100" dirty="0"/>
              <a:t>년간 증가율은 </a:t>
            </a:r>
            <a:r>
              <a:rPr lang="en-US" altLang="ko-KR" spc="-100" dirty="0"/>
              <a:t>32</a:t>
            </a:r>
            <a:r>
              <a:rPr lang="ko-KR" altLang="en-US" spc="-100" dirty="0"/>
              <a:t>배 정도로 줄어들었다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무어의 법칙은 한계에 다다르고 있다</a:t>
            </a:r>
            <a:r>
              <a:rPr lang="en-US" altLang="ko-KR" spc="-100" dirty="0"/>
              <a:t>. </a:t>
            </a:r>
            <a:r>
              <a:rPr lang="ko-KR" altLang="en-US" spc="-100" dirty="0"/>
              <a:t>이것은 기술적인 한계뿐만 아니라 경제적인 한계도 있었다</a:t>
            </a:r>
            <a:r>
              <a:rPr lang="en-US" altLang="ko-KR" spc="-100" dirty="0"/>
              <a:t>. 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pc="-100" dirty="0"/>
          </a:p>
          <a:p>
            <a:pPr marL="447675" lvl="1" indent="-28575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ko-KR" altLang="en-US" sz="2000" b="1" spc="-100" dirty="0"/>
              <a:t>황의</a:t>
            </a:r>
            <a:r>
              <a:rPr lang="en-US" altLang="ko-KR" sz="2000" b="1" spc="-100" dirty="0"/>
              <a:t> </a:t>
            </a:r>
            <a:r>
              <a:rPr lang="ko-KR" altLang="en-US" sz="2000" b="1" spc="-100" dirty="0"/>
              <a:t>법칙</a:t>
            </a:r>
            <a:endParaRPr lang="en-US" altLang="ko-KR" sz="2000" b="1" spc="-10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집적 회로를 뛰어넘는 메모리의 발전으로 인해서 앞으로는 </a:t>
            </a:r>
            <a:r>
              <a:rPr lang="en-US" altLang="ko-KR" spc="-100" dirty="0"/>
              <a:t>1</a:t>
            </a:r>
            <a:r>
              <a:rPr lang="ko-KR" altLang="en-US" spc="-100" dirty="0"/>
              <a:t>년에 </a:t>
            </a:r>
            <a:r>
              <a:rPr lang="en-US" altLang="ko-KR" spc="-100" dirty="0"/>
              <a:t>2</a:t>
            </a:r>
            <a:r>
              <a:rPr lang="ko-KR" altLang="en-US" spc="-100" dirty="0"/>
              <a:t>배씩 용량이 뛰어오를 것이라고 주장한 것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이는 계속해서 </a:t>
            </a:r>
            <a:r>
              <a:rPr lang="en-US" altLang="ko-KR" spc="-100" dirty="0"/>
              <a:t>NAND flash </a:t>
            </a:r>
            <a:r>
              <a:rPr lang="ko-KR" altLang="en-US" spc="-100" dirty="0"/>
              <a:t>계열의 메모리가 지속적으로 발전하면서 실제로 증명되었다</a:t>
            </a:r>
            <a:r>
              <a:rPr lang="en-US" altLang="ko-KR" spc="-100" dirty="0"/>
              <a:t>. </a:t>
            </a:r>
            <a:r>
              <a:rPr lang="ko-KR" altLang="en-US" spc="-100" dirty="0"/>
              <a:t>하지만 </a:t>
            </a:r>
            <a:r>
              <a:rPr lang="en-US" altLang="ko-KR" spc="-100" dirty="0"/>
              <a:t>2010</a:t>
            </a:r>
            <a:r>
              <a:rPr lang="ko-KR" altLang="en-US" spc="-100" dirty="0"/>
              <a:t>년</a:t>
            </a:r>
            <a:r>
              <a:rPr lang="en-US" altLang="ko-KR" spc="-100" dirty="0"/>
              <a:t>, </a:t>
            </a:r>
            <a:r>
              <a:rPr lang="ko-KR" altLang="en-US" spc="-100" dirty="0"/>
              <a:t>불과 </a:t>
            </a:r>
            <a:r>
              <a:rPr lang="en-US" altLang="ko-KR" spc="-100" dirty="0"/>
              <a:t>8</a:t>
            </a:r>
            <a:r>
              <a:rPr lang="ko-KR" altLang="en-US" spc="-100" dirty="0"/>
              <a:t>년 만에 황의 법칙은 깨졌다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pc="-1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01984" y="731957"/>
            <a:ext cx="341760" cy="430887"/>
            <a:chOff x="1454125" y="2542102"/>
            <a:chExt cx="341760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1475656" y="2596842"/>
              <a:ext cx="288032" cy="340519"/>
            </a:xfrm>
            <a:prstGeom prst="roundRect">
              <a:avLst/>
            </a:prstGeom>
            <a:solidFill>
              <a:srgbClr val="2B6278"/>
            </a:solidFill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54125" y="2542102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3</a:t>
              </a:r>
              <a:endParaRPr lang="ko-KR" alt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4530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컴퓨터의 분류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lang="ko-KR" altLang="en-US" dirty="0"/>
              <a:t>컴퓨터의 분류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310525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86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79512" y="18823"/>
            <a:ext cx="7560840" cy="548680"/>
          </a:xfrm>
        </p:spPr>
        <p:txBody>
          <a:bodyPr/>
          <a:lstStyle/>
          <a:p>
            <a:r>
              <a:rPr lang="ko-KR" altLang="en-US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교재 소개 및 성적평가 방법 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6255BD9-BF75-4698-B31B-233D99671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591124"/>
              </p:ext>
            </p:extLst>
          </p:nvPr>
        </p:nvGraphicFramePr>
        <p:xfrm>
          <a:off x="395536" y="5013176"/>
          <a:ext cx="8136906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6151">
                  <a:extLst>
                    <a:ext uri="{9D8B030D-6E8A-4147-A177-3AD203B41FA5}">
                      <a16:colId xmlns:a16="http://schemas.microsoft.com/office/drawing/2014/main" val="1740236471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3996384570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1509425423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831391483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3668512040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463559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학습참여도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096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80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시험평가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시험평가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56712"/>
                  </a:ext>
                </a:extLst>
              </a:tr>
            </a:tbl>
          </a:graphicData>
        </a:graphic>
      </p:graphicFrame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455DCA0E-3DA7-4CF1-8E53-CB14844379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050452"/>
              </p:ext>
            </p:extLst>
          </p:nvPr>
        </p:nvGraphicFramePr>
        <p:xfrm>
          <a:off x="395536" y="888517"/>
          <a:ext cx="4896544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1D009243-6456-4875-B8C8-7DC2597645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5175" y="513827"/>
            <a:ext cx="3248825" cy="40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21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컴퓨터의 분류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2200" spc="-100" dirty="0">
                <a:solidFill>
                  <a:srgbClr val="2B6278"/>
                </a:solidFill>
              </a:rPr>
              <a:t>     데이터 형태에 따른 분류</a:t>
            </a:r>
          </a:p>
          <a:p>
            <a:pPr marL="447675" lvl="1" indent="-28575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ko-KR" altLang="en-US" sz="2000" b="1" spc="-100" dirty="0"/>
              <a:t>아날로그 컴퓨터</a:t>
            </a:r>
            <a:r>
              <a:rPr lang="en-US" altLang="ko-KR" sz="2000" b="1" spc="-100" dirty="0"/>
              <a:t>(analog computer)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연속적인 변량을 사용하여 계산을 수행한다</a:t>
            </a:r>
            <a:r>
              <a:rPr lang="en-US" altLang="ko-KR" spc="-100" dirty="0"/>
              <a:t>. 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신속한 입력과 그 상태에 대한 즉각적인 반응을 얻을 수 있으므로 이 유형의 컴퓨터는 프로세스 제어 </a:t>
            </a:r>
            <a:r>
              <a:rPr lang="en-US" altLang="ko-KR" spc="-100" dirty="0"/>
              <a:t>process control</a:t>
            </a:r>
            <a:r>
              <a:rPr lang="ko-KR" altLang="en-US" spc="-100" dirty="0"/>
              <a:t>에 적합하다</a:t>
            </a:r>
            <a:r>
              <a:rPr lang="en-US" altLang="ko-KR" spc="-100" dirty="0"/>
              <a:t>. 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아날로그 컴퓨터에서는 전압</a:t>
            </a:r>
            <a:r>
              <a:rPr lang="en-US" altLang="ko-KR" spc="-100" dirty="0"/>
              <a:t>, </a:t>
            </a:r>
            <a:r>
              <a:rPr lang="ko-KR" altLang="en-US" spc="-100" dirty="0"/>
              <a:t>전류</a:t>
            </a:r>
            <a:r>
              <a:rPr lang="en-US" altLang="ko-KR" spc="-100" dirty="0"/>
              <a:t>, </a:t>
            </a:r>
            <a:r>
              <a:rPr lang="ko-KR" altLang="en-US" spc="-100" dirty="0"/>
              <a:t>온도</a:t>
            </a:r>
            <a:r>
              <a:rPr lang="en-US" altLang="ko-KR" spc="-100" dirty="0"/>
              <a:t>, </a:t>
            </a:r>
            <a:r>
              <a:rPr lang="ko-KR" altLang="en-US" spc="-100" dirty="0"/>
              <a:t>압력 등의 데이터를 처리한다</a:t>
            </a:r>
            <a:r>
              <a:rPr lang="en-US" altLang="ko-KR" spc="-100" dirty="0"/>
              <a:t>.</a:t>
            </a:r>
          </a:p>
          <a:p>
            <a:pPr marL="447675" lvl="1" indent="-28575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ko-KR" altLang="en-US" sz="2000" b="1" spc="-100" dirty="0"/>
              <a:t>디지털 컴퓨터</a:t>
            </a:r>
            <a:r>
              <a:rPr lang="en-US" altLang="ko-KR" sz="2000" b="1" spc="-100" dirty="0"/>
              <a:t>(digital computer)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숫자나 문자를 코드화하여 필요한 정밀도까지의 결과를 얻을 수 있다</a:t>
            </a:r>
            <a:r>
              <a:rPr lang="en-US" altLang="ko-KR" spc="-100" dirty="0"/>
              <a:t>. 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디지털 컴퓨터는 숫자나 문자를 코드화하여 사용하며</a:t>
            </a:r>
            <a:r>
              <a:rPr lang="en-US" altLang="ko-KR" spc="-100" dirty="0"/>
              <a:t>, </a:t>
            </a:r>
            <a:r>
              <a:rPr lang="ko-KR" altLang="en-US" spc="-100" dirty="0"/>
              <a:t>데이터를 분석하고 종합하여 처리한 결과를 숫자나 문자 등으로 정확히 구분할 수 있게 해준다</a:t>
            </a:r>
            <a:r>
              <a:rPr lang="en-US" altLang="ko-KR" spc="-100" dirty="0"/>
              <a:t>.</a:t>
            </a:r>
          </a:p>
          <a:p>
            <a:pPr marL="447675" lvl="1" indent="-28575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ko-KR" altLang="en-US" sz="2000" b="1" spc="-100" dirty="0" err="1"/>
              <a:t>하이브리드</a:t>
            </a:r>
            <a:r>
              <a:rPr lang="ko-KR" altLang="en-US" sz="2000" b="1" spc="-100" dirty="0"/>
              <a:t> 컴퓨터</a:t>
            </a:r>
            <a:r>
              <a:rPr lang="en-US" altLang="ko-KR" sz="2000" b="1" spc="-100" dirty="0"/>
              <a:t>(hybrid computer)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아날로그나 디지털 신호를 모두 처리할 수 있으며 필요에 따라 아날로그 신호나 디지털 신호로 변환한다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컴퓨터에서 처리한 결과는 필요에 따라 </a:t>
            </a:r>
            <a:r>
              <a:rPr lang="en-US" altLang="ko-KR" spc="-100" dirty="0"/>
              <a:t>A/D </a:t>
            </a:r>
            <a:r>
              <a:rPr lang="ko-KR" altLang="en-US" spc="-100" dirty="0"/>
              <a:t>변환기나 </a:t>
            </a:r>
            <a:r>
              <a:rPr lang="en-US" altLang="ko-KR" spc="-100" dirty="0"/>
              <a:t>D/A </a:t>
            </a:r>
            <a:r>
              <a:rPr lang="ko-KR" altLang="en-US" spc="-100" dirty="0"/>
              <a:t>변환기에 의해서 데이터를 아날로그 형태나 디지털 형태로 얻을 수 있다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pc="-1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01984" y="731957"/>
            <a:ext cx="341760" cy="430887"/>
            <a:chOff x="1454125" y="2542102"/>
            <a:chExt cx="341760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1475656" y="2596842"/>
              <a:ext cx="288032" cy="340519"/>
            </a:xfrm>
            <a:prstGeom prst="roundRect">
              <a:avLst/>
            </a:prstGeom>
            <a:solidFill>
              <a:srgbClr val="2B6278"/>
            </a:solidFill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54125" y="2542102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1</a:t>
              </a:r>
              <a:endParaRPr lang="ko-KR" alt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3198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컴퓨터의 분류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2200" spc="-100" dirty="0">
                <a:solidFill>
                  <a:srgbClr val="2B6278"/>
                </a:solidFill>
              </a:rPr>
              <a:t>     사용 목적에 따른 분류</a:t>
            </a:r>
          </a:p>
          <a:p>
            <a:pPr marL="447675" lvl="1" indent="-28575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ko-KR" altLang="en-US" sz="2000" b="1" spc="-100" dirty="0"/>
              <a:t>전용 컴퓨터</a:t>
            </a:r>
            <a:r>
              <a:rPr lang="en-US" altLang="ko-KR" sz="2000" b="1" spc="-100" dirty="0"/>
              <a:t>(special purpose computer)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특수한 목적으로 사용하기 위한 컴퓨터로 주로 군사용</a:t>
            </a:r>
            <a:r>
              <a:rPr lang="en-US" altLang="ko-KR" spc="-100" dirty="0"/>
              <a:t>, </a:t>
            </a:r>
            <a:r>
              <a:rPr lang="ko-KR" altLang="en-US" spc="-100" dirty="0"/>
              <a:t>기상 예보용</a:t>
            </a:r>
            <a:r>
              <a:rPr lang="en-US" altLang="ko-KR" spc="-100" dirty="0"/>
              <a:t>, </a:t>
            </a:r>
            <a:r>
              <a:rPr lang="ko-KR" altLang="en-US" spc="-100" dirty="0"/>
              <a:t>천문학</a:t>
            </a:r>
            <a:r>
              <a:rPr lang="en-US" altLang="ko-KR" spc="-100" dirty="0"/>
              <a:t>, </a:t>
            </a:r>
            <a:r>
              <a:rPr lang="ko-KR" altLang="en-US" spc="-100" dirty="0"/>
              <a:t>원자핵 물리 분야 등의 특정 업무에 사용된다</a:t>
            </a:r>
            <a:r>
              <a:rPr lang="en-US" altLang="ko-KR" spc="-100" dirty="0"/>
              <a:t>. 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전용 컴퓨터는 주로 고정 프로그램과 일정한 데이터만을 취급할 수 있도록 구성되어 있다</a:t>
            </a:r>
            <a:r>
              <a:rPr lang="en-US" altLang="ko-KR" spc="-100" dirty="0"/>
              <a:t>.</a:t>
            </a:r>
          </a:p>
          <a:p>
            <a:pPr marL="447675" lvl="1" indent="-285750">
              <a:lnSpc>
                <a:spcPct val="110000"/>
              </a:lnSpc>
              <a:spcBef>
                <a:spcPts val="1800"/>
              </a:spcBef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ko-KR" altLang="en-US" sz="2000" b="1" spc="-100" dirty="0"/>
              <a:t>범용 컴퓨터</a:t>
            </a:r>
            <a:r>
              <a:rPr lang="en-US" altLang="ko-KR" sz="2000" b="1" spc="-100" dirty="0"/>
              <a:t>(general purpose computer)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여러 업무에 광범위하게 사용할 수 있는 일반 목적용 컴퓨터다</a:t>
            </a:r>
            <a:r>
              <a:rPr lang="en-US" altLang="ko-KR" spc="-100" dirty="0"/>
              <a:t>. 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과학 계산</a:t>
            </a:r>
            <a:r>
              <a:rPr lang="en-US" altLang="ko-KR" spc="-100" dirty="0"/>
              <a:t>, </a:t>
            </a:r>
            <a:r>
              <a:rPr lang="ko-KR" altLang="en-US" spc="-100" dirty="0"/>
              <a:t>통계 데이터 처리</a:t>
            </a:r>
            <a:r>
              <a:rPr lang="en-US" altLang="ko-KR" spc="-100" dirty="0"/>
              <a:t>, </a:t>
            </a:r>
            <a:r>
              <a:rPr lang="ko-KR" altLang="en-US" spc="-100" dirty="0"/>
              <a:t>생산 관리</a:t>
            </a:r>
            <a:r>
              <a:rPr lang="en-US" altLang="ko-KR" spc="-100" dirty="0"/>
              <a:t>, </a:t>
            </a:r>
            <a:r>
              <a:rPr lang="ko-KR" altLang="en-US" spc="-100" dirty="0"/>
              <a:t>사무 관리 등 광범위한 분야에 사용할 수 있다</a:t>
            </a:r>
            <a:r>
              <a:rPr lang="en-US" altLang="ko-KR" spc="-100" dirty="0"/>
              <a:t>. 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범용 컴퓨터는 여러 형태의 데이터를 취급할 수 있는 유연성</a:t>
            </a:r>
            <a:r>
              <a:rPr lang="en-US" altLang="ko-KR" spc="-100" dirty="0"/>
              <a:t>, </a:t>
            </a:r>
            <a:r>
              <a:rPr lang="ko-KR" altLang="en-US" spc="-100" dirty="0"/>
              <a:t>기억 용량의 증대</a:t>
            </a:r>
            <a:r>
              <a:rPr lang="en-US" altLang="ko-KR" spc="-100" dirty="0"/>
              <a:t>, </a:t>
            </a:r>
            <a:r>
              <a:rPr lang="ko-KR" altLang="en-US" spc="-100" dirty="0"/>
              <a:t>처리 속도의 신속화</a:t>
            </a:r>
            <a:r>
              <a:rPr lang="en-US" altLang="ko-KR" spc="-100" dirty="0"/>
              <a:t>, </a:t>
            </a:r>
            <a:r>
              <a:rPr lang="ko-KR" altLang="en-US" spc="-100" dirty="0"/>
              <a:t>입출력 장치의 다양화 등 언제든지 필요한 시기에 확장 또는 조정할 수 있는 기능이 필요하다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pc="-1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01984" y="731957"/>
            <a:ext cx="341760" cy="430887"/>
            <a:chOff x="1454125" y="2542102"/>
            <a:chExt cx="341760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1475656" y="2596842"/>
              <a:ext cx="288032" cy="340519"/>
            </a:xfrm>
            <a:prstGeom prst="roundRect">
              <a:avLst/>
            </a:prstGeom>
            <a:solidFill>
              <a:srgbClr val="2B6278"/>
            </a:solidFill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54125" y="2542102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2</a:t>
              </a:r>
              <a:endParaRPr lang="ko-KR" alt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3964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컴퓨터의 분류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2200" spc="-100" dirty="0">
                <a:solidFill>
                  <a:srgbClr val="2B6278"/>
                </a:solidFill>
              </a:rPr>
              <a:t>     성능과 규모에 따른 분류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정량보다는 정성적 측면에서 분류한 것이다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근래에는 분류 기준을 기억 용량</a:t>
            </a:r>
            <a:r>
              <a:rPr lang="en-US" altLang="ko-KR" spc="-100" dirty="0"/>
              <a:t>, </a:t>
            </a:r>
            <a:r>
              <a:rPr lang="ko-KR" altLang="en-US" spc="-100" dirty="0"/>
              <a:t>처리 능력</a:t>
            </a:r>
            <a:r>
              <a:rPr lang="en-US" altLang="ko-KR" spc="-100" dirty="0"/>
              <a:t>, </a:t>
            </a:r>
            <a:r>
              <a:rPr lang="ko-KR" altLang="en-US" spc="-100" dirty="0"/>
              <a:t>가격 측면에 두고 있다</a:t>
            </a:r>
            <a:r>
              <a:rPr lang="en-US" altLang="ko-KR" spc="-100" dirty="0"/>
              <a:t>. 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이와 같은 분류는 컴퓨터 관련 기술의 급속한 발전으로 인해 구분이 모호해지고 있다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pc="-1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01984" y="731957"/>
            <a:ext cx="341760" cy="430887"/>
            <a:chOff x="1454125" y="2542102"/>
            <a:chExt cx="341760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1475656" y="2596842"/>
              <a:ext cx="288032" cy="340519"/>
            </a:xfrm>
            <a:prstGeom prst="roundRect">
              <a:avLst/>
            </a:prstGeom>
            <a:solidFill>
              <a:srgbClr val="2B6278"/>
            </a:solidFill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54125" y="2542102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3</a:t>
              </a:r>
              <a:endParaRPr lang="ko-KR" alt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36912"/>
            <a:ext cx="5052417" cy="363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259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컴퓨터의 분류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47675" lvl="1" indent="-28575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ko-KR" altLang="en-US" sz="2000" b="1" spc="-100" dirty="0"/>
              <a:t>마이크로 컴퓨터</a:t>
            </a:r>
            <a:r>
              <a:rPr lang="en-US" altLang="ko-KR" sz="2000" b="1" spc="-100" dirty="0"/>
              <a:t>(microcomputer)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최근 가장 널리 사용되고 있는 범용 컴퓨터다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마이크로프로세서를 중앙 처리 장치로 사용하는 컴퓨터를 의미하며</a:t>
            </a:r>
            <a:r>
              <a:rPr lang="en-US" altLang="ko-KR" spc="-100" dirty="0"/>
              <a:t>,</a:t>
            </a:r>
            <a:r>
              <a:rPr lang="ko-KR" altLang="en-US" spc="-100" dirty="0"/>
              <a:t> 워크스테이션과 개인용 컴퓨터</a:t>
            </a:r>
            <a:r>
              <a:rPr lang="en-US" altLang="ko-KR" spc="-100" dirty="0"/>
              <a:t>(PC)</a:t>
            </a:r>
            <a:r>
              <a:rPr lang="ko-KR" altLang="en-US" spc="-100" dirty="0"/>
              <a:t>가 있다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1970</a:t>
            </a:r>
            <a:r>
              <a:rPr lang="ko-KR" altLang="en-US" spc="-100" dirty="0"/>
              <a:t>년대 후반에는 개인용 컴퓨터가 등장했다</a:t>
            </a:r>
            <a:r>
              <a:rPr lang="en-US" altLang="ko-KR" spc="-100" dirty="0"/>
              <a:t>. 1980</a:t>
            </a:r>
            <a:r>
              <a:rPr lang="ko-KR" altLang="en-US" spc="-100" dirty="0"/>
              <a:t>년대에 들어서면서 마이크로프로세서의 성능이 급속도로 향상되면서 개인용 컴퓨터의 응용 범위도 단순 응용에서부터 매우 복잡한 응용에까지 확산되고 있었다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최근에는 개인용 컴퓨터의 발전으로 워크스테이션과의 구별이 모호해지고 있다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pc="-100" dirty="0"/>
          </a:p>
          <a:p>
            <a:pPr marL="447675" lvl="1" indent="-28575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ko-KR" altLang="en-US" sz="2000" b="1" spc="-100" dirty="0"/>
              <a:t>워크스테이션</a:t>
            </a:r>
            <a:r>
              <a:rPr lang="en-US" altLang="ko-KR" sz="2000" b="1" spc="-100" dirty="0"/>
              <a:t>(workstation)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과학자</a:t>
            </a:r>
            <a:r>
              <a:rPr lang="en-US" altLang="ko-KR" spc="-100" dirty="0"/>
              <a:t>, </a:t>
            </a:r>
            <a:r>
              <a:rPr lang="ko-KR" altLang="en-US" spc="-100" dirty="0"/>
              <a:t>공학자</a:t>
            </a:r>
            <a:r>
              <a:rPr lang="en-US" altLang="ko-KR" spc="-100" dirty="0"/>
              <a:t>, </a:t>
            </a:r>
            <a:r>
              <a:rPr lang="ko-KR" altLang="en-US" spc="-100" dirty="0"/>
              <a:t>엔지니어</a:t>
            </a:r>
            <a:r>
              <a:rPr lang="en-US" altLang="ko-KR" spc="-100" dirty="0"/>
              <a:t>, </a:t>
            </a:r>
            <a:r>
              <a:rPr lang="ko-KR" altLang="en-US" spc="-100" dirty="0" err="1"/>
              <a:t>애니메이터와</a:t>
            </a:r>
            <a:r>
              <a:rPr lang="ko-KR" altLang="en-US" spc="-100" dirty="0"/>
              <a:t> 같은 전문직 종사자들이 개인용 컴퓨터보다 더 우수한 성능을 요구하여 만들어진 컴퓨터다</a:t>
            </a:r>
            <a:r>
              <a:rPr lang="en-US" altLang="ko-KR" spc="-100" dirty="0"/>
              <a:t>. 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외형은 개인용 컴퓨터와 유사한데</a:t>
            </a:r>
            <a:r>
              <a:rPr lang="en-US" altLang="ko-KR" spc="-100" dirty="0"/>
              <a:t>, </a:t>
            </a:r>
            <a:r>
              <a:rPr lang="ko-KR" altLang="en-US" spc="-100" dirty="0"/>
              <a:t>최근에는 워크스테이션의 가격이 떨어지고 개인용 컴퓨터의 성능이 강력해지기 때문에 워크스테이션과 개인용 컴퓨터의 구분이 사라지고 있다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pc="-100" dirty="0"/>
          </a:p>
        </p:txBody>
      </p:sp>
    </p:spTree>
    <p:extLst>
      <p:ext uri="{BB962C8B-B14F-4D97-AF65-F5344CB8AC3E}">
        <p14:creationId xmlns:p14="http://schemas.microsoft.com/office/powerpoint/2010/main" val="33191149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컴퓨터의 분류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957990"/>
          </a:xfrm>
        </p:spPr>
        <p:txBody>
          <a:bodyPr>
            <a:normAutofit fontScale="85000" lnSpcReduction="20000"/>
          </a:bodyPr>
          <a:lstStyle/>
          <a:p>
            <a:pPr marL="447675" lvl="1" indent="-285750">
              <a:lnSpc>
                <a:spcPct val="120000"/>
              </a:lnSpc>
              <a:spcBef>
                <a:spcPts val="180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ko-KR" altLang="en-US" sz="2400" b="1" spc="-100" dirty="0"/>
              <a:t>미니 컴퓨터</a:t>
            </a:r>
            <a:r>
              <a:rPr lang="en-US" altLang="ko-KR" sz="2400" b="1" spc="-100" dirty="0"/>
              <a:t>(minicomputer)</a:t>
            </a:r>
          </a:p>
          <a:p>
            <a:pPr marL="542925" lvl="1" indent="-161925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900" spc="-100" dirty="0"/>
              <a:t>성능과 규모 측면에서 마이크로 컴퓨터와 메인 프레임 컴퓨터의 중간에 해당한다</a:t>
            </a:r>
            <a:r>
              <a:rPr lang="en-US" altLang="ko-KR" sz="1900" spc="-100" dirty="0"/>
              <a:t>. </a:t>
            </a:r>
            <a:r>
              <a:rPr lang="ko-KR" altLang="en-US" sz="1900" spc="-100" dirty="0"/>
              <a:t>마이크로 컴퓨터보다 대용량 기억 장치와 고속의 주변 장치들로 구성되어 있어서 다수의 사용자가 동시에 한 미니 컴퓨터를 사용할 수 있었다</a:t>
            </a:r>
            <a:r>
              <a:rPr lang="en-US" altLang="ko-KR" sz="1900" spc="-100" dirty="0"/>
              <a:t>.</a:t>
            </a:r>
          </a:p>
          <a:p>
            <a:pPr marL="542925" lvl="1" indent="-161925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900" spc="-100" dirty="0"/>
              <a:t>최근에는 컴퓨팅 서버</a:t>
            </a:r>
            <a:r>
              <a:rPr lang="en-US" altLang="ko-KR" sz="1900" spc="-100" dirty="0"/>
              <a:t>, </a:t>
            </a:r>
            <a:r>
              <a:rPr lang="ko-KR" altLang="en-US" sz="1900" spc="-100" dirty="0"/>
              <a:t>파일 서버</a:t>
            </a:r>
            <a:r>
              <a:rPr lang="en-US" altLang="ko-KR" sz="1900" spc="-100" dirty="0"/>
              <a:t>, </a:t>
            </a:r>
            <a:r>
              <a:rPr lang="ko-KR" altLang="en-US" sz="1900" spc="-100" dirty="0"/>
              <a:t>네트워크 서버</a:t>
            </a:r>
            <a:r>
              <a:rPr lang="en-US" altLang="ko-KR" sz="1900" spc="-100" dirty="0"/>
              <a:t> </a:t>
            </a:r>
            <a:r>
              <a:rPr lang="ko-KR" altLang="en-US" sz="1900" spc="-100" dirty="0"/>
              <a:t>등과 같은 각종 서버의 등장으로 인해 그 자취를 감추게 되었다</a:t>
            </a:r>
            <a:r>
              <a:rPr lang="en-US" altLang="ko-KR" sz="1900" spc="-100" dirty="0"/>
              <a:t>.</a:t>
            </a:r>
          </a:p>
          <a:p>
            <a:pPr marL="447675" lvl="1" indent="-285750">
              <a:lnSpc>
                <a:spcPct val="120000"/>
              </a:lnSpc>
              <a:spcBef>
                <a:spcPts val="180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ko-KR" altLang="en-US" sz="2400" b="1" spc="-100" dirty="0"/>
              <a:t>메인 프레임 컴퓨터</a:t>
            </a:r>
            <a:r>
              <a:rPr lang="en-US" altLang="ko-KR" sz="2400" b="1" spc="-100" dirty="0"/>
              <a:t>(main frame computer)</a:t>
            </a:r>
          </a:p>
          <a:p>
            <a:pPr marL="542925" lvl="1" indent="-161925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900" spc="-100" dirty="0"/>
              <a:t>대형 컴퓨터라고도 부르는데</a:t>
            </a:r>
            <a:r>
              <a:rPr lang="en-US" altLang="ko-KR" sz="1900" spc="-100" dirty="0"/>
              <a:t>, 1</a:t>
            </a:r>
            <a:r>
              <a:rPr lang="ko-KR" altLang="en-US" sz="1900" spc="-100" dirty="0"/>
              <a:t>초에 수십억 개의 명령어를 처리할 수 있는 고속의 컴퓨터다</a:t>
            </a:r>
            <a:r>
              <a:rPr lang="en-US" altLang="ko-KR" sz="1900" spc="-100" dirty="0"/>
              <a:t>. </a:t>
            </a:r>
          </a:p>
          <a:p>
            <a:pPr marL="542925" lvl="1" indent="-161925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900" spc="-100" dirty="0"/>
              <a:t>대기업</a:t>
            </a:r>
            <a:r>
              <a:rPr lang="en-US" altLang="ko-KR" sz="1900" spc="-100" dirty="0"/>
              <a:t>, </a:t>
            </a:r>
            <a:r>
              <a:rPr lang="ko-KR" altLang="en-US" sz="1900" spc="-100" dirty="0"/>
              <a:t>관공서</a:t>
            </a:r>
            <a:r>
              <a:rPr lang="en-US" altLang="ko-KR" sz="1900" spc="-100" dirty="0"/>
              <a:t>, </a:t>
            </a:r>
            <a:r>
              <a:rPr lang="ko-KR" altLang="en-US" sz="1900" spc="-100" dirty="0"/>
              <a:t>대학 등에서 다수의 사용자가 공유하여 사용한다</a:t>
            </a:r>
            <a:r>
              <a:rPr lang="en-US" altLang="ko-KR" sz="1900" spc="-100" dirty="0"/>
              <a:t>. </a:t>
            </a:r>
            <a:r>
              <a:rPr lang="ko-KR" altLang="en-US" sz="1900" spc="-100" dirty="0"/>
              <a:t>메인 프레임에는 단말기 </a:t>
            </a:r>
            <a:r>
              <a:rPr lang="en-US" altLang="ko-KR" sz="1900" spc="-100" dirty="0"/>
              <a:t>terminal</a:t>
            </a:r>
            <a:r>
              <a:rPr lang="ko-KR" altLang="en-US" sz="1900" spc="-100" dirty="0"/>
              <a:t>를 통해 접근할 수 있는데</a:t>
            </a:r>
            <a:r>
              <a:rPr lang="en-US" altLang="ko-KR" sz="1900" spc="-100" dirty="0"/>
              <a:t>, </a:t>
            </a:r>
            <a:r>
              <a:rPr lang="ko-KR" altLang="en-US" sz="1900" spc="-100" dirty="0"/>
              <a:t>단말기는 키보드와 모니터가 통합된 장치를 말한다</a:t>
            </a:r>
            <a:r>
              <a:rPr lang="en-US" altLang="ko-KR" sz="1900" spc="-100" dirty="0"/>
              <a:t>. </a:t>
            </a:r>
          </a:p>
          <a:p>
            <a:pPr marL="542925" lvl="1" indent="-161925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900" spc="-100" dirty="0"/>
              <a:t>응용 분야는 은행</a:t>
            </a:r>
            <a:r>
              <a:rPr lang="en-US" altLang="ko-KR" sz="1900" spc="-100" dirty="0"/>
              <a:t>, </a:t>
            </a:r>
            <a:r>
              <a:rPr lang="ko-KR" altLang="en-US" sz="1900" spc="-100" dirty="0"/>
              <a:t>보험</a:t>
            </a:r>
            <a:r>
              <a:rPr lang="en-US" altLang="ko-KR" sz="1900" spc="-100" dirty="0"/>
              <a:t>, </a:t>
            </a:r>
            <a:r>
              <a:rPr lang="ko-KR" altLang="en-US" sz="1900" spc="-100" dirty="0"/>
              <a:t>병원 업무 등에 널리 사용되고 있다</a:t>
            </a:r>
            <a:r>
              <a:rPr lang="en-US" altLang="ko-KR" sz="1900" spc="-100" dirty="0"/>
              <a:t>.</a:t>
            </a:r>
          </a:p>
          <a:p>
            <a:pPr marL="447675" lvl="1" indent="-285750">
              <a:lnSpc>
                <a:spcPct val="120000"/>
              </a:lnSpc>
              <a:spcBef>
                <a:spcPts val="180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ko-KR" altLang="en-US" sz="2400" b="1" spc="-100" dirty="0"/>
              <a:t>슈퍼 컴퓨터</a:t>
            </a:r>
            <a:r>
              <a:rPr lang="en-US" altLang="ko-KR" sz="2400" b="1" spc="-100" dirty="0"/>
              <a:t>(super computer)</a:t>
            </a:r>
          </a:p>
          <a:p>
            <a:pPr marL="542925" lvl="1" indent="-161925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900" spc="-100" dirty="0"/>
              <a:t>고속의 연산 처리를 위한 중앙 처리 장치</a:t>
            </a:r>
            <a:r>
              <a:rPr lang="en-US" altLang="ko-KR" sz="1900" spc="-100" dirty="0"/>
              <a:t>, </a:t>
            </a:r>
            <a:r>
              <a:rPr lang="ko-KR" altLang="en-US" sz="1900" spc="-100" dirty="0"/>
              <a:t>대규모의 용량을 가진 </a:t>
            </a:r>
            <a:r>
              <a:rPr lang="ko-KR" altLang="en-US" sz="1900" spc="-100" dirty="0" err="1"/>
              <a:t>주기억</a:t>
            </a:r>
            <a:r>
              <a:rPr lang="ko-KR" altLang="en-US" sz="1900" spc="-100" dirty="0"/>
              <a:t> 장치</a:t>
            </a:r>
            <a:r>
              <a:rPr lang="en-US" altLang="ko-KR" sz="1900" spc="-100" dirty="0"/>
              <a:t>, </a:t>
            </a:r>
            <a:r>
              <a:rPr lang="ko-KR" altLang="en-US" sz="1900" spc="-100" dirty="0"/>
              <a:t>강력한 병렬 처리를 지원하는 소프트웨어로 이루어진 컴퓨터다</a:t>
            </a:r>
            <a:r>
              <a:rPr lang="en-US" altLang="ko-KR" sz="1900" spc="-100" dirty="0"/>
              <a:t>. </a:t>
            </a:r>
          </a:p>
          <a:p>
            <a:pPr marL="542925" lvl="1" indent="-161925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900" spc="-100" dirty="0"/>
              <a:t>고성능 마이크로프로세서를 수십만 개까지 사용하여 작업을 병렬로 처리하기 때문에 초당 수조 개의 명령어들을 처리할 수 있도록 매우 빠르다</a:t>
            </a:r>
            <a:r>
              <a:rPr lang="en-US" altLang="ko-KR" sz="1900" spc="-100" dirty="0"/>
              <a:t>. </a:t>
            </a:r>
          </a:p>
          <a:p>
            <a:pPr marL="542925" lvl="1" indent="-161925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900" spc="-100" dirty="0"/>
              <a:t>슈퍼 컴퓨터는 기상예측</a:t>
            </a:r>
            <a:r>
              <a:rPr lang="en-US" altLang="ko-KR" sz="1900" spc="-100" dirty="0"/>
              <a:t>, </a:t>
            </a:r>
            <a:r>
              <a:rPr lang="ko-KR" altLang="en-US" sz="1900" spc="-100" dirty="0"/>
              <a:t>석유탐사</a:t>
            </a:r>
            <a:r>
              <a:rPr lang="en-US" altLang="ko-KR" sz="1900" spc="-100" dirty="0"/>
              <a:t>, </a:t>
            </a:r>
            <a:r>
              <a:rPr lang="ko-KR" altLang="en-US" sz="1900" spc="-100" dirty="0"/>
              <a:t>원자력 개발 등의 분야에서 사용되고 있다</a:t>
            </a:r>
            <a:r>
              <a:rPr lang="en-US" altLang="ko-KR" sz="1900" spc="-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6786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폰 </a:t>
            </a:r>
            <a:r>
              <a:rPr lang="ko-KR" altLang="en-US" dirty="0" err="1"/>
              <a:t>노이만</a:t>
            </a:r>
            <a:r>
              <a:rPr lang="en-US" altLang="ko-KR" dirty="0"/>
              <a:t>, </a:t>
            </a:r>
            <a:r>
              <a:rPr lang="ko-KR" altLang="en-US" dirty="0"/>
              <a:t>비 폰 </a:t>
            </a:r>
            <a:r>
              <a:rPr lang="ko-KR" altLang="en-US" dirty="0" err="1"/>
              <a:t>노이만</a:t>
            </a:r>
            <a:r>
              <a:rPr lang="en-US" altLang="ko-KR" dirty="0"/>
              <a:t>, </a:t>
            </a:r>
            <a:r>
              <a:rPr lang="ko-KR" altLang="en-US" dirty="0"/>
              <a:t>하버드 구조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2200" spc="-100" dirty="0">
                <a:solidFill>
                  <a:srgbClr val="2B6278"/>
                </a:solidFill>
              </a:rPr>
              <a:t>     폰 </a:t>
            </a:r>
            <a:r>
              <a:rPr lang="ko-KR" altLang="en-US" sz="2200" spc="-100" dirty="0" err="1">
                <a:solidFill>
                  <a:srgbClr val="2B6278"/>
                </a:solidFill>
              </a:rPr>
              <a:t>노이만</a:t>
            </a:r>
            <a:r>
              <a:rPr lang="ko-KR" altLang="en-US" sz="2200" spc="-100" dirty="0">
                <a:solidFill>
                  <a:srgbClr val="2B6278"/>
                </a:solidFill>
              </a:rPr>
              <a:t> 구조와 비 폰 </a:t>
            </a:r>
            <a:r>
              <a:rPr lang="ko-KR" altLang="en-US" sz="2200" spc="-100" dirty="0" err="1">
                <a:solidFill>
                  <a:srgbClr val="2B6278"/>
                </a:solidFill>
              </a:rPr>
              <a:t>노이만</a:t>
            </a:r>
            <a:r>
              <a:rPr lang="ko-KR" altLang="en-US" sz="2200" spc="-100" dirty="0">
                <a:solidFill>
                  <a:srgbClr val="2B6278"/>
                </a:solidFill>
              </a:rPr>
              <a:t> 구조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사실 폰 </a:t>
            </a:r>
            <a:r>
              <a:rPr lang="ko-KR" altLang="en-US" spc="-100" dirty="0" err="1"/>
              <a:t>노이만</a:t>
            </a:r>
            <a:r>
              <a:rPr lang="ko-KR" altLang="en-US" spc="-100" dirty="0"/>
              <a:t> 구조 개념을 처음으로 생각한 사람은 </a:t>
            </a:r>
            <a:r>
              <a:rPr lang="ko-KR" altLang="en-US" spc="-100" dirty="0" err="1"/>
              <a:t>모클리와</a:t>
            </a:r>
            <a:r>
              <a:rPr lang="ko-KR" altLang="en-US" spc="-100" dirty="0"/>
              <a:t> </a:t>
            </a:r>
            <a:r>
              <a:rPr lang="ko-KR" altLang="en-US" spc="-100" dirty="0" err="1"/>
              <a:t>에커트였다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폰 </a:t>
            </a:r>
            <a:r>
              <a:rPr lang="ko-KR" altLang="en-US" spc="-100" dirty="0" err="1"/>
              <a:t>노이만</a:t>
            </a:r>
            <a:r>
              <a:rPr lang="ko-KR" altLang="en-US" spc="-100" dirty="0"/>
              <a:t> 구조의 프로그램 처리 과정</a:t>
            </a:r>
            <a:endParaRPr lang="en-US" altLang="ko-KR" spc="-100" dirty="0"/>
          </a:p>
          <a:p>
            <a:pPr marL="542925" lvl="1" indent="0">
              <a:lnSpc>
                <a:spcPct val="100000"/>
              </a:lnSpc>
              <a:spcBef>
                <a:spcPts val="200"/>
              </a:spcBef>
              <a:buClr>
                <a:srgbClr val="00B0F0"/>
              </a:buClr>
              <a:buNone/>
            </a:pPr>
            <a:r>
              <a:rPr lang="ko-KR" altLang="en-US" spc="-100" dirty="0">
                <a:solidFill>
                  <a:srgbClr val="0070C0"/>
                </a:solidFill>
              </a:rPr>
              <a:t>➊ 프로그램 카운터를 이용해 메모리에서 실행할 명령어를 인출한다</a:t>
            </a:r>
            <a:r>
              <a:rPr lang="en-US" altLang="ko-KR" spc="-100" dirty="0">
                <a:solidFill>
                  <a:srgbClr val="0070C0"/>
                </a:solidFill>
              </a:rPr>
              <a:t>.</a:t>
            </a:r>
          </a:p>
          <a:p>
            <a:pPr marL="542925" lvl="1" indent="0">
              <a:lnSpc>
                <a:spcPct val="100000"/>
              </a:lnSpc>
              <a:spcBef>
                <a:spcPts val="200"/>
              </a:spcBef>
              <a:buClr>
                <a:srgbClr val="00B0F0"/>
              </a:buClr>
              <a:buNone/>
            </a:pPr>
            <a:r>
              <a:rPr lang="en-US" altLang="ko-KR" spc="-100" dirty="0">
                <a:solidFill>
                  <a:srgbClr val="0070C0"/>
                </a:solidFill>
              </a:rPr>
              <a:t>➋ </a:t>
            </a:r>
            <a:r>
              <a:rPr lang="ko-KR" altLang="en-US" spc="-100" dirty="0">
                <a:solidFill>
                  <a:srgbClr val="0070C0"/>
                </a:solidFill>
              </a:rPr>
              <a:t>제어 장치는 이 명령어를 해독한다</a:t>
            </a:r>
            <a:r>
              <a:rPr lang="en-US" altLang="ko-KR" spc="-100" dirty="0">
                <a:solidFill>
                  <a:srgbClr val="0070C0"/>
                </a:solidFill>
              </a:rPr>
              <a:t>.</a:t>
            </a:r>
          </a:p>
          <a:p>
            <a:pPr marL="542925" lvl="1" indent="0">
              <a:lnSpc>
                <a:spcPct val="100000"/>
              </a:lnSpc>
              <a:spcBef>
                <a:spcPts val="200"/>
              </a:spcBef>
              <a:buClr>
                <a:srgbClr val="00B0F0"/>
              </a:buClr>
              <a:buNone/>
            </a:pPr>
            <a:r>
              <a:rPr lang="en-US" altLang="ko-KR" spc="-100" dirty="0">
                <a:solidFill>
                  <a:srgbClr val="0070C0"/>
                </a:solidFill>
              </a:rPr>
              <a:t>➌ </a:t>
            </a:r>
            <a:r>
              <a:rPr lang="ko-KR" altLang="en-US" spc="-100" dirty="0">
                <a:solidFill>
                  <a:srgbClr val="0070C0"/>
                </a:solidFill>
              </a:rPr>
              <a:t>명령을 실행하는 데 필요한 데이터를 메모리에서 인출하여 레지스터에 저장한다</a:t>
            </a:r>
            <a:r>
              <a:rPr lang="en-US" altLang="ko-KR" spc="-100" dirty="0">
                <a:solidFill>
                  <a:srgbClr val="0070C0"/>
                </a:solidFill>
              </a:rPr>
              <a:t>.</a:t>
            </a:r>
          </a:p>
          <a:p>
            <a:pPr marL="542925" lvl="1" indent="0">
              <a:lnSpc>
                <a:spcPct val="100000"/>
              </a:lnSpc>
              <a:spcBef>
                <a:spcPts val="200"/>
              </a:spcBef>
              <a:buClr>
                <a:srgbClr val="00B0F0"/>
              </a:buClr>
              <a:buNone/>
            </a:pPr>
            <a:r>
              <a:rPr lang="en-US" altLang="ko-KR" spc="-100" dirty="0">
                <a:solidFill>
                  <a:srgbClr val="0070C0"/>
                </a:solidFill>
              </a:rPr>
              <a:t>➍ </a:t>
            </a:r>
            <a:r>
              <a:rPr lang="ko-KR" altLang="en-US" spc="-100" dirty="0">
                <a:solidFill>
                  <a:srgbClr val="0070C0"/>
                </a:solidFill>
              </a:rPr>
              <a:t>산술 논리 연산 장치는 명령을 실행하고</a:t>
            </a:r>
            <a:r>
              <a:rPr lang="en-US" altLang="ko-KR" spc="-100" dirty="0">
                <a:solidFill>
                  <a:srgbClr val="0070C0"/>
                </a:solidFill>
              </a:rPr>
              <a:t>, </a:t>
            </a:r>
            <a:r>
              <a:rPr lang="ko-KR" altLang="en-US" spc="-100" dirty="0">
                <a:solidFill>
                  <a:srgbClr val="0070C0"/>
                </a:solidFill>
              </a:rPr>
              <a:t>레지스터나 메모리에 결과를 저장한다</a:t>
            </a:r>
            <a:r>
              <a:rPr lang="en-US" altLang="ko-KR" spc="-100" dirty="0">
                <a:solidFill>
                  <a:srgbClr val="0070C0"/>
                </a:solidFill>
              </a:rPr>
              <a:t>.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01984" y="731957"/>
            <a:ext cx="341760" cy="430887"/>
            <a:chOff x="1454125" y="2542102"/>
            <a:chExt cx="341760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1475656" y="2596842"/>
              <a:ext cx="288032" cy="340519"/>
            </a:xfrm>
            <a:prstGeom prst="roundRect">
              <a:avLst/>
            </a:prstGeom>
            <a:solidFill>
              <a:srgbClr val="2B6278"/>
            </a:solidFill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54125" y="2542102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1</a:t>
              </a:r>
              <a:endParaRPr lang="ko-KR" alt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52532"/>
            <a:ext cx="5036418" cy="3688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7712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폰 </a:t>
            </a:r>
            <a:r>
              <a:rPr lang="ko-KR" altLang="en-US" dirty="0" err="1"/>
              <a:t>노이만</a:t>
            </a:r>
            <a:r>
              <a:rPr lang="en-US" altLang="ko-KR" dirty="0"/>
              <a:t>, </a:t>
            </a:r>
            <a:r>
              <a:rPr lang="ko-KR" altLang="en-US" dirty="0"/>
              <a:t>비 폰 </a:t>
            </a:r>
            <a:r>
              <a:rPr lang="ko-KR" altLang="en-US" dirty="0" err="1"/>
              <a:t>노이만</a:t>
            </a:r>
            <a:r>
              <a:rPr lang="en-US" altLang="ko-KR" dirty="0"/>
              <a:t>, </a:t>
            </a:r>
            <a:r>
              <a:rPr lang="ko-KR" altLang="en-US" dirty="0"/>
              <a:t>하버드 구조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4508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폰 </a:t>
            </a:r>
            <a:r>
              <a:rPr lang="ko-KR" altLang="en-US" sz="1800" spc="-100" dirty="0" err="1"/>
              <a:t>노이만</a:t>
            </a:r>
            <a:r>
              <a:rPr lang="ko-KR" altLang="en-US" sz="1800" spc="-100" dirty="0"/>
              <a:t> 병목 현상</a:t>
            </a:r>
            <a:r>
              <a:rPr lang="en-US" altLang="ko-KR" sz="1800" spc="-100" dirty="0"/>
              <a:t>(Von-Neumann Bottleneck)</a:t>
            </a:r>
            <a:endParaRPr lang="ko-KR" altLang="en-US" sz="18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폰 </a:t>
            </a:r>
            <a:r>
              <a:rPr lang="ko-KR" altLang="en-US" spc="-100" dirty="0" err="1"/>
              <a:t>노이만</a:t>
            </a:r>
            <a:r>
              <a:rPr lang="ko-KR" altLang="en-US" spc="-100" dirty="0"/>
              <a:t> 구조의 컴퓨터는 중앙 처리 장치에서 명령어나 데이터를 메모리에서 가져와 처리한 후</a:t>
            </a:r>
            <a:r>
              <a:rPr lang="en-US" altLang="ko-KR" spc="-100" dirty="0"/>
              <a:t>, </a:t>
            </a:r>
            <a:r>
              <a:rPr lang="ko-KR" altLang="en-US" spc="-100" dirty="0"/>
              <a:t>결과 데이터를 메모리에 다시 보내 저장한다</a:t>
            </a:r>
            <a:r>
              <a:rPr lang="en-US" altLang="ko-KR" spc="-100" dirty="0"/>
              <a:t>. </a:t>
            </a:r>
            <a:r>
              <a:rPr lang="ko-KR" altLang="en-US" spc="-100" dirty="0"/>
              <a:t>또한 저장된 데이터가 필요할 땐 다시 메모리에서 중앙 처리 장치로 불려오는 방식으로 순차적으로 프로그램을 처리하므로 메모리나 시스템 버스에 병목 현상이 생겨 속도가 느려질 수밖에 없다</a:t>
            </a:r>
            <a:r>
              <a:rPr lang="en-US" altLang="ko-KR" spc="-100" dirty="0"/>
              <a:t>.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이것을 데이터 경로의 병목 현상 또는 기억 장소의 지연 현상이라고도 한다</a:t>
            </a:r>
            <a:r>
              <a:rPr lang="en-US" altLang="ko-KR" spc="-100" dirty="0"/>
              <a:t>.</a:t>
            </a:r>
          </a:p>
          <a:p>
            <a:pPr marL="45085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비 폰 </a:t>
            </a:r>
            <a:r>
              <a:rPr lang="ko-KR" altLang="en-US" sz="1800" spc="-100" dirty="0" err="1"/>
              <a:t>노이만</a:t>
            </a:r>
            <a:r>
              <a:rPr lang="ko-KR" altLang="en-US" sz="1800" spc="-100" dirty="0"/>
              <a:t> 구조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폰 </a:t>
            </a:r>
            <a:r>
              <a:rPr lang="ko-KR" altLang="en-US" spc="-100" dirty="0" err="1"/>
              <a:t>노이만</a:t>
            </a:r>
            <a:r>
              <a:rPr lang="ko-KR" altLang="en-US" spc="-100" dirty="0"/>
              <a:t> 구조가 아닌 컴퓨터를 통틀어 이르는 말로 데이터 처리의 고속화와 고도화를 위하여 프로그램 일부를 하드웨어화하거나</a:t>
            </a:r>
            <a:r>
              <a:rPr lang="en-US" altLang="ko-KR" spc="-100" dirty="0"/>
              <a:t>, </a:t>
            </a:r>
            <a:r>
              <a:rPr lang="ko-KR" altLang="en-US" spc="-100" dirty="0"/>
              <a:t>병렬 처리 기능</a:t>
            </a:r>
            <a:r>
              <a:rPr lang="en-US" altLang="ko-KR" spc="-100" dirty="0"/>
              <a:t>, </a:t>
            </a:r>
            <a:r>
              <a:rPr lang="ko-KR" altLang="en-US" spc="-100" dirty="0"/>
              <a:t>추론 기구를 채택한 컴퓨터를 가리킨다</a:t>
            </a:r>
            <a:r>
              <a:rPr lang="en-US" altLang="ko-KR" spc="-100" dirty="0"/>
              <a:t>. 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연구되고 있는 분야로는 신경망</a:t>
            </a:r>
            <a:r>
              <a:rPr lang="en-US" altLang="ko-KR" spc="-100" dirty="0"/>
              <a:t>, </a:t>
            </a:r>
            <a:r>
              <a:rPr lang="ko-KR" altLang="en-US" spc="-100" dirty="0"/>
              <a:t>유전 알고리즘</a:t>
            </a:r>
            <a:r>
              <a:rPr lang="en-US" altLang="ko-KR" spc="-100" dirty="0"/>
              <a:t>, </a:t>
            </a:r>
            <a:r>
              <a:rPr lang="ko-KR" altLang="en-US" spc="-100" dirty="0"/>
              <a:t>양자 컴퓨터</a:t>
            </a:r>
            <a:r>
              <a:rPr lang="en-US" altLang="ko-KR" spc="-100" dirty="0"/>
              <a:t>, </a:t>
            </a:r>
            <a:r>
              <a:rPr lang="ko-KR" altLang="en-US" spc="-100" dirty="0"/>
              <a:t>병렬 컴퓨터를 비롯한 여러 분야들이 비 폰 </a:t>
            </a:r>
            <a:r>
              <a:rPr lang="ko-KR" altLang="en-US" spc="-100" dirty="0" err="1"/>
              <a:t>노이만</a:t>
            </a:r>
            <a:r>
              <a:rPr lang="ko-KR" altLang="en-US" spc="-100" dirty="0"/>
              <a:t> 범주에 속한다</a:t>
            </a:r>
            <a:r>
              <a:rPr lang="en-US" altLang="ko-KR" spc="-100" dirty="0"/>
              <a:t>. </a:t>
            </a:r>
            <a:r>
              <a:rPr lang="ko-KR" altLang="en-US" spc="-100" dirty="0"/>
              <a:t>이 중에서 병렬 컴퓨팅이 현재 가장 많이 사용된다</a:t>
            </a:r>
            <a:r>
              <a:rPr lang="en-US" altLang="ko-KR" spc="-100" dirty="0"/>
              <a:t>.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</p:txBody>
      </p:sp>
    </p:spTree>
    <p:extLst>
      <p:ext uri="{BB962C8B-B14F-4D97-AF65-F5344CB8AC3E}">
        <p14:creationId xmlns:p14="http://schemas.microsoft.com/office/powerpoint/2010/main" val="41077762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폰 </a:t>
            </a:r>
            <a:r>
              <a:rPr lang="ko-KR" altLang="en-US" dirty="0" err="1"/>
              <a:t>노이만</a:t>
            </a:r>
            <a:r>
              <a:rPr lang="en-US" altLang="ko-KR" dirty="0"/>
              <a:t>, </a:t>
            </a:r>
            <a:r>
              <a:rPr lang="ko-KR" altLang="en-US" dirty="0"/>
              <a:t>비 폰 </a:t>
            </a:r>
            <a:r>
              <a:rPr lang="ko-KR" altLang="en-US" dirty="0" err="1"/>
              <a:t>노이만</a:t>
            </a:r>
            <a:r>
              <a:rPr lang="en-US" altLang="ko-KR" dirty="0"/>
              <a:t>, </a:t>
            </a:r>
            <a:r>
              <a:rPr lang="ko-KR" altLang="en-US" dirty="0"/>
              <a:t>하버드 구조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2200" spc="-100" dirty="0">
                <a:solidFill>
                  <a:srgbClr val="2B6278"/>
                </a:solidFill>
              </a:rPr>
              <a:t>     폰 </a:t>
            </a:r>
            <a:r>
              <a:rPr lang="ko-KR" altLang="en-US" sz="2200" spc="-100" dirty="0" err="1">
                <a:solidFill>
                  <a:srgbClr val="2B6278"/>
                </a:solidFill>
              </a:rPr>
              <a:t>노이만</a:t>
            </a:r>
            <a:r>
              <a:rPr lang="ko-KR" altLang="en-US" sz="2200" spc="-100" dirty="0">
                <a:solidFill>
                  <a:srgbClr val="2B6278"/>
                </a:solidFill>
              </a:rPr>
              <a:t> 구조와 하버드 구조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폰 </a:t>
            </a:r>
            <a:r>
              <a:rPr lang="ko-KR" altLang="en-US" spc="-100" dirty="0" err="1"/>
              <a:t>노이만</a:t>
            </a:r>
            <a:r>
              <a:rPr lang="ko-KR" altLang="en-US" spc="-100" dirty="0"/>
              <a:t> 구조는 구조적으로 시스템 버스에 병목 현상이 발생한다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하버드 구조는 폰 </a:t>
            </a:r>
            <a:r>
              <a:rPr lang="ko-KR" altLang="en-US" spc="-100" dirty="0" err="1"/>
              <a:t>노이만</a:t>
            </a:r>
            <a:r>
              <a:rPr lang="ko-KR" altLang="en-US" spc="-100" dirty="0"/>
              <a:t> 구조의 단점을 보완한 개념이다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명령어 메모리 영역과 데이터 메모리 영역을 물리적으로 분리시키고</a:t>
            </a:r>
            <a:r>
              <a:rPr lang="en-US" altLang="ko-KR" spc="-100" dirty="0"/>
              <a:t>, </a:t>
            </a:r>
            <a:r>
              <a:rPr lang="ko-KR" altLang="en-US" spc="-100" dirty="0"/>
              <a:t>각각을 다른 시스템 버스로 중앙 처리 장치에 연결함으로써 명령과 데이터를 메모리로부터 읽는 것을 동시에 처리할 수 있다</a:t>
            </a:r>
            <a:r>
              <a:rPr lang="en-US" altLang="ko-KR" spc="-100" dirty="0"/>
              <a:t>. 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그러나 하버드 구조는 비싸고</a:t>
            </a:r>
            <a:r>
              <a:rPr lang="en-US" altLang="ko-KR" spc="-100" dirty="0"/>
              <a:t>, </a:t>
            </a:r>
            <a:r>
              <a:rPr lang="ko-KR" altLang="en-US" spc="-100" dirty="0"/>
              <a:t>공간도 많이 차지하며</a:t>
            </a:r>
            <a:r>
              <a:rPr lang="en-US" altLang="ko-KR" spc="-100" dirty="0"/>
              <a:t>, </a:t>
            </a:r>
            <a:r>
              <a:rPr lang="ko-KR" altLang="en-US" spc="-100" dirty="0"/>
              <a:t>설계가 복잡하다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최근 </a:t>
            </a:r>
            <a:r>
              <a:rPr lang="en-US" altLang="ko-KR" spc="-100" dirty="0"/>
              <a:t>CPU </a:t>
            </a:r>
            <a:r>
              <a:rPr lang="ko-KR" altLang="en-US" spc="-100" dirty="0"/>
              <a:t>설계에서는 폰 </a:t>
            </a:r>
            <a:r>
              <a:rPr lang="ko-KR" altLang="en-US" spc="-100" dirty="0" err="1"/>
              <a:t>노이만</a:t>
            </a:r>
            <a:r>
              <a:rPr lang="ko-KR" altLang="en-US" spc="-100" dirty="0"/>
              <a:t> 구조와 하버드 구조 양자의 구조를 도입하고 있다</a:t>
            </a:r>
            <a:r>
              <a:rPr lang="en-US" altLang="ko-KR" spc="-100" dirty="0"/>
              <a:t>.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01984" y="731957"/>
            <a:ext cx="341760" cy="430887"/>
            <a:chOff x="1454125" y="2542102"/>
            <a:chExt cx="341760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1475656" y="2596842"/>
              <a:ext cx="288032" cy="340519"/>
            </a:xfrm>
            <a:prstGeom prst="roundRect">
              <a:avLst/>
            </a:prstGeom>
            <a:solidFill>
              <a:srgbClr val="2B6278"/>
            </a:solidFill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54125" y="2542102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2</a:t>
              </a:r>
              <a:endParaRPr lang="ko-KR" alt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30" y="3444951"/>
            <a:ext cx="4080510" cy="248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646" y="3444951"/>
            <a:ext cx="4133850" cy="2474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77" y="6133004"/>
            <a:ext cx="2942258" cy="24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646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내용 개체 틀 27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93662" indent="0">
              <a:buNone/>
            </a:pPr>
            <a:r>
              <a:rPr lang="ko-KR" altLang="en-US" sz="2200" dirty="0"/>
              <a:t>학습목표</a:t>
            </a:r>
            <a:endParaRPr lang="en-US" altLang="ko-KR" sz="2200" dirty="0"/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•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컴퓨터 하드웨어의 구성 요소와 소프트웨어의 개념을 이해할 수 있다</a:t>
            </a:r>
            <a:r>
              <a:rPr lang="en-US" altLang="ko-KR" sz="1800" spc="-100" dirty="0"/>
              <a:t>.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•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컴퓨터에서 사용하는 고급 언어와 기계어의 관계를 살펴본다</a:t>
            </a:r>
            <a:r>
              <a:rPr lang="en-US" altLang="ko-KR" sz="1800" spc="-100" dirty="0"/>
              <a:t>.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•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새로운 하드웨어 부품의 출현에 따른 컴퓨터의 세대별 발전 과정을 알아본다</a:t>
            </a:r>
            <a:r>
              <a:rPr lang="en-US" altLang="ko-KR" sz="1800" spc="-100" dirty="0"/>
              <a:t>.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•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여러 측면에서 컴퓨터를 분류하고 설명할 수 있다</a:t>
            </a:r>
            <a:r>
              <a:rPr lang="en-US" altLang="ko-KR" sz="1800" spc="-100" dirty="0"/>
              <a:t>.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•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폰 </a:t>
            </a:r>
            <a:r>
              <a:rPr lang="ko-KR" altLang="en-US" sz="1800" spc="-100" dirty="0" err="1"/>
              <a:t>노이만</a:t>
            </a:r>
            <a:r>
              <a:rPr lang="ko-KR" altLang="en-US" sz="1800" spc="-100" dirty="0"/>
              <a:t> 구조와 하버드 구조를 비교하여 설명할 수 있다</a:t>
            </a:r>
            <a:r>
              <a:rPr lang="en-US" altLang="ko-KR" sz="1800" spc="-100" dirty="0"/>
              <a:t>.</a:t>
            </a:r>
          </a:p>
          <a:p>
            <a:pPr lvl="1"/>
            <a:endParaRPr lang="en-US" altLang="ko-KR" dirty="0"/>
          </a:p>
          <a:p>
            <a:pPr marL="93662" indent="0">
              <a:buNone/>
            </a:pPr>
            <a:r>
              <a:rPr lang="ko-KR" altLang="en-US" sz="2200" dirty="0"/>
              <a:t>내용 </a:t>
            </a:r>
            <a:endParaRPr lang="en-US" altLang="ko-KR" sz="2200" dirty="0"/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01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컴퓨터 시스템의 구성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02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컴퓨터의 역사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03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컴퓨터의 분류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04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폰 </a:t>
            </a:r>
            <a:r>
              <a:rPr lang="ko-KR" altLang="en-US" sz="1800" spc="-100" dirty="0" err="1"/>
              <a:t>노이만</a:t>
            </a:r>
            <a:r>
              <a:rPr lang="en-US" altLang="ko-KR" sz="1800" spc="-100" dirty="0"/>
              <a:t>, </a:t>
            </a:r>
            <a:r>
              <a:rPr lang="ko-KR" altLang="en-US" sz="1800" spc="-100" dirty="0"/>
              <a:t>비 폰 </a:t>
            </a:r>
            <a:r>
              <a:rPr lang="ko-KR" altLang="en-US" sz="1800" spc="-100" dirty="0" err="1"/>
              <a:t>노이만</a:t>
            </a:r>
            <a:r>
              <a:rPr lang="en-US" altLang="ko-KR" sz="1800" spc="-100" dirty="0"/>
              <a:t>, </a:t>
            </a:r>
            <a:r>
              <a:rPr lang="ko-KR" altLang="en-US" sz="1800" spc="-100" dirty="0"/>
              <a:t>하버드 구조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0704" y="3314328"/>
            <a:ext cx="876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8803704" y="278092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컴퓨터 시스템의 구성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lang="ko-KR" altLang="en-US" dirty="0"/>
              <a:t>컴퓨터의 기본 구성</a:t>
            </a:r>
          </a:p>
          <a:p>
            <a:pPr marL="447675" lvl="1" indent="-179388">
              <a:lnSpc>
                <a:spcPct val="110000"/>
              </a:lnSpc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b="1" spc="-100" dirty="0">
                <a:solidFill>
                  <a:srgbClr val="00B0F0"/>
                </a:solidFill>
              </a:rPr>
              <a:t>하드웨어</a:t>
            </a:r>
            <a:r>
              <a:rPr lang="ko-KR" altLang="en-US" spc="-100" dirty="0"/>
              <a:t> </a:t>
            </a:r>
            <a:r>
              <a:rPr lang="en-US" altLang="ko-KR" spc="-100" dirty="0"/>
              <a:t>: </a:t>
            </a:r>
            <a:r>
              <a:rPr lang="ko-KR" altLang="en-US" spc="-100" dirty="0"/>
              <a:t>컴퓨터에서 각종 정보를 입력하여 처리하고 저장하는 동작이 실제 일어나게 해 주는 물리적인 실체</a:t>
            </a:r>
            <a:endParaRPr lang="en-US" altLang="ko-KR" spc="-100" dirty="0"/>
          </a:p>
          <a:p>
            <a:pPr marL="447675" lvl="1" indent="-179388">
              <a:lnSpc>
                <a:spcPct val="110000"/>
              </a:lnSpc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b="1" spc="-100" dirty="0">
                <a:solidFill>
                  <a:srgbClr val="00B0F0"/>
                </a:solidFill>
              </a:rPr>
              <a:t>소프트웨어</a:t>
            </a:r>
            <a:r>
              <a:rPr lang="ko-KR" altLang="en-US" spc="-100" dirty="0"/>
              <a:t> </a:t>
            </a:r>
            <a:r>
              <a:rPr lang="en-US" altLang="ko-KR" spc="-100" dirty="0"/>
              <a:t>: </a:t>
            </a:r>
            <a:r>
              <a:rPr lang="ko-KR" altLang="en-US" spc="-100" dirty="0"/>
              <a:t>정보 처리의 종류를 지정하고 정보의 이동 방향을 결정하는 동작이 일어나는 시간을 지정해 주는 명령</a:t>
            </a:r>
            <a:r>
              <a:rPr lang="en-US" altLang="ko-KR" spc="-100" dirty="0"/>
              <a:t>(command)</a:t>
            </a:r>
            <a:r>
              <a:rPr lang="ko-KR" altLang="en-US" spc="-100" dirty="0"/>
              <a:t>들의 집합</a:t>
            </a:r>
            <a:r>
              <a:rPr lang="en-US" altLang="ko-KR" spc="-100" dirty="0"/>
              <a:t>(</a:t>
            </a:r>
            <a:r>
              <a:rPr lang="ko-KR" altLang="en-US" spc="-100" dirty="0"/>
              <a:t>프로그램</a:t>
            </a:r>
            <a:r>
              <a:rPr lang="en-US" altLang="ko-KR" spc="-100" dirty="0"/>
              <a:t>)</a:t>
            </a:r>
            <a:endParaRPr lang="ko-KR" altLang="en-US" spc="-1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48880"/>
            <a:ext cx="6336704" cy="4380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컴퓨터 시스템의 구성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2200" spc="-100" dirty="0">
                <a:solidFill>
                  <a:srgbClr val="2B6278"/>
                </a:solidFill>
              </a:rPr>
              <a:t>     하드웨어</a:t>
            </a:r>
            <a:endParaRPr lang="en-US" altLang="ko-KR" sz="2200" spc="-100" dirty="0">
              <a:solidFill>
                <a:srgbClr val="2B6278"/>
              </a:solidFill>
            </a:endParaRPr>
          </a:p>
          <a:p>
            <a:pPr lvl="1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컴퓨터 하드웨어는 중앙 처리 장치</a:t>
            </a:r>
            <a:r>
              <a:rPr lang="en-US" altLang="ko-KR" sz="1700" spc="-100" dirty="0"/>
              <a:t>, </a:t>
            </a:r>
            <a:r>
              <a:rPr lang="ko-KR" altLang="en-US" sz="1700" spc="-100" dirty="0" err="1"/>
              <a:t>주기억</a:t>
            </a:r>
            <a:r>
              <a:rPr lang="ko-KR" altLang="en-US" sz="1700" spc="-100" dirty="0"/>
              <a:t> 장치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보조 기억 장치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입력 장치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출력 장치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시스템 버스로 구성된다</a:t>
            </a:r>
            <a:r>
              <a:rPr lang="en-US" altLang="ko-KR" sz="1700" spc="-100" dirty="0"/>
              <a:t>.</a:t>
            </a:r>
          </a:p>
          <a:p>
            <a:pPr lvl="1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컴퓨터의</a:t>
            </a:r>
            <a:r>
              <a:rPr lang="en-US" altLang="ko-KR" sz="1700" spc="-100" dirty="0"/>
              <a:t> </a:t>
            </a:r>
            <a:r>
              <a:rPr lang="ko-KR" altLang="en-US" sz="1700" spc="-100" dirty="0"/>
              <a:t>기능을 수행하기 위해 각 구성 요소들은 시스템 버스를 통해 상호 연결되어 있다</a:t>
            </a:r>
            <a:r>
              <a:rPr lang="en-US" altLang="ko-KR" sz="1700" spc="-100" dirty="0"/>
              <a:t>.</a:t>
            </a:r>
            <a:endParaRPr lang="ko-KR" altLang="en-US" sz="17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01984" y="731957"/>
            <a:ext cx="341760" cy="430887"/>
            <a:chOff x="1454125" y="2542102"/>
            <a:chExt cx="341760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1475656" y="2596842"/>
              <a:ext cx="288032" cy="340519"/>
            </a:xfrm>
            <a:prstGeom prst="roundRect">
              <a:avLst/>
            </a:prstGeom>
            <a:solidFill>
              <a:srgbClr val="2B6278"/>
            </a:solidFill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54125" y="2542102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1</a:t>
              </a:r>
              <a:endParaRPr lang="ko-KR" alt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92896"/>
            <a:ext cx="621326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14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컴퓨터 시스템의 구성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lang="ko-KR" altLang="en-US" spc="-100" dirty="0"/>
              <a:t>중앙 처리 장치</a:t>
            </a:r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b="1" spc="-100" dirty="0">
                <a:solidFill>
                  <a:srgbClr val="00B0F0"/>
                </a:solidFill>
              </a:rPr>
              <a:t>중앙 처리 장치</a:t>
            </a:r>
            <a:r>
              <a:rPr lang="en-US" altLang="ko-KR" spc="-100" dirty="0"/>
              <a:t>(Central Processing Unit, CPU) :</a:t>
            </a:r>
            <a:r>
              <a:rPr lang="ko-KR" altLang="en-US" spc="-100" dirty="0"/>
              <a:t> 사실상 컴퓨터의 특성을 결정하며</a:t>
            </a:r>
            <a:r>
              <a:rPr lang="en-US" altLang="ko-KR" spc="-100" dirty="0"/>
              <a:t>, </a:t>
            </a:r>
            <a:r>
              <a:rPr lang="ko-KR" altLang="en-US" spc="-100" dirty="0"/>
              <a:t>컴퓨터의 핵심 기능인 프로그램 실행과 데이터 처리를 담당한다</a:t>
            </a:r>
            <a:r>
              <a:rPr lang="en-US" altLang="ko-KR" spc="-100" dirty="0"/>
              <a:t>. </a:t>
            </a:r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중앙 처리 장치를 </a:t>
            </a:r>
            <a:r>
              <a:rPr lang="ko-KR" altLang="en-US" b="1" spc="-100" dirty="0">
                <a:solidFill>
                  <a:srgbClr val="00B0F0"/>
                </a:solidFill>
              </a:rPr>
              <a:t>프로세서</a:t>
            </a:r>
            <a:r>
              <a:rPr lang="en-US" altLang="ko-KR" spc="-100" dirty="0"/>
              <a:t>(processor) </a:t>
            </a:r>
            <a:r>
              <a:rPr lang="ko-KR" altLang="en-US" spc="-100" dirty="0"/>
              <a:t>또는 </a:t>
            </a:r>
            <a:r>
              <a:rPr lang="ko-KR" altLang="en-US" b="1" spc="-100" dirty="0">
                <a:solidFill>
                  <a:srgbClr val="00B0F0"/>
                </a:solidFill>
              </a:rPr>
              <a:t>마이크로프로세서</a:t>
            </a:r>
            <a:r>
              <a:rPr lang="en-US" altLang="ko-KR" spc="-100" dirty="0"/>
              <a:t>(microprocessor)</a:t>
            </a:r>
            <a:r>
              <a:rPr lang="ko-KR" altLang="en-US" spc="-100" dirty="0"/>
              <a:t>라고도 부른다</a:t>
            </a:r>
            <a:r>
              <a:rPr lang="en-US" altLang="ko-KR" spc="-100" dirty="0"/>
              <a:t>.</a:t>
            </a:r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b="1" spc="-100" dirty="0">
                <a:solidFill>
                  <a:srgbClr val="00B0F0"/>
                </a:solidFill>
              </a:rPr>
              <a:t>산술 논리 연산 장치</a:t>
            </a:r>
            <a:r>
              <a:rPr lang="en-US" altLang="ko-KR" spc="-100" dirty="0"/>
              <a:t>(Arithmetic and Logic Unit, ALU) :</a:t>
            </a:r>
            <a:r>
              <a:rPr lang="ko-KR" altLang="en-US" spc="-100" dirty="0"/>
              <a:t> 산술 연산</a:t>
            </a:r>
            <a:r>
              <a:rPr lang="en-US" altLang="ko-KR" spc="-100" dirty="0"/>
              <a:t> </a:t>
            </a:r>
            <a:r>
              <a:rPr lang="ko-KR" altLang="en-US" spc="-100" dirty="0"/>
              <a:t>논리 연산</a:t>
            </a:r>
            <a:r>
              <a:rPr lang="en-US" altLang="ko-KR" spc="-100" dirty="0"/>
              <a:t>, </a:t>
            </a:r>
            <a:r>
              <a:rPr lang="ko-KR" altLang="en-US" spc="-100" dirty="0"/>
              <a:t>보수 연산</a:t>
            </a:r>
            <a:r>
              <a:rPr lang="en-US" altLang="ko-KR" spc="-100" dirty="0"/>
              <a:t>, </a:t>
            </a:r>
            <a:r>
              <a:rPr lang="ko-KR" altLang="en-US" spc="-100" dirty="0"/>
              <a:t>시프트 </a:t>
            </a:r>
            <a:r>
              <a:rPr lang="en-US" altLang="ko-KR" spc="-100" dirty="0"/>
              <a:t>shift </a:t>
            </a:r>
            <a:r>
              <a:rPr lang="ko-KR" altLang="en-US" spc="-100" dirty="0"/>
              <a:t>연산을 수행한다</a:t>
            </a:r>
            <a:r>
              <a:rPr lang="en-US" altLang="ko-KR" spc="-100" dirty="0"/>
              <a:t>. </a:t>
            </a:r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b="1" spc="-100" dirty="0">
                <a:solidFill>
                  <a:srgbClr val="00B0F0"/>
                </a:solidFill>
              </a:rPr>
              <a:t>제어 장치</a:t>
            </a:r>
            <a:r>
              <a:rPr lang="en-US" altLang="ko-KR" spc="-100" dirty="0"/>
              <a:t>(Control Unit, CU) :</a:t>
            </a:r>
            <a:r>
              <a:rPr lang="ko-KR" altLang="en-US" spc="-100" dirty="0"/>
              <a:t> 프로그램의 명령어를 해독하여 명령어 실행에 필요한 제어 신호를 발생시키고 컴퓨터의 모든 장치를 제어한다</a:t>
            </a:r>
            <a:r>
              <a:rPr lang="en-US" altLang="ko-KR" spc="-100" dirty="0"/>
              <a:t>. </a:t>
            </a:r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b="1" spc="-100" dirty="0">
                <a:solidFill>
                  <a:srgbClr val="00B0F0"/>
                </a:solidFill>
              </a:rPr>
              <a:t>레지스터</a:t>
            </a:r>
            <a:r>
              <a:rPr lang="en-US" altLang="ko-KR" spc="-100" dirty="0"/>
              <a:t>(register) :</a:t>
            </a:r>
            <a:r>
              <a:rPr lang="ko-KR" altLang="en-US" spc="-100" dirty="0"/>
              <a:t> 중앙 처리 장치 내부에 있는 데이터를 일시적으로 보관하는 임시기억 장치로</a:t>
            </a:r>
            <a:r>
              <a:rPr lang="en-US" altLang="ko-KR" spc="-100" dirty="0"/>
              <a:t>, </a:t>
            </a:r>
            <a:r>
              <a:rPr lang="ko-KR" altLang="en-US" spc="-100" dirty="0"/>
              <a:t>프로그램 실행 중에 사용되며 고속으로 액세스할 수 있다</a:t>
            </a:r>
            <a:r>
              <a:rPr lang="en-US" altLang="ko-KR" spc="-100" dirty="0"/>
              <a:t>.</a:t>
            </a:r>
            <a:endParaRPr lang="ko-KR" altLang="en-US" spc="-1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149080"/>
            <a:ext cx="5023842" cy="235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660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컴퓨터 시스템의 구성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q"/>
            </a:pPr>
            <a:r>
              <a:rPr lang="ko-KR" altLang="en-US" spc="-100" dirty="0"/>
              <a:t>기억 장치</a:t>
            </a:r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b="1" spc="-100" dirty="0" err="1">
                <a:solidFill>
                  <a:srgbClr val="00B0F0"/>
                </a:solidFill>
              </a:rPr>
              <a:t>주기억</a:t>
            </a:r>
            <a:r>
              <a:rPr lang="ko-KR" altLang="en-US" b="1" spc="-100" dirty="0">
                <a:solidFill>
                  <a:srgbClr val="00B0F0"/>
                </a:solidFill>
              </a:rPr>
              <a:t> 장치</a:t>
            </a:r>
            <a:r>
              <a:rPr lang="en-US" altLang="ko-KR" spc="-100" dirty="0"/>
              <a:t>(main memory) :</a:t>
            </a:r>
            <a:r>
              <a:rPr lang="ko-KR" altLang="en-US" spc="-100" dirty="0"/>
              <a:t> 반도체 칩으로 구성되어 고속으로 액세스가 가능하지만 고가다</a:t>
            </a:r>
            <a:r>
              <a:rPr lang="en-US" altLang="ko-KR" spc="-100" dirty="0"/>
              <a:t>. </a:t>
            </a:r>
            <a:r>
              <a:rPr lang="ko-KR" altLang="en-US" spc="-100" dirty="0"/>
              <a:t>또한 프로그램 실행 중에 일시적으로만 사용되는 휘발성 메모리다</a:t>
            </a:r>
            <a:r>
              <a:rPr lang="en-US" altLang="ko-KR" spc="-100" dirty="0"/>
              <a:t>. </a:t>
            </a:r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b="1" spc="-100" dirty="0">
                <a:solidFill>
                  <a:srgbClr val="00B0F0"/>
                </a:solidFill>
              </a:rPr>
              <a:t>보조 기억 장치</a:t>
            </a:r>
            <a:r>
              <a:rPr lang="en-US" altLang="ko-KR" spc="-100" dirty="0"/>
              <a:t>(auxiliary storage unit) :</a:t>
            </a:r>
            <a:r>
              <a:rPr lang="ko-KR" altLang="en-US" spc="-100" dirty="0"/>
              <a:t> 하드 디스크나 </a:t>
            </a:r>
            <a:r>
              <a:rPr lang="en-US" altLang="ko-KR" spc="-100" dirty="0"/>
              <a:t>SSD, CD-ROM </a:t>
            </a:r>
            <a:r>
              <a:rPr lang="ko-KR" altLang="en-US" spc="-100" dirty="0"/>
              <a:t>같은 </a:t>
            </a:r>
            <a:r>
              <a:rPr lang="ko-KR" altLang="en-US" spc="-100" dirty="0" err="1"/>
              <a:t>비휘발성</a:t>
            </a:r>
            <a:r>
              <a:rPr lang="ko-KR" altLang="en-US" spc="-100" dirty="0"/>
              <a:t> 메모리이며</a:t>
            </a:r>
            <a:r>
              <a:rPr lang="en-US" altLang="ko-KR" spc="-100" dirty="0"/>
              <a:t>, </a:t>
            </a:r>
            <a:r>
              <a:rPr lang="ko-KR" altLang="en-US" spc="-100" dirty="0"/>
              <a:t>저장 밀도가 높고 저가이지만 속도가 느리다</a:t>
            </a:r>
            <a:r>
              <a:rPr lang="en-US" altLang="ko-KR" spc="-100" dirty="0"/>
              <a:t>. </a:t>
            </a:r>
            <a:r>
              <a:rPr lang="ko-KR" altLang="en-US" spc="-100" dirty="0"/>
              <a:t>중앙 처리 장치에 당장 필요하지 않은 많은 양의 데이터나 프로그램을 저장하는 장치다</a:t>
            </a:r>
            <a:r>
              <a:rPr lang="en-US" altLang="ko-KR" spc="-100" dirty="0"/>
              <a:t>.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endParaRPr lang="en-US" altLang="ko-KR" spc="-1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q"/>
            </a:pPr>
            <a:r>
              <a:rPr lang="ko-KR" altLang="en-US" spc="-100" dirty="0"/>
              <a:t>입출력 장치</a:t>
            </a:r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b="1" spc="-100" dirty="0">
                <a:solidFill>
                  <a:srgbClr val="00B0F0"/>
                </a:solidFill>
              </a:rPr>
              <a:t>입력 장치</a:t>
            </a:r>
            <a:r>
              <a:rPr lang="en-US" altLang="ko-KR" spc="-100" dirty="0"/>
              <a:t>(input device) : </a:t>
            </a:r>
            <a:r>
              <a:rPr lang="ko-KR" altLang="en-US" spc="-100" dirty="0"/>
              <a:t>데이터를 전자적인 </a:t>
            </a:r>
            <a:r>
              <a:rPr lang="en-US" altLang="ko-KR" spc="-100" dirty="0"/>
              <a:t>2</a:t>
            </a:r>
            <a:r>
              <a:rPr lang="ko-KR" altLang="en-US" spc="-100" dirty="0"/>
              <a:t>진 형태로 변환하여 컴퓨터 내부로 전달한다</a:t>
            </a:r>
            <a:r>
              <a:rPr lang="en-US" altLang="ko-KR" spc="-100" dirty="0"/>
              <a:t>. </a:t>
            </a:r>
            <a:r>
              <a:rPr lang="ko-KR" altLang="en-US" spc="-100" dirty="0"/>
              <a:t>키보드</a:t>
            </a:r>
            <a:r>
              <a:rPr lang="en-US" altLang="ko-KR" spc="-100" dirty="0"/>
              <a:t>, </a:t>
            </a:r>
            <a:r>
              <a:rPr lang="ko-KR" altLang="en-US" spc="-100" dirty="0"/>
              <a:t>마우스가 있다</a:t>
            </a:r>
            <a:r>
              <a:rPr lang="en-US" altLang="ko-KR" spc="-100" dirty="0"/>
              <a:t>.</a:t>
            </a:r>
            <a:r>
              <a:rPr lang="ko-KR" altLang="en-US" spc="-100" dirty="0"/>
              <a:t> </a:t>
            </a:r>
            <a:endParaRPr lang="en-US" altLang="ko-KR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b="1" spc="-100" dirty="0">
                <a:solidFill>
                  <a:srgbClr val="00B0F0"/>
                </a:solidFill>
              </a:rPr>
              <a:t>출력 장치</a:t>
            </a:r>
            <a:r>
              <a:rPr lang="en-US" altLang="ko-KR" spc="-100" dirty="0"/>
              <a:t>(output device) : </a:t>
            </a:r>
            <a:r>
              <a:rPr lang="ko-KR" altLang="en-US" spc="-100" dirty="0"/>
              <a:t>중앙 처리 장치가 처리한 전자적인 형태의 데이터를 사람이 이해할 수 있는 데이터로 변환하여 출력한다</a:t>
            </a:r>
            <a:r>
              <a:rPr lang="en-US" altLang="ko-KR" spc="-100" dirty="0"/>
              <a:t>. LCD </a:t>
            </a:r>
            <a:r>
              <a:rPr lang="ko-KR" altLang="en-US" spc="-100" dirty="0"/>
              <a:t>모니터</a:t>
            </a:r>
            <a:r>
              <a:rPr lang="en-US" altLang="ko-KR" spc="-100" dirty="0"/>
              <a:t>,</a:t>
            </a:r>
            <a:r>
              <a:rPr lang="ko-KR" altLang="en-US" spc="-100" dirty="0"/>
              <a:t> 프린터</a:t>
            </a:r>
            <a:r>
              <a:rPr lang="en-US" altLang="ko-KR" spc="-100" dirty="0"/>
              <a:t>, </a:t>
            </a:r>
            <a:r>
              <a:rPr lang="ko-KR" altLang="en-US" spc="-100" dirty="0"/>
              <a:t>스피커가 있다</a:t>
            </a:r>
            <a:r>
              <a:rPr lang="en-US" altLang="ko-KR" spc="-100" dirty="0"/>
              <a:t>.</a:t>
            </a:r>
            <a:r>
              <a:rPr lang="ko-KR" altLang="en-US" spc="-100" dirty="0"/>
              <a:t> </a:t>
            </a:r>
            <a:endParaRPr lang="en-US" altLang="ko-KR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입력 장치와 출력 장치를 합하여 </a:t>
            </a:r>
            <a:r>
              <a:rPr lang="ko-KR" altLang="en-US" b="1" spc="-100" dirty="0">
                <a:solidFill>
                  <a:srgbClr val="00B0F0"/>
                </a:solidFill>
              </a:rPr>
              <a:t>입출력 장치</a:t>
            </a:r>
            <a:r>
              <a:rPr lang="en-US" altLang="ko-KR" spc="-100" dirty="0"/>
              <a:t>(</a:t>
            </a:r>
            <a:r>
              <a:rPr lang="en-US" altLang="ko-KR" spc="-100" dirty="0" err="1"/>
              <a:t>Input/Output</a:t>
            </a:r>
            <a:r>
              <a:rPr lang="en-US" altLang="ko-KR" spc="-100" dirty="0"/>
              <a:t> device, I/O device)</a:t>
            </a:r>
            <a:r>
              <a:rPr lang="ko-KR" altLang="en-US" spc="-100" dirty="0"/>
              <a:t>라고도 한다</a:t>
            </a:r>
            <a:r>
              <a:rPr lang="en-US" altLang="ko-KR" spc="-100" dirty="0"/>
              <a:t>.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endParaRPr lang="ko-KR" altLang="en-US" spc="-100" dirty="0"/>
          </a:p>
        </p:txBody>
      </p:sp>
    </p:spTree>
    <p:extLst>
      <p:ext uri="{BB962C8B-B14F-4D97-AF65-F5344CB8AC3E}">
        <p14:creationId xmlns:p14="http://schemas.microsoft.com/office/powerpoint/2010/main" val="110875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컴퓨터 시스템의 구성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q"/>
            </a:pPr>
            <a:r>
              <a:rPr lang="ko-KR" altLang="en-US" spc="-100" dirty="0"/>
              <a:t>시스템 버스</a:t>
            </a:r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b="1" spc="-100" dirty="0">
                <a:solidFill>
                  <a:srgbClr val="00B0F0"/>
                </a:solidFill>
              </a:rPr>
              <a:t>시스템 버스</a:t>
            </a:r>
            <a:r>
              <a:rPr lang="en-US" altLang="ko-KR" spc="-100" dirty="0"/>
              <a:t>(system bus) :</a:t>
            </a:r>
            <a:r>
              <a:rPr lang="ko-KR" altLang="en-US" spc="-100" dirty="0"/>
              <a:t> 중앙 처리 장치와 기억 장치 및 입출력 장치 사이에 정보를 교환하는 통로이며</a:t>
            </a:r>
            <a:r>
              <a:rPr lang="en-US" altLang="ko-KR" spc="-100" dirty="0"/>
              <a:t> </a:t>
            </a:r>
            <a:r>
              <a:rPr lang="ko-KR" altLang="en-US" spc="-100" dirty="0"/>
              <a:t>주소 버스</a:t>
            </a:r>
            <a:r>
              <a:rPr lang="en-US" altLang="ko-KR" spc="-100" dirty="0"/>
              <a:t>, </a:t>
            </a:r>
            <a:r>
              <a:rPr lang="ko-KR" altLang="en-US" spc="-100" dirty="0"/>
              <a:t>데이터 버스</a:t>
            </a:r>
            <a:r>
              <a:rPr lang="en-US" altLang="ko-KR" spc="-100" dirty="0"/>
              <a:t>, </a:t>
            </a:r>
            <a:r>
              <a:rPr lang="ko-KR" altLang="en-US" spc="-100" dirty="0"/>
              <a:t>제어 버스가 있다</a:t>
            </a:r>
            <a:r>
              <a:rPr lang="en-US" altLang="ko-KR" spc="-100" dirty="0"/>
              <a:t>. 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118261"/>
              </p:ext>
            </p:extLst>
          </p:nvPr>
        </p:nvGraphicFramePr>
        <p:xfrm>
          <a:off x="683568" y="2060848"/>
          <a:ext cx="792088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b="0" spc="-100" baseline="0" dirty="0">
                          <a:solidFill>
                            <a:schemeClr val="tx1"/>
                          </a:solidFill>
                        </a:rPr>
                        <a:t>주소 버스</a:t>
                      </a:r>
                      <a:endParaRPr lang="en-US" altLang="ko-KR" sz="1700" b="0" spc="-100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700" b="0" spc="-100" baseline="0" dirty="0">
                          <a:solidFill>
                            <a:schemeClr val="tx1"/>
                          </a:solidFill>
                        </a:rPr>
                        <a:t>(address bus) </a:t>
                      </a:r>
                      <a:endParaRPr lang="ko-KR" altLang="en-US" sz="17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1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기억 장치나 입출력 장치를 지정하는 주소 정보를 전송하는 신호 선들의 집합이다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180975" indent="-180975" latinLnBrk="1">
                        <a:buClr>
                          <a:srgbClr val="00B0F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spc="-100" baseline="0" dirty="0" err="1">
                          <a:solidFill>
                            <a:schemeClr val="tx1"/>
                          </a:solidFill>
                        </a:rPr>
                        <a:t>단방향이다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b="0" spc="-100" baseline="0" dirty="0">
                          <a:solidFill>
                            <a:schemeClr val="tx1"/>
                          </a:solidFill>
                        </a:rPr>
                        <a:t>데이터 버스</a:t>
                      </a:r>
                      <a:endParaRPr lang="en-US" altLang="ko-KR" sz="1700" b="0" spc="-100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700" b="0" spc="-100" baseline="0" dirty="0">
                          <a:solidFill>
                            <a:schemeClr val="tx1"/>
                          </a:solidFill>
                        </a:rPr>
                        <a:t>(data bus)</a:t>
                      </a:r>
                      <a:endParaRPr lang="ko-KR" altLang="en-US" sz="17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latinLnBrk="1">
                        <a:buClr>
                          <a:srgbClr val="00B0F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기억 장치나 입출력 장치 사이에 데이터를 전송하기 위한 </a:t>
                      </a:r>
                      <a:r>
                        <a:rPr lang="ko-KR" altLang="en-US" sz="1600" b="0" spc="-100" baseline="0" dirty="0" err="1">
                          <a:solidFill>
                            <a:schemeClr val="tx1"/>
                          </a:solidFill>
                        </a:rPr>
                        <a:t>신호선들의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 집합이다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180975" indent="-180975" latinLnBrk="1">
                        <a:buClr>
                          <a:srgbClr val="00B0F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데이터선의 수는 중앙 처리 장치가 한 번에 전송할 수 있는 데이터 비트의 수를 결정한다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80975" indent="-180975" latinLnBrk="1">
                        <a:buClr>
                          <a:srgbClr val="00B0F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양방향 전송이 가능해야 한다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b="0" i="0" u="none" strike="noStrike" kern="1200" spc="-1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제어 버스</a:t>
                      </a:r>
                      <a:endParaRPr lang="en-US" altLang="ko-KR" sz="1700" b="0" i="0" u="none" strike="noStrike" kern="1200" spc="-1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700" b="0" i="0" u="none" strike="noStrike" kern="1200" spc="-1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(control bus)</a:t>
                      </a:r>
                      <a:endParaRPr lang="ko-KR" altLang="en-US" sz="17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latinLnBrk="1">
                        <a:buClr>
                          <a:srgbClr val="00B0F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중앙 처리 장치가 시스템 내의 각종 요소의 동작을 제어하는 데 필요한 </a:t>
                      </a:r>
                      <a:r>
                        <a:rPr lang="ko-KR" altLang="en-US" sz="1600" b="0" spc="-100" baseline="0" dirty="0" err="1">
                          <a:solidFill>
                            <a:schemeClr val="tx1"/>
                          </a:solidFill>
                        </a:rPr>
                        <a:t>신호선들의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 집합이다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80975" indent="-180975" latinLnBrk="1">
                        <a:buClr>
                          <a:srgbClr val="00B0F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기억 장치 읽기와 쓰기 신호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입출력 장치 읽기와 쓰기 신호 등이 있다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80975" marR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spc="-100" baseline="0" dirty="0" err="1">
                          <a:solidFill>
                            <a:schemeClr val="tx1"/>
                          </a:solidFill>
                        </a:rPr>
                        <a:t>단방향이다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667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2628</TotalTime>
  <Words>3488</Words>
  <Application>Microsoft Office PowerPoint</Application>
  <PresentationFormat>화면 슬라이드 쇼(4:3)</PresentationFormat>
  <Paragraphs>364</Paragraphs>
  <Slides>37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37</vt:i4>
      </vt:variant>
    </vt:vector>
  </HeadingPairs>
  <TitlesOfParts>
    <vt:vector size="53" baseType="lpstr">
      <vt:lpstr>HY견명조</vt:lpstr>
      <vt:lpstr>HY헤드라인M</vt:lpstr>
      <vt:lpstr>LG Smart UI Light</vt:lpstr>
      <vt:lpstr>LG Smart UI SemiBold</vt:lpstr>
      <vt:lpstr>MS Gothic</vt:lpstr>
      <vt:lpstr>돋움</vt:lpstr>
      <vt:lpstr>맑은 고딕</vt:lpstr>
      <vt:lpstr>함초롬바탕</vt:lpstr>
      <vt:lpstr>휴먼모음T</vt:lpstr>
      <vt:lpstr>Arial</vt:lpstr>
      <vt:lpstr>Calibri</vt:lpstr>
      <vt:lpstr>Tahoma</vt:lpstr>
      <vt:lpstr>Verdana</vt:lpstr>
      <vt:lpstr>Wingdings</vt:lpstr>
      <vt:lpstr>1_Office 테마</vt:lpstr>
      <vt:lpstr>Office Theme</vt:lpstr>
      <vt:lpstr>PowerPoint 프레젠테이션</vt:lpstr>
      <vt:lpstr>PowerPoint 프레젠테이션</vt:lpstr>
      <vt:lpstr>교재 소개 및 성적평가 방법 </vt:lpstr>
      <vt:lpstr>Contents</vt:lpstr>
      <vt:lpstr>01  컴퓨터 시스템의 구성</vt:lpstr>
      <vt:lpstr>01  컴퓨터 시스템의 구성</vt:lpstr>
      <vt:lpstr>01  컴퓨터 시스템의 구성</vt:lpstr>
      <vt:lpstr>01  컴퓨터 시스템의 구성</vt:lpstr>
      <vt:lpstr>01  컴퓨터 시스템의 구성</vt:lpstr>
      <vt:lpstr>01  컴퓨터 시스템의 구성</vt:lpstr>
      <vt:lpstr>01  컴퓨터 시스템의 구성</vt:lpstr>
      <vt:lpstr>01  컴퓨터 시스템의 구성</vt:lpstr>
      <vt:lpstr>01  컴퓨터 시스템의 구성</vt:lpstr>
      <vt:lpstr>01  컴퓨터 시스템의 구성</vt:lpstr>
      <vt:lpstr>01  컴퓨터 시스템의 구성</vt:lpstr>
      <vt:lpstr>01  컴퓨터 시스템의 구성</vt:lpstr>
      <vt:lpstr>01  컴퓨터 시스템의 구성</vt:lpstr>
      <vt:lpstr>01  컴퓨터 시스템의 구성</vt:lpstr>
      <vt:lpstr>01  컴퓨터 시스템의 구성</vt:lpstr>
      <vt:lpstr>02  컴퓨터의 역사</vt:lpstr>
      <vt:lpstr>02  컴퓨터의 역사</vt:lpstr>
      <vt:lpstr>02  컴퓨터의 역사</vt:lpstr>
      <vt:lpstr>02  컴퓨터의 역사</vt:lpstr>
      <vt:lpstr>02  컴퓨터의 역사</vt:lpstr>
      <vt:lpstr>02  컴퓨터의 역사</vt:lpstr>
      <vt:lpstr>02  컴퓨터의 역사</vt:lpstr>
      <vt:lpstr>02  컴퓨터의 역사</vt:lpstr>
      <vt:lpstr>02  컴퓨터의 역사</vt:lpstr>
      <vt:lpstr>03  컴퓨터의 분류</vt:lpstr>
      <vt:lpstr>03  컴퓨터의 분류</vt:lpstr>
      <vt:lpstr>03  컴퓨터의 분류</vt:lpstr>
      <vt:lpstr>03  컴퓨터의 분류</vt:lpstr>
      <vt:lpstr>03  컴퓨터의 분류</vt:lpstr>
      <vt:lpstr>03  컴퓨터의 분류</vt:lpstr>
      <vt:lpstr>04  폰 노이만, 비 폰 노이만, 하버드 구조</vt:lpstr>
      <vt:lpstr>04  폰 노이만, 비 폰 노이만, 하버드 구조</vt:lpstr>
      <vt:lpstr>04  폰 노이만, 비 폰 노이만, 하버드 구조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22년컴구1주차강의교재</dc:title>
  <dc:creator>bhkim</dc:creator>
  <cp:lastModifiedBy>Windows 사용자</cp:lastModifiedBy>
  <cp:revision>320</cp:revision>
  <dcterms:created xsi:type="dcterms:W3CDTF">2011-01-05T15:14:06Z</dcterms:created>
  <dcterms:modified xsi:type="dcterms:W3CDTF">2022-03-08T04:19:19Z</dcterms:modified>
</cp:coreProperties>
</file>