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29"/>
  </p:notesMasterIdLst>
  <p:handoutMasterIdLst>
    <p:handoutMasterId r:id="rId30"/>
  </p:handoutMasterIdLst>
  <p:sldIdLst>
    <p:sldId id="975" r:id="rId2"/>
    <p:sldId id="967" r:id="rId3"/>
    <p:sldId id="973" r:id="rId4"/>
    <p:sldId id="972" r:id="rId5"/>
    <p:sldId id="877" r:id="rId6"/>
    <p:sldId id="964" r:id="rId7"/>
    <p:sldId id="910" r:id="rId8"/>
    <p:sldId id="942" r:id="rId9"/>
    <p:sldId id="943" r:id="rId10"/>
    <p:sldId id="946" r:id="rId11"/>
    <p:sldId id="947" r:id="rId12"/>
    <p:sldId id="948" r:id="rId13"/>
    <p:sldId id="951" r:id="rId14"/>
    <p:sldId id="913" r:id="rId15"/>
    <p:sldId id="915" r:id="rId16"/>
    <p:sldId id="936" r:id="rId17"/>
    <p:sldId id="937" r:id="rId18"/>
    <p:sldId id="939" r:id="rId19"/>
    <p:sldId id="938" r:id="rId20"/>
    <p:sldId id="940" r:id="rId21"/>
    <p:sldId id="941" r:id="rId22"/>
    <p:sldId id="957" r:id="rId23"/>
    <p:sldId id="958" r:id="rId24"/>
    <p:sldId id="959" r:id="rId25"/>
    <p:sldId id="960" r:id="rId26"/>
    <p:sldId id="961" r:id="rId27"/>
    <p:sldId id="962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9999"/>
    <a:srgbClr val="339933"/>
    <a:srgbClr val="2B6278"/>
    <a:srgbClr val="948A88"/>
    <a:srgbClr val="2A2C50"/>
    <a:srgbClr val="717152"/>
    <a:srgbClr val="86472B"/>
    <a:srgbClr val="E5C9BB"/>
    <a:srgbClr val="AD7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96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BA64C-049A-49A0-B2E6-0C2547E1DFE6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E476BC0-AB01-40E8-B1C7-FCA3B4FF9596}">
      <dgm:prSet phldrT="[텍스트]"/>
      <dgm:spPr/>
      <dgm:t>
        <a:bodyPr/>
        <a:lstStyle/>
        <a:p>
          <a:pPr latinLnBrk="1"/>
          <a:r>
            <a:rPr lang="ko-KR" altLang="en-US" dirty="0"/>
            <a:t>과목명 </a:t>
          </a:r>
          <a:r>
            <a:rPr lang="en-US" altLang="ko-KR" dirty="0"/>
            <a:t>: </a:t>
          </a:r>
          <a:r>
            <a:rPr lang="ko-KR" altLang="en-US" dirty="0"/>
            <a:t>최신 컴퓨터 구조</a:t>
          </a:r>
        </a:p>
      </dgm:t>
    </dgm:pt>
    <dgm:pt modelId="{07782F0A-0143-4053-88CA-4B5A8B53F2BE}" type="parTrans" cxnId="{51B99D55-634E-40CB-806F-5FEB611484C3}">
      <dgm:prSet/>
      <dgm:spPr/>
      <dgm:t>
        <a:bodyPr/>
        <a:lstStyle/>
        <a:p>
          <a:pPr latinLnBrk="1"/>
          <a:endParaRPr lang="ko-KR" altLang="en-US"/>
        </a:p>
      </dgm:t>
    </dgm:pt>
    <dgm:pt modelId="{0C11F115-D2DF-461D-91E9-35C8BB514EFB}" type="sibTrans" cxnId="{51B99D55-634E-40CB-806F-5FEB611484C3}">
      <dgm:prSet/>
      <dgm:spPr/>
      <dgm:t>
        <a:bodyPr/>
        <a:lstStyle/>
        <a:p>
          <a:pPr latinLnBrk="1"/>
          <a:endParaRPr lang="ko-KR" altLang="en-US"/>
        </a:p>
      </dgm:t>
    </dgm:pt>
    <dgm:pt modelId="{C1F623ED-A0CB-4668-A2F2-0C1E70732A93}">
      <dgm:prSet phldrT="[텍스트]"/>
      <dgm:spPr/>
      <dgm:t>
        <a:bodyPr/>
        <a:lstStyle/>
        <a:p>
          <a:pPr latinLnBrk="1"/>
          <a:r>
            <a:rPr lang="ko-KR" altLang="en-US" dirty="0"/>
            <a:t>담당교수 </a:t>
          </a:r>
          <a:r>
            <a:rPr lang="en-US" altLang="ko-KR" dirty="0"/>
            <a:t>: IT</a:t>
          </a:r>
          <a:r>
            <a:rPr lang="ko-KR" altLang="en-US" dirty="0"/>
            <a:t>인공지능학부 권기덕  </a:t>
          </a:r>
        </a:p>
      </dgm:t>
    </dgm:pt>
    <dgm:pt modelId="{B8454342-169D-4C54-9A2F-E754EF0D7B40}" type="parTrans" cxnId="{7487CE33-4017-474B-9CD3-5B88FDA47D48}">
      <dgm:prSet/>
      <dgm:spPr/>
      <dgm:t>
        <a:bodyPr/>
        <a:lstStyle/>
        <a:p>
          <a:pPr latinLnBrk="1"/>
          <a:endParaRPr lang="ko-KR" altLang="en-US"/>
        </a:p>
      </dgm:t>
    </dgm:pt>
    <dgm:pt modelId="{F40966D0-9CEF-4031-B96F-2B6811ED3C6E}" type="sibTrans" cxnId="{7487CE33-4017-474B-9CD3-5B88FDA47D48}">
      <dgm:prSet/>
      <dgm:spPr/>
      <dgm:t>
        <a:bodyPr/>
        <a:lstStyle/>
        <a:p>
          <a:pPr latinLnBrk="1"/>
          <a:endParaRPr lang="ko-KR" altLang="en-US"/>
        </a:p>
      </dgm:t>
    </dgm:pt>
    <dgm:pt modelId="{D739BA2D-78F1-43E4-B84A-F417E37F72C4}">
      <dgm:prSet phldrT="[텍스트]"/>
      <dgm:spPr/>
      <dgm:t>
        <a:bodyPr/>
        <a:lstStyle/>
        <a:p>
          <a:pPr latinLnBrk="1"/>
          <a:r>
            <a:rPr lang="ko-KR" altLang="en-US" dirty="0"/>
            <a:t>참고사항</a:t>
          </a:r>
          <a:r>
            <a:rPr lang="en-US" altLang="ko-KR" dirty="0"/>
            <a:t> </a:t>
          </a:r>
          <a:endParaRPr lang="ko-KR" altLang="en-US" dirty="0"/>
        </a:p>
      </dgm:t>
    </dgm:pt>
    <dgm:pt modelId="{A671C4B3-C5E0-4693-BCF7-1827B2BD9A01}" type="parTrans" cxnId="{5304DA04-CDA2-4888-921B-2EF9499D8B64}">
      <dgm:prSet/>
      <dgm:spPr/>
      <dgm:t>
        <a:bodyPr/>
        <a:lstStyle/>
        <a:p>
          <a:pPr latinLnBrk="1"/>
          <a:endParaRPr lang="ko-KR" altLang="en-US"/>
        </a:p>
      </dgm:t>
    </dgm:pt>
    <dgm:pt modelId="{92291B4F-905D-4146-BCFB-1471BAC1CF54}" type="sibTrans" cxnId="{5304DA04-CDA2-4888-921B-2EF9499D8B64}">
      <dgm:prSet/>
      <dgm:spPr/>
      <dgm:t>
        <a:bodyPr/>
        <a:lstStyle/>
        <a:p>
          <a:pPr latinLnBrk="1"/>
          <a:endParaRPr lang="ko-KR" altLang="en-US"/>
        </a:p>
      </dgm:t>
    </dgm:pt>
    <dgm:pt modelId="{045158B6-F7A0-40BA-8594-EE5F2AAE35CB}">
      <dgm:prSet phldrT="[텍스트]"/>
      <dgm:spPr/>
      <dgm:t>
        <a:bodyPr/>
        <a:lstStyle/>
        <a:p>
          <a:pPr latinLnBrk="1"/>
          <a:r>
            <a:rPr lang="ko-KR" altLang="en-US" dirty="0" err="1"/>
            <a:t>주교재</a:t>
          </a:r>
          <a:r>
            <a:rPr lang="ko-KR" altLang="en-US" dirty="0"/>
            <a:t> </a:t>
          </a:r>
          <a:r>
            <a:rPr lang="en-US" altLang="ko-KR" dirty="0"/>
            <a:t>: </a:t>
          </a:r>
          <a:r>
            <a:rPr lang="ko-KR" altLang="en-US" dirty="0"/>
            <a:t>최신 컴퓨터 구조 </a:t>
          </a:r>
          <a:r>
            <a:rPr lang="en-US" altLang="ko-KR" dirty="0"/>
            <a:t>(</a:t>
          </a:r>
          <a:r>
            <a:rPr lang="ko-KR" altLang="en-US" dirty="0" err="1"/>
            <a:t>임석구</a:t>
          </a:r>
          <a:r>
            <a:rPr lang="en-US" altLang="ko-KR" dirty="0"/>
            <a:t>, </a:t>
          </a:r>
          <a:r>
            <a:rPr lang="ko-KR" altLang="en-US" dirty="0" err="1"/>
            <a:t>홍경호</a:t>
          </a:r>
          <a:r>
            <a:rPr lang="en-US" altLang="ko-KR" dirty="0"/>
            <a:t>)</a:t>
          </a:r>
          <a:endParaRPr lang="ko-KR" altLang="en-US" dirty="0"/>
        </a:p>
      </dgm:t>
    </dgm:pt>
    <dgm:pt modelId="{8671145E-2EBB-40F7-BA1C-0A1C02F8DE26}" type="parTrans" cxnId="{13BB1511-C729-47A7-B3BF-CB9B698439C1}">
      <dgm:prSet/>
      <dgm:spPr/>
      <dgm:t>
        <a:bodyPr/>
        <a:lstStyle/>
        <a:p>
          <a:pPr latinLnBrk="1"/>
          <a:endParaRPr lang="ko-KR" altLang="en-US"/>
        </a:p>
      </dgm:t>
    </dgm:pt>
    <dgm:pt modelId="{E9D055D2-8E4B-48B8-8F5A-2DB487585110}" type="sibTrans" cxnId="{13BB1511-C729-47A7-B3BF-CB9B698439C1}">
      <dgm:prSet/>
      <dgm:spPr/>
      <dgm:t>
        <a:bodyPr/>
        <a:lstStyle/>
        <a:p>
          <a:pPr latinLnBrk="1"/>
          <a:endParaRPr lang="ko-KR" altLang="en-US"/>
        </a:p>
      </dgm:t>
    </dgm:pt>
    <dgm:pt modelId="{73152E99-CFC2-4C1D-85F5-AA60B658AE63}">
      <dgm:prSet phldrT="[텍스트]"/>
      <dgm:spPr/>
      <dgm:t>
        <a:bodyPr/>
        <a:lstStyle/>
        <a:p>
          <a:pPr latinLnBrk="1"/>
          <a:r>
            <a:rPr lang="ko-KR" altLang="en-US" dirty="0"/>
            <a:t>참고 </a:t>
          </a:r>
          <a:r>
            <a:rPr lang="en-US" altLang="ko-KR" dirty="0"/>
            <a:t>: </a:t>
          </a:r>
          <a:r>
            <a:rPr lang="ko-KR" altLang="en-US" dirty="0"/>
            <a:t>컴퓨터 구조와 원리 </a:t>
          </a:r>
          <a:r>
            <a:rPr lang="en-US" altLang="ko-KR" dirty="0"/>
            <a:t>2.0</a:t>
          </a:r>
          <a:r>
            <a:rPr lang="ko-KR" altLang="en-US" dirty="0"/>
            <a:t> </a:t>
          </a:r>
          <a:r>
            <a:rPr lang="en-US" altLang="ko-KR" dirty="0"/>
            <a:t>(</a:t>
          </a:r>
          <a:r>
            <a:rPr lang="ko-KR" altLang="en-US" dirty="0" err="1"/>
            <a:t>신종홍</a:t>
          </a:r>
          <a:r>
            <a:rPr lang="en-US" altLang="ko-KR" dirty="0"/>
            <a:t>)</a:t>
          </a:r>
          <a:endParaRPr lang="ko-KR" altLang="en-US" dirty="0"/>
        </a:p>
      </dgm:t>
    </dgm:pt>
    <dgm:pt modelId="{CE3C9DCE-7AC8-4102-BE49-7D00E3D0CA1B}" type="sibTrans" cxnId="{2D5CA3E6-8D72-4A8C-9EEC-4FDD23709CB4}">
      <dgm:prSet/>
      <dgm:spPr/>
      <dgm:t>
        <a:bodyPr/>
        <a:lstStyle/>
        <a:p>
          <a:pPr latinLnBrk="1"/>
          <a:endParaRPr lang="ko-KR" altLang="en-US"/>
        </a:p>
      </dgm:t>
    </dgm:pt>
    <dgm:pt modelId="{ECB700E3-010D-458E-9221-BB9272B9AC78}" type="parTrans" cxnId="{2D5CA3E6-8D72-4A8C-9EEC-4FDD23709CB4}">
      <dgm:prSet/>
      <dgm:spPr/>
      <dgm:t>
        <a:bodyPr/>
        <a:lstStyle/>
        <a:p>
          <a:pPr latinLnBrk="1"/>
          <a:endParaRPr lang="ko-KR" altLang="en-US"/>
        </a:p>
      </dgm:t>
    </dgm:pt>
    <dgm:pt modelId="{EC714EF5-2093-4B7E-A26F-DFDFDAE1A90A}" type="pres">
      <dgm:prSet presAssocID="{017BA64C-049A-49A0-B2E6-0C2547E1DFE6}" presName="linear" presStyleCnt="0">
        <dgm:presLayoutVars>
          <dgm:animLvl val="lvl"/>
          <dgm:resizeHandles val="exact"/>
        </dgm:presLayoutVars>
      </dgm:prSet>
      <dgm:spPr/>
    </dgm:pt>
    <dgm:pt modelId="{FCDB2D8F-6930-4655-9807-179CFF97651E}" type="pres">
      <dgm:prSet presAssocID="{BE476BC0-AB01-40E8-B1C7-FCA3B4FF95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1D72CA-5FC6-46FF-AF45-43A18C928E14}" type="pres">
      <dgm:prSet presAssocID="{BE476BC0-AB01-40E8-B1C7-FCA3B4FF9596}" presName="childText" presStyleLbl="revTx" presStyleIdx="0" presStyleCnt="2">
        <dgm:presLayoutVars>
          <dgm:bulletEnabled val="1"/>
        </dgm:presLayoutVars>
      </dgm:prSet>
      <dgm:spPr/>
    </dgm:pt>
    <dgm:pt modelId="{EB520EF0-4DFA-4C93-B59F-6653943AB8A3}" type="pres">
      <dgm:prSet presAssocID="{D739BA2D-78F1-43E4-B84A-F417E37F72C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3F092A-ED91-422F-A7BB-AEF0FC502800}" type="pres">
      <dgm:prSet presAssocID="{D739BA2D-78F1-43E4-B84A-F417E37F72C4}" presName="childText" presStyleLbl="revTx" presStyleIdx="1" presStyleCnt="2" custLinFactNeighborY="16123">
        <dgm:presLayoutVars>
          <dgm:bulletEnabled val="1"/>
        </dgm:presLayoutVars>
      </dgm:prSet>
      <dgm:spPr/>
    </dgm:pt>
  </dgm:ptLst>
  <dgm:cxnLst>
    <dgm:cxn modelId="{5304DA04-CDA2-4888-921B-2EF9499D8B64}" srcId="{017BA64C-049A-49A0-B2E6-0C2547E1DFE6}" destId="{D739BA2D-78F1-43E4-B84A-F417E37F72C4}" srcOrd="1" destOrd="0" parTransId="{A671C4B3-C5E0-4693-BCF7-1827B2BD9A01}" sibTransId="{92291B4F-905D-4146-BCFB-1471BAC1CF54}"/>
    <dgm:cxn modelId="{13BB1511-C729-47A7-B3BF-CB9B698439C1}" srcId="{D739BA2D-78F1-43E4-B84A-F417E37F72C4}" destId="{045158B6-F7A0-40BA-8594-EE5F2AAE35CB}" srcOrd="0" destOrd="0" parTransId="{8671145E-2EBB-40F7-BA1C-0A1C02F8DE26}" sibTransId="{E9D055D2-8E4B-48B8-8F5A-2DB487585110}"/>
    <dgm:cxn modelId="{D6BBB11D-5FB2-4313-83E6-036DA719B0FD}" type="presOf" srcId="{BE476BC0-AB01-40E8-B1C7-FCA3B4FF9596}" destId="{FCDB2D8F-6930-4655-9807-179CFF97651E}" srcOrd="0" destOrd="0" presId="urn:microsoft.com/office/officeart/2005/8/layout/vList2"/>
    <dgm:cxn modelId="{D1468C2B-261A-40B2-91C0-146A256D66B0}" type="presOf" srcId="{C1F623ED-A0CB-4668-A2F2-0C1E70732A93}" destId="{C71D72CA-5FC6-46FF-AF45-43A18C928E14}" srcOrd="0" destOrd="0" presId="urn:microsoft.com/office/officeart/2005/8/layout/vList2"/>
    <dgm:cxn modelId="{C7D9BB2E-AEAB-4426-94B8-45E93DBFACAC}" type="presOf" srcId="{017BA64C-049A-49A0-B2E6-0C2547E1DFE6}" destId="{EC714EF5-2093-4B7E-A26F-DFDFDAE1A90A}" srcOrd="0" destOrd="0" presId="urn:microsoft.com/office/officeart/2005/8/layout/vList2"/>
    <dgm:cxn modelId="{DF4DE42F-F191-40CF-83E5-44898D0354EA}" type="presOf" srcId="{045158B6-F7A0-40BA-8594-EE5F2AAE35CB}" destId="{533F092A-ED91-422F-A7BB-AEF0FC502800}" srcOrd="0" destOrd="0" presId="urn:microsoft.com/office/officeart/2005/8/layout/vList2"/>
    <dgm:cxn modelId="{7487CE33-4017-474B-9CD3-5B88FDA47D48}" srcId="{BE476BC0-AB01-40E8-B1C7-FCA3B4FF9596}" destId="{C1F623ED-A0CB-4668-A2F2-0C1E70732A93}" srcOrd="0" destOrd="0" parTransId="{B8454342-169D-4C54-9A2F-E754EF0D7B40}" sibTransId="{F40966D0-9CEF-4031-B96F-2B6811ED3C6E}"/>
    <dgm:cxn modelId="{51B99D55-634E-40CB-806F-5FEB611484C3}" srcId="{017BA64C-049A-49A0-B2E6-0C2547E1DFE6}" destId="{BE476BC0-AB01-40E8-B1C7-FCA3B4FF9596}" srcOrd="0" destOrd="0" parTransId="{07782F0A-0143-4053-88CA-4B5A8B53F2BE}" sibTransId="{0C11F115-D2DF-461D-91E9-35C8BB514EFB}"/>
    <dgm:cxn modelId="{23C31C79-3C0B-42A9-B1C9-C0DD8E8D804C}" type="presOf" srcId="{D739BA2D-78F1-43E4-B84A-F417E37F72C4}" destId="{EB520EF0-4DFA-4C93-B59F-6653943AB8A3}" srcOrd="0" destOrd="0" presId="urn:microsoft.com/office/officeart/2005/8/layout/vList2"/>
    <dgm:cxn modelId="{F6B04882-4798-4595-A60A-5B3DF18066E0}" type="presOf" srcId="{73152E99-CFC2-4C1D-85F5-AA60B658AE63}" destId="{533F092A-ED91-422F-A7BB-AEF0FC502800}" srcOrd="0" destOrd="1" presId="urn:microsoft.com/office/officeart/2005/8/layout/vList2"/>
    <dgm:cxn modelId="{2D5CA3E6-8D72-4A8C-9EEC-4FDD23709CB4}" srcId="{D739BA2D-78F1-43E4-B84A-F417E37F72C4}" destId="{73152E99-CFC2-4C1D-85F5-AA60B658AE63}" srcOrd="1" destOrd="0" parTransId="{ECB700E3-010D-458E-9221-BB9272B9AC78}" sibTransId="{CE3C9DCE-7AC8-4102-BE49-7D00E3D0CA1B}"/>
    <dgm:cxn modelId="{ED670D19-D981-4DD3-B145-C36441EFD163}" type="presParOf" srcId="{EC714EF5-2093-4B7E-A26F-DFDFDAE1A90A}" destId="{FCDB2D8F-6930-4655-9807-179CFF97651E}" srcOrd="0" destOrd="0" presId="urn:microsoft.com/office/officeart/2005/8/layout/vList2"/>
    <dgm:cxn modelId="{4E5ED92F-C614-41DD-A311-B74D7247D7AE}" type="presParOf" srcId="{EC714EF5-2093-4B7E-A26F-DFDFDAE1A90A}" destId="{C71D72CA-5FC6-46FF-AF45-43A18C928E14}" srcOrd="1" destOrd="0" presId="urn:microsoft.com/office/officeart/2005/8/layout/vList2"/>
    <dgm:cxn modelId="{28F13F42-EB9A-40B5-8947-6C86738317F2}" type="presParOf" srcId="{EC714EF5-2093-4B7E-A26F-DFDFDAE1A90A}" destId="{EB520EF0-4DFA-4C93-B59F-6653943AB8A3}" srcOrd="2" destOrd="0" presId="urn:microsoft.com/office/officeart/2005/8/layout/vList2"/>
    <dgm:cxn modelId="{C0502693-F169-451F-82FE-BBF3E9308269}" type="presParOf" srcId="{EC714EF5-2093-4B7E-A26F-DFDFDAE1A90A}" destId="{533F092A-ED91-422F-A7BB-AEF0FC5028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B2D8F-6930-4655-9807-179CFF97651E}">
      <dsp:nvSpPr>
        <dsp:cNvPr id="0" name=""/>
        <dsp:cNvSpPr/>
      </dsp:nvSpPr>
      <dsp:spPr>
        <a:xfrm>
          <a:off x="0" y="216423"/>
          <a:ext cx="4968552" cy="713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과목명 </a:t>
          </a:r>
          <a:r>
            <a:rPr lang="en-US" altLang="ko-KR" sz="2300" kern="1200" dirty="0"/>
            <a:t>: </a:t>
          </a:r>
          <a:r>
            <a:rPr lang="ko-KR" altLang="en-US" sz="2300" kern="1200" dirty="0"/>
            <a:t>최신 컴퓨터 구조</a:t>
          </a:r>
        </a:p>
      </dsp:txBody>
      <dsp:txXfrm>
        <a:off x="34811" y="251234"/>
        <a:ext cx="4898930" cy="643492"/>
      </dsp:txXfrm>
    </dsp:sp>
    <dsp:sp modelId="{C71D72CA-5FC6-46FF-AF45-43A18C928E14}">
      <dsp:nvSpPr>
        <dsp:cNvPr id="0" name=""/>
        <dsp:cNvSpPr/>
      </dsp:nvSpPr>
      <dsp:spPr>
        <a:xfrm>
          <a:off x="0" y="929538"/>
          <a:ext cx="4968552" cy="4284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52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담당교수 </a:t>
          </a:r>
          <a:r>
            <a:rPr lang="en-US" altLang="ko-KR" sz="1800" kern="1200" dirty="0"/>
            <a:t>: IT</a:t>
          </a:r>
          <a:r>
            <a:rPr lang="ko-KR" altLang="en-US" sz="1800" kern="1200" dirty="0"/>
            <a:t>인공지능학부 권기덕  </a:t>
          </a:r>
        </a:p>
      </dsp:txBody>
      <dsp:txXfrm>
        <a:off x="0" y="929538"/>
        <a:ext cx="4968552" cy="428490"/>
      </dsp:txXfrm>
    </dsp:sp>
    <dsp:sp modelId="{EB520EF0-4DFA-4C93-B59F-6653943AB8A3}">
      <dsp:nvSpPr>
        <dsp:cNvPr id="0" name=""/>
        <dsp:cNvSpPr/>
      </dsp:nvSpPr>
      <dsp:spPr>
        <a:xfrm>
          <a:off x="0" y="1358028"/>
          <a:ext cx="4968552" cy="71311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참고사항</a:t>
          </a:r>
          <a:r>
            <a:rPr lang="en-US" altLang="ko-KR" sz="2300" kern="1200" dirty="0"/>
            <a:t> </a:t>
          </a:r>
          <a:endParaRPr lang="ko-KR" altLang="en-US" sz="2300" kern="1200" dirty="0"/>
        </a:p>
      </dsp:txBody>
      <dsp:txXfrm>
        <a:off x="34811" y="1392839"/>
        <a:ext cx="4898930" cy="643492"/>
      </dsp:txXfrm>
    </dsp:sp>
    <dsp:sp modelId="{533F092A-ED91-422F-A7BB-AEF0FC502800}">
      <dsp:nvSpPr>
        <dsp:cNvPr id="0" name=""/>
        <dsp:cNvSpPr/>
      </dsp:nvSpPr>
      <dsp:spPr>
        <a:xfrm>
          <a:off x="0" y="2186119"/>
          <a:ext cx="4968552" cy="8807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52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 err="1"/>
            <a:t>주교재</a:t>
          </a:r>
          <a:r>
            <a:rPr lang="ko-KR" altLang="en-US" sz="1800" kern="1200" dirty="0"/>
            <a:t>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최신 컴퓨터 구조 </a:t>
          </a:r>
          <a:r>
            <a:rPr lang="en-US" altLang="ko-KR" sz="1800" kern="1200" dirty="0"/>
            <a:t>(</a:t>
          </a:r>
          <a:r>
            <a:rPr lang="ko-KR" altLang="en-US" sz="1800" kern="1200" dirty="0" err="1"/>
            <a:t>임석구</a:t>
          </a:r>
          <a:r>
            <a:rPr lang="en-US" altLang="ko-KR" sz="1800" kern="1200" dirty="0"/>
            <a:t>, </a:t>
          </a:r>
          <a:r>
            <a:rPr lang="ko-KR" altLang="en-US" sz="1800" kern="1200" dirty="0" err="1"/>
            <a:t>홍경호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참고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컴퓨터 구조와 원리 </a:t>
          </a:r>
          <a:r>
            <a:rPr lang="en-US" altLang="ko-KR" sz="1800" kern="1200" dirty="0"/>
            <a:t>2.0</a:t>
          </a:r>
          <a:r>
            <a:rPr lang="ko-KR" altLang="en-US" sz="1800" kern="1200" dirty="0"/>
            <a:t> </a:t>
          </a:r>
          <a:r>
            <a:rPr lang="en-US" altLang="ko-KR" sz="1800" kern="1200" dirty="0"/>
            <a:t>(</a:t>
          </a:r>
          <a:r>
            <a:rPr lang="ko-KR" altLang="en-US" sz="1800" kern="1200" dirty="0" err="1"/>
            <a:t>신종홍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0" y="2186119"/>
        <a:ext cx="4968552" cy="88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2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2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kkd89@naver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2913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10</a:t>
            </a:r>
            <a:r>
              <a:rPr lang="ko-KR" altLang="en-US" sz="2000" b="1" spc="-100" dirty="0"/>
              <a:t>진수 </a:t>
            </a:r>
            <a:r>
              <a:rPr lang="en-US" altLang="ko-KR" sz="2000" b="1" spc="-100" dirty="0"/>
              <a:t>- 2</a:t>
            </a:r>
            <a:r>
              <a:rPr lang="ko-KR" altLang="en-US" sz="2000" b="1" spc="-100" dirty="0"/>
              <a:t>진수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정수부분과 소수부분으로 나누어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정수부분은 </a:t>
            </a:r>
            <a:r>
              <a:rPr lang="en-US" altLang="ko-KR" spc="-100" dirty="0"/>
              <a:t>2</a:t>
            </a:r>
            <a:r>
              <a:rPr lang="ko-KR" altLang="en-US" spc="-100" dirty="0"/>
              <a:t>로 나누고</a:t>
            </a:r>
            <a:r>
              <a:rPr lang="en-US" altLang="ko-KR" spc="-100" dirty="0"/>
              <a:t>, </a:t>
            </a:r>
            <a:r>
              <a:rPr lang="ko-KR" altLang="en-US" spc="-100" dirty="0"/>
              <a:t>소수부분은 </a:t>
            </a:r>
            <a:r>
              <a:rPr lang="en-US" altLang="ko-KR" spc="-100" dirty="0"/>
              <a:t>2</a:t>
            </a:r>
            <a:r>
              <a:rPr lang="ko-KR" altLang="en-US" spc="-100" dirty="0"/>
              <a:t>를 곱한다</a:t>
            </a:r>
            <a:r>
              <a:rPr lang="en-US" altLang="ko-KR" spc="-100" dirty="0"/>
              <a:t>.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10</a:t>
            </a:r>
            <a:r>
              <a:rPr lang="ko-KR" altLang="en-US" spc="-100" dirty="0"/>
              <a:t>진수 </a:t>
            </a:r>
            <a:r>
              <a:rPr lang="en-US" altLang="ko-KR" spc="-100" dirty="0"/>
              <a:t>75.6875</a:t>
            </a:r>
            <a:r>
              <a:rPr lang="ko-KR" altLang="en-US" spc="-100" dirty="0"/>
              <a:t>를 </a:t>
            </a:r>
            <a:r>
              <a:rPr lang="en-US" altLang="ko-KR" spc="-100" dirty="0"/>
              <a:t>2</a:t>
            </a:r>
            <a:r>
              <a:rPr lang="ko-KR" altLang="en-US" spc="-100" dirty="0"/>
              <a:t>진수로 변환한 예</a:t>
            </a:r>
          </a:p>
          <a:p>
            <a:pPr marL="45243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z="1700" spc="-1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6" y="2348880"/>
            <a:ext cx="781674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50513"/>
              </p:ext>
            </p:extLst>
          </p:nvPr>
        </p:nvGraphicFramePr>
        <p:xfrm>
          <a:off x="2555776" y="5301208"/>
          <a:ext cx="322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612800" imgH="215640" progId="Equation.DSMT4">
                  <p:embed/>
                </p:oleObj>
              </mc:Choice>
              <mc:Fallback>
                <p:oleObj name="Equation" r:id="rId4" imgW="1612800" imgH="21564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301208"/>
                        <a:ext cx="3224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92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2913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10</a:t>
            </a:r>
            <a:r>
              <a:rPr lang="ko-KR" altLang="en-US" sz="2000" b="1" spc="-100" dirty="0"/>
              <a:t>진수 </a:t>
            </a:r>
            <a:r>
              <a:rPr lang="en-US" altLang="ko-KR" sz="2000" b="1" spc="-100" dirty="0"/>
              <a:t>- 8</a:t>
            </a:r>
            <a:r>
              <a:rPr lang="ko-KR" altLang="en-US" sz="2000" b="1" spc="-100" dirty="0"/>
              <a:t>진수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10</a:t>
            </a:r>
            <a:r>
              <a:rPr lang="ko-KR" altLang="en-US" spc="-100" dirty="0"/>
              <a:t>진수 </a:t>
            </a:r>
            <a:r>
              <a:rPr lang="en-US" altLang="ko-KR" spc="-100" dirty="0"/>
              <a:t>75.6875</a:t>
            </a:r>
            <a:r>
              <a:rPr lang="ko-KR" altLang="en-US" spc="-100" dirty="0"/>
              <a:t>를 </a:t>
            </a:r>
            <a:r>
              <a:rPr lang="en-US" altLang="ko-KR" spc="-100" dirty="0"/>
              <a:t>8</a:t>
            </a:r>
            <a:r>
              <a:rPr lang="ko-KR" altLang="en-US" spc="-100" dirty="0"/>
              <a:t>진수로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8</a:t>
            </a:r>
            <a:r>
              <a:rPr lang="ko-KR" altLang="en-US" spc="-100" dirty="0"/>
              <a:t>로 나누고</a:t>
            </a:r>
            <a:r>
              <a:rPr lang="en-US" altLang="ko-KR" spc="-100" dirty="0"/>
              <a:t>, </a:t>
            </a:r>
            <a:r>
              <a:rPr lang="ko-KR" altLang="en-US" spc="-100" dirty="0"/>
              <a:t>곱한다</a:t>
            </a:r>
            <a:r>
              <a:rPr lang="en-US" altLang="ko-KR" spc="-100" dirty="0"/>
              <a:t>.</a:t>
            </a:r>
          </a:p>
          <a:p>
            <a:pPr marL="45243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z="1700" spc="-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815592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13591"/>
              </p:ext>
            </p:extLst>
          </p:nvPr>
        </p:nvGraphicFramePr>
        <p:xfrm>
          <a:off x="3131840" y="4077072"/>
          <a:ext cx="2489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244520" imgH="215640" progId="Equation.DSMT4">
                  <p:embed/>
                </p:oleObj>
              </mc:Choice>
              <mc:Fallback>
                <p:oleObj name="Equation" r:id="rId4" imgW="12445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77072"/>
                        <a:ext cx="2489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50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2913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10</a:t>
            </a:r>
            <a:r>
              <a:rPr lang="ko-KR" altLang="en-US" sz="2000" b="1" spc="-100" dirty="0"/>
              <a:t>진수 </a:t>
            </a:r>
            <a:r>
              <a:rPr lang="en-US" altLang="ko-KR" sz="2000" b="1" spc="-100" dirty="0"/>
              <a:t>- 16</a:t>
            </a:r>
            <a:r>
              <a:rPr lang="ko-KR" altLang="en-US" sz="2000" b="1" spc="-100" dirty="0"/>
              <a:t>진수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10</a:t>
            </a:r>
            <a:r>
              <a:rPr lang="ko-KR" altLang="en-US" spc="-100" dirty="0"/>
              <a:t>진수 </a:t>
            </a:r>
            <a:r>
              <a:rPr lang="en-US" altLang="ko-KR" spc="-100" dirty="0"/>
              <a:t>75.6875</a:t>
            </a:r>
            <a:r>
              <a:rPr lang="ko-KR" altLang="en-US" spc="-100" dirty="0"/>
              <a:t>를 </a:t>
            </a:r>
            <a:r>
              <a:rPr lang="en-US" altLang="ko-KR" spc="-100" dirty="0"/>
              <a:t>16</a:t>
            </a:r>
            <a:r>
              <a:rPr lang="ko-KR" altLang="en-US" spc="-100" dirty="0"/>
              <a:t>진수로 변환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16</a:t>
            </a:r>
            <a:r>
              <a:rPr lang="ko-KR" altLang="en-US" spc="-100" dirty="0"/>
              <a:t>으로 나누고</a:t>
            </a:r>
            <a:r>
              <a:rPr lang="en-US" altLang="ko-KR" spc="-100" dirty="0"/>
              <a:t>, </a:t>
            </a:r>
            <a:r>
              <a:rPr lang="ko-KR" altLang="en-US" spc="-100" dirty="0"/>
              <a:t>곱한다</a:t>
            </a:r>
            <a:r>
              <a:rPr lang="en-US" altLang="ko-KR" spc="-100" dirty="0"/>
              <a:t>.</a:t>
            </a:r>
          </a:p>
          <a:p>
            <a:pPr marL="45243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z="1700" spc="-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988840"/>
            <a:ext cx="776968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36739"/>
              </p:ext>
            </p:extLst>
          </p:nvPr>
        </p:nvGraphicFramePr>
        <p:xfrm>
          <a:off x="3059832" y="3356992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206360" imgH="215640" progId="Equation.DSMT4">
                  <p:embed/>
                </p:oleObj>
              </mc:Choice>
              <mc:Fallback>
                <p:oleObj name="Equation" r:id="rId4" imgW="1206360" imgH="215640" progId="Equation.DSMT4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56992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3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정수 표현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보수의 개념과 음수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38163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최상위비트</a:t>
            </a:r>
            <a:r>
              <a:rPr lang="en-US" altLang="ko-KR" sz="1800" spc="-100" dirty="0"/>
              <a:t>(MSB)</a:t>
            </a:r>
            <a:r>
              <a:rPr lang="ko-KR" altLang="en-US" sz="1800" spc="-100" dirty="0"/>
              <a:t>를 부호비트로 사용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양수</a:t>
            </a:r>
            <a:r>
              <a:rPr lang="en-US" altLang="ko-KR" spc="-100" dirty="0"/>
              <a:t>(+) : 0     </a:t>
            </a:r>
            <a:r>
              <a:rPr lang="ko-KR" altLang="en-US" spc="-100" dirty="0"/>
              <a:t>음수</a:t>
            </a:r>
            <a:r>
              <a:rPr lang="en-US" altLang="ko-KR" spc="-100" dirty="0"/>
              <a:t>(-) : 1</a:t>
            </a:r>
          </a:p>
          <a:p>
            <a:pPr marL="538163" lvl="1" indent="-28575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 2</a:t>
            </a:r>
            <a:r>
              <a:rPr lang="ko-KR" altLang="en-US" sz="1800" spc="-100" dirty="0"/>
              <a:t>진수 음수를 표시하는 방법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부호와 절댓값</a:t>
            </a:r>
            <a:r>
              <a:rPr lang="en-US" altLang="ko-KR" spc="-100" dirty="0"/>
              <a:t>(sign-magnitude)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</a:t>
            </a:r>
            <a:r>
              <a:rPr lang="ko-KR" altLang="en-US" spc="-100" dirty="0"/>
              <a:t>의 보수</a:t>
            </a:r>
            <a:r>
              <a:rPr lang="en-US" altLang="ko-KR" spc="-100" dirty="0"/>
              <a:t>(1's complement)</a:t>
            </a:r>
          </a:p>
          <a:p>
            <a:pPr marL="628650" lvl="1" indent="-176213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2</a:t>
            </a:r>
            <a:r>
              <a:rPr lang="ko-KR" altLang="en-US" spc="-100" dirty="0"/>
              <a:t>의 보수</a:t>
            </a:r>
            <a:r>
              <a:rPr lang="en-US" altLang="ko-KR" spc="-100" dirty="0"/>
              <a:t>(2’s complement)</a:t>
            </a:r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z="170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정수 표현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부호와 절댓값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부호비트만 양수와 음수를 나타내고 나머지 비트들은 같다</a:t>
            </a:r>
            <a:r>
              <a:rPr lang="en-US" altLang="ko-KR" spc="-100" dirty="0"/>
              <a:t>.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 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</a:t>
            </a:r>
            <a:r>
              <a:rPr lang="ko-KR" altLang="en-US" sz="1800" spc="-100" dirty="0"/>
              <a:t>의 보수 방식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0 → 1, 1 → 0</a:t>
            </a:r>
            <a:r>
              <a:rPr lang="ko-KR" altLang="en-US" spc="-100" dirty="0"/>
              <a:t>으로 변환</a:t>
            </a:r>
            <a:endParaRPr lang="en-US" altLang="ko-KR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2</a:t>
            </a:r>
            <a:r>
              <a:rPr lang="ko-KR" altLang="en-US" sz="1800" spc="-100" dirty="0"/>
              <a:t>의 보수 방식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1</a:t>
            </a:r>
            <a:r>
              <a:rPr lang="ko-KR" altLang="en-US" spc="-100" dirty="0"/>
              <a:t>의 보수 </a:t>
            </a:r>
            <a:r>
              <a:rPr lang="en-US" altLang="ko-KR" spc="-100" dirty="0"/>
              <a:t>+ 1 = 2</a:t>
            </a:r>
            <a:r>
              <a:rPr lang="ko-KR" altLang="en-US" spc="-100" dirty="0"/>
              <a:t>의 보수</a:t>
            </a:r>
            <a:endParaRPr lang="en-US" altLang="ko-KR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en-US" altLang="ko-KR" spc="-1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7" y="1484784"/>
            <a:ext cx="5400600" cy="81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1" y="3356994"/>
            <a:ext cx="3350419" cy="80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88042"/>
            <a:ext cx="3384376" cy="130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6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정수 표현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792634"/>
            <a:ext cx="838200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rgbClr val="2B6278"/>
              </a:buClr>
              <a:buFont typeface="Wingdings" pitchFamily="2" charset="2"/>
              <a:buChar char="v"/>
            </a:pP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휴먼명조" charset="-127"/>
              </a:rPr>
              <a:t> 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진수에는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보수와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보수가 있다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이진수의 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이므로 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R-1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447675" indent="-192088">
              <a:spcBef>
                <a:spcPct val="20000"/>
              </a:spcBef>
              <a:spcAft>
                <a:spcPct val="400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진수에는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보수와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보수가 있고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8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진수에는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보수와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보수가 있으며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2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진수에는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보수와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보수가 있다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47675" indent="-1920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567의 9의 보수 </a:t>
            </a:r>
            <a:r>
              <a:rPr lang="en-US" altLang="ko-KR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999</a:t>
            </a:r>
            <a:r>
              <a:rPr lang="en-US" altLang="ko-KR" sz="1700" dirty="0">
                <a:solidFill>
                  <a:srgbClr val="000000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ko-KR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567=432</a:t>
            </a:r>
          </a:p>
          <a:p>
            <a:pPr marL="447675" indent="-1920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567의 </a:t>
            </a:r>
            <a:r>
              <a:rPr lang="en-US" altLang="ko-KR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ko-KR" altLang="en-US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 </a:t>
            </a:r>
            <a:r>
              <a:rPr lang="en-US" altLang="ko-KR" sz="1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lang="en-US" altLang="ko-KR" sz="1700" dirty="0">
                <a:solidFill>
                  <a:srgbClr val="000000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567+1=433</a:t>
            </a:r>
          </a:p>
          <a:p>
            <a:pPr marL="447675" indent="-1920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00000011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1의 보수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11111111</a:t>
            </a:r>
            <a:r>
              <a:rPr lang="en-US" altLang="ko-KR" sz="1700" dirty="0">
                <a:solidFill>
                  <a:srgbClr val="000000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00000011=11111100 </a:t>
            </a: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lang="ko-KR" altLang="en-US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보수는 뒤집는다</a:t>
            </a: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</a:t>
            </a:r>
            <a:r>
              <a:rPr lang="ko-KR" altLang="en-US" sz="12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음수표현</a:t>
            </a:r>
            <a:endParaRPr lang="en-US" altLang="ko-KR" sz="1200" u="sng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7675" indent="-1920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00000011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2의 보수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11111100+1=11111101</a:t>
            </a:r>
          </a:p>
          <a:p>
            <a:pPr marL="447675" indent="-1920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ko-KR" altLang="en-US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보수는 </a:t>
            </a: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200" u="sng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의보수</a:t>
            </a:r>
            <a:r>
              <a:rPr lang="ko-KR" altLang="en-US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  &gt;&gt; 1</a:t>
            </a:r>
            <a:r>
              <a:rPr lang="ko-KR" altLang="en-US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보수는 뒤집는다 </a:t>
            </a:r>
            <a:r>
              <a:rPr lang="en-US" altLang="ko-KR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+ 1 </a:t>
            </a:r>
          </a:p>
          <a:p>
            <a:pPr marL="190500" lvl="1" algn="just" fontAlgn="ctr">
              <a:spcBef>
                <a:spcPct val="20000"/>
              </a:spcBef>
              <a:spcAft>
                <a:spcPct val="20000"/>
              </a:spcAft>
            </a:pPr>
            <a:endParaRPr lang="ko-KR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algn="l">
              <a:spcAft>
                <a:spcPct val="40000"/>
              </a:spcAft>
              <a:buClr>
                <a:srgbClr val="2B6278"/>
              </a:buClr>
              <a:buFont typeface="Wingdings" pitchFamily="2" charset="2"/>
              <a:buChar char="v"/>
            </a:pPr>
            <a:r>
              <a:rPr lang="ko-KR" altLang="en-US" sz="17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700" b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양수를 보수로 바꾸면 음수</a:t>
            </a:r>
          </a:p>
          <a:p>
            <a:pPr marL="0" lvl="1" algn="l">
              <a:buClr>
                <a:srgbClr val="2B6278"/>
              </a:buClr>
              <a:buFont typeface="Wingdings" pitchFamily="2" charset="2"/>
              <a:buChar char="v"/>
            </a:pPr>
            <a:r>
              <a:rPr lang="ko-KR" altLang="en-US" sz="1700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700" b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음수를 보수로 바꾸면 양수</a:t>
            </a:r>
            <a:endParaRPr lang="en-US" altLang="ko-KR" sz="1700" b="1" dirty="0">
              <a:solidFill>
                <a:srgbClr val="00B0F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90500" lvl="1" algn="l">
              <a:buClr>
                <a:srgbClr val="0099CC"/>
              </a:buClr>
              <a:buFont typeface="Wingdings" pitchFamily="2" charset="2"/>
              <a:buChar char="v"/>
            </a:pPr>
            <a:endParaRPr lang="en-US" altLang="ko-KR" sz="1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90500" lvl="1" algn="l">
              <a:buClr>
                <a:srgbClr val="0099CC"/>
              </a:buClr>
              <a:buFont typeface="Wingdings" pitchFamily="2" charset="2"/>
              <a:buChar char="v"/>
            </a:pPr>
            <a:endParaRPr lang="en-US" altLang="ko-KR" sz="1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1" algn="l">
              <a:spcAft>
                <a:spcPts val="600"/>
              </a:spcAft>
              <a:buClr>
                <a:srgbClr val="2B6278"/>
              </a:buClr>
              <a:buFont typeface="Wingdings" pitchFamily="2" charset="2"/>
              <a:buChar char="v"/>
            </a:pP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진수와 그 수의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 보수와의 합은 모든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가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 된다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lvl="1" algn="l">
              <a:buClr>
                <a:srgbClr val="2B6278"/>
              </a:buClr>
              <a:buFont typeface="Wingdings" pitchFamily="2" charset="2"/>
              <a:buChar char="v"/>
            </a:pP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진수와 그 수의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보수와의 합은 모든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가 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 된다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90500" lvl="1" algn="l">
              <a:buClr>
                <a:srgbClr val="0099CC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</a:t>
            </a:r>
            <a:r>
              <a:rPr lang="ko-KR" altLang="en-US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자릿수를 벗어나는 비트는 제외</a:t>
            </a:r>
            <a:r>
              <a:rPr lang="en-US" altLang="ko-KR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ko-KR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90500" lvl="1" algn="l">
              <a:buClr>
                <a:srgbClr val="0099CC"/>
              </a:buClr>
              <a:buFont typeface="Wingdings" pitchFamily="2" charset="2"/>
              <a:buChar char="v"/>
            </a:pPr>
            <a:endParaRPr lang="ko-KR" altLang="en-US" sz="1800" b="1" dirty="0">
              <a:solidFill>
                <a:srgbClr val="FF0000"/>
              </a:solidFill>
              <a:latin typeface="휴먼명조" charset="-127"/>
              <a:ea typeface="휴먼명조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83878"/>
              </p:ext>
            </p:extLst>
          </p:nvPr>
        </p:nvGraphicFramePr>
        <p:xfrm>
          <a:off x="4211960" y="3671919"/>
          <a:ext cx="1584176" cy="47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54080" imgH="317160" progId="Equation.DSMT4">
                  <p:embed/>
                </p:oleObj>
              </mc:Choice>
              <mc:Fallback>
                <p:oleObj name="Equation" r:id="rId3" imgW="1054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3671919"/>
                        <a:ext cx="1584176" cy="477161"/>
                      </a:xfrm>
                      <a:prstGeom prst="rect">
                        <a:avLst/>
                      </a:prstGeom>
                      <a:ln w="127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22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패리티 비트</a:t>
            </a:r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짝수패리티</a:t>
            </a:r>
            <a:r>
              <a:rPr lang="en-US" altLang="ko-KR" spc="-100" dirty="0"/>
              <a:t>(even parity) : </a:t>
            </a:r>
            <a:r>
              <a:rPr lang="ko-KR" altLang="en-US" spc="-100" dirty="0"/>
              <a:t>데이터에서 </a:t>
            </a:r>
            <a:r>
              <a:rPr lang="en-US" altLang="ko-KR" b="1" u="sng" spc="-100" dirty="0">
                <a:solidFill>
                  <a:srgbClr val="FF0000"/>
                </a:solidFill>
              </a:rPr>
              <a:t>1</a:t>
            </a:r>
            <a:r>
              <a:rPr lang="ko-KR" altLang="en-US" b="1" u="sng" spc="-100" dirty="0">
                <a:solidFill>
                  <a:srgbClr val="FF0000"/>
                </a:solidFill>
              </a:rPr>
              <a:t>의 개수를 </a:t>
            </a:r>
            <a:r>
              <a:rPr lang="ko-KR" altLang="en-US" spc="-100" dirty="0"/>
              <a:t>짝수 개로 맞춤</a:t>
            </a:r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홀수패리티</a:t>
            </a:r>
            <a:r>
              <a:rPr lang="en-US" altLang="ko-KR" spc="-100" dirty="0"/>
              <a:t>(odd parity) : 1</a:t>
            </a:r>
            <a:r>
              <a:rPr lang="ko-KR" altLang="en-US" spc="-100" dirty="0"/>
              <a:t>의 개수를 홀수 개로 맞춤</a:t>
            </a:r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패리티 비트는 데이터 전송과정에서 에러 검사를 위한 추가비트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u="sng" spc="-100" dirty="0">
                <a:solidFill>
                  <a:srgbClr val="FF0000"/>
                </a:solidFill>
              </a:rPr>
              <a:t>패리티는 단지 에러 검출만 가능하며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여러 비트에 에러가 발생할 경우에는 검출이 안될 수도 있음</a:t>
            </a:r>
          </a:p>
          <a:p>
            <a:pPr marL="381000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4248472" cy="368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25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04949" y="2372179"/>
            <a:ext cx="7338219" cy="1219201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fontAlgn="auto">
              <a:lnSpc>
                <a:spcPts val="3500"/>
              </a:lnSpc>
              <a:spcAft>
                <a:spcPts val="0"/>
              </a:spcAft>
              <a:buClr>
                <a:srgbClr val="00B0F0"/>
              </a:buClr>
            </a:pPr>
            <a:r>
              <a:rPr kumimoji="0"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짝수 패리티가 필요하므로 </a:t>
            </a:r>
            <a:r>
              <a:rPr kumimoji="0"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</a:t>
            </a:r>
            <a:r>
              <a:rPr kumimoji="0"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이 홀수 개인 그룹은 에러 발생</a:t>
            </a:r>
            <a:endParaRPr kumimoji="0" lang="en-US" altLang="ko-KR" sz="1800" dirty="0"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180975" indent="-180975" fontAlgn="auto">
              <a:lnSpc>
                <a:spcPts val="3500"/>
              </a:lnSpc>
              <a:spcAft>
                <a:spcPts val="0"/>
              </a:spcAft>
              <a:buClr>
                <a:srgbClr val="00B0F0"/>
              </a:buClr>
            </a:pPr>
            <a:r>
              <a:rPr kumimoji="0"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10110, 11010, 1100010101011</a:t>
            </a:r>
            <a:r>
              <a:rPr kumimoji="0"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에 비트 에러가 발생하였음</a:t>
            </a:r>
            <a:endParaRPr kumimoji="0" lang="ko-KR" altLang="ko-KR" sz="1800" dirty="0"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05173"/>
              </p:ext>
            </p:extLst>
          </p:nvPr>
        </p:nvGraphicFramePr>
        <p:xfrm>
          <a:off x="323528" y="980728"/>
          <a:ext cx="84249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2-6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짝수 패리티 시스템에서 코드 그룹 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10110, 11010, 110011, 10101110100, 1100010101011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을 수신하였다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에러가 발생한 그룹을 찾아보아라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47738" y="2060848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3439" y="3615285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7570" y="361528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1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해밍</a:t>
            </a:r>
            <a:r>
              <a:rPr lang="ko-KR" altLang="en-US" sz="2200" spc="-100" dirty="0">
                <a:solidFill>
                  <a:srgbClr val="2B6278"/>
                </a:solidFill>
              </a:rPr>
              <a:t> 코드 </a:t>
            </a:r>
            <a:r>
              <a:rPr lang="en-US" altLang="ko-KR" sz="2200" spc="-100" dirty="0">
                <a:solidFill>
                  <a:srgbClr val="2B6278"/>
                </a:solidFill>
              </a:rPr>
              <a:t>(</a:t>
            </a:r>
            <a:r>
              <a:rPr lang="en-US" altLang="ko-KR" sz="1600" b="0" spc="-100" dirty="0">
                <a:solidFill>
                  <a:srgbClr val="2B6278"/>
                </a:solidFill>
              </a:rPr>
              <a:t>2</a:t>
            </a:r>
            <a:r>
              <a:rPr lang="ko-KR" altLang="en-US" sz="1600" b="0" spc="-100" dirty="0">
                <a:solidFill>
                  <a:srgbClr val="2B6278"/>
                </a:solidFill>
              </a:rPr>
              <a:t>비트의 에러 검출 및 </a:t>
            </a:r>
            <a:r>
              <a:rPr lang="en-US" altLang="ko-KR" sz="1600" b="0" spc="-100" dirty="0">
                <a:solidFill>
                  <a:srgbClr val="2B6278"/>
                </a:solidFill>
              </a:rPr>
              <a:t>1</a:t>
            </a:r>
            <a:r>
              <a:rPr lang="ko-KR" altLang="en-US" sz="1600" b="0" spc="-100" dirty="0">
                <a:solidFill>
                  <a:srgbClr val="2B6278"/>
                </a:solidFill>
              </a:rPr>
              <a:t>비트의 에러 교정</a:t>
            </a:r>
            <a:r>
              <a:rPr lang="en-US" altLang="ko-KR" sz="1600" b="0" spc="-100" dirty="0">
                <a:solidFill>
                  <a:srgbClr val="2B6278"/>
                </a:solidFill>
              </a:rPr>
              <a:t>)</a:t>
            </a:r>
            <a:endParaRPr lang="ko-KR" altLang="en-US" sz="1600" b="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u="sng" spc="-100" dirty="0">
                <a:solidFill>
                  <a:srgbClr val="FF0000"/>
                </a:solidFill>
              </a:rPr>
              <a:t>에러를 검출 및 정정</a:t>
            </a:r>
            <a:r>
              <a:rPr lang="en-US" altLang="ko-KR" b="1" u="sng" spc="-100" dirty="0">
                <a:solidFill>
                  <a:srgbClr val="FF0000"/>
                </a:solidFill>
              </a:rPr>
              <a:t>(=</a:t>
            </a:r>
            <a:r>
              <a:rPr lang="ko-KR" altLang="en-US" b="1" u="sng" spc="-100" dirty="0">
                <a:solidFill>
                  <a:srgbClr val="FF0000"/>
                </a:solidFill>
              </a:rPr>
              <a:t>교정</a:t>
            </a:r>
            <a:r>
              <a:rPr lang="en-US" altLang="ko-KR" b="1" u="sng" spc="-100" dirty="0">
                <a:solidFill>
                  <a:srgbClr val="FF0000"/>
                </a:solidFill>
              </a:rPr>
              <a:t>) </a:t>
            </a:r>
            <a:r>
              <a:rPr lang="ko-KR" altLang="en-US" b="1" u="sng" spc="-100" dirty="0">
                <a:solidFill>
                  <a:srgbClr val="FF0000"/>
                </a:solidFill>
              </a:rPr>
              <a:t>할 </a:t>
            </a:r>
            <a:r>
              <a:rPr lang="ko-KR" altLang="en-US" spc="-100" dirty="0"/>
              <a:t>수 있는 코드 </a:t>
            </a:r>
            <a:r>
              <a:rPr lang="en-US" altLang="ko-KR" spc="-100" dirty="0"/>
              <a:t>, </a:t>
            </a:r>
            <a:r>
              <a:rPr lang="ko-KR" altLang="en-US" spc="-100" dirty="0"/>
              <a:t>다른 코드는 에러를 찾아주는 역할</a:t>
            </a:r>
            <a:r>
              <a:rPr lang="en-US" altLang="ko-KR" spc="-100" dirty="0"/>
              <a:t>!</a:t>
            </a:r>
            <a:endParaRPr lang="ko-KR" altLang="en-US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추가적으로 많은 비트가 필요하므로 많은 양의 데이터 전달이 필요  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데이터 비트와 패리티 비트와의 관계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예를 들어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/>
              <a:t> = 8</a:t>
            </a:r>
            <a:r>
              <a:rPr lang="ko-KR" altLang="en-US" spc="-100" dirty="0"/>
              <a:t>이면 </a:t>
            </a:r>
            <a:r>
              <a:rPr lang="en-US" altLang="ko-KR" spc="-100" dirty="0"/>
              <a:t>2</a:t>
            </a:r>
            <a:r>
              <a:rPr lang="en-US" altLang="ko-KR" i="1" spc="-1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pc="-100" dirty="0"/>
              <a:t>≥8+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pc="-100" dirty="0"/>
              <a:t>+1</a:t>
            </a:r>
            <a:r>
              <a:rPr lang="ko-KR" altLang="en-US" spc="-100" dirty="0"/>
              <a:t>을 만족하는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ko-KR" altLang="en-US" spc="-100" dirty="0"/>
              <a:t>를 계산하면 </a:t>
            </a:r>
            <a:r>
              <a:rPr lang="en-US" altLang="ko-KR" spc="-100" dirty="0"/>
              <a:t>4</a:t>
            </a:r>
            <a:r>
              <a:rPr lang="ko-KR" altLang="en-US" spc="-100" dirty="0"/>
              <a:t>가 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해밍코드에서는</a:t>
            </a:r>
            <a:r>
              <a:rPr lang="ko-KR" altLang="en-US" spc="-100" dirty="0"/>
              <a:t> 짝수 패리티를 사용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30990"/>
              </p:ext>
            </p:extLst>
          </p:nvPr>
        </p:nvGraphicFramePr>
        <p:xfrm>
          <a:off x="2051720" y="2420888"/>
          <a:ext cx="1296144" cy="3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1296144" cy="376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0" y="3789040"/>
            <a:ext cx="660858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77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764704"/>
            <a:ext cx="8382000" cy="522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rgbClr val="0070C0"/>
              </a:buClr>
              <a:buSzPct val="110000"/>
              <a:buFont typeface="Wingdings" pitchFamily="2" charset="2"/>
              <a:buChar char="q"/>
            </a:pP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데이터의 에러 정정 코드</a:t>
            </a:r>
          </a:p>
          <a:p>
            <a:pPr marL="482600" lvl="1" indent="-98425" algn="just">
              <a:spcBef>
                <a:spcPct val="20000"/>
              </a:spcBef>
              <a:spcAft>
                <a:spcPct val="40000"/>
              </a:spcAft>
              <a:buFontTx/>
              <a:buChar char="⊙"/>
            </a:pPr>
            <a:endParaRPr lang="ko-KR" altLang="en-US" sz="2000" b="1" dirty="0">
              <a:solidFill>
                <a:srgbClr val="000000"/>
              </a:solidFill>
              <a:ea typeface="휴먼명조" charset="-127"/>
            </a:endParaRPr>
          </a:p>
          <a:p>
            <a:pPr marL="482600" lvl="1" indent="-98425" algn="just">
              <a:spcBef>
                <a:spcPct val="20000"/>
              </a:spcBef>
              <a:spcAft>
                <a:spcPct val="40000"/>
              </a:spcAft>
              <a:buFont typeface="Wingdings" pitchFamily="2" charset="2"/>
              <a:buNone/>
            </a:pPr>
            <a:endParaRPr lang="ko-KR" altLang="en-US" sz="2000" b="1" dirty="0">
              <a:solidFill>
                <a:srgbClr val="000000"/>
              </a:solidFill>
              <a:ea typeface="휴먼명조" charset="-127"/>
            </a:endParaRPr>
          </a:p>
          <a:p>
            <a:pPr marL="482600" lvl="1" indent="-98425" algn="just">
              <a:spcBef>
                <a:spcPct val="20000"/>
              </a:spcBef>
              <a:spcAft>
                <a:spcPct val="40000"/>
              </a:spcAft>
              <a:buFontTx/>
              <a:buChar char="⊙"/>
            </a:pPr>
            <a:endParaRPr lang="ko-KR" altLang="en-US" sz="2000" b="1" dirty="0">
              <a:solidFill>
                <a:srgbClr val="000000"/>
              </a:solidFill>
              <a:ea typeface="휴먼명조" charset="-127"/>
            </a:endParaRPr>
          </a:p>
          <a:p>
            <a:pPr marL="482600" lvl="1" indent="-98425">
              <a:spcBef>
                <a:spcPct val="2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3333FF"/>
                </a:solidFill>
              </a:rPr>
              <a:t>for example</a:t>
            </a:r>
          </a:p>
          <a:p>
            <a:pPr marL="482600" lvl="1" indent="-98425" algn="just" fontAlgn="ctr">
              <a:spcBef>
                <a:spcPct val="20000"/>
              </a:spcBef>
              <a:spcAft>
                <a:spcPct val="20000"/>
              </a:spcAft>
              <a:buFont typeface="굴림" pitchFamily="50" charset="-127"/>
              <a:buChar char="⊙"/>
            </a:pPr>
            <a:endParaRPr lang="ko-KR" altLang="en-US" sz="1800" dirty="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marL="482600" lvl="1" indent="-98425" algn="just" fontAlgn="ctr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endParaRPr lang="ko-KR" altLang="en-US" sz="1800" dirty="0">
              <a:solidFill>
                <a:srgbClr val="000000"/>
              </a:solidFill>
              <a:latin typeface="휴먼명조" charset="-127"/>
              <a:ea typeface="휴먼명조" charset="-127"/>
            </a:endParaRPr>
          </a:p>
          <a:p>
            <a:pPr marL="482600" lvl="1" indent="-98425" algn="just" fontAlgn="ctr">
              <a:spcBef>
                <a:spcPct val="20000"/>
              </a:spcBef>
              <a:spcAft>
                <a:spcPct val="20000"/>
              </a:spcAft>
            </a:pPr>
            <a:endParaRPr lang="ko-KR" altLang="en-US" sz="1800" dirty="0">
              <a:latin typeface="휴먼명조" charset="-127"/>
              <a:ea typeface="휴먼명조" charset="-127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65826"/>
              </p:ext>
            </p:extLst>
          </p:nvPr>
        </p:nvGraphicFramePr>
        <p:xfrm>
          <a:off x="990600" y="1203242"/>
          <a:ext cx="28765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917360" imgH="914400" progId="Equation.3">
                  <p:embed/>
                </p:oleObj>
              </mc:Choice>
              <mc:Fallback>
                <p:oleObj name="Equation" r:id="rId3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03242"/>
                        <a:ext cx="28765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23044"/>
              </p:ext>
            </p:extLst>
          </p:nvPr>
        </p:nvGraphicFramePr>
        <p:xfrm>
          <a:off x="1043608" y="3184442"/>
          <a:ext cx="6664324" cy="731520"/>
        </p:xfrm>
        <a:graphic>
          <a:graphicData uri="http://schemas.openxmlformats.org/drawingml/2006/table">
            <a:tbl>
              <a:tblPr/>
              <a:tblGrid>
                <a:gridCol w="556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2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3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4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5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6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7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8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9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10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11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12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Wingdings 2" pitchFamily="18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Wingdings 2" pitchFamily="18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Wingdings 2" pitchFamily="18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Wingdings 2" pitchFamily="18" charset="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Wingdings 2" pitchFamily="18" charset="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1197"/>
              </p:ext>
            </p:extLst>
          </p:nvPr>
        </p:nvGraphicFramePr>
        <p:xfrm>
          <a:off x="1058459" y="4132724"/>
          <a:ext cx="463073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793960" imgH="774360" progId="Equation.3">
                  <p:embed/>
                </p:oleObj>
              </mc:Choice>
              <mc:Fallback>
                <p:oleObj name="Equation" r:id="rId5" imgW="27939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59" y="4132724"/>
                        <a:ext cx="4630738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7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FE70BB-B1AA-4C04-85F4-AC2C1B25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8820591" cy="5843104"/>
          </a:xfrm>
          <a:prstGeom prst="rect">
            <a:avLst/>
          </a:prstGeom>
        </p:spPr>
      </p:pic>
      <p:sp>
        <p:nvSpPr>
          <p:cNvPr id="3" name="내용 개체 틀 27"/>
          <p:cNvSpPr txBox="1">
            <a:spLocks/>
          </p:cNvSpPr>
          <p:nvPr/>
        </p:nvSpPr>
        <p:spPr>
          <a:xfrm>
            <a:off x="27794" y="3369529"/>
            <a:ext cx="8963994" cy="3299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pPr marL="93662"/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사람의 두뇌 혹은 심장의 역할을 전자기기에서는 반도체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즉 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CPU(Central Processing Unit,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중앙처리장치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기억해석연산제어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가 담당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/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특히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사람의 혈관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뇌혈관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처럼 반도체에는 전기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전류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전하의 흐름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가 흘러 다니는 수많은 혈관인 회로를 구성하고 있으며 이러한 회로를 통해서 신호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시그널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등이 양방향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단방향으로 이동하여 전달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 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반도체란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?</a:t>
            </a:r>
          </a:p>
          <a:p>
            <a:pPr marL="93662"/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블록체인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인공지능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(AI), 5G,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자율주행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UAM,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가상화폐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메타버스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(AR, VR, MR)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등 향후 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10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년간 현대세상을 변화시킬 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4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차산업혁명의 시작은 컴퓨터의 구조와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원리를 이해하는 것이 출발점</a:t>
            </a:r>
            <a:r>
              <a:rPr lang="en-US" altLang="ko-KR" sz="18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!!</a:t>
            </a: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63500" y="51786"/>
            <a:ext cx="8252916" cy="85693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9pPr>
          </a:lstStyle>
          <a:p>
            <a:r>
              <a:rPr kumimoji="0" lang="ko-KR" altLang="en-US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수업에 들어가기 앞서 </a:t>
            </a:r>
          </a:p>
        </p:txBody>
      </p:sp>
    </p:spTree>
    <p:extLst>
      <p:ext uri="{BB962C8B-B14F-4D97-AF65-F5344CB8AC3E}">
        <p14:creationId xmlns:p14="http://schemas.microsoft.com/office/powerpoint/2010/main" val="283093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해밍</a:t>
            </a:r>
            <a:r>
              <a:rPr lang="ko-KR" altLang="en-US" sz="1800" spc="-100" dirty="0"/>
              <a:t> 코드에서 패리티 비트 생성 과정</a:t>
            </a:r>
          </a:p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" y="1242480"/>
            <a:ext cx="6768752" cy="208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7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680615"/>
            <a:ext cx="83820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lvl="1" indent="-292100">
              <a:spcBef>
                <a:spcPct val="20000"/>
              </a:spcBef>
              <a:spcAft>
                <a:spcPct val="40000"/>
              </a:spcAft>
              <a:buClr>
                <a:srgbClr val="0070C0"/>
              </a:buClr>
              <a:buSzPct val="110000"/>
              <a:buFont typeface="Wingdings" pitchFamily="2" charset="2"/>
              <a:buChar char="q"/>
            </a:pP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해밍</a:t>
            </a: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코드에서 패리티 비트 검사 과정</a:t>
            </a:r>
          </a:p>
          <a:p>
            <a:pPr marL="962025" lvl="2" indent="-195263" algn="just">
              <a:spcBef>
                <a:spcPct val="2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ko-KR" altLang="en-US" sz="1700" dirty="0">
                <a:solidFill>
                  <a:srgbClr val="660033"/>
                </a:solidFill>
                <a:ea typeface="휴먼명조" charset="-127"/>
              </a:rPr>
              <a:t>     </a:t>
            </a:r>
            <a:r>
              <a:rPr lang="ko-KR" altLang="en-US" sz="1700" dirty="0">
                <a:solidFill>
                  <a:srgbClr val="660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전송된 데이터 :  010111011110</a:t>
            </a:r>
            <a:r>
              <a:rPr lang="ko-KR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962025" lvl="2" indent="-195263">
              <a:spcBef>
                <a:spcPct val="20000"/>
              </a:spcBef>
              <a:spcAft>
                <a:spcPct val="40000"/>
              </a:spcAft>
              <a:buFont typeface="Wingdings" pitchFamily="2" charset="2"/>
              <a:buNone/>
            </a:pPr>
            <a:endParaRPr lang="ko-KR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-292100" algn="just" fontAlgn="ctr">
              <a:spcBef>
                <a:spcPct val="20000"/>
              </a:spcBef>
              <a:spcAft>
                <a:spcPct val="20000"/>
              </a:spcAft>
              <a:buFont typeface="굴림" pitchFamily="50" charset="-127"/>
              <a:buChar char="⊙"/>
            </a:pPr>
            <a:endParaRPr lang="ko-KR" altLang="en-US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62025" lvl="2" indent="-195263" algn="just" fontAlgn="ctr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ko-KR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</a:t>
            </a: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패리티들을 포함하여 검사 </a:t>
            </a:r>
          </a:p>
          <a:p>
            <a:pPr marL="482600" lvl="1" indent="-292100" algn="just" fontAlgn="ctr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endParaRPr lang="ko-KR" altLang="en-US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-292100" algn="just" fontAlgn="ctr">
              <a:spcBef>
                <a:spcPct val="20000"/>
              </a:spcBef>
              <a:spcAft>
                <a:spcPct val="20000"/>
              </a:spcAft>
            </a:pPr>
            <a:endParaRPr lang="ko-KR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-292100" algn="just" fontAlgn="ctr">
              <a:spcBef>
                <a:spcPct val="20000"/>
              </a:spcBef>
              <a:spcAft>
                <a:spcPct val="20000"/>
              </a:spcAft>
            </a:pPr>
            <a:endParaRPr lang="ko-KR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82600" lvl="1" indent="-292100" algn="just" fontAlgn="ctr">
              <a:spcBef>
                <a:spcPct val="20000"/>
              </a:spcBef>
              <a:spcAft>
                <a:spcPct val="20000"/>
              </a:spcAft>
            </a:pPr>
            <a:endParaRPr lang="ko-KR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lvl="1" indent="-171450" algn="just" fontAlgn="ctr">
              <a:spcBef>
                <a:spcPct val="20000"/>
              </a:spcBef>
              <a:spcAft>
                <a:spcPct val="20000"/>
              </a:spcAft>
              <a:buClr>
                <a:srgbClr val="0099CC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검사된 패리티를 </a:t>
            </a:r>
            <a:r>
              <a:rPr lang="en-US" altLang="ko-KR" sz="17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ko-KR" sz="17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7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ko-KR" sz="17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7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ko-KR" sz="17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7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ko-KR" sz="17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순서대로 정렬</a:t>
            </a:r>
          </a:p>
          <a:p>
            <a:pPr marL="361950" lvl="1" indent="-171450" algn="just" fontAlgn="ctr">
              <a:spcBef>
                <a:spcPct val="20000"/>
              </a:spcBef>
              <a:spcAft>
                <a:spcPct val="20000"/>
              </a:spcAft>
              <a:buClr>
                <a:srgbClr val="0099CC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모든 패리티가 0이면 에러 없음</a:t>
            </a:r>
            <a:endParaRPr lang="en-US" altLang="ko-KR" sz="17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lvl="1" indent="-171450" algn="just" fontAlgn="ctr">
              <a:spcBef>
                <a:spcPct val="20000"/>
              </a:spcBef>
              <a:spcAft>
                <a:spcPct val="20000"/>
              </a:spcAft>
              <a:buClr>
                <a:srgbClr val="0099CC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하나라도 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 있으면 에러 발생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결과가 0101이므로 에러 있음</a:t>
            </a:r>
            <a:endParaRPr lang="en-US" altLang="ko-KR" sz="17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lvl="1" indent="-171450" algn="just" fontAlgn="ctr">
              <a:spcBef>
                <a:spcPct val="20000"/>
              </a:spcBef>
              <a:spcAft>
                <a:spcPct val="20000"/>
              </a:spcAft>
              <a:buClr>
                <a:srgbClr val="0099CC"/>
              </a:buClr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을 10진수로 바꾸면 5이며, 수신된 데이터에서 앞에서 5번째 비트  0101</a:t>
            </a:r>
            <a:r>
              <a:rPr lang="ko-KR" altLang="en-US" sz="17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101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110에 에러가 발생한 것이므로 0101</a:t>
            </a:r>
            <a:r>
              <a:rPr lang="en-US" altLang="ko-KR" sz="17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ko-KR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1011110</a:t>
            </a:r>
            <a:r>
              <a:rPr lang="ko-KR" alt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으로 바꾸어 주면 에러가 정정된다. </a:t>
            </a:r>
          </a:p>
        </p:txBody>
      </p:sp>
      <p:graphicFrame>
        <p:nvGraphicFramePr>
          <p:cNvPr id="12" name="Group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30231"/>
              </p:ext>
            </p:extLst>
          </p:nvPr>
        </p:nvGraphicFramePr>
        <p:xfrm>
          <a:off x="915542" y="1522184"/>
          <a:ext cx="6611937" cy="731520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2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3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4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5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6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7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P</a:t>
                      </a:r>
                      <a:r>
                        <a:rPr kumimoji="1" lang="en-US" altLang="ko-K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8</a:t>
                      </a:r>
                      <a:endParaRPr kumimoji="1" lang="ko-KR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9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10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11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D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</a:rPr>
                        <a:t>12</a:t>
                      </a:r>
                      <a:endParaRPr kumimoji="1" lang="ko-KR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휴먼명조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명조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21665"/>
              </p:ext>
            </p:extLst>
          </p:nvPr>
        </p:nvGraphicFramePr>
        <p:xfrm>
          <a:off x="1017142" y="2752073"/>
          <a:ext cx="5545137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263760" imgH="774360" progId="Equation.3">
                  <p:embed/>
                </p:oleObj>
              </mc:Choice>
              <mc:Fallback>
                <p:oleObj name="Equation" r:id="rId3" imgW="3263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142" y="2752073"/>
                        <a:ext cx="5545137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4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8018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92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96350"/>
              </p:ext>
            </p:extLst>
          </p:nvPr>
        </p:nvGraphicFramePr>
        <p:xfrm>
          <a:off x="323528" y="908720"/>
          <a:ext cx="84249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2-7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다음 </a:t>
                      </a:r>
                      <a:r>
                        <a:rPr lang="ko-KR" altLang="en-US" sz="1800" b="0" i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해밍</a:t>
                      </a:r>
                      <a:r>
                        <a:rPr lang="ko-KR" altLang="en-US" sz="1800" b="0" i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코드 중 에러가 있는지 검사하여라</a:t>
                      </a:r>
                      <a:r>
                        <a:rPr lang="en-US" altLang="ko-KR" sz="1800" b="0" i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1 1 1 1 0 1 0 0 1 0 1 0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3568" y="1900234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06611"/>
              </p:ext>
            </p:extLst>
          </p:nvPr>
        </p:nvGraphicFramePr>
        <p:xfrm>
          <a:off x="1764654" y="5159668"/>
          <a:ext cx="179614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863225" imgH="203112" progId="Equation.DSMT4">
                  <p:embed/>
                </p:oleObj>
              </mc:Choice>
              <mc:Fallback>
                <p:oleObj name="Equation" r:id="rId3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654" y="5159668"/>
                        <a:ext cx="179614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5547" y="52022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이므로 에러 없음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3439" y="5929535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7570" y="592953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9763"/>
            <a:ext cx="6774180" cy="29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1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순환 중복 검사</a:t>
            </a:r>
            <a:r>
              <a:rPr lang="en-US" altLang="ko-KR" sz="2200" spc="-100" dirty="0">
                <a:solidFill>
                  <a:srgbClr val="2B6278"/>
                </a:solidFill>
              </a:rPr>
              <a:t>(CRC)</a:t>
            </a:r>
            <a:endParaRPr lang="ko-KR" altLang="en-US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높은 신뢰도를 확보하며 에러 검출을 위한 오버헤드가 적고</a:t>
            </a:r>
            <a:r>
              <a:rPr lang="en-US" altLang="ko-KR" spc="-100" dirty="0"/>
              <a:t>, </a:t>
            </a:r>
            <a:r>
              <a:rPr lang="ko-KR" altLang="en-US" spc="-100" dirty="0"/>
              <a:t>랜덤 에러나 </a:t>
            </a:r>
            <a:r>
              <a:rPr lang="ko-KR" altLang="en-US" spc="-100" dirty="0" err="1"/>
              <a:t>버스트</a:t>
            </a:r>
            <a:r>
              <a:rPr lang="ko-KR" altLang="en-US" spc="-100" dirty="0"/>
              <a:t> 에러를 포함한 에러 검출에 매우 좋은 성능을 갖는다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CRC </a:t>
            </a:r>
            <a:r>
              <a:rPr lang="ko-KR" altLang="en-US" sz="1800" b="1" spc="-100" dirty="0"/>
              <a:t>발생기 및 검출기</a:t>
            </a:r>
            <a:endParaRPr lang="en-US" altLang="ko-KR" sz="1800" b="1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수신 측에서는 수신된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/>
              <a:t> +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pc="-100" dirty="0"/>
              <a:t>비트의 데이터를 키 값으로 나누었을 때 나머지가 </a:t>
            </a:r>
            <a:r>
              <a:rPr lang="en-US" altLang="ko-KR" spc="-100" dirty="0"/>
              <a:t>0</a:t>
            </a:r>
            <a:r>
              <a:rPr lang="ko-KR" altLang="en-US" spc="-100" dirty="0"/>
              <a:t>이면 에러가 없는 것이지만</a:t>
            </a:r>
            <a:r>
              <a:rPr lang="en-US" altLang="ko-KR" spc="-100" dirty="0"/>
              <a:t>, 0</a:t>
            </a:r>
            <a:r>
              <a:rPr lang="ko-KR" altLang="en-US" spc="-100" dirty="0"/>
              <a:t>이 아니면 에러가 발생한 것으로 판단한다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3501008"/>
            <a:ext cx="7211413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47" y="5805265"/>
            <a:ext cx="8236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미리 정해진 다항식을 적용해서 오류 검출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송신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프레임에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FCS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추가해서 전송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  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수신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프레임에 추가된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FCS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검사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에러 발생 확인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030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CRC </a:t>
            </a:r>
            <a:r>
              <a:rPr lang="ko-KR" altLang="en-US" sz="1800" b="1" spc="-100" dirty="0"/>
              <a:t>계산에 사용되는 모듈로</a:t>
            </a:r>
            <a:r>
              <a:rPr lang="en-US" altLang="ko-KR" sz="1800" b="1" spc="-100" dirty="0"/>
              <a:t>-2 </a:t>
            </a:r>
            <a:r>
              <a:rPr lang="ko-KR" altLang="en-US" sz="1800" b="1" spc="-100" dirty="0"/>
              <a:t>연산</a:t>
            </a:r>
            <a:endParaRPr lang="en-US" altLang="ko-KR" sz="1800" b="1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사칙 연산에서 </a:t>
            </a:r>
            <a:r>
              <a:rPr lang="ko-KR" altLang="en-US" spc="-100" dirty="0" err="1"/>
              <a:t>캐리는</a:t>
            </a:r>
            <a:r>
              <a:rPr lang="ko-KR" altLang="en-US" spc="-100" dirty="0"/>
              <a:t> 고려하지 않는다</a:t>
            </a:r>
            <a:r>
              <a:rPr lang="en-US" altLang="ko-KR" spc="-100" dirty="0"/>
              <a:t>. </a:t>
            </a:r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덧셈 연산은 뺄셈 연산과 결과가 같으며 </a:t>
            </a:r>
            <a:r>
              <a:rPr lang="en-US" altLang="ko-KR" spc="-100" dirty="0"/>
              <a:t>XOR </a:t>
            </a:r>
            <a:r>
              <a:rPr lang="ko-KR" altLang="en-US" spc="-100" dirty="0"/>
              <a:t>연산과도 같다</a:t>
            </a:r>
            <a:r>
              <a:rPr lang="en-US" altLang="ko-KR" spc="-100" dirty="0"/>
              <a:t>.</a:t>
            </a:r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데이터가 </a:t>
            </a:r>
            <a:r>
              <a:rPr lang="en-US" altLang="ko-KR" spc="-100" dirty="0"/>
              <a:t>100100</a:t>
            </a:r>
            <a:r>
              <a:rPr lang="ko-KR" altLang="en-US" spc="-100" dirty="0"/>
              <a:t>이고</a:t>
            </a:r>
            <a:r>
              <a:rPr lang="en-US" altLang="ko-KR" spc="-100" dirty="0"/>
              <a:t>, </a:t>
            </a:r>
            <a:r>
              <a:rPr lang="ko-KR" altLang="en-US" spc="-100" dirty="0"/>
              <a:t>키 값이 </a:t>
            </a:r>
            <a:r>
              <a:rPr lang="en-US" altLang="ko-KR" spc="-100" dirty="0"/>
              <a:t>1101</a:t>
            </a:r>
            <a:r>
              <a:rPr lang="ko-KR" altLang="en-US" spc="-100" dirty="0"/>
              <a:t>인 경우 </a:t>
            </a:r>
            <a:r>
              <a:rPr lang="en-US" altLang="ko-KR" spc="-100" dirty="0"/>
              <a:t>FCS</a:t>
            </a:r>
            <a:r>
              <a:rPr lang="ko-KR" altLang="en-US" spc="-100" dirty="0"/>
              <a:t>를 계산하는 예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9016"/>
            <a:ext cx="3956348" cy="670131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59725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46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CRC </a:t>
            </a:r>
            <a:r>
              <a:rPr lang="ko-KR" altLang="en-US" sz="1800" b="1" spc="-100" dirty="0"/>
              <a:t>하드웨어</a:t>
            </a:r>
            <a:endParaRPr lang="en-US" altLang="ko-KR" sz="1800" b="1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시프트 레지스터와 </a:t>
            </a:r>
            <a:r>
              <a:rPr lang="en-US" altLang="ko-KR" spc="-100" dirty="0"/>
              <a:t>XOR </a:t>
            </a:r>
            <a:r>
              <a:rPr lang="ko-KR" altLang="en-US" spc="-100" dirty="0" err="1"/>
              <a:t>게이트</a:t>
            </a:r>
            <a:r>
              <a:rPr lang="en-US" altLang="ko-KR" spc="-100" dirty="0"/>
              <a:t>(⊕)</a:t>
            </a:r>
            <a:r>
              <a:rPr lang="ko-KR" altLang="en-US" spc="-100" dirty="0"/>
              <a:t>를 사용하여 구성할 수 있다</a:t>
            </a:r>
            <a:r>
              <a:rPr lang="en-US" altLang="ko-KR" spc="-100" dirty="0"/>
              <a:t>.</a:t>
            </a:r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352425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데이터 </a:t>
            </a:r>
            <a:r>
              <a:rPr lang="en-US" altLang="ko-KR" spc="-100" dirty="0"/>
              <a:t>100100</a:t>
            </a:r>
            <a:r>
              <a:rPr lang="ko-KR" altLang="en-US" spc="-100" dirty="0"/>
              <a:t>을 </a:t>
            </a:r>
            <a:r>
              <a:rPr lang="en-US" altLang="ko-KR" spc="-100" dirty="0"/>
              <a:t>MSB</a:t>
            </a:r>
            <a:r>
              <a:rPr lang="ko-KR" altLang="en-US" spc="-100" dirty="0"/>
              <a:t>부터 차례로</a:t>
            </a:r>
            <a:r>
              <a:rPr lang="en-US" altLang="ko-KR" spc="-100" dirty="0"/>
              <a:t> </a:t>
            </a:r>
            <a:r>
              <a:rPr lang="ko-KR" altLang="en-US" spc="-100" dirty="0"/>
              <a:t>입력하면</a:t>
            </a:r>
            <a:r>
              <a:rPr lang="en-US" altLang="ko-KR" spc="-100" dirty="0"/>
              <a:t>, FCS = 001</a:t>
            </a:r>
            <a:r>
              <a:rPr lang="ko-KR" altLang="en-US" spc="-100" dirty="0"/>
              <a:t>이 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9" y="1484784"/>
            <a:ext cx="387596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9" y="3429000"/>
            <a:ext cx="41326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10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에러 검출 코드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CRC </a:t>
            </a:r>
            <a:r>
              <a:rPr lang="ko-KR" altLang="en-US" sz="1800" b="1" spc="-100" dirty="0"/>
              <a:t>테이블 기법</a:t>
            </a:r>
            <a:endParaRPr lang="en-US" altLang="ko-KR" sz="1800" b="1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[</a:t>
            </a:r>
            <a:r>
              <a:rPr lang="ko-KR" altLang="en-US" spc="-100" dirty="0"/>
              <a:t>그림 </a:t>
            </a:r>
            <a:r>
              <a:rPr lang="en-US" altLang="ko-KR" spc="-100" dirty="0"/>
              <a:t>2-10]</a:t>
            </a:r>
            <a:r>
              <a:rPr lang="ko-KR" altLang="en-US" spc="-100" dirty="0"/>
              <a:t>과 같이 비트 단위로 </a:t>
            </a:r>
            <a:r>
              <a:rPr lang="en-US" altLang="ko-KR" spc="-100" dirty="0"/>
              <a:t>CRC</a:t>
            </a:r>
            <a:r>
              <a:rPr lang="ko-KR" altLang="en-US" spc="-100" dirty="0"/>
              <a:t>를 계산하면 회로는 간단하지만 처리 속도에 문제가 있다</a:t>
            </a:r>
            <a:r>
              <a:rPr lang="en-US" altLang="ko-KR" spc="-100" dirty="0"/>
              <a:t>.</a:t>
            </a:r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이를 위해 미리 </a:t>
            </a:r>
            <a:r>
              <a:rPr lang="en-US" altLang="ko-KR" spc="-100" dirty="0"/>
              <a:t>CRC</a:t>
            </a:r>
            <a:r>
              <a:rPr lang="ko-KR" altLang="en-US" spc="-100" dirty="0"/>
              <a:t>를 계산하여 메모리에 저장해 놓고 사용한다</a:t>
            </a:r>
            <a:r>
              <a:rPr lang="en-US" altLang="ko-KR" spc="-100" dirty="0"/>
              <a:t>.</a:t>
            </a:r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44767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생성 다항식</a:t>
            </a:r>
            <a:endParaRPr lang="en-US" altLang="ko-KR" sz="1800" b="1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400" spc="-100" dirty="0"/>
          </a:p>
          <a:p>
            <a:pPr marL="352425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400" spc="-100" dirty="0"/>
          </a:p>
          <a:p>
            <a:pPr marL="542925" lvl="1" indent="-1905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생성 다항식은 에러 검출 능력을 고려하여 결정되는데</a:t>
            </a:r>
            <a:r>
              <a:rPr lang="en-US" altLang="ko-KR" spc="-100" dirty="0"/>
              <a:t>, </a:t>
            </a:r>
            <a:r>
              <a:rPr lang="ko-KR" altLang="en-US" spc="-100" dirty="0"/>
              <a:t>현재 다음 유형이 사용된다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13259"/>
            <a:ext cx="2765698" cy="98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8" y="4437112"/>
            <a:ext cx="807990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94928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  <a:r>
              <a:rPr lang="ko-KR" altLang="en-US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블록합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검사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BSC =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패리티 검사의 단점을 보완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모든 문자 동일 위치에 패리티를 추가 계산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35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7"/>
          <p:cNvSpPr txBox="1">
            <a:spLocks/>
          </p:cNvSpPr>
          <p:nvPr/>
        </p:nvSpPr>
        <p:spPr>
          <a:xfrm>
            <a:off x="0" y="613526"/>
            <a:ext cx="8963994" cy="6192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pPr marL="93662"/>
            <a:endParaRPr lang="en-US" altLang="ko-KR" sz="18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 algn="l"/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W/W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메모리반도체 시장 규모가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35%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수준이라면 비메모리반도체 시장은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65%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수준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 algn="l"/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4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차 산업혁명 시대를 이끌 산업의 중추를 담당하고 자율주행차 등 미래 먹거리 산업의 핵심 부품은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시스템반도체이며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국가 간 기술력 대결에서 가장 핵심적인 역할을 담당하는 게 바로 시스템반도체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 algn="l"/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메모리반도체 외의 모든 반도체를 일컫는 </a:t>
            </a:r>
            <a:r>
              <a:rPr lang="ko-KR" altLang="en-US" sz="1600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비메모리반도체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는 반도체를 설계만 하는 건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팹리스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(fabless),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설계된 반도체를 위탁생산만 하는 건 파운드리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(foundry).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제품으로 따지면 시스템반도체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소자반도체 등으로 나눌 수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다만 업계에서는 </a:t>
            </a:r>
            <a:r>
              <a:rPr lang="ko-KR" altLang="en-US" sz="1600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시스템반도체로 모두 통칭해서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부르기도 한다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시스템반도체는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소품종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대량생산하는 메모리반도체와 달리 다품종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소량생산하는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제품으로 그 종류만 해도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8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천여개가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넘는다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 algn="l"/>
            <a:r>
              <a:rPr lang="ko-KR" altLang="en-US" sz="1600" u="sng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시스템반도체는 쉽게 말해 컴퓨터의 중앙처리장치</a:t>
            </a:r>
            <a:r>
              <a:rPr lang="en-US" altLang="ko-KR" sz="1600" u="sng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(CPU) </a:t>
            </a:r>
            <a:r>
              <a:rPr lang="ko-KR" altLang="en-US" sz="1600" u="sng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역할을 하는 ‘</a:t>
            </a:r>
            <a:r>
              <a:rPr lang="ko-KR" altLang="en-US" sz="1600" u="sng" spc="-100" dirty="0" err="1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두뇌’에</a:t>
            </a:r>
            <a:r>
              <a:rPr lang="ko-KR" altLang="en-US" sz="1600" u="sng" spc="-100" dirty="0">
                <a:solidFill>
                  <a:srgbClr val="FF0000"/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해당하는 제품이다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자율주행차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모든 기기들을 연결하는 사물인터넷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(IoT),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인공지능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(AI)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 미래 먹거리 산업의 핵심 부품에는 모두 시스템반도체가 들어간다고 할 수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자율주행차의 이미지 센서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스마트폰의 통신 기능을 하는 칩 등이 가장 쉬운 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국내 자동차회사가 자율주행차를 만들더라도 여기에 들어가는 핵심 시스템반도체인 ‘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눈’에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해당하는 이미지 센서를 외국 제품으로 쓴다면 국내에서 개발하는 의미가 퇴색된다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시스템반도체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특히 설계를 담당하는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팹리스가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중요한 이유가 바로 여기에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컴퓨터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CPU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는 인텔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(Intel),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이미지 센서는 소니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(SONY),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통신용 애플리케이션 프로세서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(AP)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는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퀄컴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(Qualcomm),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그래픽 카드는 엔비디아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(NVIDIA)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등이 시장을 이끌고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생산만 해주는 파운드리는 대만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TSMC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가 강자다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5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세대 이동통신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(5G)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시대가 본격화되고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AI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를 활용한 자율주행차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증강현실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(AR), IoT,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드론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등 새로운 산업이 이제 막 태동하는 시기다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지금까지 시스템반도체는 하드웨어 중심의 제조업으로만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인식돼왔는데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AI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를 바탕으로 한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4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차 산업혁명과 맞물리면서 소프트웨어가 융합된 서비스산업으로 고도화되고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설계만 잘한다면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팹리스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분야에서 후발주자여도 새로운 기회가 무궁무진하며 중요한 건 무엇을 만들지 수요를 발굴해내는 일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 algn="l"/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일례로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AI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를 구동케 하는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AI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전용 반도체 시장은 아직 절대적 강자가 없다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AI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를 위한 빠른 기계학습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머신러닝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과 인간의 두뇌처럼 스스로 추론할 수 있는 심층학습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딥러닝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)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등을 가능하게 하는 신경망처리장치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(NPU; Neural Processing Unit)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시장이 열려 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현재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CPU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의 강자인 인텔과 그래픽 카드의 강자인 엔비디아 등 다양한 시장 참여자들이 나서고 있지만 아직 완벽한 제품이 개발되지 않았다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인간의 두뇌가 어떻게 작동하는지 알아낼수록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AI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연산능력과 관계된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NPU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의 비중과 역할도 점차 커질 것으로 전망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</a:t>
            </a:r>
          </a:p>
          <a:p>
            <a:pPr marL="93662" algn="r"/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출처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: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경향신문 </a:t>
            </a:r>
            <a:r>
              <a:rPr lang="ko-KR" altLang="en-US" sz="1600" spc="-100" dirty="0" err="1">
                <a:latin typeface="LG Smart UI Light" panose="020B0300000101010101" pitchFamily="50" charset="-127"/>
                <a:ea typeface="LG Smart UI Light" panose="020B0300000101010101" pitchFamily="50" charset="-127"/>
              </a:rPr>
              <a:t>산업부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2019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년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07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월호</a:t>
            </a:r>
            <a:endParaRPr lang="en-US" altLang="ko-KR" sz="16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endParaRPr lang="en-US" altLang="ko-KR" sz="16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marL="93662"/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학업에 관련한 문의사항은 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  <a:hlinkClick r:id="rId2"/>
              </a:rPr>
              <a:t>kkkd89@naver.com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으로 보내주시기 바랍니다</a:t>
            </a:r>
            <a:r>
              <a:rPr lang="en-US" altLang="ko-KR" sz="1600" spc="-100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.  </a:t>
            </a:r>
            <a:endParaRPr lang="ko-KR" altLang="en-US" sz="1600" spc="-100" dirty="0"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63500" y="51786"/>
            <a:ext cx="8252916" cy="85693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9pPr>
          </a:lstStyle>
          <a:p>
            <a:r>
              <a:rPr kumimoji="0" lang="ko-KR" altLang="en-US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수업에 들어가기 앞서 </a:t>
            </a:r>
          </a:p>
        </p:txBody>
      </p:sp>
    </p:spTree>
    <p:extLst>
      <p:ext uri="{BB962C8B-B14F-4D97-AF65-F5344CB8AC3E}">
        <p14:creationId xmlns:p14="http://schemas.microsoft.com/office/powerpoint/2010/main" val="33529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8823"/>
            <a:ext cx="7560840" cy="548680"/>
          </a:xfrm>
        </p:spPr>
        <p:txBody>
          <a:bodyPr/>
          <a:lstStyle/>
          <a:p>
            <a:r>
              <a: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rPr>
              <a:t>교재 소개 및 성적평가 방법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6255BD9-BF75-4698-B31B-233D9967189E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5013176"/>
          <a:ext cx="813690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17402364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99638457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150942542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83139148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668512040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63559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학습참여도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9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56712"/>
                  </a:ext>
                </a:extLst>
              </a:tr>
            </a:tbl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55DCA0E-3DA7-4CF1-8E53-CB1484437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021689"/>
              </p:ext>
            </p:extLst>
          </p:nvPr>
        </p:nvGraphicFramePr>
        <p:xfrm>
          <a:off x="395536" y="836712"/>
          <a:ext cx="4968552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D009243-6456-4875-B8C8-7DC259764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175" y="513827"/>
            <a:ext cx="3248825" cy="4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2·8·10·16</a:t>
            </a:r>
            <a:r>
              <a:rPr lang="ko-KR" altLang="en-US" sz="1800" spc="-100" dirty="0"/>
              <a:t>진수 등의 표현 방법을 이해하고 상호 변환할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2</a:t>
            </a:r>
            <a:r>
              <a:rPr lang="ko-KR" altLang="en-US" sz="1800" spc="-100" dirty="0"/>
              <a:t>진수의 연산과 </a:t>
            </a:r>
            <a:r>
              <a:rPr lang="en-US" altLang="ko-KR" sz="1800" spc="-100" dirty="0"/>
              <a:t>2</a:t>
            </a:r>
            <a:r>
              <a:rPr lang="ko-KR" altLang="en-US" sz="1800" spc="-100" dirty="0"/>
              <a:t>진수 음수의 표현 방법을 이해하고 이를 활용할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부동 소수점 </a:t>
            </a:r>
            <a:r>
              <a:rPr lang="en-US" altLang="ko-KR" sz="1800" spc="-100" dirty="0"/>
              <a:t>2</a:t>
            </a:r>
            <a:r>
              <a:rPr lang="ko-KR" altLang="en-US" sz="1800" spc="-100" dirty="0"/>
              <a:t>진수를 </a:t>
            </a:r>
            <a:r>
              <a:rPr lang="en-US" altLang="ko-KR" sz="1800" spc="-100" dirty="0"/>
              <a:t>IEEE 754 </a:t>
            </a:r>
            <a:r>
              <a:rPr lang="ko-KR" altLang="en-US" sz="1800" spc="-100" dirty="0"/>
              <a:t>표준 방식으로 표현할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가중치 코드와 비가중치 코드를 이해하고 이를 활용할 수 있다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에러 검출 코드를 이해하고 이를 활용할 수 있다</a:t>
            </a:r>
            <a:r>
              <a:rPr lang="en-US" altLang="ko-KR" sz="1800" spc="-100" dirty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진법과 진법 변환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정수 표현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실수 표현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디지털 코드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에러 검출 코드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43143"/>
            <a:ext cx="6864411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dirty="0"/>
              <a:t>Chapter 02.</a:t>
            </a:r>
            <a:r>
              <a:rPr kumimoji="0" lang="ko-KR" altLang="en-US" dirty="0"/>
              <a:t> 데이터의</a:t>
            </a:r>
            <a:r>
              <a:rPr kumimoji="0" lang="en-US" altLang="ko-KR" dirty="0"/>
              <a:t> </a:t>
            </a:r>
            <a:r>
              <a:rPr kumimoji="0" lang="ko-KR" altLang="en-US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사항 </a:t>
            </a:r>
          </a:p>
        </p:txBody>
      </p:sp>
      <p:sp>
        <p:nvSpPr>
          <p:cNvPr id="4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buNone/>
            </a:pPr>
            <a:r>
              <a:rPr lang="ko-KR" altLang="en-US" sz="2200" dirty="0"/>
              <a:t>데이터의 </a:t>
            </a:r>
            <a:r>
              <a:rPr lang="ko-KR" altLang="en-US" sz="2200" dirty="0" err="1"/>
              <a:t>이진코드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2</a:t>
            </a:r>
            <a:r>
              <a:rPr lang="ko-KR" altLang="en-US" sz="1800" spc="-100" dirty="0"/>
              <a:t>진수로 변환되어 컴퓨터에서 처리 혹은 저장</a:t>
            </a:r>
            <a:r>
              <a:rPr lang="en-US" altLang="ko-KR" sz="1800" spc="-100" dirty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데이터의 분류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수치 데이터 </a:t>
            </a:r>
            <a:r>
              <a:rPr lang="en-US" altLang="ko-KR" sz="1800" spc="-100" dirty="0"/>
              <a:t>(</a:t>
            </a:r>
            <a:r>
              <a:rPr lang="ko-KR" altLang="en-US" sz="1800" spc="-100" dirty="0"/>
              <a:t>정수</a:t>
            </a:r>
            <a:r>
              <a:rPr lang="en-US" altLang="ko-KR" sz="1800" spc="-100" dirty="0"/>
              <a:t>=</a:t>
            </a:r>
            <a:r>
              <a:rPr lang="ko-KR" altLang="en-US" sz="1800" spc="-100" dirty="0"/>
              <a:t>부호와 절대치</a:t>
            </a:r>
            <a:r>
              <a:rPr lang="en-US" altLang="ko-KR" sz="1800" spc="-100" dirty="0"/>
              <a:t>, 1</a:t>
            </a:r>
            <a:r>
              <a:rPr lang="ko-KR" altLang="en-US" sz="1800" spc="-100" dirty="0"/>
              <a:t>의 보수</a:t>
            </a:r>
            <a:r>
              <a:rPr lang="en-US" altLang="ko-KR" sz="1800" spc="-100" dirty="0"/>
              <a:t>, 2</a:t>
            </a:r>
            <a:r>
              <a:rPr lang="ko-KR" altLang="en-US" sz="1800" spc="-100" dirty="0"/>
              <a:t>의 보수 </a:t>
            </a:r>
            <a:r>
              <a:rPr lang="en-US" altLang="ko-KR" sz="1800" spc="-100" dirty="0"/>
              <a:t>/ </a:t>
            </a:r>
            <a:r>
              <a:rPr lang="ko-KR" altLang="en-US" sz="1800" spc="-100" dirty="0"/>
              <a:t>실수</a:t>
            </a:r>
            <a:r>
              <a:rPr lang="en-US" altLang="ko-KR" sz="1800" spc="-100" dirty="0"/>
              <a:t>=</a:t>
            </a:r>
            <a:r>
              <a:rPr lang="ko-KR" altLang="en-US" sz="1800" spc="-100" dirty="0"/>
              <a:t>부동소수점</a:t>
            </a:r>
            <a:r>
              <a:rPr lang="en-US" altLang="ko-KR" sz="1800" spc="-100" dirty="0"/>
              <a:t>)</a:t>
            </a:r>
            <a:endParaRPr lang="ko-KR" altLang="en-US" sz="1800" spc="-1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비수치</a:t>
            </a:r>
            <a:r>
              <a:rPr lang="ko-KR" altLang="en-US" sz="1800" spc="-100" dirty="0"/>
              <a:t> 데이터 </a:t>
            </a:r>
            <a:r>
              <a:rPr lang="en-US" altLang="ko-KR" sz="1800" spc="-100" dirty="0"/>
              <a:t>(</a:t>
            </a:r>
            <a:r>
              <a:rPr lang="ko-KR" altLang="en-US" sz="1800" spc="-100" dirty="0" err="1"/>
              <a:t>아스키코드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영자숫자표현</a:t>
            </a:r>
            <a:r>
              <a:rPr lang="en-US" altLang="ko-KR" sz="1800" spc="-100" dirty="0"/>
              <a:t>) – </a:t>
            </a:r>
            <a:r>
              <a:rPr lang="ko-KR" altLang="en-US" sz="1800" spc="-100" dirty="0"/>
              <a:t>데이터 처리에 사용하는 문자</a:t>
            </a:r>
            <a:endParaRPr lang="en-US" altLang="ko-KR" sz="1800" spc="-100" dirty="0"/>
          </a:p>
          <a:p>
            <a:pPr marL="357188" lvl="1" indent="0">
              <a:buNone/>
            </a:pPr>
            <a:r>
              <a:rPr lang="en-US" altLang="ko-KR" sz="1800" spc="-100" dirty="0"/>
              <a:t>  ASCI = American National Standard Code) &gt;&gt; </a:t>
            </a:r>
            <a:r>
              <a:rPr lang="ko-KR" altLang="en-US" sz="1800" spc="-100" dirty="0"/>
              <a:t>통신하기 위해서</a:t>
            </a:r>
            <a:r>
              <a:rPr lang="en-US" altLang="ko-KR" sz="1800" spc="-100" dirty="0"/>
              <a:t>, </a:t>
            </a:r>
            <a:r>
              <a:rPr lang="ko-KR" altLang="en-US" sz="1800" spc="-100" dirty="0"/>
              <a:t>키보드 </a:t>
            </a:r>
            <a:r>
              <a:rPr lang="en-US" altLang="ko-KR" sz="1800" spc="-100" dirty="0"/>
              <a:t>128</a:t>
            </a:r>
            <a:r>
              <a:rPr lang="ko-KR" altLang="en-US" sz="1800" spc="-100" dirty="0"/>
              <a:t>글자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endParaRPr lang="en-US" altLang="ko-KR" sz="1800" spc="-100" dirty="0"/>
          </a:p>
          <a:p>
            <a:pPr marL="93662" indent="0">
              <a:buNone/>
            </a:pPr>
            <a:r>
              <a:rPr lang="en-US" altLang="ko-KR" sz="2200" dirty="0"/>
              <a:t>R-</a:t>
            </a:r>
            <a:r>
              <a:rPr lang="ko-KR" altLang="en-US" sz="2200" dirty="0"/>
              <a:t>진수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각 </a:t>
            </a:r>
            <a:r>
              <a:rPr lang="ko-KR" altLang="en-US" sz="1800" spc="-100" dirty="0" err="1"/>
              <a:t>자리수에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R</a:t>
            </a:r>
            <a:r>
              <a:rPr lang="ko-KR" altLang="en-US" sz="1800" spc="-100" dirty="0"/>
              <a:t>개의 수를 사용하여 표현 </a:t>
            </a:r>
            <a:endParaRPr lang="en-US" altLang="ko-KR" sz="1800" spc="-100" dirty="0"/>
          </a:p>
          <a:p>
            <a:pPr marL="357188" lvl="1" indent="0">
              <a:buNone/>
            </a:pPr>
            <a:endParaRPr lang="ko-KR" alt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22314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디지털 정보의 단위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1nibble = 4bit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1byte = 8bit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1byte = 1</a:t>
            </a:r>
            <a:r>
              <a:rPr lang="ko-KR" altLang="en-US" sz="1700" spc="-100" dirty="0"/>
              <a:t>문자</a:t>
            </a:r>
            <a:r>
              <a:rPr lang="en-US" altLang="ko-KR" sz="1700" spc="-100" dirty="0"/>
              <a:t>(character)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영어는 </a:t>
            </a:r>
            <a:r>
              <a:rPr lang="en-US" altLang="ko-KR" sz="1700" spc="-100" dirty="0"/>
              <a:t>1byte</a:t>
            </a:r>
            <a:r>
              <a:rPr lang="ko-KR" altLang="en-US" sz="1700" spc="-100" dirty="0"/>
              <a:t>로 </a:t>
            </a:r>
            <a:r>
              <a:rPr lang="en-US" altLang="ko-KR" sz="1700" spc="-100" dirty="0"/>
              <a:t>1 </a:t>
            </a:r>
            <a:r>
              <a:rPr lang="ko-KR" altLang="en-US" sz="1700" spc="-100" dirty="0"/>
              <a:t>문자 표현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한글은 </a:t>
            </a:r>
            <a:r>
              <a:rPr lang="en-US" altLang="ko-KR" sz="1700" spc="-100" dirty="0"/>
              <a:t>2byte</a:t>
            </a:r>
            <a:r>
              <a:rPr lang="ko-KR" altLang="en-US" sz="1700" spc="-100" dirty="0"/>
              <a:t>가 필요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1</a:t>
            </a:r>
            <a:r>
              <a:rPr lang="ko-KR" altLang="en-US" sz="1700" spc="-100" dirty="0"/>
              <a:t>워드</a:t>
            </a:r>
            <a:r>
              <a:rPr lang="en-US" altLang="ko-KR" sz="1700" spc="-100" dirty="0"/>
              <a:t> : </a:t>
            </a:r>
            <a:r>
              <a:rPr lang="ko-KR" altLang="en-US" sz="1700" spc="-100" dirty="0"/>
              <a:t>특정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취급하는 명령어나 데이터의 길이에 해당하는 비트 수</a:t>
            </a:r>
            <a:endParaRPr lang="en-US" altLang="ko-KR" sz="1700" spc="-10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워드 길이는 </a:t>
            </a:r>
            <a:r>
              <a:rPr lang="en-US" altLang="ko-KR" sz="1700" spc="-100" dirty="0"/>
              <a:t>8·16·32·64</a:t>
            </a:r>
            <a:r>
              <a:rPr lang="ko-KR" altLang="en-US" sz="1700" spc="-100" dirty="0"/>
              <a:t>비트 등 </a:t>
            </a:r>
            <a:r>
              <a:rPr lang="en-US" altLang="ko-KR" sz="1700" spc="-100" dirty="0"/>
              <a:t>8</a:t>
            </a:r>
            <a:r>
              <a:rPr lang="ko-KR" altLang="en-US" sz="1700" spc="-100" dirty="0"/>
              <a:t>의 배수가 가능하다</a:t>
            </a:r>
            <a:r>
              <a:rPr lang="en-US" altLang="ko-KR" sz="1700" spc="-100" dirty="0"/>
              <a:t>.</a:t>
            </a:r>
            <a:r>
              <a:rPr lang="ko-KR" altLang="en-US" sz="1700" spc="-100" dirty="0"/>
              <a:t>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0" y="3717032"/>
            <a:ext cx="805671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4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진법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449263" lvl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 10</a:t>
            </a:r>
            <a:r>
              <a:rPr lang="ko-KR" altLang="en-US" sz="1800" b="1" spc="-100" dirty="0"/>
              <a:t>진법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10</a:t>
            </a:r>
            <a:r>
              <a:rPr lang="ko-KR" altLang="en-US" sz="1700" spc="-100" dirty="0"/>
              <a:t>진수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기수가 </a:t>
            </a:r>
            <a:r>
              <a:rPr lang="en-US" altLang="ko-KR" sz="1700" spc="-100" dirty="0"/>
              <a:t>10</a:t>
            </a:r>
            <a:r>
              <a:rPr lang="ko-KR" altLang="en-US" sz="1700" spc="-100" dirty="0"/>
              <a:t>인 수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0, 1, 2, 3, 4, 5, 6, 7, 8, 9</a:t>
            </a:r>
            <a:r>
              <a:rPr lang="ko-KR" altLang="en-US" sz="1700" spc="-100" dirty="0"/>
              <a:t>의 </a:t>
            </a:r>
            <a:r>
              <a:rPr lang="en-US" altLang="ko-KR" sz="1700" spc="-100" dirty="0"/>
              <a:t>10</a:t>
            </a:r>
            <a:r>
              <a:rPr lang="ko-KR" altLang="en-US" sz="1700" spc="-100" dirty="0"/>
              <a:t>개 수로 표현</a:t>
            </a:r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700" spc="-100" dirty="0"/>
          </a:p>
          <a:p>
            <a:pPr marL="449263" lvl="1">
              <a:lnSpc>
                <a:spcPct val="11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 2</a:t>
            </a:r>
            <a:r>
              <a:rPr lang="ko-KR" altLang="en-US" sz="1800" b="1" spc="-100" dirty="0"/>
              <a:t>진법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기수가 </a:t>
            </a:r>
            <a:r>
              <a:rPr lang="en-US" altLang="ko-KR" sz="1700" spc="-100" dirty="0"/>
              <a:t>2</a:t>
            </a:r>
            <a:r>
              <a:rPr lang="ko-KR" altLang="en-US" sz="1700" spc="-100" dirty="0"/>
              <a:t>인 수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0, 1 </a:t>
            </a:r>
            <a:r>
              <a:rPr lang="ko-KR" altLang="en-US" sz="1700" spc="-100" dirty="0"/>
              <a:t>두 개의 수로 표현</a:t>
            </a:r>
            <a:r>
              <a:rPr lang="en-US" altLang="ko-KR" sz="1700" spc="-100" dirty="0"/>
              <a:t>, 0,1, 10 (</a:t>
            </a:r>
            <a:r>
              <a:rPr lang="ko-KR" altLang="en-US" sz="1700" spc="-100" dirty="0"/>
              <a:t>십으로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읽지 않고 일영으로 읽음</a:t>
            </a:r>
            <a:r>
              <a:rPr lang="en-US" altLang="ko-KR" sz="1700" spc="-100" dirty="0"/>
              <a:t>)</a:t>
            </a:r>
            <a:endParaRPr lang="ko-KR" altLang="en-US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ko-KR" altLang="en-US" sz="170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54156"/>
              </p:ext>
            </p:extLst>
          </p:nvPr>
        </p:nvGraphicFramePr>
        <p:xfrm>
          <a:off x="971600" y="2564904"/>
          <a:ext cx="6264696" cy="66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835400" imgH="406400" progId="Equation.DSMT4">
                  <p:embed/>
                </p:oleObj>
              </mc:Choice>
              <mc:Fallback>
                <p:oleObj name="Equation" r:id="rId3" imgW="38354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6264696" cy="66380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04696"/>
              </p:ext>
            </p:extLst>
          </p:nvPr>
        </p:nvGraphicFramePr>
        <p:xfrm>
          <a:off x="971600" y="4881463"/>
          <a:ext cx="7200800" cy="108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648200" imgH="698500" progId="Equation.DSMT4">
                  <p:embed/>
                </p:oleObj>
              </mc:Choice>
              <mc:Fallback>
                <p:oleObj name="Equation" r:id="rId5" imgW="4648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81463"/>
                        <a:ext cx="7200800" cy="10820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78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진법과 진법 변환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9263" lvl="1">
              <a:lnSpc>
                <a:spcPct val="11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 8</a:t>
            </a:r>
            <a:r>
              <a:rPr lang="ko-KR" altLang="en-US" sz="1800" b="1" spc="-100" dirty="0"/>
              <a:t>진법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0~7</a:t>
            </a:r>
            <a:r>
              <a:rPr lang="ko-KR" altLang="en-US" sz="1700" spc="-100" dirty="0"/>
              <a:t>까지 </a:t>
            </a:r>
            <a:r>
              <a:rPr lang="en-US" altLang="ko-KR" sz="1700" spc="-100" dirty="0"/>
              <a:t>8</a:t>
            </a:r>
            <a:r>
              <a:rPr lang="ko-KR" altLang="en-US" sz="1700" spc="-100" dirty="0"/>
              <a:t>개의 수로 표현</a:t>
            </a:r>
            <a:r>
              <a:rPr lang="en-US" altLang="ko-KR" sz="1700" spc="-100" dirty="0"/>
              <a:t>, 0</a:t>
            </a:r>
            <a:r>
              <a:rPr lang="ko-KR" altLang="en-US" sz="1700" spc="-100" dirty="0"/>
              <a:t>에서 </a:t>
            </a:r>
            <a:r>
              <a:rPr lang="en-US" altLang="ko-KR" sz="1700" spc="-100" dirty="0"/>
              <a:t>7</a:t>
            </a:r>
            <a:r>
              <a:rPr lang="ko-KR" altLang="en-US" sz="1700" spc="-100" dirty="0"/>
              <a:t>까지 그 다음 수는 </a:t>
            </a:r>
            <a:r>
              <a:rPr lang="en-US" altLang="ko-KR" sz="1700" spc="-100" dirty="0"/>
              <a:t>10(</a:t>
            </a:r>
            <a:r>
              <a:rPr lang="ko-KR" altLang="en-US" sz="1700" spc="-100" dirty="0"/>
              <a:t>일영</a:t>
            </a:r>
            <a:r>
              <a:rPr lang="en-US" altLang="ko-KR" sz="1700" spc="-100" dirty="0"/>
              <a:t>)</a:t>
            </a:r>
            <a:endParaRPr lang="ko-KR" altLang="en-US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700" spc="-100" dirty="0"/>
              <a:t> </a:t>
            </a: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700" spc="-100" dirty="0"/>
          </a:p>
          <a:p>
            <a:pPr marL="357188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z="1700" spc="-100" dirty="0"/>
          </a:p>
          <a:p>
            <a:pPr marL="449263" lvl="1">
              <a:lnSpc>
                <a:spcPct val="11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 16</a:t>
            </a:r>
            <a:r>
              <a:rPr lang="ko-KR" altLang="en-US" sz="1800" b="1" spc="-100" dirty="0"/>
              <a:t>진법</a:t>
            </a:r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0~9, A~F</a:t>
            </a:r>
            <a:r>
              <a:rPr lang="ko-KR" altLang="en-US" sz="1700" spc="-100" dirty="0"/>
              <a:t>까지 </a:t>
            </a:r>
            <a:r>
              <a:rPr lang="en-US" altLang="ko-KR" sz="1700" spc="-100" dirty="0"/>
              <a:t>16</a:t>
            </a:r>
            <a:r>
              <a:rPr lang="ko-KR" altLang="en-US" sz="1700" spc="-100" dirty="0"/>
              <a:t>개의 기호로 표현</a:t>
            </a:r>
            <a:endParaRPr lang="en-US" altLang="ko-KR" sz="1700" spc="-100" dirty="0"/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0238"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8</a:t>
            </a:r>
            <a:r>
              <a:rPr lang="ko-KR" altLang="en-US" sz="1700" spc="-100" dirty="0"/>
              <a:t>진수보다는 </a:t>
            </a:r>
            <a:r>
              <a:rPr lang="en-US" altLang="ko-KR" sz="1700" spc="-100" dirty="0"/>
              <a:t>16</a:t>
            </a:r>
            <a:r>
              <a:rPr lang="ko-KR" altLang="en-US" sz="1700" spc="-100" dirty="0"/>
              <a:t>진수를 사용하는 경우가 더 많은데 실제로 컴퓨터 구조나 어셈블리어에서는 </a:t>
            </a:r>
            <a:r>
              <a:rPr lang="en-US" altLang="ko-KR" sz="1700" spc="-100" dirty="0"/>
              <a:t>16</a:t>
            </a:r>
            <a:r>
              <a:rPr lang="ko-KR" altLang="en-US" sz="1700" spc="-100" dirty="0"/>
              <a:t>진수를 많이 쓴다</a:t>
            </a:r>
            <a:r>
              <a:rPr lang="en-US" altLang="ko-KR" sz="1700" spc="-100" dirty="0"/>
              <a:t>. </a:t>
            </a:r>
            <a:r>
              <a:rPr lang="ko-KR" altLang="en-US" sz="1700" spc="-100" dirty="0"/>
              <a:t>자릿수를 더 짧게 표현할 수 있기 때문이다</a:t>
            </a:r>
            <a:r>
              <a:rPr lang="en-US" altLang="ko-KR" sz="1700" spc="-100" dirty="0"/>
              <a:t>.</a:t>
            </a:r>
            <a:endParaRPr lang="ko-KR" altLang="en-US" sz="1700" spc="-1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21156"/>
              </p:ext>
            </p:extLst>
          </p:nvPr>
        </p:nvGraphicFramePr>
        <p:xfrm>
          <a:off x="971600" y="1556792"/>
          <a:ext cx="62007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492500" imgH="431800" progId="Equation.DSMT4">
                  <p:embed/>
                </p:oleObj>
              </mc:Choice>
              <mc:Fallback>
                <p:oleObj name="Equation" r:id="rId3" imgW="3492500" imgH="4318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6200775" cy="765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49182"/>
              </p:ext>
            </p:extLst>
          </p:nvPr>
        </p:nvGraphicFramePr>
        <p:xfrm>
          <a:off x="971550" y="3599929"/>
          <a:ext cx="69389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924300" imgH="431800" progId="Equation.3">
                  <p:embed/>
                </p:oleObj>
              </mc:Choice>
              <mc:Fallback>
                <p:oleObj name="Equation" r:id="rId5" imgW="3924300" imgH="4318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99929"/>
                        <a:ext cx="6938963" cy="765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3092</TotalTime>
  <Words>1830</Words>
  <Application>Microsoft Office PowerPoint</Application>
  <PresentationFormat>화면 슬라이드 쇼(4:3)</PresentationFormat>
  <Paragraphs>296</Paragraphs>
  <Slides>27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5" baseType="lpstr">
      <vt:lpstr>DFKai-SB</vt:lpstr>
      <vt:lpstr>HY견고딕</vt:lpstr>
      <vt:lpstr>HY견명조</vt:lpstr>
      <vt:lpstr>HY헤드라인M</vt:lpstr>
      <vt:lpstr>LG Smart UI Light</vt:lpstr>
      <vt:lpstr>LG Smart UI SemiBold</vt:lpstr>
      <vt:lpstr>굴림</vt:lpstr>
      <vt:lpstr>나눔고딕</vt:lpstr>
      <vt:lpstr>돋움</vt:lpstr>
      <vt:lpstr>맑은 고딕</vt:lpstr>
      <vt:lpstr>휴먼명조</vt:lpstr>
      <vt:lpstr>휴먼모음T</vt:lpstr>
      <vt:lpstr>Arial</vt:lpstr>
      <vt:lpstr>Times New Roman</vt:lpstr>
      <vt:lpstr>Verdana</vt:lpstr>
      <vt:lpstr>Wingdings</vt:lpstr>
      <vt:lpstr>1_Office 테마</vt:lpstr>
      <vt:lpstr>Equation</vt:lpstr>
      <vt:lpstr>PowerPoint 프레젠테이션</vt:lpstr>
      <vt:lpstr>PowerPoint 프레젠테이션</vt:lpstr>
      <vt:lpstr>PowerPoint 프레젠테이션</vt:lpstr>
      <vt:lpstr>교재 소개 및 성적평가 방법 </vt:lpstr>
      <vt:lpstr>PowerPoint 프레젠테이션</vt:lpstr>
      <vt:lpstr>기본 사항 </vt:lpstr>
      <vt:lpstr>01  진법과 진법 변환</vt:lpstr>
      <vt:lpstr>01  진법과 진법 변환</vt:lpstr>
      <vt:lpstr>01  진법과 진법 변환</vt:lpstr>
      <vt:lpstr>01  진법과 진법 변환</vt:lpstr>
      <vt:lpstr>01  진법과 진법 변환</vt:lpstr>
      <vt:lpstr>01  진법과 진법 변환</vt:lpstr>
      <vt:lpstr>02  정수 표현</vt:lpstr>
      <vt:lpstr>02  정수 표현</vt:lpstr>
      <vt:lpstr>02  정수 표현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  <vt:lpstr>05  에러 검출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컴퓨터구조3주차첫번째</dc:title>
  <dc:creator>권기덕</dc:creator>
  <cp:lastModifiedBy>4636</cp:lastModifiedBy>
  <cp:revision>361</cp:revision>
  <dcterms:created xsi:type="dcterms:W3CDTF">2011-01-05T15:14:06Z</dcterms:created>
  <dcterms:modified xsi:type="dcterms:W3CDTF">2022-03-18T13:39:05Z</dcterms:modified>
</cp:coreProperties>
</file>