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75" r:id="rId1"/>
    <p:sldMasterId id="2147484683" r:id="rId2"/>
  </p:sldMasterIdLst>
  <p:notesMasterIdLst>
    <p:notesMasterId r:id="rId40"/>
  </p:notesMasterIdLst>
  <p:handoutMasterIdLst>
    <p:handoutMasterId r:id="rId41"/>
  </p:handoutMasterIdLst>
  <p:sldIdLst>
    <p:sldId id="975" r:id="rId3"/>
    <p:sldId id="941" r:id="rId4"/>
    <p:sldId id="940" r:id="rId5"/>
    <p:sldId id="982" r:id="rId6"/>
    <p:sldId id="983" r:id="rId7"/>
    <p:sldId id="984" r:id="rId8"/>
    <p:sldId id="985" r:id="rId9"/>
    <p:sldId id="986" r:id="rId10"/>
    <p:sldId id="987" r:id="rId11"/>
    <p:sldId id="989" r:id="rId12"/>
    <p:sldId id="990" r:id="rId13"/>
    <p:sldId id="992" r:id="rId14"/>
    <p:sldId id="993" r:id="rId15"/>
    <p:sldId id="994" r:id="rId16"/>
    <p:sldId id="995" r:id="rId17"/>
    <p:sldId id="996" r:id="rId18"/>
    <p:sldId id="997" r:id="rId19"/>
    <p:sldId id="998" r:id="rId20"/>
    <p:sldId id="999" r:id="rId21"/>
    <p:sldId id="1000" r:id="rId22"/>
    <p:sldId id="1001" r:id="rId23"/>
    <p:sldId id="1002" r:id="rId24"/>
    <p:sldId id="1003" r:id="rId25"/>
    <p:sldId id="1004" r:id="rId26"/>
    <p:sldId id="1005" r:id="rId27"/>
    <p:sldId id="1006" r:id="rId28"/>
    <p:sldId id="1007" r:id="rId29"/>
    <p:sldId id="1008" r:id="rId30"/>
    <p:sldId id="1009" r:id="rId31"/>
    <p:sldId id="1010" r:id="rId32"/>
    <p:sldId id="1011" r:id="rId33"/>
    <p:sldId id="1012" r:id="rId34"/>
    <p:sldId id="1013" r:id="rId35"/>
    <p:sldId id="1014" r:id="rId36"/>
    <p:sldId id="1015" r:id="rId37"/>
    <p:sldId id="1016" r:id="rId38"/>
    <p:sldId id="1017" r:id="rId39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6278"/>
    <a:srgbClr val="948A88"/>
    <a:srgbClr val="2A2C50"/>
    <a:srgbClr val="717152"/>
    <a:srgbClr val="86472B"/>
    <a:srgbClr val="E5C9BB"/>
    <a:srgbClr val="AD7842"/>
    <a:srgbClr val="3F2E1F"/>
    <a:srgbClr val="735D45"/>
    <a:srgbClr val="2F2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4" autoAdjust="0"/>
    <p:restoredTop sz="94362" autoAdjust="0"/>
  </p:normalViewPr>
  <p:slideViewPr>
    <p:cSldViewPr>
      <p:cViewPr varScale="1">
        <p:scale>
          <a:sx n="113" d="100"/>
          <a:sy n="113" d="100"/>
        </p:scale>
        <p:origin x="984" y="88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2022-03-27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000" u="none">
                <a:ea typeface="맑은 고딕" pitchFamily="50" charset="-127"/>
              </a:rPr>
              <a:t>.</a:t>
            </a: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972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32738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3577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383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/57</a:t>
            </a:r>
          </a:p>
        </p:txBody>
      </p:sp>
    </p:spTree>
    <p:extLst>
      <p:ext uri="{BB962C8B-B14F-4D97-AF65-F5344CB8AC3E}">
        <p14:creationId xmlns:p14="http://schemas.microsoft.com/office/powerpoint/2010/main" val="2965306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/>
          </p:cNvGrpSpPr>
          <p:nvPr userDrawn="1"/>
        </p:nvGrpSpPr>
        <p:grpSpPr bwMode="auto">
          <a:xfrm>
            <a:off x="-12700" y="-1588"/>
            <a:ext cx="9156700" cy="836613"/>
            <a:chOff x="-12020" y="-1058"/>
            <a:chExt cx="9158620" cy="720000"/>
          </a:xfrm>
          <a:solidFill>
            <a:schemeClr val="accent6">
              <a:lumMod val="75000"/>
            </a:schemeClr>
          </a:solidFill>
        </p:grpSpPr>
        <p:sp>
          <p:nvSpPr>
            <p:cNvPr id="3" name="직사각형 2"/>
            <p:cNvSpPr/>
            <p:nvPr userDrawn="1"/>
          </p:nvSpPr>
          <p:spPr>
            <a:xfrm>
              <a:off x="-12020" y="-1058"/>
              <a:ext cx="9158620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178946" y="-1058"/>
              <a:ext cx="8965726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179388" y="6388100"/>
            <a:ext cx="504825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latin typeface="+mn-lt"/>
                <a:ea typeface="+mn-ea"/>
              </a:defRPr>
            </a:lvl1pPr>
          </a:lstStyle>
          <a:p>
            <a:pPr>
              <a:defRPr/>
            </a:pPr>
            <a:fld id="{D23916F6-585A-4A9A-BCE4-41D17507ECD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63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bg>
      <p:bgPr>
        <a:solidFill>
          <a:srgbClr val="948A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251520" y="404664"/>
            <a:ext cx="4752528" cy="4777264"/>
            <a:chOff x="683568" y="451416"/>
            <a:chExt cx="4752528" cy="4777264"/>
          </a:xfrm>
        </p:grpSpPr>
        <p:pic>
          <p:nvPicPr>
            <p:cNvPr id="16" name="그림 15"/>
            <p:cNvPicPr>
              <a:picLocks noChangeAspect="1"/>
            </p:cNvPicPr>
            <p:nvPr userDrawn="1"/>
          </p:nvPicPr>
          <p:blipFill rotWithShape="1">
            <a:blip r:embed="rId2"/>
            <a:srcRect t="8890" b="7767"/>
            <a:stretch/>
          </p:blipFill>
          <p:spPr>
            <a:xfrm>
              <a:off x="683568" y="548680"/>
              <a:ext cx="4496543" cy="4680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 userDrawn="1"/>
          </p:nvSpPr>
          <p:spPr>
            <a:xfrm>
              <a:off x="4355976" y="451416"/>
              <a:ext cx="1080120" cy="720080"/>
            </a:xfrm>
            <a:prstGeom prst="rect">
              <a:avLst/>
            </a:prstGeom>
            <a:solidFill>
              <a:srgbClr val="948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제목 13"/>
          <p:cNvSpPr>
            <a:spLocks noGrp="1"/>
          </p:cNvSpPr>
          <p:nvPr>
            <p:ph type="title"/>
          </p:nvPr>
        </p:nvSpPr>
        <p:spPr>
          <a:xfrm>
            <a:off x="3635896" y="4797152"/>
            <a:ext cx="5328592" cy="1824936"/>
          </a:xfrm>
        </p:spPr>
        <p:txBody>
          <a:bodyPr>
            <a:noAutofit/>
          </a:bodyPr>
          <a:lstStyle>
            <a:lvl1pPr algn="ctr">
              <a:defRPr sz="4800" b="0">
                <a:solidFill>
                  <a:srgbClr val="2A2C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77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948A88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/111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5612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32738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/111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2312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528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/111</a:t>
            </a:r>
          </a:p>
        </p:txBody>
      </p:sp>
    </p:spTree>
    <p:extLst>
      <p:ext uri="{BB962C8B-B14F-4D97-AF65-F5344CB8AC3E}">
        <p14:creationId xmlns:p14="http://schemas.microsoft.com/office/powerpoint/2010/main" val="287563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000" u="none">
                <a:ea typeface="맑은 고딕" pitchFamily="50" charset="-127"/>
              </a:rPr>
              <a:t>.</a:t>
            </a: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04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bg>
      <p:bgPr>
        <a:solidFill>
          <a:srgbClr val="948A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251520" y="404664"/>
            <a:ext cx="4752528" cy="4777264"/>
            <a:chOff x="683568" y="451416"/>
            <a:chExt cx="4752528" cy="4777264"/>
          </a:xfrm>
        </p:grpSpPr>
        <p:pic>
          <p:nvPicPr>
            <p:cNvPr id="16" name="그림 15"/>
            <p:cNvPicPr>
              <a:picLocks noChangeAspect="1"/>
            </p:cNvPicPr>
            <p:nvPr userDrawn="1"/>
          </p:nvPicPr>
          <p:blipFill rotWithShape="1">
            <a:blip r:embed="rId2"/>
            <a:srcRect t="8890" b="7767"/>
            <a:stretch/>
          </p:blipFill>
          <p:spPr>
            <a:xfrm>
              <a:off x="683568" y="548680"/>
              <a:ext cx="4496543" cy="4680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 userDrawn="1"/>
          </p:nvSpPr>
          <p:spPr>
            <a:xfrm>
              <a:off x="4355976" y="451416"/>
              <a:ext cx="1080120" cy="720080"/>
            </a:xfrm>
            <a:prstGeom prst="rect">
              <a:avLst/>
            </a:prstGeom>
            <a:solidFill>
              <a:srgbClr val="948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제목 13"/>
          <p:cNvSpPr>
            <a:spLocks noGrp="1"/>
          </p:cNvSpPr>
          <p:nvPr>
            <p:ph type="title"/>
          </p:nvPr>
        </p:nvSpPr>
        <p:spPr>
          <a:xfrm>
            <a:off x="3635896" y="4797152"/>
            <a:ext cx="5328592" cy="1824936"/>
          </a:xfrm>
        </p:spPr>
        <p:txBody>
          <a:bodyPr>
            <a:noAutofit/>
          </a:bodyPr>
          <a:lstStyle>
            <a:lvl1pPr algn="ctr">
              <a:defRPr sz="4800" b="0">
                <a:solidFill>
                  <a:srgbClr val="2A2C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50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948A88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6270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2022-03-27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6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6" r:id="rId1"/>
    <p:sldLayoutId id="2147484677" r:id="rId2"/>
    <p:sldLayoutId id="2147484678" r:id="rId3"/>
    <p:sldLayoutId id="2147484679" r:id="rId4"/>
    <p:sldLayoutId id="2147484680" r:id="rId5"/>
    <p:sldLayoutId id="2147484681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2022-03-27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839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4" r:id="rId1"/>
    <p:sldLayoutId id="2147484685" r:id="rId2"/>
    <p:sldLayoutId id="2147484686" r:id="rId3"/>
    <p:sldLayoutId id="2147484687" r:id="rId4"/>
    <p:sldLayoutId id="2147484688" r:id="rId5"/>
    <p:sldLayoutId id="2147484689" r:id="rId6"/>
    <p:sldLayoutId id="214748469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156366-BFB2-4FDD-A1CA-8BAA0673F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36" y="0"/>
            <a:ext cx="9144000" cy="679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39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순서 논리 회로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ko-KR" i="1" spc="-100" dirty="0"/>
              <a:t>JK</a:t>
            </a:r>
            <a:r>
              <a:rPr lang="en-US" altLang="ko-KR" spc="-100" dirty="0"/>
              <a:t> </a:t>
            </a:r>
            <a:r>
              <a:rPr lang="ko-KR" altLang="en-US" spc="-100" dirty="0" err="1"/>
              <a:t>플립플롭</a:t>
            </a:r>
            <a:endParaRPr lang="ko-KR" altLang="en-US" b="0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altLang="ko-KR" spc="-100" dirty="0"/>
              <a:t> </a:t>
            </a:r>
            <a:r>
              <a:rPr lang="ko-KR" altLang="en-US" spc="-100" dirty="0" err="1"/>
              <a:t>플립플롭은</a:t>
            </a:r>
            <a:r>
              <a:rPr lang="ko-KR" altLang="en-US" spc="-100" dirty="0"/>
              <a:t> </a:t>
            </a: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US" altLang="ko-KR" spc="-100" dirty="0"/>
              <a:t> </a:t>
            </a:r>
            <a:r>
              <a:rPr lang="ko-KR" altLang="en-US" spc="-100" dirty="0" err="1"/>
              <a:t>플립플롭에서</a:t>
            </a:r>
            <a:r>
              <a:rPr lang="ko-KR" altLang="en-US" spc="-100" dirty="0"/>
              <a:t> </a:t>
            </a: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spc="-100" dirty="0"/>
              <a:t>=1, </a:t>
            </a: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ko-KR" spc="-100" dirty="0"/>
              <a:t>=1</a:t>
            </a:r>
            <a:r>
              <a:rPr lang="ko-KR" altLang="en-US" spc="-100" dirty="0"/>
              <a:t>인 경우 출력이 불안정한 상태가 되는 문제점을 개선하여 </a:t>
            </a: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spc="-100" dirty="0"/>
              <a:t>=1, </a:t>
            </a: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ko-KR" spc="-100" dirty="0"/>
              <a:t>=1</a:t>
            </a:r>
            <a:r>
              <a:rPr lang="ko-KR" altLang="en-US" spc="-100" dirty="0"/>
              <a:t>에서도 동작하도록 개선한 회로</a:t>
            </a:r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altLang="ko-KR" spc="-100" dirty="0"/>
              <a:t> </a:t>
            </a:r>
            <a:r>
              <a:rPr lang="ko-KR" altLang="en-US" spc="-100" dirty="0" err="1"/>
              <a:t>플립플롭의</a:t>
            </a:r>
            <a:r>
              <a:rPr lang="ko-KR" altLang="en-US" spc="-100" dirty="0"/>
              <a:t> </a:t>
            </a: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ko-KR" altLang="en-US" spc="-100" dirty="0"/>
              <a:t>는 </a:t>
            </a: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spc="-100" dirty="0"/>
              <a:t>(set)</a:t>
            </a:r>
            <a:r>
              <a:rPr lang="ko-KR" altLang="en-US" spc="-100" dirty="0"/>
              <a:t>에</a:t>
            </a:r>
            <a:r>
              <a:rPr lang="en-US" altLang="ko-KR" spc="-100" dirty="0"/>
              <a:t>, </a:t>
            </a: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ko-KR" altLang="en-US" spc="-100" dirty="0"/>
              <a:t>는 </a:t>
            </a: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ko-KR" spc="-100" dirty="0"/>
              <a:t>(reset)</a:t>
            </a:r>
            <a:r>
              <a:rPr lang="ko-KR" altLang="en-US" spc="-100" dirty="0"/>
              <a:t>에 대응하는 입력</a:t>
            </a:r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ko-KR" spc="-100" dirty="0"/>
              <a:t>=1, </a:t>
            </a: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ko-KR" spc="-100" dirty="0"/>
              <a:t>=1</a:t>
            </a:r>
            <a:r>
              <a:rPr lang="ko-KR" altLang="en-US" spc="-100" dirty="0"/>
              <a:t>인 경우 </a:t>
            </a: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altLang="ko-KR" spc="-100" dirty="0"/>
              <a:t> </a:t>
            </a:r>
            <a:r>
              <a:rPr lang="ko-KR" altLang="en-US" spc="-100" dirty="0" err="1"/>
              <a:t>플립플롭의</a:t>
            </a:r>
            <a:r>
              <a:rPr lang="ko-KR" altLang="en-US" spc="-100" dirty="0"/>
              <a:t> 출력은 이전 출력의 보수 상태로 변화</a:t>
            </a:r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altLang="ko-KR" spc="-100" dirty="0"/>
              <a:t> </a:t>
            </a:r>
            <a:r>
              <a:rPr lang="ko-KR" altLang="en-US" spc="-100" dirty="0" err="1"/>
              <a:t>플립플롭은</a:t>
            </a:r>
            <a:r>
              <a:rPr lang="ko-KR" altLang="en-US" spc="-100" dirty="0"/>
              <a:t> </a:t>
            </a:r>
            <a:r>
              <a:rPr lang="ko-KR" altLang="en-US" spc="-100" dirty="0" err="1"/>
              <a:t>플립플롭</a:t>
            </a:r>
            <a:r>
              <a:rPr lang="ko-KR" altLang="en-US" spc="-100" dirty="0"/>
              <a:t> 중에서 가장 많이 사용되는 </a:t>
            </a:r>
            <a:r>
              <a:rPr lang="ko-KR" altLang="en-US" spc="-100" dirty="0" err="1"/>
              <a:t>플립플롭이다</a:t>
            </a:r>
            <a:r>
              <a:rPr lang="en-US" altLang="ko-KR" spc="-100" dirty="0"/>
              <a:t>.</a:t>
            </a:r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ko-KR" altLang="en-US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</p:txBody>
      </p:sp>
    </p:spTree>
    <p:extLst>
      <p:ext uri="{BB962C8B-B14F-4D97-AF65-F5344CB8AC3E}">
        <p14:creationId xmlns:p14="http://schemas.microsoft.com/office/powerpoint/2010/main" val="1792011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순서 논리 회로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ko-KR" i="1" spc="-100" dirty="0"/>
              <a:t>JK</a:t>
            </a:r>
            <a:r>
              <a:rPr lang="en-US" altLang="ko-KR" spc="-100" dirty="0"/>
              <a:t> </a:t>
            </a:r>
            <a:r>
              <a:rPr lang="ko-KR" altLang="en-US" spc="-100" dirty="0" err="1"/>
              <a:t>플립플롭</a:t>
            </a:r>
            <a:endParaRPr lang="ko-KR" altLang="en-US" b="0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ko-KR" altLang="en-US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Group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3671320"/>
                  </p:ext>
                </p:extLst>
              </p:nvPr>
            </p:nvGraphicFramePr>
            <p:xfrm>
              <a:off x="683568" y="3815544"/>
              <a:ext cx="7920880" cy="2781808"/>
            </p:xfrm>
            <a:graphic>
              <a:graphicData uri="http://schemas.openxmlformats.org/drawingml/2006/table">
                <a:tbl>
                  <a:tblPr/>
                  <a:tblGrid>
                    <a:gridCol w="12241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6967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3930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ts val="600"/>
                            </a:spcAft>
                            <a:buClr>
                              <a:srgbClr val="C00000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J</a:t>
                          </a:r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=0, 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=0</a:t>
                          </a:r>
                          <a:endParaRPr kumimoji="1" lang="ko-KR" alt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latin typeface="Times New Roman" panose="02020603050405020304" pitchFamily="18" charset="0"/>
                            <a:ea typeface="굴림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2CB6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1" indent="0">
                            <a:lnSpc>
                              <a:spcPct val="90000"/>
                            </a:lnSpc>
                            <a:spcAft>
                              <a:spcPct val="40000"/>
                            </a:spcAft>
                            <a:buClr>
                              <a:srgbClr val="0070C0"/>
                            </a:buClr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G</a:t>
                          </a:r>
                          <a:r>
                            <a:rPr lang="ko-KR" altLang="en-US" sz="1600" baseline="-25000" dirty="0"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  <a:r>
                            <a:rPr lang="ko-KR" alt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과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G</a:t>
                          </a:r>
                          <a:r>
                            <a:rPr lang="en-US" altLang="ko-KR" sz="1600" baseline="-25000" dirty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  <a:r>
                            <a:rPr lang="ko-KR" alt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의 출력이 모두 0이므로 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G</a:t>
                          </a:r>
                          <a:r>
                            <a:rPr lang="ko-KR" altLang="en-US" sz="1600" baseline="-25000" dirty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r>
                            <a:rPr lang="ko-KR" alt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과 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G</a:t>
                          </a:r>
                          <a:r>
                            <a:rPr lang="en-US" altLang="ko-KR" sz="1600" baseline="-25000" dirty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r>
                            <a:rPr lang="ko-KR" alt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로 구성된 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SR</a:t>
                          </a:r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ko-KR" altLang="en-US" sz="1600" dirty="0" err="1">
                              <a:latin typeface="Times New Roman" pitchFamily="18" charset="0"/>
                              <a:cs typeface="Times New Roman" pitchFamily="18" charset="0"/>
                            </a:rPr>
                            <a:t>래치는</a:t>
                          </a:r>
                          <a:r>
                            <a:rPr lang="ko-KR" alt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 출력이 변하지 않는다.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EEECD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930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ts val="600"/>
                            </a:spcAft>
                            <a:buClr>
                              <a:srgbClr val="C00000"/>
                            </a:buClr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J</a:t>
                          </a:r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=0, 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=1 </a:t>
                          </a:r>
                          <a:endParaRPr kumimoji="1" lang="ko-KR" alt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latin typeface="Times New Roman" panose="02020603050405020304" pitchFamily="18" charset="0"/>
                            <a:ea typeface="굴림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2CB6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1" indent="0">
                            <a:lnSpc>
                              <a:spcPct val="90000"/>
                            </a:lnSpc>
                            <a:spcAft>
                              <a:spcPct val="40000"/>
                            </a:spcAft>
                            <a:buClr>
                              <a:srgbClr val="0070C0"/>
                            </a:buClr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G</a:t>
                          </a:r>
                          <a:r>
                            <a:rPr lang="en-US" altLang="ko-KR" sz="1600" baseline="-25000" dirty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  <a:r>
                            <a:rPr lang="ko-KR" alt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의 출력은 0이 되고 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G</a:t>
                          </a:r>
                          <a:r>
                            <a:rPr lang="en-US" altLang="ko-KR" sz="1600" baseline="-25000" dirty="0"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  <a:r>
                            <a:rPr lang="ko-KR" alt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의 출력은 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Q</a:t>
                          </a:r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t</a:t>
                          </a:r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∙K∙CP</a:t>
                          </a:r>
                          <a:r>
                            <a:rPr lang="ko-KR" alt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 인데 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=1, 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CP</a:t>
                          </a:r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=1</a:t>
                          </a:r>
                          <a:r>
                            <a:rPr lang="ko-KR" alt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이므로 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Q</a:t>
                          </a:r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t</a:t>
                          </a:r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r>
                            <a:rPr lang="ko-KR" alt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가 된다.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7F6E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0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ts val="600"/>
                            </a:spcAft>
                            <a:buClr>
                              <a:srgbClr val="C00000"/>
                            </a:buClr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J</a:t>
                          </a:r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=1, 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=0 </a:t>
                          </a:r>
                          <a:endParaRPr kumimoji="1" lang="ko-KR" alt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latin typeface="Times New Roman" panose="02020603050405020304" pitchFamily="18" charset="0"/>
                            <a:ea typeface="굴림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2CB6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ct val="40000"/>
                            </a:spcAft>
                            <a:buClr>
                              <a:srgbClr val="0070C0"/>
                            </a:buClr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G</a:t>
                          </a:r>
                          <a:r>
                            <a:rPr lang="ko-KR" altLang="en-US" sz="1600" baseline="-25000" dirty="0"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  <a:r>
                            <a:rPr lang="ko-KR" alt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의 출력은 0이 되고 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G</a:t>
                          </a:r>
                          <a:r>
                            <a:rPr lang="ko-KR" altLang="en-US" sz="1600" baseline="-25000" dirty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  <a:r>
                            <a:rPr lang="ko-KR" alt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의 출력은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sz="1600" i="1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Q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t</a:t>
                          </a:r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∙J∙CP</a:t>
                          </a:r>
                          <a:r>
                            <a:rPr lang="ko-KR" altLang="en-US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ko-KR" alt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인데 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J</a:t>
                          </a:r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=1, 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CP</a:t>
                          </a:r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=1</a:t>
                          </a:r>
                          <a:r>
                            <a:rPr lang="ko-KR" alt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이므로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sz="1600" i="1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Q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t</a:t>
                          </a:r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r>
                            <a:rPr lang="ko-KR" alt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가 된다.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7F6E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8549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ts val="600"/>
                            </a:spcAft>
                            <a:buClr>
                              <a:srgbClr val="C00000"/>
                            </a:buClr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J</a:t>
                          </a:r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=1,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 K</a:t>
                          </a:r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=1 </a:t>
                          </a:r>
                          <a:endParaRPr kumimoji="1" lang="ko-KR" alt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latin typeface="Times New Roman" panose="02020603050405020304" pitchFamily="18" charset="0"/>
                            <a:ea typeface="굴림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2CB6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ct val="40000"/>
                            </a:spcAft>
                            <a:buClr>
                              <a:srgbClr val="0070C0"/>
                            </a:buClr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G</a:t>
                          </a:r>
                          <a:r>
                            <a:rPr lang="ko-KR" altLang="en-US" sz="1600" baseline="-25000" dirty="0"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  <a:r>
                            <a:rPr lang="ko-KR" alt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의 출력은 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Q</a:t>
                          </a:r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t</a:t>
                          </a:r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∙K∙CP</a:t>
                          </a:r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ko-KR" alt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인데 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=1, 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CP</a:t>
                          </a:r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=1</a:t>
                          </a:r>
                          <a:r>
                            <a:rPr lang="ko-KR" alt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이므로 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Q</a:t>
                          </a:r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t</a:t>
                          </a:r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r>
                            <a:rPr lang="ko-KR" alt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가 된다. 또한 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G</a:t>
                          </a:r>
                          <a:r>
                            <a:rPr lang="ko-KR" altLang="en-US" sz="1600" baseline="-25000" dirty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  <a:r>
                            <a:rPr lang="ko-KR" alt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의 출력은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sz="1600" i="1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Q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t</a:t>
                          </a:r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∙J∙CP</a:t>
                          </a:r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  <a:sym typeface="Symbol" pitchFamily="18" charset="2"/>
                            </a:rPr>
                            <a:t> </a:t>
                          </a:r>
                          <a:r>
                            <a:rPr lang="ko-KR" alt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인데 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J</a:t>
                          </a:r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=1, 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CP</a:t>
                          </a:r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=1</a:t>
                          </a:r>
                          <a:r>
                            <a:rPr lang="ko-KR" alt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이므로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sz="1600" i="1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Q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t</a:t>
                          </a:r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r>
                            <a:rPr lang="ko-KR" alt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가 된다. 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Q</a:t>
                          </a:r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t</a:t>
                          </a:r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)=0</a:t>
                          </a:r>
                          <a:r>
                            <a:rPr lang="ko-KR" alt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인 경우 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SR</a:t>
                          </a:r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ko-KR" altLang="en-US" sz="1600" dirty="0" err="1">
                              <a:latin typeface="Times New Roman" pitchFamily="18" charset="0"/>
                              <a:cs typeface="Times New Roman" pitchFamily="18" charset="0"/>
                            </a:rPr>
                            <a:t>래치의</a:t>
                          </a:r>
                          <a:r>
                            <a:rPr lang="ko-KR" alt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S</a:t>
                          </a:r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=1, 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R</a:t>
                          </a:r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=0</a:t>
                          </a:r>
                          <a:r>
                            <a:rPr lang="ko-KR" alt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인 경우와 같으므로 출력은 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Q</a:t>
                          </a:r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t</a:t>
                          </a:r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+1)=1</a:t>
                          </a:r>
                          <a:r>
                            <a:rPr lang="ko-KR" alt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이 된다. 마찬가지로 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Q</a:t>
                          </a:r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t</a:t>
                          </a:r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)=1</a:t>
                          </a:r>
                          <a:r>
                            <a:rPr lang="ko-KR" alt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인 경우 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SR</a:t>
                          </a:r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ko-KR" altLang="en-US" sz="1600" dirty="0" err="1">
                              <a:latin typeface="Times New Roman" pitchFamily="18" charset="0"/>
                              <a:cs typeface="Times New Roman" pitchFamily="18" charset="0"/>
                            </a:rPr>
                            <a:t>래치의</a:t>
                          </a:r>
                          <a:r>
                            <a:rPr lang="ko-KR" alt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S</a:t>
                          </a:r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=0, 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R</a:t>
                          </a:r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=1</a:t>
                          </a:r>
                          <a:r>
                            <a:rPr lang="ko-KR" alt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인 경우와 같으므로 출력은 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Q</a:t>
                          </a:r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ko-KR" sz="16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t</a:t>
                          </a:r>
                          <a:r>
                            <a:rPr lang="en-US" altLang="ko-KR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+1)=0</a:t>
                          </a:r>
                          <a:r>
                            <a:rPr lang="ko-KR" altLang="en-US" sz="1600" dirty="0">
                              <a:latin typeface="Times New Roman" pitchFamily="18" charset="0"/>
                              <a:cs typeface="Times New Roman" pitchFamily="18" charset="0"/>
                            </a:rPr>
                            <a:t>이 된다. 따라서 출력은 보수가 된다.</a:t>
                          </a:r>
                          <a:endParaRPr lang="en-US" altLang="ko-KR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7F6E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Group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3671320"/>
                  </p:ext>
                </p:extLst>
              </p:nvPr>
            </p:nvGraphicFramePr>
            <p:xfrm>
              <a:off x="683568" y="3815544"/>
              <a:ext cx="7920880" cy="2781808"/>
            </p:xfrm>
            <a:graphic>
              <a:graphicData uri="http://schemas.openxmlformats.org/drawingml/2006/table">
                <a:tbl>
                  <a:tblPr/>
                  <a:tblGrid>
                    <a:gridCol w="1224136"/>
                    <a:gridCol w="6696744"/>
                  </a:tblGrid>
                  <a:tr h="53035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ts val="600"/>
                            </a:spcAft>
                            <a:buClr>
                              <a:srgbClr val="C00000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6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J</a:t>
                          </a:r>
                          <a:r>
                            <a:rPr lang="en-US" altLang="ko-KR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=0, </a:t>
                          </a:r>
                          <a:r>
                            <a:rPr lang="en-US" altLang="ko-KR" sz="16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r>
                            <a:rPr lang="en-US" altLang="ko-KR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=0</a:t>
                          </a:r>
                          <a:endParaRPr kumimoji="1" lang="ko-KR" alt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latin typeface="Times New Roman" panose="02020603050405020304" pitchFamily="18" charset="0"/>
                            <a:ea typeface="굴림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2CB6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1" indent="0">
                            <a:lnSpc>
                              <a:spcPct val="90000"/>
                            </a:lnSpc>
                            <a:spcAft>
                              <a:spcPct val="40000"/>
                            </a:spcAft>
                            <a:buClr>
                              <a:srgbClr val="0070C0"/>
                            </a:buClr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6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G</a:t>
                          </a:r>
                          <a:r>
                            <a:rPr lang="ko-KR" altLang="en-US" sz="1600" baseline="-250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  <a:r>
                            <a:rPr lang="ko-KR" alt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과</a:t>
                          </a:r>
                          <a:r>
                            <a:rPr lang="en-US" altLang="ko-KR" sz="16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G</a:t>
                          </a:r>
                          <a:r>
                            <a:rPr lang="en-US" altLang="ko-KR" sz="1600" baseline="-250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  <a:r>
                            <a:rPr lang="ko-KR" alt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의 출력이 모두 0이므로 </a:t>
                          </a:r>
                          <a:r>
                            <a:rPr lang="en-US" altLang="ko-KR" sz="16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G</a:t>
                          </a:r>
                          <a:r>
                            <a:rPr lang="ko-KR" altLang="en-US" sz="1600" baseline="-250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r>
                            <a:rPr lang="ko-KR" alt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과 </a:t>
                          </a:r>
                          <a:r>
                            <a:rPr lang="en-US" altLang="ko-KR" sz="16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G</a:t>
                          </a:r>
                          <a:r>
                            <a:rPr lang="en-US" altLang="ko-KR" sz="1600" baseline="-250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r>
                            <a:rPr lang="ko-KR" alt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로 구성된 </a:t>
                          </a:r>
                          <a:r>
                            <a:rPr lang="en-US" altLang="ko-KR" sz="16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SR</a:t>
                          </a:r>
                          <a:r>
                            <a:rPr lang="en-US" altLang="ko-KR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ko-KR" altLang="en-US" sz="1600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래치는</a:t>
                          </a:r>
                          <a:r>
                            <a:rPr lang="ko-KR" alt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출력이 변하지 않는다.</a:t>
                          </a:r>
                          <a:endParaRPr lang="ko-KR" alt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EEECD4"/>
                        </a:solidFill>
                      </a:tcPr>
                    </a:tc>
                  </a:tr>
                  <a:tr h="53035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ts val="600"/>
                            </a:spcAft>
                            <a:buClr>
                              <a:srgbClr val="C00000"/>
                            </a:buClr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J</a:t>
                          </a:r>
                          <a:r>
                            <a:rPr lang="en-US" altLang="ko-KR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=0, </a:t>
                          </a:r>
                          <a:r>
                            <a:rPr lang="en-US" altLang="ko-KR" sz="16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r>
                            <a:rPr lang="en-US" altLang="ko-KR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=1 </a:t>
                          </a:r>
                          <a:endParaRPr kumimoji="1" lang="ko-KR" alt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latin typeface="Times New Roman" panose="02020603050405020304" pitchFamily="18" charset="0"/>
                            <a:ea typeface="굴림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2CB6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1" indent="0">
                            <a:lnSpc>
                              <a:spcPct val="90000"/>
                            </a:lnSpc>
                            <a:spcAft>
                              <a:spcPct val="40000"/>
                            </a:spcAft>
                            <a:buClr>
                              <a:srgbClr val="0070C0"/>
                            </a:buClr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6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G</a:t>
                          </a:r>
                          <a:r>
                            <a:rPr lang="en-US" altLang="ko-KR" sz="1600" baseline="-250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  <a:r>
                            <a:rPr lang="ko-KR" alt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의 출력은 0이 되고 </a:t>
                          </a:r>
                          <a:r>
                            <a:rPr lang="en-US" altLang="ko-KR" sz="16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G</a:t>
                          </a:r>
                          <a:r>
                            <a:rPr lang="en-US" altLang="ko-KR" sz="1600" baseline="-250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  <a:r>
                            <a:rPr lang="ko-KR" alt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의 출력은 </a:t>
                          </a:r>
                          <a:r>
                            <a:rPr lang="en-US" altLang="ko-KR" sz="16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Q</a:t>
                          </a:r>
                          <a:r>
                            <a:rPr lang="en-US" altLang="ko-KR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ko-KR" sz="16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t</a:t>
                          </a:r>
                          <a:r>
                            <a:rPr lang="en-US" altLang="ko-KR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r>
                            <a:rPr lang="en-US" altLang="ko-KR" sz="16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∙K∙CP</a:t>
                          </a:r>
                          <a:r>
                            <a:rPr lang="ko-KR" alt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인데 </a:t>
                          </a:r>
                          <a:r>
                            <a:rPr lang="en-US" altLang="ko-KR" sz="16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r>
                            <a:rPr lang="en-US" altLang="ko-KR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=1, </a:t>
                          </a:r>
                          <a:r>
                            <a:rPr lang="en-US" altLang="ko-KR" sz="16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CP</a:t>
                          </a:r>
                          <a:r>
                            <a:rPr lang="en-US" altLang="ko-KR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=1</a:t>
                          </a:r>
                          <a:r>
                            <a:rPr lang="ko-KR" alt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이므로 </a:t>
                          </a:r>
                          <a:r>
                            <a:rPr lang="en-US" altLang="ko-KR" sz="16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Q</a:t>
                          </a:r>
                          <a:r>
                            <a:rPr lang="en-US" altLang="ko-KR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ko-KR" sz="16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t</a:t>
                          </a:r>
                          <a:r>
                            <a:rPr lang="en-US" altLang="ko-KR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r>
                            <a:rPr lang="ko-KR" alt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가 된다.</a:t>
                          </a:r>
                          <a:endParaRPr lang="ko-KR" alt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7F6EB"/>
                        </a:solidFill>
                      </a:tcPr>
                    </a:tc>
                  </a:tr>
                  <a:tr h="53136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ts val="600"/>
                            </a:spcAft>
                            <a:buClr>
                              <a:srgbClr val="C00000"/>
                            </a:buClr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J</a:t>
                          </a:r>
                          <a:r>
                            <a:rPr lang="en-US" altLang="ko-KR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=1, </a:t>
                          </a:r>
                          <a:r>
                            <a:rPr lang="en-US" altLang="ko-KR" sz="16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r>
                            <a:rPr lang="en-US" altLang="ko-KR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=0 </a:t>
                          </a:r>
                          <a:endParaRPr kumimoji="1" lang="ko-KR" alt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latin typeface="Times New Roman" panose="02020603050405020304" pitchFamily="18" charset="0"/>
                            <a:ea typeface="굴림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2CB6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18306" t="-209195" r="-91" b="-239080"/>
                          </a:stretch>
                        </a:blipFill>
                      </a:tcPr>
                    </a:tc>
                  </a:tr>
                  <a:tr h="118973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ts val="600"/>
                            </a:spcAft>
                            <a:buClr>
                              <a:srgbClr val="C00000"/>
                            </a:buClr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J</a:t>
                          </a:r>
                          <a:r>
                            <a:rPr lang="en-US" altLang="ko-KR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=1,</a:t>
                          </a:r>
                          <a:r>
                            <a:rPr lang="en-US" altLang="ko-KR" sz="16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K</a:t>
                          </a:r>
                          <a:r>
                            <a:rPr lang="en-US" altLang="ko-KR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=1 </a:t>
                          </a:r>
                          <a:endParaRPr kumimoji="1" lang="ko-KR" alt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latin typeface="Times New Roman" panose="02020603050405020304" pitchFamily="18" charset="0"/>
                            <a:ea typeface="굴림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2CB6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18306" t="-137949" r="-91" b="-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5392"/>
            <a:ext cx="7056786" cy="2509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769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순서 논리 회로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ko-KR" i="1" spc="-100" dirty="0"/>
              <a:t>T</a:t>
            </a:r>
            <a:r>
              <a:rPr lang="en-US" altLang="ko-KR" spc="-100" dirty="0"/>
              <a:t> </a:t>
            </a:r>
            <a:r>
              <a:rPr lang="ko-KR" altLang="en-US" spc="-100" dirty="0" err="1"/>
              <a:t>플립플롭</a:t>
            </a:r>
            <a:endParaRPr lang="ko-KR" altLang="en-US" b="0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altLang="ko-KR" spc="-100" dirty="0"/>
              <a:t> </a:t>
            </a:r>
            <a:r>
              <a:rPr lang="ko-KR" altLang="en-US" spc="-100" dirty="0" err="1"/>
              <a:t>플립플롭의</a:t>
            </a:r>
            <a:r>
              <a:rPr lang="ko-KR" altLang="en-US" spc="-100" dirty="0"/>
              <a:t> </a:t>
            </a: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ko-KR" altLang="en-US" spc="-100" dirty="0"/>
              <a:t>와 </a:t>
            </a: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ko-KR" spc="-100" dirty="0"/>
              <a:t> </a:t>
            </a:r>
            <a:r>
              <a:rPr lang="ko-KR" altLang="en-US" spc="-100" dirty="0"/>
              <a:t>입력을 묶어서 하나의 입력신호 </a:t>
            </a: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ko-KR" altLang="en-US" spc="-100" dirty="0"/>
              <a:t>로 동작시키는 </a:t>
            </a:r>
            <a:r>
              <a:rPr lang="ko-KR" altLang="en-US" spc="-100" dirty="0" err="1"/>
              <a:t>플립플롭</a:t>
            </a:r>
            <a:endParaRPr lang="ko-KR" altLang="en-US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ko-KR" spc="-100" dirty="0"/>
              <a:t> </a:t>
            </a:r>
            <a:r>
              <a:rPr lang="ko-KR" altLang="en-US" spc="-100" dirty="0" err="1"/>
              <a:t>플립플롭의</a:t>
            </a:r>
            <a:r>
              <a:rPr lang="ko-KR" altLang="en-US" spc="-100" dirty="0"/>
              <a:t> 입력 </a:t>
            </a: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ko-KR" spc="-100" dirty="0"/>
              <a:t>=0</a:t>
            </a:r>
            <a:r>
              <a:rPr lang="ko-KR" altLang="en-US" spc="-100" dirty="0"/>
              <a:t>이면</a:t>
            </a:r>
            <a:r>
              <a:rPr lang="en-US" altLang="ko-KR" spc="-100" dirty="0"/>
              <a:t>, </a:t>
            </a: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ko-KR" spc="-100" dirty="0"/>
              <a:t> </a:t>
            </a:r>
            <a:r>
              <a:rPr lang="ko-KR" altLang="en-US" spc="-100" dirty="0" err="1"/>
              <a:t>플립플롭은</a:t>
            </a:r>
            <a:r>
              <a:rPr lang="ko-KR" altLang="en-US" spc="-100" dirty="0"/>
              <a:t> </a:t>
            </a: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ko-KR" spc="-100" dirty="0"/>
              <a:t>=0, </a:t>
            </a: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ko-KR" spc="-100" dirty="0"/>
              <a:t>=0</a:t>
            </a:r>
            <a:r>
              <a:rPr lang="ko-KR" altLang="en-US" spc="-100" dirty="0"/>
              <a:t>인 </a:t>
            </a: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altLang="ko-KR" spc="-100" dirty="0"/>
              <a:t> </a:t>
            </a:r>
            <a:r>
              <a:rPr lang="ko-KR" altLang="en-US" spc="-100" dirty="0" err="1"/>
              <a:t>플립플롭과</a:t>
            </a:r>
            <a:r>
              <a:rPr lang="ko-KR" altLang="en-US" spc="-100" dirty="0"/>
              <a:t> 같이 동작하므로 출력은 변하지 않는다</a:t>
            </a:r>
            <a:r>
              <a:rPr lang="en-US" altLang="ko-KR" spc="-100" dirty="0"/>
              <a:t>. </a:t>
            </a: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ko-KR" spc="-100" dirty="0"/>
              <a:t>=1</a:t>
            </a:r>
            <a:r>
              <a:rPr lang="ko-KR" altLang="en-US" spc="-100" dirty="0"/>
              <a:t>이면</a:t>
            </a:r>
            <a:r>
              <a:rPr lang="en-US" altLang="ko-KR" spc="-100" dirty="0"/>
              <a:t>,  </a:t>
            </a: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ko-KR" spc="-100" dirty="0"/>
              <a:t>=1, </a:t>
            </a: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ko-KR" spc="-100" dirty="0"/>
              <a:t>=1</a:t>
            </a:r>
            <a:r>
              <a:rPr lang="ko-KR" altLang="en-US" spc="-100" dirty="0"/>
              <a:t>인 </a:t>
            </a: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altLang="ko-KR" spc="-100" dirty="0"/>
              <a:t> </a:t>
            </a:r>
            <a:r>
              <a:rPr lang="ko-KR" altLang="en-US" spc="-100" dirty="0" err="1"/>
              <a:t>플립플롭과</a:t>
            </a:r>
            <a:r>
              <a:rPr lang="ko-KR" altLang="en-US" spc="-100" dirty="0"/>
              <a:t> 같이 동작하므로 출력은 보수가 된다</a:t>
            </a:r>
            <a:r>
              <a:rPr lang="en-US" altLang="ko-KR" spc="-100" dirty="0"/>
              <a:t>.</a:t>
            </a:r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ko-KR" altLang="en-US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1"/>
            <a:ext cx="7091172" cy="2495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678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순서 논리 회로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5461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i="1" spc="-100" dirty="0"/>
              <a:t>T</a:t>
            </a:r>
            <a:r>
              <a:rPr lang="en-US" altLang="ko-KR" sz="1800" spc="-100" dirty="0"/>
              <a:t> </a:t>
            </a:r>
            <a:r>
              <a:rPr lang="ko-KR" altLang="en-US" sz="1800" spc="-100" dirty="0" err="1"/>
              <a:t>플립플롭의</a:t>
            </a:r>
            <a:r>
              <a:rPr lang="ko-KR" altLang="en-US" sz="1800" spc="-100" dirty="0"/>
              <a:t> </a:t>
            </a:r>
            <a:r>
              <a:rPr lang="ko-KR" altLang="en-US" sz="1800" spc="-100" dirty="0" err="1"/>
              <a:t>특성표</a:t>
            </a:r>
            <a:r>
              <a:rPr lang="ko-KR" altLang="en-US" sz="1800" spc="-100" dirty="0"/>
              <a:t> 및 특성 방정식</a:t>
            </a:r>
            <a:endParaRPr lang="ko-KR" altLang="en-US" sz="1800" b="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4052882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1848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순서 논리 회로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q"/>
            </a:pPr>
            <a:r>
              <a:rPr lang="ko-KR" altLang="en-US" spc="-100" dirty="0" err="1"/>
              <a:t>주종형</a:t>
            </a:r>
            <a:r>
              <a:rPr lang="ko-KR" altLang="en-US" spc="-100" dirty="0"/>
              <a:t> </a:t>
            </a:r>
            <a:r>
              <a:rPr lang="en-US" altLang="ko-KR" i="1" spc="-100" dirty="0"/>
              <a:t>JK</a:t>
            </a:r>
            <a:r>
              <a:rPr lang="en-US" altLang="ko-KR" spc="-100" dirty="0"/>
              <a:t> </a:t>
            </a:r>
            <a:r>
              <a:rPr lang="ko-KR" altLang="en-US" spc="-100" dirty="0" err="1"/>
              <a:t>플립플롭</a:t>
            </a:r>
            <a:endParaRPr lang="ko-KR" altLang="en-US" b="0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레이스 현상 문제</a:t>
            </a:r>
            <a:r>
              <a:rPr lang="en-US" altLang="ko-KR" spc="-100" dirty="0"/>
              <a:t>(racing problem) : </a:t>
            </a: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altLang="ko-KR" spc="-100" dirty="0"/>
              <a:t> </a:t>
            </a:r>
            <a:r>
              <a:rPr lang="ko-KR" altLang="en-US" spc="-100" dirty="0" err="1"/>
              <a:t>플립플롭은</a:t>
            </a:r>
            <a:r>
              <a:rPr lang="ko-KR" altLang="en-US" spc="-100" dirty="0"/>
              <a:t> </a:t>
            </a: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ko-KR" spc="-100" dirty="0"/>
              <a:t> = </a:t>
            </a: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ko-KR" spc="-100" dirty="0"/>
              <a:t> = 1</a:t>
            </a:r>
            <a:r>
              <a:rPr lang="ko-KR" altLang="en-US" spc="-100" dirty="0"/>
              <a:t>인 경우 </a:t>
            </a:r>
            <a:r>
              <a:rPr lang="ko-KR" altLang="en-US" spc="-100" dirty="0" err="1"/>
              <a:t>클록</a:t>
            </a:r>
            <a:r>
              <a:rPr lang="ko-KR" altLang="en-US" spc="-100" dirty="0"/>
              <a:t> 펄스가 길어지면 출력이 계속 반전되는 현상</a:t>
            </a:r>
            <a:endParaRPr lang="en-US" altLang="ko-KR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이를 해결하는 방법은 에지 </a:t>
            </a:r>
            <a:r>
              <a:rPr lang="ko-KR" altLang="en-US" spc="-100" dirty="0" err="1"/>
              <a:t>트리거를</a:t>
            </a:r>
            <a:r>
              <a:rPr lang="ko-KR" altLang="en-US" spc="-100" dirty="0"/>
              <a:t> 이용하거나 </a:t>
            </a:r>
            <a:r>
              <a:rPr lang="ko-KR" altLang="en-US" spc="-100" dirty="0" err="1"/>
              <a:t>주종형</a:t>
            </a:r>
            <a:r>
              <a:rPr lang="ko-KR" altLang="en-US" spc="-100" dirty="0"/>
              <a:t> </a:t>
            </a: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altLang="ko-KR" spc="-100" dirty="0"/>
              <a:t> </a:t>
            </a:r>
            <a:r>
              <a:rPr lang="ko-KR" altLang="en-US" spc="-100" dirty="0" err="1"/>
              <a:t>플립플롭</a:t>
            </a:r>
            <a:r>
              <a:rPr lang="en-US" altLang="ko-KR" spc="-100" dirty="0"/>
              <a:t>(master-slave </a:t>
            </a: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altLang="ko-KR" spc="-100" dirty="0"/>
              <a:t> flip-flop)</a:t>
            </a:r>
            <a:r>
              <a:rPr lang="ko-KR" altLang="en-US" spc="-100" dirty="0"/>
              <a:t>을 사용하는 것이다</a:t>
            </a:r>
            <a:r>
              <a:rPr lang="en-US" altLang="ko-KR" spc="-100" dirty="0"/>
              <a:t>.</a:t>
            </a:r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ko-KR" altLang="en-US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48880"/>
            <a:ext cx="5392103" cy="2820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Group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898578"/>
                  </p:ext>
                </p:extLst>
              </p:nvPr>
            </p:nvGraphicFramePr>
            <p:xfrm>
              <a:off x="1331640" y="5373216"/>
              <a:ext cx="4968552" cy="1311783"/>
            </p:xfrm>
            <a:graphic>
              <a:graphicData uri="http://schemas.openxmlformats.org/drawingml/2006/table">
                <a:tbl>
                  <a:tblPr/>
                  <a:tblGrid>
                    <a:gridCol w="9361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324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4535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ts val="600"/>
                            </a:spcAft>
                            <a:buClr>
                              <a:srgbClr val="C00000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6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굴림" pitchFamily="50" charset="-127"/>
                              <a:cs typeface="Times New Roman" panose="02020603050405020304" pitchFamily="18" charset="0"/>
                            </a:rPr>
                            <a:t>CP</a:t>
                          </a:r>
                          <a:r>
                            <a:rPr kumimoji="1" lang="en-US" altLang="ko-KR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굴림" pitchFamily="50" charset="-127"/>
                              <a:cs typeface="Times New Roman" panose="02020603050405020304" pitchFamily="18" charset="0"/>
                            </a:rPr>
                            <a:t>=1</a:t>
                          </a:r>
                          <a:endParaRPr kumimoji="1" lang="ko-KR" alt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굴림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2CB6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ts val="600"/>
                            </a:spcAft>
                            <a:buClr>
                              <a:srgbClr val="C00000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휴먼모음T" panose="02030504000101010101" pitchFamily="18" charset="-127"/>
                              <a:cs typeface="Times New Roman" panose="02020603050405020304" pitchFamily="18" charset="0"/>
                            </a:rPr>
                            <a:t>외부의 </a:t>
                          </a:r>
                          <a:r>
                            <a:rPr kumimoji="1" lang="en-US" altLang="ko-KR" sz="16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휴먼모음T" panose="02030504000101010101" pitchFamily="18" charset="-127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kumimoji="1" lang="ko-KR" alt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휴먼모음T" panose="02030504000101010101" pitchFamily="18" charset="-127"/>
                              <a:cs typeface="Times New Roman" panose="02020603050405020304" pitchFamily="18" charset="0"/>
                            </a:rPr>
                            <a:t>와 </a:t>
                          </a:r>
                          <a:r>
                            <a:rPr kumimoji="1" lang="en-US" altLang="ko-KR" sz="16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휴먼모음T" panose="02030504000101010101" pitchFamily="18" charset="-127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kumimoji="1" lang="ko-KR" alt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휴먼모음T" panose="02030504000101010101" pitchFamily="18" charset="-127"/>
                              <a:cs typeface="Times New Roman" panose="02020603050405020304" pitchFamily="18" charset="0"/>
                            </a:rPr>
                            <a:t>의 입력이 </a:t>
                          </a:r>
                          <a:r>
                            <a:rPr kumimoji="1" lang="en-US" altLang="ko-KR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휴먼모음T" panose="02030504000101010101" pitchFamily="18" charset="-127"/>
                              <a:cs typeface="Times New Roman" panose="02020603050405020304" pitchFamily="18" charset="0"/>
                            </a:rPr>
                            <a:t>Master </a:t>
                          </a:r>
                          <a:r>
                            <a:rPr kumimoji="1" lang="ko-KR" altLang="en-US" sz="16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휴먼모음T" panose="02030504000101010101" pitchFamily="18" charset="-127"/>
                              <a:cs typeface="Times New Roman" panose="02020603050405020304" pitchFamily="18" charset="0"/>
                            </a:rPr>
                            <a:t>플립플롭에</a:t>
                          </a:r>
                          <a:r>
                            <a:rPr kumimoji="1" lang="ko-KR" alt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휴먼모음T" panose="02030504000101010101" pitchFamily="18" charset="-127"/>
                              <a:cs typeface="Times New Roman" panose="02020603050405020304" pitchFamily="18" charset="0"/>
                            </a:rPr>
                            <a:t> 전달</a:t>
                          </a:r>
                        </a:p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ts val="600"/>
                            </a:spcAft>
                            <a:buClr>
                              <a:srgbClr val="C00000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휴먼모음T" panose="02030504000101010101" pitchFamily="18" charset="-127"/>
                              <a:cs typeface="Times New Roman" panose="02020603050405020304" pitchFamily="18" charset="0"/>
                            </a:rPr>
                            <a:t>Slave </a:t>
                          </a:r>
                          <a:r>
                            <a:rPr kumimoji="1" lang="ko-KR" altLang="en-US" sz="16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휴먼모음T" panose="02030504000101010101" pitchFamily="18" charset="-127"/>
                              <a:cs typeface="Times New Roman" panose="02020603050405020304" pitchFamily="18" charset="0"/>
                            </a:rPr>
                            <a:t>플립플롭은</a:t>
                          </a:r>
                          <a:r>
                            <a:rPr kumimoji="1" lang="ko-KR" alt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휴먼모음T" panose="02030504000101010101" pitchFamily="18" charset="-127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kumimoji="1" lang="en-US" altLang="ko-KR" sz="16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휴먼모음T" panose="02030504000101010101" pitchFamily="18" charset="-127"/>
                              <a:cs typeface="Times New Roman" panose="02020603050405020304" pitchFamily="18" charset="0"/>
                            </a:rPr>
                            <a:t>CP</a:t>
                          </a:r>
                          <a:r>
                            <a:rPr kumimoji="1" lang="en-US" altLang="ko-KR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휴먼모음T" panose="02030504000101010101" pitchFamily="18" charset="-127"/>
                              <a:cs typeface="Times New Roman" panose="02020603050405020304" pitchFamily="18" charset="0"/>
                            </a:rPr>
                            <a:t>=0</a:t>
                          </a:r>
                          <a:r>
                            <a:rPr kumimoji="1" lang="ko-KR" alt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휴먼모음T" panose="02030504000101010101" pitchFamily="18" charset="-127"/>
                              <a:cs typeface="Times New Roman" panose="02020603050405020304" pitchFamily="18" charset="0"/>
                            </a:rPr>
                            <a:t>이므로 동작하지 않음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EEECD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4630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ts val="600"/>
                            </a:spcAft>
                            <a:buClr>
                              <a:srgbClr val="C00000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6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굴림" pitchFamily="50" charset="-127"/>
                              <a:cs typeface="Times New Roman" panose="02020603050405020304" pitchFamily="18" charset="0"/>
                            </a:rPr>
                            <a:t>CP</a:t>
                          </a:r>
                          <a:r>
                            <a:rPr kumimoji="1" lang="en-US" altLang="ko-KR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굴림" pitchFamily="50" charset="-127"/>
                              <a:cs typeface="Times New Roman" panose="02020603050405020304" pitchFamily="18" charset="0"/>
                            </a:rPr>
                            <a:t>=0 </a:t>
                          </a:r>
                          <a:endParaRPr kumimoji="1" lang="ko-KR" alt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굴림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2CB6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ts val="600"/>
                            </a:spcAft>
                            <a:buClr>
                              <a:srgbClr val="C00000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휴먼모음T" panose="02030504000101010101" pitchFamily="18" charset="-127"/>
                              <a:cs typeface="Times New Roman" panose="02020603050405020304" pitchFamily="18" charset="0"/>
                            </a:rPr>
                            <a:t>Slave </a:t>
                          </a:r>
                          <a:r>
                            <a:rPr kumimoji="1" lang="ko-KR" altLang="en-US" sz="16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휴먼모음T" panose="02030504000101010101" pitchFamily="18" charset="-127"/>
                              <a:cs typeface="Times New Roman" panose="02020603050405020304" pitchFamily="18" charset="0"/>
                            </a:rPr>
                            <a:t>플립플롭이</a:t>
                          </a:r>
                          <a:r>
                            <a:rPr kumimoji="1" lang="ko-KR" alt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휴먼모음T" panose="02030504000101010101" pitchFamily="18" charset="-127"/>
                              <a:cs typeface="Times New Roman" panose="02020603050405020304" pitchFamily="18" charset="0"/>
                            </a:rPr>
                            <a:t> 동작하여 </a:t>
                          </a:r>
                          <a:r>
                            <a:rPr kumimoji="1" lang="en-US" altLang="ko-KR" sz="16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휴먼모음T" panose="02030504000101010101" pitchFamily="18" charset="-127"/>
                              <a:cs typeface="Times New Roman" panose="02020603050405020304" pitchFamily="18" charset="0"/>
                            </a:rPr>
                            <a:t>Q </a:t>
                          </a:r>
                          <a:r>
                            <a:rPr kumimoji="1" lang="en-US" altLang="ko-KR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휴먼모음T" panose="02030504000101010101" pitchFamily="18" charset="-127"/>
                              <a:cs typeface="Times New Roman" panose="02020603050405020304" pitchFamily="18" charset="0"/>
                            </a:rPr>
                            <a:t>= </a:t>
                          </a:r>
                          <a:r>
                            <a:rPr kumimoji="1" lang="en-US" altLang="ko-KR" sz="16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휴먼모음T" panose="02030504000101010101" pitchFamily="18" charset="-127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kumimoji="1" lang="en-US" altLang="ko-KR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휴먼모음T" panose="02030504000101010101" pitchFamily="18" charset="-127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kumimoji="1" lang="en-US" altLang="ko-KR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kumimoji="1" lang="en-US" altLang="ko-KR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Times New Roman" panose="02020603050405020304" pitchFamily="18" charset="0"/>
                                      <a:ea typeface="휴먼모음T" panose="02030504000101010101" pitchFamily="18" charset="-127"/>
                                      <a:cs typeface="Times New Roman" panose="02020603050405020304" pitchFamily="18" charset="0"/>
                                    </a:rPr>
                                    <m:t>Q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kumimoji="1" lang="en-US" altLang="ko-KR" sz="1600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휴먼모음T" panose="02030504000101010101" pitchFamily="18" charset="-127"/>
                                  <a:cs typeface="Times New Roman" panose="02020603050405020304" pitchFamily="18" charset="0"/>
                                </a:rPr>
                                <m:t> = 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en-US" altLang="ko-KR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pitchFamily="50" charset="-127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kumimoji="1" lang="en-US" altLang="ko-KR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Times New Roman" panose="02020603050405020304" pitchFamily="18" charset="0"/>
                                      <a:ea typeface="휴먼모음T" panose="02030504000101010101" pitchFamily="18" charset="-127"/>
                                      <a:cs typeface="Times New Roman" panose="02020603050405020304" pitchFamily="18" charset="0"/>
                                    </a:rPr>
                                    <m:t>Y</m:t>
                                  </m:r>
                                </m:e>
                              </m:acc>
                            </m:oMath>
                          </a14:m>
                          <a:r>
                            <a:rPr kumimoji="1" lang="en-US" altLang="ko-KR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휴먼모음T" panose="02030504000101010101" pitchFamily="18" charset="-127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ts val="600"/>
                            </a:spcAft>
                            <a:buClr>
                              <a:srgbClr val="C00000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휴먼모음T" panose="02030504000101010101" pitchFamily="18" charset="-127"/>
                              <a:cs typeface="Times New Roman" panose="02020603050405020304" pitchFamily="18" charset="0"/>
                            </a:rPr>
                            <a:t>Master </a:t>
                          </a:r>
                          <a:r>
                            <a:rPr kumimoji="1" lang="ko-KR" altLang="en-US" sz="16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휴먼모음T" panose="02030504000101010101" pitchFamily="18" charset="-127"/>
                              <a:cs typeface="Times New Roman" panose="02020603050405020304" pitchFamily="18" charset="0"/>
                            </a:rPr>
                            <a:t>플립플롭은</a:t>
                          </a:r>
                          <a:r>
                            <a:rPr kumimoji="1" lang="ko-KR" alt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휴먼모음T" panose="02030504000101010101" pitchFamily="18" charset="-127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kumimoji="1" lang="en-US" altLang="ko-KR" sz="16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휴먼모음T" panose="02030504000101010101" pitchFamily="18" charset="-127"/>
                              <a:cs typeface="Times New Roman" panose="02020603050405020304" pitchFamily="18" charset="0"/>
                            </a:rPr>
                            <a:t>CP</a:t>
                          </a:r>
                          <a:r>
                            <a:rPr kumimoji="1" lang="en-US" altLang="ko-KR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휴먼모음T" panose="02030504000101010101" pitchFamily="18" charset="-127"/>
                              <a:cs typeface="Times New Roman" panose="02020603050405020304" pitchFamily="18" charset="0"/>
                            </a:rPr>
                            <a:t>=0</a:t>
                          </a:r>
                          <a:r>
                            <a:rPr kumimoji="1" lang="ko-KR" alt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휴먼모음T" panose="02030504000101010101" pitchFamily="18" charset="-127"/>
                              <a:cs typeface="Times New Roman" panose="02020603050405020304" pitchFamily="18" charset="0"/>
                            </a:rPr>
                            <a:t>이므로 동작하지 않음</a:t>
                          </a:r>
                          <a:endParaRPr kumimoji="1" lang="en-US" altLang="ko-KR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휴먼모음T" panose="02030504000101010101" pitchFamily="18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7F6E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Group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898578"/>
                  </p:ext>
                </p:extLst>
              </p:nvPr>
            </p:nvGraphicFramePr>
            <p:xfrm>
              <a:off x="1331640" y="5373216"/>
              <a:ext cx="4968552" cy="1311783"/>
            </p:xfrm>
            <a:graphic>
              <a:graphicData uri="http://schemas.openxmlformats.org/drawingml/2006/table">
                <a:tbl>
                  <a:tblPr/>
                  <a:tblGrid>
                    <a:gridCol w="936104"/>
                    <a:gridCol w="4032448"/>
                  </a:tblGrid>
                  <a:tr h="655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ts val="600"/>
                            </a:spcAft>
                            <a:buClr>
                              <a:srgbClr val="C00000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6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굴림" pitchFamily="50" charset="-127"/>
                              <a:cs typeface="Times New Roman" panose="02020603050405020304" pitchFamily="18" charset="0"/>
                            </a:rPr>
                            <a:t>CP</a:t>
                          </a:r>
                          <a:r>
                            <a:rPr kumimoji="1" lang="en-US" altLang="ko-KR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굴림" pitchFamily="50" charset="-127"/>
                              <a:cs typeface="Times New Roman" panose="02020603050405020304" pitchFamily="18" charset="0"/>
                            </a:rPr>
                            <a:t>=1</a:t>
                          </a:r>
                          <a:endParaRPr kumimoji="1" lang="ko-KR" alt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굴림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2CB6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ts val="600"/>
                            </a:spcAft>
                            <a:buClr>
                              <a:srgbClr val="C00000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휴먼모음T" panose="02030504000101010101" pitchFamily="18" charset="-127"/>
                              <a:cs typeface="Times New Roman" panose="02020603050405020304" pitchFamily="18" charset="0"/>
                            </a:rPr>
                            <a:t>외부의 </a:t>
                          </a:r>
                          <a:r>
                            <a:rPr kumimoji="1" lang="en-US" altLang="ko-KR" sz="16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휴먼모음T" panose="02030504000101010101" pitchFamily="18" charset="-127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kumimoji="1" lang="ko-KR" alt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휴먼모음T" panose="02030504000101010101" pitchFamily="18" charset="-127"/>
                              <a:cs typeface="Times New Roman" panose="02020603050405020304" pitchFamily="18" charset="0"/>
                            </a:rPr>
                            <a:t>와 </a:t>
                          </a:r>
                          <a:r>
                            <a:rPr kumimoji="1" lang="en-US" altLang="ko-KR" sz="16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휴먼모음T" panose="02030504000101010101" pitchFamily="18" charset="-127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kumimoji="1" lang="ko-KR" alt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휴먼모음T" panose="02030504000101010101" pitchFamily="18" charset="-127"/>
                              <a:cs typeface="Times New Roman" panose="02020603050405020304" pitchFamily="18" charset="0"/>
                            </a:rPr>
                            <a:t>의 입력이 </a:t>
                          </a:r>
                          <a:r>
                            <a:rPr kumimoji="1" lang="en-US" altLang="ko-KR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휴먼모음T" panose="02030504000101010101" pitchFamily="18" charset="-127"/>
                              <a:cs typeface="Times New Roman" panose="02020603050405020304" pitchFamily="18" charset="0"/>
                            </a:rPr>
                            <a:t>Master </a:t>
                          </a:r>
                          <a:r>
                            <a:rPr kumimoji="1" lang="ko-KR" altLang="en-US" sz="1600" b="0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휴먼모음T" panose="02030504000101010101" pitchFamily="18" charset="-127"/>
                              <a:cs typeface="Times New Roman" panose="02020603050405020304" pitchFamily="18" charset="0"/>
                            </a:rPr>
                            <a:t>플립플롭에</a:t>
                          </a:r>
                          <a:r>
                            <a:rPr kumimoji="1" lang="ko-KR" alt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휴먼모음T" panose="02030504000101010101" pitchFamily="18" charset="-127"/>
                              <a:cs typeface="Times New Roman" panose="02020603050405020304" pitchFamily="18" charset="0"/>
                            </a:rPr>
                            <a:t> 전달</a:t>
                          </a:r>
                        </a:p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ts val="600"/>
                            </a:spcAft>
                            <a:buClr>
                              <a:srgbClr val="C00000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휴먼모음T" panose="02030504000101010101" pitchFamily="18" charset="-127"/>
                              <a:cs typeface="Times New Roman" panose="02020603050405020304" pitchFamily="18" charset="0"/>
                            </a:rPr>
                            <a:t>Slave </a:t>
                          </a:r>
                          <a:r>
                            <a:rPr kumimoji="1" lang="ko-KR" altLang="en-US" sz="1600" b="0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휴먼모음T" panose="02030504000101010101" pitchFamily="18" charset="-127"/>
                              <a:cs typeface="Times New Roman" panose="02020603050405020304" pitchFamily="18" charset="0"/>
                            </a:rPr>
                            <a:t>플립플롭은</a:t>
                          </a:r>
                          <a:r>
                            <a:rPr kumimoji="1" lang="ko-KR" alt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휴먼모음T" panose="02030504000101010101" pitchFamily="18" charset="-127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kumimoji="1" lang="en-US" altLang="ko-KR" sz="16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휴먼모음T" panose="02030504000101010101" pitchFamily="18" charset="-127"/>
                              <a:cs typeface="Times New Roman" panose="02020603050405020304" pitchFamily="18" charset="0"/>
                            </a:rPr>
                            <a:t>CP</a:t>
                          </a:r>
                          <a:r>
                            <a:rPr kumimoji="1" lang="en-US" altLang="ko-KR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휴먼모음T" panose="02030504000101010101" pitchFamily="18" charset="-127"/>
                              <a:cs typeface="Times New Roman" panose="02020603050405020304" pitchFamily="18" charset="0"/>
                            </a:rPr>
                            <a:t>=0</a:t>
                          </a:r>
                          <a:r>
                            <a:rPr kumimoji="1" lang="ko-KR" altLang="en-US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휴먼모음T" panose="02030504000101010101" pitchFamily="18" charset="-127"/>
                              <a:cs typeface="Times New Roman" panose="02020603050405020304" pitchFamily="18" charset="0"/>
                            </a:rPr>
                            <a:t>이므로 동작하지 않음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EEECD4"/>
                        </a:solidFill>
                      </a:tcPr>
                    </a:tc>
                  </a:tr>
                  <a:tr h="65646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ts val="600"/>
                            </a:spcAft>
                            <a:buClr>
                              <a:srgbClr val="C00000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6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굴림" pitchFamily="50" charset="-127"/>
                              <a:cs typeface="Times New Roman" panose="02020603050405020304" pitchFamily="18" charset="0"/>
                            </a:rPr>
                            <a:t>CP</a:t>
                          </a:r>
                          <a:r>
                            <a:rPr kumimoji="1" lang="en-US" altLang="ko-KR" sz="16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굴림" pitchFamily="50" charset="-127"/>
                              <a:cs typeface="Times New Roman" panose="02020603050405020304" pitchFamily="18" charset="0"/>
                            </a:rPr>
                            <a:t>=0 </a:t>
                          </a:r>
                          <a:endParaRPr kumimoji="1" lang="ko-KR" altLang="en-US" sz="16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굴림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2CB6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3"/>
                          <a:stretch>
                            <a:fillRect l="-23298" t="-103704" r="-151" b="-1203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3093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순서 논리 회로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4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3501" y="692696"/>
                <a:ext cx="8963994" cy="5669958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2B6278"/>
                  </a:buClr>
                  <a:buSzPct val="100000"/>
                  <a:buFont typeface="Wingdings" panose="05000000000000000000" pitchFamily="2" charset="2"/>
                  <a:buChar char="q"/>
                </a:pPr>
                <a:r>
                  <a:rPr lang="ko-KR" altLang="en-US" spc="-100" dirty="0"/>
                  <a:t>비동기 입력</a:t>
                </a:r>
                <a:endParaRPr lang="ko-KR" altLang="en-US" b="0" spc="-100" dirty="0"/>
              </a:p>
              <a:p>
                <a:pPr marL="628650" lvl="1" indent="-179388">
                  <a:lnSpc>
                    <a:spcPct val="120000"/>
                  </a:lnSpc>
                  <a:spcBef>
                    <a:spcPts val="0"/>
                  </a:spcBef>
                  <a:buClr>
                    <a:srgbClr val="00B0F0"/>
                  </a:buClr>
                  <a:buFont typeface="맑은 고딕" panose="020B0503020000020004" pitchFamily="50" charset="-127"/>
                  <a:buChar char="•"/>
                </a:pPr>
                <a:r>
                  <a:rPr lang="ko-KR" altLang="en-US" spc="-100" dirty="0"/>
                  <a:t>대부분의 </a:t>
                </a:r>
                <a:r>
                  <a:rPr lang="ko-KR" altLang="en-US" spc="-100" dirty="0" err="1"/>
                  <a:t>플립플롭은</a:t>
                </a:r>
                <a:r>
                  <a:rPr lang="ko-KR" altLang="en-US" spc="-100" dirty="0"/>
                  <a:t> </a:t>
                </a:r>
                <a:r>
                  <a:rPr lang="ko-KR" altLang="en-US" spc="-100" dirty="0" err="1"/>
                  <a:t>클록펄스에</a:t>
                </a:r>
                <a:r>
                  <a:rPr lang="ko-KR" altLang="en-US" spc="-100" dirty="0"/>
                  <a:t> 의해서 </a:t>
                </a:r>
                <a:r>
                  <a:rPr lang="ko-KR" altLang="en-US" spc="-100" dirty="0" err="1"/>
                  <a:t>플립플롭의</a:t>
                </a:r>
                <a:r>
                  <a:rPr lang="ko-KR" altLang="en-US" spc="-100" dirty="0"/>
                  <a:t> 상태를 변화시킬 수 있는 동기입력이 있고</a:t>
                </a:r>
                <a:r>
                  <a:rPr lang="en-US" altLang="ko-KR" spc="-100" dirty="0"/>
                  <a:t>, </a:t>
                </a:r>
                <a:r>
                  <a:rPr lang="ko-KR" altLang="en-US" spc="-100" dirty="0" err="1"/>
                  <a:t>클록펄스와</a:t>
                </a:r>
                <a:r>
                  <a:rPr lang="ko-KR" altLang="en-US" spc="-100" dirty="0"/>
                  <a:t> 관계없이 비동기적으로 변화시킬 수 있는 </a:t>
                </a:r>
                <a:r>
                  <a:rPr lang="ko-KR" altLang="en-US" spc="-100" dirty="0" err="1"/>
                  <a:t>비동기</a:t>
                </a:r>
                <a:r>
                  <a:rPr lang="ko-KR" altLang="en-US" spc="-100" dirty="0"/>
                  <a:t> 입력인 </a:t>
                </a:r>
                <a:r>
                  <a:rPr lang="en-US" altLang="ko-KR" spc="-100" dirty="0"/>
                  <a:t>preset(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spc="-1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pc="-100" smtClean="0">
                            <a:latin typeface="Cambria Math"/>
                          </a:rPr>
                          <m:t>𝑃𝑅</m:t>
                        </m:r>
                      </m:e>
                    </m:acc>
                  </m:oMath>
                </a14:m>
                <a:r>
                  <a:rPr lang="en-US" altLang="ko-KR" spc="-100" dirty="0"/>
                  <a:t>) </a:t>
                </a:r>
                <a:r>
                  <a:rPr lang="ko-KR" altLang="en-US" spc="-100" dirty="0"/>
                  <a:t>입력과 </a:t>
                </a:r>
                <a:r>
                  <a:rPr lang="en-US" altLang="ko-KR" spc="-100" dirty="0"/>
                  <a:t>clear(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spc="-1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pc="-100" smtClean="0">
                            <a:latin typeface="Cambria Math"/>
                          </a:rPr>
                          <m:t>𝐶𝐿𝑅</m:t>
                        </m:r>
                      </m:e>
                    </m:acc>
                  </m:oMath>
                </a14:m>
                <a:r>
                  <a:rPr lang="en-US" altLang="ko-KR" spc="-100" dirty="0"/>
                  <a:t>) </a:t>
                </a:r>
                <a:r>
                  <a:rPr lang="ko-KR" altLang="en-US" spc="-100" dirty="0"/>
                  <a:t>입력이 있다</a:t>
                </a:r>
                <a:r>
                  <a:rPr lang="en-US" altLang="ko-KR" spc="-100" dirty="0"/>
                  <a:t>.</a:t>
                </a:r>
              </a:p>
              <a:p>
                <a:pPr marL="628650" lvl="1" indent="-179388">
                  <a:lnSpc>
                    <a:spcPct val="120000"/>
                  </a:lnSpc>
                  <a:spcBef>
                    <a:spcPts val="0"/>
                  </a:spcBef>
                  <a:buClr>
                    <a:srgbClr val="00B0F0"/>
                  </a:buClr>
                  <a:buFont typeface="맑은 고딕" panose="020B0503020000020004" pitchFamily="50" charset="-127"/>
                  <a:buChar char="•"/>
                </a:pPr>
                <a:r>
                  <a:rPr lang="ko-KR" altLang="en-US" spc="-100" dirty="0" err="1"/>
                  <a:t>비동기</a:t>
                </a:r>
                <a:r>
                  <a:rPr lang="ko-KR" altLang="en-US" spc="-100" dirty="0"/>
                  <a:t> 입력들은 </a:t>
                </a:r>
                <a:r>
                  <a:rPr lang="ko-KR" altLang="en-US" spc="-100" dirty="0" err="1"/>
                  <a:t>플립플롭의</a:t>
                </a:r>
                <a:r>
                  <a:rPr lang="ko-KR" altLang="en-US" spc="-100" dirty="0"/>
                  <a:t> 초기조건을 결정하는 등 다방면으로 유용하게 사용</a:t>
                </a:r>
                <a:endParaRPr lang="en-US" altLang="ko-KR" spc="-100" dirty="0"/>
              </a:p>
              <a:p>
                <a:pPr marL="628650" lvl="1" indent="-179388">
                  <a:lnSpc>
                    <a:spcPct val="120000"/>
                  </a:lnSpc>
                  <a:spcBef>
                    <a:spcPts val="0"/>
                  </a:spcBef>
                  <a:buClr>
                    <a:srgbClr val="00B0F0"/>
                  </a:buClr>
                  <a:buFont typeface="맑은 고딕" panose="020B0503020000020004" pitchFamily="50" charset="-127"/>
                  <a:buChar char="•"/>
                </a:pPr>
                <a:endParaRPr lang="en-US" altLang="ko-KR" spc="-100" dirty="0"/>
              </a:p>
              <a:p>
                <a:pPr marL="628650" lvl="1" indent="-179388">
                  <a:lnSpc>
                    <a:spcPct val="120000"/>
                  </a:lnSpc>
                  <a:spcBef>
                    <a:spcPts val="0"/>
                  </a:spcBef>
                  <a:buClr>
                    <a:srgbClr val="00B0F0"/>
                  </a:buClr>
                  <a:buFont typeface="맑은 고딕" panose="020B0503020000020004" pitchFamily="50" charset="-127"/>
                  <a:buChar char="•"/>
                </a:pPr>
                <a:endParaRPr lang="ko-KR" altLang="en-US" spc="-100" dirty="0"/>
              </a:p>
              <a:p>
                <a:pPr marL="628650" lvl="1" indent="-179388">
                  <a:lnSpc>
                    <a:spcPct val="120000"/>
                  </a:lnSpc>
                  <a:spcBef>
                    <a:spcPts val="0"/>
                  </a:spcBef>
                  <a:buClr>
                    <a:srgbClr val="00B0F0"/>
                  </a:buClr>
                  <a:buFont typeface="맑은 고딕" panose="020B0503020000020004" pitchFamily="50" charset="-127"/>
                  <a:buChar char="•"/>
                </a:pPr>
                <a:endParaRPr lang="en-US" altLang="ko-KR" spc="-100" dirty="0"/>
              </a:p>
              <a:p>
                <a:pPr marL="542925" lvl="1" indent="-179388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00B0F0"/>
                  </a:buClr>
                  <a:buFont typeface="맑은 고딕" panose="020B0503020000020004" pitchFamily="50" charset="-127"/>
                  <a:buChar char="•"/>
                </a:pPr>
                <a:endParaRPr lang="en-US" altLang="ko-KR" spc="-100" dirty="0"/>
              </a:p>
            </p:txBody>
          </p:sp>
        </mc:Choice>
        <mc:Fallback xmlns="">
          <p:sp>
            <p:nvSpPr>
              <p:cNvPr id="9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3501" y="692696"/>
                <a:ext cx="8963994" cy="5669958"/>
              </a:xfrm>
              <a:blipFill rotWithShape="1">
                <a:blip r:embed="rId2"/>
                <a:stretch>
                  <a:fillRect t="-538" r="-6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0888"/>
            <a:ext cx="6101048" cy="2605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3362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순서 논리 회로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2200" spc="-100" dirty="0">
                <a:solidFill>
                  <a:srgbClr val="2B6278"/>
                </a:solidFill>
              </a:rPr>
              <a:t>     순서 논리 회로의 설계</a:t>
            </a:r>
          </a:p>
          <a:p>
            <a:pPr marL="447675" lvl="1" indent="-24765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ko-KR" altLang="en-US" sz="2000" b="1" dirty="0" err="1"/>
              <a:t>여기표</a:t>
            </a:r>
            <a:endParaRPr lang="en-US" altLang="ko-KR" sz="2000" b="1" spc="-140" dirty="0"/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40" dirty="0" err="1"/>
              <a:t>플립플롭의</a:t>
            </a:r>
            <a:r>
              <a:rPr lang="ko-KR" altLang="en-US" spc="-140" dirty="0"/>
              <a:t> </a:t>
            </a:r>
            <a:r>
              <a:rPr lang="ko-KR" altLang="en-US" spc="-140" dirty="0" err="1"/>
              <a:t>특성표</a:t>
            </a:r>
            <a:r>
              <a:rPr lang="ko-KR" altLang="en-US" spc="-140" dirty="0"/>
              <a:t> </a:t>
            </a:r>
            <a:r>
              <a:rPr lang="en-US" altLang="ko-KR" spc="-140" dirty="0"/>
              <a:t>: </a:t>
            </a:r>
            <a:r>
              <a:rPr lang="ko-KR" altLang="en-US" spc="-140" dirty="0"/>
              <a:t>현재 상태와 </a:t>
            </a:r>
            <a:r>
              <a:rPr lang="ko-KR" altLang="en-US" spc="-140" dirty="0" err="1"/>
              <a:t>입력값이</a:t>
            </a:r>
            <a:r>
              <a:rPr lang="ko-KR" altLang="en-US" spc="-140" dirty="0"/>
              <a:t> 주어졌을 때</a:t>
            </a:r>
            <a:r>
              <a:rPr lang="en-US" altLang="ko-KR" spc="-140" dirty="0"/>
              <a:t>, </a:t>
            </a:r>
            <a:r>
              <a:rPr lang="ko-KR" altLang="en-US" spc="-140" dirty="0"/>
              <a:t>다음 상태가 어떻게 변하는가를 나타내는 표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40" dirty="0" err="1"/>
              <a:t>플립플롭의</a:t>
            </a:r>
            <a:r>
              <a:rPr lang="ko-KR" altLang="en-US" spc="-140" dirty="0"/>
              <a:t> </a:t>
            </a:r>
            <a:r>
              <a:rPr lang="ko-KR" altLang="en-US" b="1" spc="-140" dirty="0" err="1">
                <a:solidFill>
                  <a:srgbClr val="00B0F0"/>
                </a:solidFill>
              </a:rPr>
              <a:t>여기표</a:t>
            </a:r>
            <a:r>
              <a:rPr lang="en-US" altLang="ko-KR" spc="-140" dirty="0"/>
              <a:t>(excitation table) : </a:t>
            </a:r>
            <a:r>
              <a:rPr lang="ko-KR" altLang="en-US" spc="-140" dirty="0"/>
              <a:t>현재 상태에서 다음 상태로 변했을 때 </a:t>
            </a:r>
            <a:r>
              <a:rPr lang="ko-KR" altLang="en-US" spc="-140" dirty="0" err="1"/>
              <a:t>플립플롭의</a:t>
            </a:r>
            <a:r>
              <a:rPr lang="ko-KR" altLang="en-US" spc="-140" dirty="0"/>
              <a:t> 입력조건이 어떤 상태인가를 나타내는 표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40" dirty="0" err="1"/>
              <a:t>플립플롭의</a:t>
            </a:r>
            <a:r>
              <a:rPr lang="ko-KR" altLang="en-US" spc="-140" dirty="0"/>
              <a:t> </a:t>
            </a:r>
            <a:r>
              <a:rPr lang="ko-KR" altLang="en-US" spc="-140" dirty="0" err="1"/>
              <a:t>여기표는</a:t>
            </a:r>
            <a:r>
              <a:rPr lang="ko-KR" altLang="en-US" spc="-140" dirty="0"/>
              <a:t> 순서논리회로를 설계할 때 자주 사용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01984" y="731957"/>
            <a:ext cx="341760" cy="430887"/>
            <a:chOff x="1454125" y="2542102"/>
            <a:chExt cx="341760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1475656" y="2596842"/>
              <a:ext cx="288032" cy="340519"/>
            </a:xfrm>
            <a:prstGeom prst="roundRect">
              <a:avLst/>
            </a:prstGeom>
            <a:solidFill>
              <a:srgbClr val="2B6278"/>
            </a:solidFill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54125" y="2542102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3</a:t>
              </a:r>
              <a:endParaRPr lang="ko-KR" alt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1372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순서 논리 회로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5461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i="1" spc="-100" dirty="0"/>
              <a:t>SR</a:t>
            </a:r>
            <a:r>
              <a:rPr lang="en-US" altLang="ko-KR" sz="1800" spc="-100" dirty="0"/>
              <a:t> </a:t>
            </a:r>
            <a:r>
              <a:rPr lang="ko-KR" altLang="en-US" sz="1800" spc="-100" dirty="0" err="1"/>
              <a:t>플립플롭의</a:t>
            </a:r>
            <a:r>
              <a:rPr lang="ko-KR" altLang="en-US" sz="1800" spc="-100" dirty="0"/>
              <a:t> </a:t>
            </a:r>
            <a:r>
              <a:rPr lang="ko-KR" altLang="en-US" sz="1800" spc="-100" dirty="0" err="1"/>
              <a:t>여기표</a:t>
            </a:r>
            <a:endParaRPr lang="ko-KR" altLang="en-US" sz="1800" b="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90" y="1124744"/>
            <a:ext cx="7508351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461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순서 논리 회로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5461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i="1" spc="-100" dirty="0"/>
              <a:t>JK</a:t>
            </a:r>
            <a:r>
              <a:rPr lang="en-US" altLang="ko-KR" sz="1800" spc="-100" dirty="0"/>
              <a:t> </a:t>
            </a:r>
            <a:r>
              <a:rPr lang="ko-KR" altLang="en-US" sz="1800" spc="-100" dirty="0" err="1"/>
              <a:t>플립플롭의</a:t>
            </a:r>
            <a:r>
              <a:rPr lang="ko-KR" altLang="en-US" sz="1800" spc="-100" dirty="0"/>
              <a:t> </a:t>
            </a:r>
            <a:r>
              <a:rPr lang="ko-KR" altLang="en-US" sz="1800" spc="-100" dirty="0" err="1"/>
              <a:t>여기표</a:t>
            </a:r>
            <a:endParaRPr lang="ko-KR" altLang="en-US" sz="1800" b="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64357"/>
            <a:ext cx="7401801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7095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순서 논리 회로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5461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i="1" spc="-100" dirty="0"/>
              <a:t>D</a:t>
            </a:r>
            <a:r>
              <a:rPr lang="en-US" altLang="ko-KR" sz="1800" spc="-100" dirty="0"/>
              <a:t> </a:t>
            </a:r>
            <a:r>
              <a:rPr lang="ko-KR" altLang="en-US" sz="1800" spc="-100" dirty="0" err="1"/>
              <a:t>플립플롭의</a:t>
            </a:r>
            <a:r>
              <a:rPr lang="ko-KR" altLang="en-US" sz="1800" spc="-100" dirty="0"/>
              <a:t> </a:t>
            </a:r>
            <a:r>
              <a:rPr lang="ko-KR" altLang="en-US" sz="1800" spc="-100" dirty="0" err="1"/>
              <a:t>여기표</a:t>
            </a:r>
            <a:endParaRPr lang="ko-KR" altLang="en-US" sz="1800" b="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628650" lvl="1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en-US" altLang="ko-KR" sz="1800" b="1" i="1" spc="-100" dirty="0"/>
              <a:t>T</a:t>
            </a:r>
            <a:r>
              <a:rPr lang="en-US" altLang="ko-KR" sz="1800" b="1" spc="-100" dirty="0"/>
              <a:t> </a:t>
            </a:r>
            <a:r>
              <a:rPr lang="ko-KR" altLang="en-US" sz="1800" b="1" spc="-100" dirty="0" err="1"/>
              <a:t>플립플롭의</a:t>
            </a:r>
            <a:r>
              <a:rPr lang="ko-KR" altLang="en-US" sz="1800" b="1" spc="-100" dirty="0"/>
              <a:t> </a:t>
            </a:r>
            <a:r>
              <a:rPr lang="ko-KR" altLang="en-US" sz="1800" b="1" spc="-100" dirty="0" err="1"/>
              <a:t>여기표</a:t>
            </a:r>
            <a:endParaRPr lang="ko-KR" altLang="en-US" sz="1800" b="1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24" y="1124744"/>
            <a:ext cx="810090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24" y="4221088"/>
            <a:ext cx="7550087" cy="216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55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순서 논리 회로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2200" spc="-100" dirty="0">
                <a:solidFill>
                  <a:srgbClr val="2B6278"/>
                </a:solidFill>
              </a:rPr>
              <a:t>     순서 논리 회로의 개요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40" dirty="0"/>
              <a:t>조합 논리 회로</a:t>
            </a:r>
            <a:r>
              <a:rPr lang="en-US" altLang="ko-KR" spc="-140" dirty="0"/>
              <a:t>(combinational logic circuit)</a:t>
            </a:r>
            <a:r>
              <a:rPr lang="ko-KR" altLang="en-US" spc="-140" dirty="0"/>
              <a:t> </a:t>
            </a:r>
            <a:r>
              <a:rPr lang="en-US" altLang="ko-KR" spc="-140" dirty="0"/>
              <a:t>:</a:t>
            </a:r>
            <a:r>
              <a:rPr lang="ko-KR" altLang="en-US" spc="-140" dirty="0"/>
              <a:t> 이전 입력 값에 관계없이 현재 입력 값에 따라 출력이 결정</a:t>
            </a:r>
            <a:endParaRPr lang="en-US" altLang="ko-KR" spc="-140" dirty="0"/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순서 논리 회로</a:t>
            </a:r>
            <a:r>
              <a:rPr lang="en-US" altLang="ko-KR" spc="-100" dirty="0"/>
              <a:t>(sequential logic circuit) :</a:t>
            </a:r>
            <a:r>
              <a:rPr lang="ko-KR" altLang="en-US" spc="-100" dirty="0"/>
              <a:t> 현재의 입력 값과 이전 출력 상태에 따라 출력 값이 결정</a:t>
            </a:r>
            <a:endParaRPr lang="en-US" altLang="ko-KR" spc="-1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01984" y="731957"/>
            <a:ext cx="341760" cy="430887"/>
            <a:chOff x="1454125" y="2542102"/>
            <a:chExt cx="341760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1475656" y="2596842"/>
              <a:ext cx="288032" cy="340519"/>
            </a:xfrm>
            <a:prstGeom prst="roundRect">
              <a:avLst/>
            </a:prstGeom>
            <a:solidFill>
              <a:srgbClr val="2B6278"/>
            </a:solidFill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54125" y="2542102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1</a:t>
              </a:r>
              <a:endParaRPr lang="ko-KR" alt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32856"/>
            <a:ext cx="4987290" cy="368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6468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순서 논리 회로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q"/>
            </a:pPr>
            <a:r>
              <a:rPr lang="ko-KR" altLang="en-US" spc="-100" dirty="0"/>
              <a:t>순서 논리 회로의 설계 과정</a:t>
            </a:r>
            <a:endParaRPr lang="ko-KR" altLang="en-US" b="0" spc="-100" dirty="0"/>
          </a:p>
          <a:p>
            <a:pPr marL="449262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ko-KR" altLang="en-US" sz="1700" spc="-100" dirty="0">
                <a:solidFill>
                  <a:schemeClr val="bg1">
                    <a:lumMod val="50000"/>
                  </a:schemeClr>
                </a:solidFill>
              </a:rPr>
              <a:t>➊</a:t>
            </a:r>
            <a:r>
              <a:rPr lang="ko-KR" altLang="en-US" sz="1700" spc="-100" dirty="0"/>
              <a:t> 설계 사양으로부터 </a:t>
            </a:r>
            <a:r>
              <a:rPr lang="ko-KR" altLang="en-US" sz="1700" spc="-100" dirty="0" err="1"/>
              <a:t>상태도와</a:t>
            </a:r>
            <a:r>
              <a:rPr lang="ko-KR" altLang="en-US" sz="1700" spc="-100" dirty="0"/>
              <a:t> </a:t>
            </a:r>
            <a:r>
              <a:rPr lang="ko-KR" altLang="en-US" sz="1700" spc="-100" dirty="0" err="1"/>
              <a:t>상태표</a:t>
            </a:r>
            <a:r>
              <a:rPr lang="ko-KR" altLang="en-US" sz="1700" spc="-100" dirty="0"/>
              <a:t> 작성</a:t>
            </a:r>
          </a:p>
          <a:p>
            <a:pPr marL="449262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ko-KR" altLang="en-US" sz="1700" spc="-100" dirty="0">
                <a:solidFill>
                  <a:schemeClr val="bg1">
                    <a:lumMod val="50000"/>
                  </a:schemeClr>
                </a:solidFill>
              </a:rPr>
              <a:t>➋</a:t>
            </a:r>
            <a:r>
              <a:rPr lang="ko-KR" altLang="en-US" sz="1700" spc="-100" dirty="0"/>
              <a:t> </a:t>
            </a:r>
            <a:r>
              <a:rPr lang="ko-KR" altLang="en-US" sz="1700" spc="-100" dirty="0" err="1"/>
              <a:t>플립플롭의</a:t>
            </a:r>
            <a:r>
              <a:rPr lang="ko-KR" altLang="en-US" sz="1700" spc="-100" dirty="0"/>
              <a:t> 수와 종류 결정</a:t>
            </a:r>
          </a:p>
          <a:p>
            <a:pPr marL="449262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ko-KR" altLang="en-US" sz="1700" spc="-100" dirty="0">
                <a:solidFill>
                  <a:schemeClr val="bg1">
                    <a:lumMod val="50000"/>
                  </a:schemeClr>
                </a:solidFill>
              </a:rPr>
              <a:t>➌</a:t>
            </a:r>
            <a:r>
              <a:rPr lang="ko-KR" altLang="en-US" sz="1700" spc="-100" dirty="0"/>
              <a:t> </a:t>
            </a:r>
            <a:r>
              <a:rPr lang="ko-KR" altLang="en-US" sz="1700" spc="-100" dirty="0" err="1"/>
              <a:t>플립플롭의</a:t>
            </a:r>
            <a:r>
              <a:rPr lang="ko-KR" altLang="en-US" sz="1700" spc="-100" dirty="0"/>
              <a:t> 입력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출력 및 각 상태에 문자 기호 부여</a:t>
            </a:r>
          </a:p>
          <a:p>
            <a:pPr marL="449262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ko-KR" altLang="en-US" sz="1700" spc="-100" dirty="0">
                <a:solidFill>
                  <a:schemeClr val="bg1">
                    <a:lumMod val="50000"/>
                  </a:schemeClr>
                </a:solidFill>
              </a:rPr>
              <a:t>➍</a:t>
            </a:r>
            <a:r>
              <a:rPr lang="ko-KR" altLang="en-US" sz="1700" spc="-100" dirty="0"/>
              <a:t> </a:t>
            </a:r>
            <a:r>
              <a:rPr lang="ko-KR" altLang="en-US" sz="1700" spc="-100" dirty="0" err="1"/>
              <a:t>상태표를</a:t>
            </a:r>
            <a:r>
              <a:rPr lang="ko-KR" altLang="en-US" sz="1700" spc="-100" dirty="0"/>
              <a:t> 이용해 회로의 상태 </a:t>
            </a:r>
            <a:r>
              <a:rPr lang="ko-KR" altLang="en-US" sz="1700" spc="-100" dirty="0" err="1"/>
              <a:t>여기표</a:t>
            </a:r>
            <a:r>
              <a:rPr lang="ko-KR" altLang="en-US" sz="1700" spc="-100" dirty="0"/>
              <a:t> 작성</a:t>
            </a:r>
          </a:p>
          <a:p>
            <a:pPr marL="449262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ko-KR" altLang="en-US" sz="1700" spc="-100" dirty="0">
                <a:solidFill>
                  <a:schemeClr val="bg1">
                    <a:lumMod val="50000"/>
                  </a:schemeClr>
                </a:solidFill>
              </a:rPr>
              <a:t>➎</a:t>
            </a:r>
            <a:r>
              <a:rPr lang="ko-KR" altLang="en-US" sz="1700" spc="-100" dirty="0"/>
              <a:t> 간소화 방법을 이용해 출력 함수와 </a:t>
            </a:r>
            <a:r>
              <a:rPr lang="ko-KR" altLang="en-US" sz="1700" spc="-100" dirty="0" err="1"/>
              <a:t>플립플롭의</a:t>
            </a:r>
            <a:r>
              <a:rPr lang="ko-KR" altLang="en-US" sz="1700" spc="-100" dirty="0"/>
              <a:t> 입력 함수 유도</a:t>
            </a:r>
          </a:p>
          <a:p>
            <a:pPr marL="449262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ko-KR" altLang="en-US" sz="1700" spc="-100" dirty="0">
                <a:solidFill>
                  <a:schemeClr val="bg1">
                    <a:lumMod val="50000"/>
                  </a:schemeClr>
                </a:solidFill>
              </a:rPr>
              <a:t>➏</a:t>
            </a:r>
            <a:r>
              <a:rPr lang="ko-KR" altLang="en-US" sz="1700" spc="-100" dirty="0"/>
              <a:t> 순서 논리 회로도 작성</a:t>
            </a:r>
            <a:endParaRPr lang="en-US" altLang="ko-KR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ko-KR" altLang="en-US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</p:txBody>
      </p:sp>
      <p:sp>
        <p:nvSpPr>
          <p:cNvPr id="3" name="직사각형 2"/>
          <p:cNvSpPr/>
          <p:nvPr/>
        </p:nvSpPr>
        <p:spPr>
          <a:xfrm>
            <a:off x="520502" y="1187227"/>
            <a:ext cx="6048672" cy="2366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2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순서 논리 회로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361950" lvl="1" indent="0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None/>
            </a:pPr>
            <a:r>
              <a:rPr lang="ko-KR" altLang="en-US" spc="-100" dirty="0">
                <a:solidFill>
                  <a:schemeClr val="bg1">
                    <a:lumMod val="50000"/>
                  </a:schemeClr>
                </a:solidFill>
              </a:rPr>
              <a:t>➊</a:t>
            </a:r>
            <a:r>
              <a:rPr lang="ko-KR" altLang="en-US" spc="-100" dirty="0"/>
              <a:t> </a:t>
            </a:r>
            <a:r>
              <a:rPr lang="ko-KR" altLang="en-US" b="1" spc="-100" dirty="0"/>
              <a:t>설계 사양으로부터 </a:t>
            </a:r>
            <a:r>
              <a:rPr lang="ko-KR" altLang="en-US" b="1" spc="-100" dirty="0" err="1"/>
              <a:t>상태도와</a:t>
            </a:r>
            <a:r>
              <a:rPr lang="ko-KR" altLang="en-US" b="1" spc="-100" dirty="0"/>
              <a:t> </a:t>
            </a:r>
            <a:r>
              <a:rPr lang="ko-KR" altLang="en-US" b="1" spc="-100" dirty="0" err="1"/>
              <a:t>상태표</a:t>
            </a:r>
            <a:r>
              <a:rPr lang="ko-KR" altLang="en-US" b="1" spc="-100" dirty="0"/>
              <a:t> 작성</a:t>
            </a:r>
          </a:p>
          <a:p>
            <a:pPr marL="449262" lvl="1" indent="0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None/>
            </a:pPr>
            <a:endParaRPr lang="en-US" altLang="ko-KR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ko-KR" altLang="en-US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363537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ko-KR" altLang="en-US" spc="-100" dirty="0">
                <a:solidFill>
                  <a:schemeClr val="bg1">
                    <a:lumMod val="50000"/>
                  </a:schemeClr>
                </a:solidFill>
              </a:rPr>
              <a:t>➋</a:t>
            </a:r>
            <a:r>
              <a:rPr lang="ko-KR" altLang="en-US" spc="-100" dirty="0"/>
              <a:t> </a:t>
            </a:r>
            <a:r>
              <a:rPr lang="ko-KR" altLang="en-US" b="1" spc="-100" dirty="0" err="1"/>
              <a:t>플립플롭의</a:t>
            </a:r>
            <a:r>
              <a:rPr lang="ko-KR" altLang="en-US" b="1" spc="-100" dirty="0"/>
              <a:t> 수와 종류 결정하고 </a:t>
            </a:r>
            <a:r>
              <a:rPr lang="ko-KR" altLang="en-US" spc="-100" dirty="0">
                <a:solidFill>
                  <a:schemeClr val="bg1">
                    <a:lumMod val="50000"/>
                  </a:schemeClr>
                </a:solidFill>
              </a:rPr>
              <a:t>➌</a:t>
            </a:r>
            <a:r>
              <a:rPr lang="ko-KR" altLang="en-US" spc="-100" dirty="0"/>
              <a:t> </a:t>
            </a:r>
            <a:r>
              <a:rPr lang="ko-KR" altLang="en-US" b="1" spc="-100" dirty="0"/>
              <a:t>각 상태에 문자 기호 부여</a:t>
            </a:r>
            <a:endParaRPr lang="en-US" altLang="ko-KR" b="1" spc="-100" dirty="0"/>
          </a:p>
          <a:p>
            <a:pPr marL="542925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40" dirty="0"/>
              <a:t>네 가지 상태가 있으므로 </a:t>
            </a:r>
            <a:r>
              <a:rPr lang="ko-KR" altLang="en-US" spc="-140" dirty="0" err="1"/>
              <a:t>플립플롭이</a:t>
            </a:r>
            <a:r>
              <a:rPr lang="ko-KR" altLang="en-US" spc="-140" dirty="0"/>
              <a:t> </a:t>
            </a:r>
            <a:r>
              <a:rPr lang="en-US" altLang="ko-KR" spc="-140" dirty="0"/>
              <a:t>2</a:t>
            </a:r>
            <a:r>
              <a:rPr lang="ko-KR" altLang="en-US" spc="-140" dirty="0"/>
              <a:t>개 필요하며</a:t>
            </a:r>
            <a:r>
              <a:rPr lang="en-US" altLang="ko-KR" spc="-140" dirty="0"/>
              <a:t>, </a:t>
            </a:r>
            <a:r>
              <a:rPr lang="ko-KR" altLang="en-US" spc="-140" dirty="0"/>
              <a:t>각 </a:t>
            </a:r>
            <a:r>
              <a:rPr lang="ko-KR" altLang="en-US" spc="-140" dirty="0" err="1"/>
              <a:t>플립플롭에</a:t>
            </a:r>
            <a:r>
              <a:rPr lang="ko-KR" altLang="en-US" spc="-140" dirty="0"/>
              <a:t> 문자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ko-KR" altLang="en-US" spc="-140" dirty="0"/>
              <a:t>와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ko-KR" altLang="en-US" spc="-140" dirty="0"/>
              <a:t>를 할당한다</a:t>
            </a:r>
            <a:r>
              <a:rPr lang="en-US" altLang="ko-KR" spc="-140" dirty="0"/>
              <a:t>. </a:t>
            </a:r>
          </a:p>
          <a:p>
            <a:pPr marL="542925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i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altLang="ko-KR" spc="-140" dirty="0"/>
              <a:t> </a:t>
            </a:r>
            <a:r>
              <a:rPr lang="ko-KR" altLang="en-US" spc="-140" dirty="0" err="1"/>
              <a:t>플립플롭을</a:t>
            </a:r>
            <a:r>
              <a:rPr lang="ko-KR" altLang="en-US" spc="-140" dirty="0"/>
              <a:t> 이용한다</a:t>
            </a:r>
            <a:r>
              <a:rPr lang="en-US" altLang="ko-KR" spc="-140" dirty="0"/>
              <a:t>.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13917"/>
            <a:ext cx="3614526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260598"/>
            <a:ext cx="3168352" cy="340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661248"/>
            <a:ext cx="2670448" cy="806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0036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순서 논리 회로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361950" lvl="1" indent="0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None/>
            </a:pPr>
            <a:r>
              <a:rPr lang="ko-KR" altLang="en-US" b="1" spc="-100" dirty="0">
                <a:solidFill>
                  <a:schemeClr val="bg1">
                    <a:lumMod val="50000"/>
                  </a:schemeClr>
                </a:solidFill>
              </a:rPr>
              <a:t>➍</a:t>
            </a:r>
            <a:r>
              <a:rPr lang="ko-KR" altLang="en-US" b="1" spc="-100" dirty="0"/>
              <a:t> </a:t>
            </a:r>
            <a:r>
              <a:rPr lang="ko-KR" altLang="en-US" b="1" spc="-100" dirty="0" err="1"/>
              <a:t>상태표를</a:t>
            </a:r>
            <a:r>
              <a:rPr lang="ko-KR" altLang="en-US" b="1" spc="-100" dirty="0"/>
              <a:t> 이용해 회로의 상태 </a:t>
            </a:r>
            <a:r>
              <a:rPr lang="ko-KR" altLang="en-US" b="1" spc="-100" dirty="0" err="1"/>
              <a:t>여기표</a:t>
            </a:r>
            <a:r>
              <a:rPr lang="ko-KR" altLang="en-US" b="1" spc="-100" dirty="0"/>
              <a:t> 작성</a:t>
            </a:r>
          </a:p>
          <a:p>
            <a:pPr marL="449262" lvl="1" indent="0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None/>
            </a:pPr>
            <a:endParaRPr lang="en-US" altLang="ko-KR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ko-KR" altLang="en-US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196752"/>
            <a:ext cx="765576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660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순서 논리 회로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361950" lvl="1" indent="0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None/>
            </a:pPr>
            <a:r>
              <a:rPr lang="ko-KR" altLang="en-US" b="1" spc="-100" dirty="0">
                <a:solidFill>
                  <a:schemeClr val="bg1">
                    <a:lumMod val="50000"/>
                  </a:schemeClr>
                </a:solidFill>
              </a:rPr>
              <a:t>➎</a:t>
            </a:r>
            <a:r>
              <a:rPr lang="ko-KR" altLang="en-US" b="1" spc="-100" dirty="0"/>
              <a:t> 간소화 방법을 이용해 출력 함수와 </a:t>
            </a:r>
            <a:r>
              <a:rPr lang="ko-KR" altLang="en-US" b="1" spc="-100" dirty="0" err="1"/>
              <a:t>플립플롭의</a:t>
            </a:r>
            <a:r>
              <a:rPr lang="ko-KR" altLang="en-US" b="1" spc="-100" dirty="0"/>
              <a:t> 입력 함수 유도</a:t>
            </a:r>
          </a:p>
          <a:p>
            <a:pPr marL="449262" lvl="1" indent="0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None/>
            </a:pPr>
            <a:endParaRPr lang="en-US" altLang="ko-KR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ko-KR" altLang="en-US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5328592" cy="4071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925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순서 논리 회로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361950" lvl="1" indent="0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None/>
            </a:pPr>
            <a:r>
              <a:rPr lang="ko-KR" altLang="en-US" b="1" spc="-100" dirty="0">
                <a:solidFill>
                  <a:schemeClr val="bg1">
                    <a:lumMod val="50000"/>
                  </a:schemeClr>
                </a:solidFill>
              </a:rPr>
              <a:t>➏ </a:t>
            </a:r>
            <a:r>
              <a:rPr lang="ko-KR" altLang="en-US" b="1" spc="-100" dirty="0"/>
              <a:t>순서 논리 회로도 작성</a:t>
            </a:r>
          </a:p>
          <a:p>
            <a:pPr marL="449262" lvl="1" indent="0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None/>
            </a:pPr>
            <a:endParaRPr lang="en-US" altLang="ko-KR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ko-KR" altLang="en-US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4752528" cy="494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1043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순서 논리 회로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2200" spc="-100" dirty="0">
                <a:solidFill>
                  <a:srgbClr val="2B6278"/>
                </a:solidFill>
              </a:rPr>
              <a:t>     카운터의 설계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altLang="ko-KR" spc="-140" dirty="0"/>
              <a:t> </a:t>
            </a:r>
            <a:r>
              <a:rPr lang="ko-KR" altLang="en-US" spc="-140" dirty="0" err="1"/>
              <a:t>플립플롭을</a:t>
            </a:r>
            <a:r>
              <a:rPr lang="ko-KR" altLang="en-US" spc="-140" dirty="0"/>
              <a:t> 사용해 </a:t>
            </a:r>
            <a:r>
              <a:rPr lang="en-US" altLang="ko-KR" spc="-140" dirty="0"/>
              <a:t>3</a:t>
            </a:r>
            <a:r>
              <a:rPr lang="ko-KR" altLang="en-US" spc="-140" dirty="0"/>
              <a:t>비트 </a:t>
            </a:r>
            <a:r>
              <a:rPr lang="ko-KR" altLang="en-US" spc="-140" dirty="0" err="1"/>
              <a:t>동기식</a:t>
            </a:r>
            <a:r>
              <a:rPr lang="ko-KR" altLang="en-US" spc="-140" dirty="0"/>
              <a:t> 카운터를 순서 논리 회로 방식으로 설계해 보자</a:t>
            </a:r>
            <a:r>
              <a:rPr lang="en-US" altLang="ko-KR" spc="-14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pc="-140" dirty="0"/>
          </a:p>
          <a:p>
            <a:pPr marL="381000" lvl="1" indent="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None/>
            </a:pPr>
            <a:r>
              <a:rPr lang="ko-KR" altLang="en-US" b="1" spc="-100" dirty="0" err="1">
                <a:solidFill>
                  <a:srgbClr val="00B0F0"/>
                </a:solidFill>
              </a:rPr>
              <a:t>상태도와</a:t>
            </a:r>
            <a:r>
              <a:rPr lang="ko-KR" altLang="en-US" b="1" spc="-100" dirty="0">
                <a:solidFill>
                  <a:srgbClr val="00B0F0"/>
                </a:solidFill>
              </a:rPr>
              <a:t> </a:t>
            </a:r>
            <a:r>
              <a:rPr lang="ko-KR" altLang="en-US" b="1" spc="-100" dirty="0" err="1">
                <a:solidFill>
                  <a:srgbClr val="00B0F0"/>
                </a:solidFill>
              </a:rPr>
              <a:t>상태표</a:t>
            </a:r>
            <a:r>
              <a:rPr lang="ko-KR" altLang="en-US" b="1" spc="-100" dirty="0">
                <a:solidFill>
                  <a:srgbClr val="00B0F0"/>
                </a:solidFill>
              </a:rPr>
              <a:t> 작성                            </a:t>
            </a:r>
            <a:r>
              <a:rPr lang="ko-KR" altLang="en-US" b="1" spc="-100" dirty="0" err="1">
                <a:solidFill>
                  <a:srgbClr val="00B0F0"/>
                </a:solidFill>
              </a:rPr>
              <a:t>상태표를</a:t>
            </a:r>
            <a:r>
              <a:rPr lang="ko-KR" altLang="en-US" b="1" spc="-100" dirty="0">
                <a:solidFill>
                  <a:srgbClr val="00B0F0"/>
                </a:solidFill>
              </a:rPr>
              <a:t> 이용해 회로의 상태 </a:t>
            </a:r>
            <a:r>
              <a:rPr lang="ko-KR" altLang="en-US" b="1" spc="-100" dirty="0" err="1">
                <a:solidFill>
                  <a:srgbClr val="00B0F0"/>
                </a:solidFill>
              </a:rPr>
              <a:t>여기표</a:t>
            </a:r>
            <a:r>
              <a:rPr lang="ko-KR" altLang="en-US" b="1" spc="-100" dirty="0">
                <a:solidFill>
                  <a:srgbClr val="00B0F0"/>
                </a:solidFill>
              </a:rPr>
              <a:t> 작성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ko-KR" altLang="en-US" spc="-140" dirty="0"/>
          </a:p>
        </p:txBody>
      </p:sp>
      <p:grpSp>
        <p:nvGrpSpPr>
          <p:cNvPr id="7" name="그룹 6"/>
          <p:cNvGrpSpPr/>
          <p:nvPr/>
        </p:nvGrpSpPr>
        <p:grpSpPr>
          <a:xfrm>
            <a:off x="201984" y="731957"/>
            <a:ext cx="341760" cy="430887"/>
            <a:chOff x="1454125" y="2542102"/>
            <a:chExt cx="341760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1475656" y="2596842"/>
              <a:ext cx="288032" cy="340519"/>
            </a:xfrm>
            <a:prstGeom prst="roundRect">
              <a:avLst/>
            </a:prstGeom>
            <a:solidFill>
              <a:srgbClr val="2B6278"/>
            </a:solidFill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54125" y="2542102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4</a:t>
              </a:r>
              <a:endParaRPr lang="ko-KR" alt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2420888"/>
            <a:ext cx="8181371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36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순서 논리 회로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361950" lvl="1" indent="0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None/>
            </a:pPr>
            <a:r>
              <a:rPr lang="ko-KR" altLang="en-US" b="1" spc="-100" dirty="0">
                <a:solidFill>
                  <a:srgbClr val="00B0F0"/>
                </a:solidFill>
              </a:rPr>
              <a:t>간소화 방법을 이용해 </a:t>
            </a:r>
            <a:r>
              <a:rPr lang="ko-KR" altLang="en-US" b="1" spc="-100" dirty="0" err="1">
                <a:solidFill>
                  <a:srgbClr val="00B0F0"/>
                </a:solidFill>
              </a:rPr>
              <a:t>플립플롭의</a:t>
            </a:r>
            <a:r>
              <a:rPr lang="ko-KR" altLang="en-US" b="1" spc="-100" dirty="0">
                <a:solidFill>
                  <a:srgbClr val="00B0F0"/>
                </a:solidFill>
              </a:rPr>
              <a:t> 입력 함수 유도</a:t>
            </a:r>
          </a:p>
          <a:p>
            <a:pPr marL="449262" lvl="1" indent="0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None/>
            </a:pPr>
            <a:endParaRPr lang="en-US" altLang="ko-KR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ko-KR" altLang="en-US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6919638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7693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순서 논리 회로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361950" lvl="1" indent="0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None/>
            </a:pPr>
            <a:r>
              <a:rPr lang="ko-KR" altLang="en-US" b="1" spc="-100" dirty="0">
                <a:solidFill>
                  <a:srgbClr val="00B0F0"/>
                </a:solidFill>
              </a:rPr>
              <a:t>순서 논리 회로도 작성</a:t>
            </a:r>
          </a:p>
          <a:p>
            <a:pPr marL="449262" lvl="1" indent="0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None/>
            </a:pPr>
            <a:endParaRPr lang="en-US" altLang="ko-KR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ko-KR" altLang="en-US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196752"/>
            <a:ext cx="6383161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636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순서 논리 회로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2200" spc="-100" dirty="0">
                <a:solidFill>
                  <a:srgbClr val="2B6278"/>
                </a:solidFill>
              </a:rPr>
              <a:t>     레지스터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b="1" spc="-140" dirty="0">
                <a:solidFill>
                  <a:srgbClr val="00B0F0"/>
                </a:solidFill>
              </a:rPr>
              <a:t>레지스터</a:t>
            </a:r>
            <a:r>
              <a:rPr lang="en-US" altLang="ko-KR" spc="-140" dirty="0"/>
              <a:t>(register)</a:t>
            </a:r>
            <a:r>
              <a:rPr lang="ko-KR" altLang="en-US" spc="-140" dirty="0"/>
              <a:t>는 기본적으로 데이터 </a:t>
            </a:r>
            <a:r>
              <a:rPr lang="ko-KR" altLang="en-US" spc="-140" dirty="0" err="1"/>
              <a:t>비트를</a:t>
            </a:r>
            <a:r>
              <a:rPr lang="ko-KR" altLang="en-US" spc="-140" dirty="0"/>
              <a:t> 저장하는 소자</a:t>
            </a:r>
            <a:r>
              <a:rPr lang="en-US" altLang="ko-KR" spc="-140" dirty="0"/>
              <a:t> 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40" dirty="0"/>
              <a:t>대부분의 레지스터에서는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spc="-140" dirty="0"/>
              <a:t> </a:t>
            </a:r>
            <a:r>
              <a:rPr lang="ko-KR" altLang="en-US" spc="-140" dirty="0" err="1"/>
              <a:t>플립플롭이</a:t>
            </a:r>
            <a:r>
              <a:rPr lang="ko-KR" altLang="en-US" spc="-140" dirty="0"/>
              <a:t> 사용되며 각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spc="-140" dirty="0"/>
              <a:t> </a:t>
            </a:r>
            <a:r>
              <a:rPr lang="ko-KR" altLang="en-US" spc="-140" dirty="0" err="1"/>
              <a:t>플립플롭에</a:t>
            </a:r>
            <a:r>
              <a:rPr lang="ko-KR" altLang="en-US" spc="-140" dirty="0"/>
              <a:t> 한 비트씩 저장</a:t>
            </a:r>
            <a:r>
              <a:rPr lang="en-US" altLang="ko-KR" spc="-140" dirty="0"/>
              <a:t> 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40" dirty="0"/>
              <a:t>따라서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pc="-140" dirty="0"/>
              <a:t>비트 레지스터는 </a:t>
            </a:r>
            <a:r>
              <a:rPr lang="ko-KR" altLang="en-US" spc="-140" dirty="0" err="1"/>
              <a:t>플립플롭</a:t>
            </a:r>
            <a:r>
              <a:rPr lang="ko-KR" altLang="en-US" spc="-140" dirty="0"/>
              <a:t>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pc="-140" dirty="0"/>
              <a:t>개로 구성되며</a:t>
            </a:r>
            <a:r>
              <a:rPr lang="en-US" altLang="ko-KR" spc="-140" dirty="0"/>
              <a:t>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pc="-140" dirty="0"/>
              <a:t>비트의 </a:t>
            </a:r>
            <a:r>
              <a:rPr lang="en-US" altLang="ko-KR" spc="-140" dirty="0"/>
              <a:t>2</a:t>
            </a:r>
            <a:r>
              <a:rPr lang="ko-KR" altLang="en-US" spc="-140" dirty="0"/>
              <a:t>진 정보를 저장할 수 있다</a:t>
            </a:r>
            <a:r>
              <a:rPr lang="en-US" altLang="ko-KR" spc="-14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pc="-140" dirty="0"/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ko-KR" altLang="en-US" spc="-140" dirty="0"/>
          </a:p>
        </p:txBody>
      </p:sp>
      <p:grpSp>
        <p:nvGrpSpPr>
          <p:cNvPr id="7" name="그룹 6"/>
          <p:cNvGrpSpPr/>
          <p:nvPr/>
        </p:nvGrpSpPr>
        <p:grpSpPr>
          <a:xfrm>
            <a:off x="201984" y="731957"/>
            <a:ext cx="341760" cy="430887"/>
            <a:chOff x="1454125" y="2542102"/>
            <a:chExt cx="341760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1475656" y="2596842"/>
              <a:ext cx="288032" cy="340519"/>
            </a:xfrm>
            <a:prstGeom prst="roundRect">
              <a:avLst/>
            </a:prstGeom>
            <a:solidFill>
              <a:srgbClr val="2B6278"/>
            </a:solidFill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54125" y="2542102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5</a:t>
              </a:r>
              <a:endParaRPr lang="ko-KR" alt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70742"/>
            <a:ext cx="5291940" cy="437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109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순서 논리 회로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4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3501" y="711370"/>
                <a:ext cx="8963994" cy="5669958"/>
              </a:xfrm>
            </p:spPr>
            <p:txBody>
              <a:bodyPr>
                <a:normAutofit/>
              </a:bodyPr>
              <a:lstStyle/>
              <a:p>
                <a:pPr marL="447675" lvl="1" indent="-247650">
                  <a:lnSpc>
                    <a:spcPct val="110000"/>
                  </a:lnSpc>
                  <a:spcAft>
                    <a:spcPts val="200"/>
                  </a:spcAft>
                  <a:buClr>
                    <a:srgbClr val="2B6278"/>
                  </a:buClr>
                  <a:buFont typeface="Wingdings" panose="05000000000000000000" pitchFamily="2" charset="2"/>
                  <a:buChar char="q"/>
                </a:pPr>
                <a:r>
                  <a:rPr lang="en-US" altLang="ko-KR" sz="2000" b="1" spc="-100" dirty="0"/>
                  <a:t> 4</a:t>
                </a:r>
                <a:r>
                  <a:rPr lang="ko-KR" altLang="en-US" sz="2000" b="1" spc="-100" dirty="0"/>
                  <a:t>비트 레지스터</a:t>
                </a:r>
                <a:endParaRPr lang="en-US" altLang="ko-KR" sz="2000" b="1" spc="-100" dirty="0"/>
              </a:p>
              <a:p>
                <a:pPr marL="542925" lvl="1" indent="-161925">
                  <a:lnSpc>
                    <a:spcPct val="110000"/>
                  </a:lnSpc>
                  <a:spcAft>
                    <a:spcPts val="200"/>
                  </a:spcAft>
                  <a:buClr>
                    <a:srgbClr val="00B0F0"/>
                  </a:buClr>
                  <a:buFont typeface="Arial" panose="020B0604020202020204" pitchFamily="34" charset="0"/>
                  <a:buChar char="•"/>
                </a:pPr>
                <a:r>
                  <a:rPr lang="ko-KR" altLang="en-US" spc="-100" dirty="0"/>
                  <a:t>공통 </a:t>
                </a:r>
                <a:r>
                  <a:rPr lang="ko-KR" altLang="en-US" spc="-100" dirty="0" err="1"/>
                  <a:t>클록</a:t>
                </a:r>
                <a:r>
                  <a:rPr lang="ko-KR" altLang="en-US" spc="-100" dirty="0"/>
                  <a:t> 신호의 상승 </a:t>
                </a:r>
                <a:r>
                  <a:rPr lang="ko-KR" altLang="en-US" spc="-100" dirty="0" err="1"/>
                  <a:t>에지에서</a:t>
                </a:r>
                <a:r>
                  <a:rPr lang="ko-KR" altLang="en-US" spc="-100" dirty="0"/>
                  <a:t> 입력 데이터</a:t>
                </a:r>
                <a:r>
                  <a:rPr lang="en-US" altLang="ko-KR" spc="-100" dirty="0"/>
                  <a:t>(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ko-KR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ko-KR" spc="-100" dirty="0"/>
                  <a:t>,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ko-KR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ko-KR" spc="-100" dirty="0"/>
                  <a:t>,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ko-KR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ko-KR" spc="-100" dirty="0"/>
                  <a:t>,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ko-KR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spc="-100" dirty="0"/>
                  <a:t>)</a:t>
                </a:r>
                <a:r>
                  <a:rPr lang="ko-KR" altLang="en-US" spc="-100" dirty="0"/>
                  <a:t>가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spc="-100" dirty="0"/>
                  <a:t> </a:t>
                </a:r>
                <a:r>
                  <a:rPr lang="ko-KR" altLang="en-US" spc="-100" dirty="0" err="1"/>
                  <a:t>플립플롭</a:t>
                </a:r>
                <a:r>
                  <a:rPr lang="ko-KR" altLang="en-US" spc="-100" dirty="0"/>
                  <a:t> </a:t>
                </a:r>
                <a:r>
                  <a:rPr lang="en-US" altLang="ko-KR" spc="-100" dirty="0"/>
                  <a:t>4</a:t>
                </a:r>
                <a:r>
                  <a:rPr lang="ko-KR" altLang="en-US" spc="-100" dirty="0"/>
                  <a:t>개에 동시에 저장되며</a:t>
                </a:r>
                <a:r>
                  <a:rPr lang="en-US" altLang="ko-KR" spc="-100" dirty="0"/>
                  <a:t>, </a:t>
                </a:r>
                <a:r>
                  <a:rPr lang="ko-KR" altLang="en-US" spc="-100" dirty="0"/>
                  <a:t>출력</a:t>
                </a:r>
                <a:r>
                  <a:rPr lang="en-US" altLang="ko-KR" spc="-100" dirty="0"/>
                  <a:t>(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ko-KR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ko-KR" spc="-100" dirty="0"/>
                  <a:t>,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ko-KR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ko-KR" spc="-100" dirty="0"/>
                  <a:t>,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ko-KR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ko-KR" spc="-100" dirty="0"/>
                  <a:t>,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ko-KR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spc="-100" dirty="0"/>
                  <a:t>)</a:t>
                </a:r>
                <a:r>
                  <a:rPr lang="ko-KR" altLang="en-US" spc="-100" dirty="0"/>
                  <a:t>에서는 언제든지 저장된 데이터를 출력할 수 있다</a:t>
                </a:r>
                <a:r>
                  <a:rPr lang="en-US" altLang="ko-KR" spc="-100" dirty="0"/>
                  <a:t>. </a:t>
                </a:r>
              </a:p>
              <a:p>
                <a:pPr marL="542925" lvl="1" indent="-161925">
                  <a:lnSpc>
                    <a:spcPct val="110000"/>
                  </a:lnSpc>
                  <a:spcAft>
                    <a:spcPts val="200"/>
                  </a:spcAft>
                  <a:buClr>
                    <a:srgbClr val="00B0F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i="1" spc="-1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pc="-100" smtClean="0">
                            <a:latin typeface="Cambria Math"/>
                          </a:rPr>
                          <m:t>𝐶𝐿𝑅</m:t>
                        </m:r>
                      </m:e>
                    </m:acc>
                    <m:r>
                      <a:rPr lang="en-US" altLang="ko-KR" b="0" i="1" spc="-100" smtClean="0">
                        <a:latin typeface="Cambria Math"/>
                      </a:rPr>
                      <m:t>=0</m:t>
                    </m:r>
                  </m:oMath>
                </a14:m>
                <a:r>
                  <a:rPr lang="ko-KR" altLang="en-US" spc="-100" dirty="0"/>
                  <a:t>이면 </a:t>
                </a:r>
                <a:r>
                  <a:rPr lang="ko-KR" altLang="en-US" spc="-100" dirty="0" err="1"/>
                  <a:t>클록에</a:t>
                </a:r>
                <a:r>
                  <a:rPr lang="ko-KR" altLang="en-US" spc="-100" dirty="0"/>
                  <a:t> 관계없이 언제든지 모든 </a:t>
                </a:r>
                <a:r>
                  <a:rPr lang="ko-KR" altLang="en-US" spc="-100" dirty="0" err="1"/>
                  <a:t>플립플롭의</a:t>
                </a:r>
                <a:r>
                  <a:rPr lang="ko-KR" altLang="en-US" spc="-100" dirty="0"/>
                  <a:t> 출력을 </a:t>
                </a:r>
                <a:r>
                  <a:rPr lang="en-US" altLang="ko-KR" spc="-100" dirty="0"/>
                  <a:t>0</a:t>
                </a:r>
                <a:r>
                  <a:rPr lang="ko-KR" altLang="en-US" spc="-100" dirty="0"/>
                  <a:t>으로 만들 수 있다</a:t>
                </a:r>
                <a:r>
                  <a:rPr lang="en-US" altLang="ko-KR" spc="-100" dirty="0"/>
                  <a:t>.</a:t>
                </a:r>
                <a:endParaRPr lang="ko-KR" altLang="en-US" spc="-100" dirty="0"/>
              </a:p>
            </p:txBody>
          </p:sp>
        </mc:Choice>
        <mc:Fallback xmlns="">
          <p:sp>
            <p:nvSpPr>
              <p:cNvPr id="6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3501" y="711370"/>
                <a:ext cx="8963994" cy="5669958"/>
              </a:xfrm>
              <a:blipFill rotWithShape="1">
                <a:blip r:embed="rId2"/>
                <a:stretch>
                  <a:fillRect t="-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60" y="2348880"/>
            <a:ext cx="6588252" cy="2476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950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순서 논리 회로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4508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순서 논리 회로의 특징</a:t>
            </a:r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순서 논리 회로의 출력은 외부에서 들어온 입력과 이전 출력 상태에 따라 결정된다</a:t>
            </a:r>
            <a:r>
              <a:rPr lang="en-US" altLang="ko-KR" spc="-100" dirty="0"/>
              <a:t>. </a:t>
            </a:r>
            <a:r>
              <a:rPr lang="ko-KR" altLang="en-US" spc="-100" dirty="0"/>
              <a:t>이러한 동작은 </a:t>
            </a:r>
            <a:r>
              <a:rPr lang="ko-KR" altLang="en-US" spc="-100" dirty="0" err="1"/>
              <a:t>클록</a:t>
            </a:r>
            <a:r>
              <a:rPr lang="ko-KR" altLang="en-US" spc="-100" dirty="0"/>
              <a:t> 펄스가 들어올 때마다 반복해서 일어난다</a:t>
            </a:r>
            <a:r>
              <a:rPr lang="en-US" altLang="ko-KR" spc="-100" dirty="0"/>
              <a:t>.</a:t>
            </a:r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순서 논리 회로는 기억 기능</a:t>
            </a:r>
            <a:r>
              <a:rPr lang="en-US" altLang="ko-KR" spc="-100" dirty="0"/>
              <a:t>(</a:t>
            </a:r>
            <a:r>
              <a:rPr lang="ko-KR" altLang="en-US" spc="-100" dirty="0" err="1"/>
              <a:t>플립플롭</a:t>
            </a:r>
            <a:r>
              <a:rPr lang="en-US" altLang="ko-KR" spc="-100" dirty="0"/>
              <a:t>)</a:t>
            </a:r>
            <a:r>
              <a:rPr lang="ko-KR" altLang="en-US" spc="-100" dirty="0"/>
              <a:t>이 있다</a:t>
            </a:r>
            <a:r>
              <a:rPr lang="en-US" altLang="ko-KR" spc="-100" dirty="0"/>
              <a:t>.</a:t>
            </a:r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대표적인 순서 논리 회로에는 </a:t>
            </a:r>
            <a:r>
              <a:rPr lang="ko-KR" altLang="en-US" spc="-100" dirty="0" err="1"/>
              <a:t>플립플롭</a:t>
            </a:r>
            <a:r>
              <a:rPr lang="en-US" altLang="ko-KR" spc="-100" dirty="0"/>
              <a:t>, </a:t>
            </a:r>
            <a:r>
              <a:rPr lang="ko-KR" altLang="en-US" spc="-100" dirty="0"/>
              <a:t>카운터</a:t>
            </a:r>
            <a:r>
              <a:rPr lang="en-US" altLang="ko-KR" spc="-100" dirty="0"/>
              <a:t>, </a:t>
            </a:r>
            <a:r>
              <a:rPr lang="ko-KR" altLang="en-US" spc="-100" dirty="0"/>
              <a:t>레지스터 등이 있다</a:t>
            </a:r>
            <a:r>
              <a:rPr lang="en-US" altLang="ko-KR" spc="-100" dirty="0"/>
              <a:t>.</a:t>
            </a:r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q"/>
            </a:pPr>
            <a:r>
              <a:rPr lang="ko-KR" altLang="en-US" spc="-100" dirty="0" err="1"/>
              <a:t>클록</a:t>
            </a:r>
            <a:r>
              <a:rPr lang="ko-KR" altLang="en-US" spc="-100" dirty="0"/>
              <a:t> 펄스</a:t>
            </a:r>
            <a:endParaRPr lang="ko-KR" altLang="en-US" b="0" spc="-100" dirty="0"/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b="1" spc="-100" dirty="0" err="1">
                <a:solidFill>
                  <a:srgbClr val="00B0F0"/>
                </a:solidFill>
              </a:rPr>
              <a:t>플립플롭</a:t>
            </a:r>
            <a:r>
              <a:rPr lang="en-US" altLang="ko-KR" spc="-100" dirty="0"/>
              <a:t>(flip-flop)</a:t>
            </a:r>
            <a:r>
              <a:rPr lang="ko-KR" altLang="en-US" spc="-100" dirty="0"/>
              <a:t>은 </a:t>
            </a:r>
            <a:r>
              <a:rPr lang="ko-KR" altLang="en-US" b="1" spc="-100" dirty="0" err="1">
                <a:solidFill>
                  <a:srgbClr val="00B0F0"/>
                </a:solidFill>
              </a:rPr>
              <a:t>클록</a:t>
            </a:r>
            <a:r>
              <a:rPr lang="ko-KR" altLang="en-US" b="1" spc="-100" dirty="0">
                <a:solidFill>
                  <a:srgbClr val="00B0F0"/>
                </a:solidFill>
              </a:rPr>
              <a:t> 펄스</a:t>
            </a:r>
            <a:r>
              <a:rPr lang="en-US" altLang="ko-KR" spc="-100" dirty="0"/>
              <a:t>(Clock Pulse, CP)</a:t>
            </a:r>
            <a:r>
              <a:rPr lang="ko-KR" altLang="en-US" spc="-100" dirty="0"/>
              <a:t>라는 제어 입력을 가지며</a:t>
            </a:r>
            <a:r>
              <a:rPr lang="en-US" altLang="ko-KR" spc="-100" dirty="0"/>
              <a:t>, </a:t>
            </a:r>
            <a:r>
              <a:rPr lang="ko-KR" altLang="en-US" spc="-100" dirty="0"/>
              <a:t>출력은 </a:t>
            </a:r>
            <a:r>
              <a:rPr lang="ko-KR" altLang="en-US" spc="-100" dirty="0" err="1"/>
              <a:t>클록</a:t>
            </a:r>
            <a:r>
              <a:rPr lang="ko-KR" altLang="en-US" spc="-100" dirty="0"/>
              <a:t> 펄스에 </a:t>
            </a:r>
            <a:r>
              <a:rPr lang="ko-KR" altLang="en-US" spc="-100" dirty="0" err="1"/>
              <a:t>동기되어</a:t>
            </a:r>
            <a:r>
              <a:rPr lang="ko-KR" altLang="en-US" spc="-100" dirty="0"/>
              <a:t> 변하고 이러한 변화를 </a:t>
            </a:r>
            <a:r>
              <a:rPr lang="ko-KR" altLang="en-US" spc="-100" dirty="0" err="1"/>
              <a:t>트리거</a:t>
            </a:r>
            <a:r>
              <a:rPr lang="en-US" altLang="ko-KR" spc="-100" dirty="0"/>
              <a:t>(trigger)</a:t>
            </a:r>
            <a:r>
              <a:rPr lang="ko-KR" altLang="en-US" spc="-100" dirty="0"/>
              <a:t>되었다고 한다</a:t>
            </a:r>
            <a:r>
              <a:rPr lang="en-US" altLang="ko-KR" spc="-100" dirty="0"/>
              <a:t>. </a:t>
            </a:r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4080480"/>
            <a:ext cx="5043687" cy="172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7776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순서 논리 회로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47675" lvl="1" indent="-24765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ko-KR" altLang="en-US" sz="2000" b="1" spc="-100" dirty="0"/>
              <a:t>시프트 레지스터</a:t>
            </a:r>
            <a:endParaRPr lang="en-US" altLang="ko-KR" sz="2000" b="1" spc="-100" dirty="0"/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/>
              <a:t>클록</a:t>
            </a:r>
            <a:r>
              <a:rPr lang="ko-KR" altLang="en-US" spc="-100" dirty="0"/>
              <a:t> 펄스가 입력될 때마다 </a:t>
            </a:r>
            <a:r>
              <a:rPr lang="ko-KR" altLang="en-US" spc="-100" dirty="0" err="1"/>
              <a:t>클록</a:t>
            </a:r>
            <a:r>
              <a:rPr lang="ko-KR" altLang="en-US" spc="-100" dirty="0"/>
              <a:t> 펄스의 상승 </a:t>
            </a:r>
            <a:r>
              <a:rPr lang="ko-KR" altLang="en-US" spc="-100" dirty="0" err="1"/>
              <a:t>에지에서</a:t>
            </a:r>
            <a:r>
              <a:rPr lang="ko-KR" altLang="en-US" spc="-100" dirty="0"/>
              <a:t> 입력 데이터가 한 비트씩 오른쪽으로 </a:t>
            </a:r>
            <a:r>
              <a:rPr lang="ko-KR" altLang="en-US" spc="-100" dirty="0" err="1"/>
              <a:t>시프트하면서</a:t>
            </a:r>
            <a:r>
              <a:rPr lang="ko-KR" altLang="en-US" spc="-100" dirty="0"/>
              <a:t> 저장</a:t>
            </a:r>
            <a:r>
              <a:rPr lang="en-US" altLang="ko-KR" spc="-100" dirty="0"/>
              <a:t>(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pc="-100" dirty="0"/>
              <a:t> →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pc="-100" dirty="0"/>
              <a:t>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pc="-100" dirty="0"/>
              <a:t>→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pc="-100" dirty="0"/>
              <a:t>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pc="-100" dirty="0"/>
              <a:t> →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spc="-100" dirty="0"/>
              <a:t>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spc="-100" dirty="0"/>
              <a:t> →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spc="-100" dirty="0"/>
              <a:t>)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이 과정은 새로운 </a:t>
            </a:r>
            <a:r>
              <a:rPr lang="ko-KR" altLang="en-US" spc="-100" dirty="0" err="1"/>
              <a:t>클록</a:t>
            </a:r>
            <a:r>
              <a:rPr lang="ko-KR" altLang="en-US" spc="-100" dirty="0"/>
              <a:t> 펄스의 상승 </a:t>
            </a:r>
            <a:r>
              <a:rPr lang="ko-KR" altLang="en-US" spc="-100" dirty="0" err="1"/>
              <a:t>에지마다</a:t>
            </a:r>
            <a:r>
              <a:rPr lang="ko-KR" altLang="en-US" spc="-100" dirty="0"/>
              <a:t> 반복되므로 네 번째 </a:t>
            </a:r>
            <a:r>
              <a:rPr lang="ko-KR" altLang="en-US" spc="-100" dirty="0" err="1"/>
              <a:t>클록</a:t>
            </a:r>
            <a:r>
              <a:rPr lang="ko-KR" altLang="en-US" spc="-100" dirty="0"/>
              <a:t> 펄스의 상승 </a:t>
            </a:r>
            <a:r>
              <a:rPr lang="ko-KR" altLang="en-US" spc="-100" dirty="0" err="1"/>
              <a:t>에지에서</a:t>
            </a:r>
            <a:r>
              <a:rPr lang="ko-KR" altLang="en-US" spc="-100" dirty="0"/>
              <a:t> 처음에 입력된 데이터 비트가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ko-KR" altLang="en-US" spc="-100" dirty="0"/>
              <a:t>에 나타난다</a:t>
            </a:r>
            <a:r>
              <a:rPr lang="en-US" altLang="ko-KR" spc="-100" dirty="0"/>
              <a:t>.</a:t>
            </a:r>
            <a:endParaRPr lang="ko-KR" altLang="en-US" spc="-100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6468809" cy="186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5404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순서 논리 회로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47675" lvl="1" indent="-24765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ko-KR" altLang="en-US" sz="2000" b="1" spc="-100" dirty="0"/>
              <a:t>병렬 로드를 가지는 양방향 시프트 레지스터</a:t>
            </a:r>
            <a:endParaRPr lang="en-US" altLang="ko-KR" sz="2000" b="1" spc="-100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52" y="1268760"/>
            <a:ext cx="7183689" cy="504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2533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순서 논리 회로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47675" lvl="1" indent="-24765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ko-KR" altLang="en-US" sz="2000" b="1" spc="-100" dirty="0"/>
              <a:t>병렬 로드를 가지는 양방향 시프트 레지스터</a:t>
            </a:r>
            <a:r>
              <a:rPr lang="en-US" altLang="ko-KR" sz="2000" b="1" spc="-100" dirty="0"/>
              <a:t>(</a:t>
            </a:r>
            <a:r>
              <a:rPr lang="ko-KR" altLang="en-US" sz="2000" b="1" spc="-100" dirty="0"/>
              <a:t>계속</a:t>
            </a:r>
            <a:r>
              <a:rPr lang="en-US" altLang="ko-KR" sz="2000" b="1" spc="-100" dirty="0"/>
              <a:t>)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179183" cy="3746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766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집적 회로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b="1" spc="-100" dirty="0">
                <a:solidFill>
                  <a:srgbClr val="00B0F0"/>
                </a:solidFill>
              </a:rPr>
              <a:t>집적 회로</a:t>
            </a:r>
            <a:r>
              <a:rPr lang="en-US" altLang="ko-KR" spc="-100" dirty="0"/>
              <a:t>(Integrated Circuit, IC)</a:t>
            </a:r>
            <a:r>
              <a:rPr lang="ko-KR" altLang="en-US" spc="-100" dirty="0"/>
              <a:t>는 작은 실리콘 칩에 저항</a:t>
            </a:r>
            <a:r>
              <a:rPr lang="en-US" altLang="ko-KR" spc="-100" dirty="0"/>
              <a:t>, </a:t>
            </a:r>
            <a:r>
              <a:rPr lang="ko-KR" altLang="en-US" spc="-100" dirty="0" err="1"/>
              <a:t>커패시터</a:t>
            </a:r>
            <a:r>
              <a:rPr lang="en-US" altLang="ko-KR" spc="-100" dirty="0"/>
              <a:t>, </a:t>
            </a:r>
            <a:r>
              <a:rPr lang="ko-KR" altLang="en-US" spc="-100" dirty="0"/>
              <a:t>다이오드</a:t>
            </a:r>
            <a:r>
              <a:rPr lang="en-US" altLang="ko-KR" spc="-100" dirty="0"/>
              <a:t>, </a:t>
            </a:r>
            <a:r>
              <a:rPr lang="ko-KR" altLang="en-US" spc="-100" dirty="0"/>
              <a:t>트랜지스터 등 전자 부품을 여러 공정을 거쳐 내부적으로 상호 연결한 것</a:t>
            </a:r>
            <a:endParaRPr lang="en-US" altLang="ko-KR" spc="-100" dirty="0"/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칩</a:t>
            </a:r>
            <a:r>
              <a:rPr lang="en-US" altLang="ko-KR" spc="-100" dirty="0"/>
              <a:t>(chip)</a:t>
            </a:r>
            <a:r>
              <a:rPr lang="ko-KR" altLang="en-US" spc="-100" dirty="0"/>
              <a:t>은 실리콘 반도체로 세라믹 또는 플라스틱 기판에 부착하여 외부 핀에 연결한다</a:t>
            </a:r>
            <a:r>
              <a:rPr lang="en-US" altLang="ko-KR" spc="-100" dirty="0"/>
              <a:t>.</a:t>
            </a:r>
            <a:endParaRPr lang="ko-KR" altLang="en-US" spc="-100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53791"/>
            <a:ext cx="6880860" cy="376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8622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집적 회로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47675" lvl="1" indent="-24765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ko-KR" altLang="en-US" sz="2000" b="1" spc="-100" dirty="0"/>
              <a:t>디지털 논리군</a:t>
            </a:r>
            <a:endParaRPr lang="en-US" altLang="ko-KR" sz="2000" b="1" spc="-1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725180"/>
              </p:ext>
            </p:extLst>
          </p:nvPr>
        </p:nvGraphicFramePr>
        <p:xfrm>
          <a:off x="611560" y="1196752"/>
          <a:ext cx="792088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8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="0" spc="-100" baseline="0" dirty="0">
                          <a:solidFill>
                            <a:schemeClr val="tx1"/>
                          </a:solidFill>
                        </a:rPr>
                        <a:t>TTL</a:t>
                      </a:r>
                      <a:endParaRPr lang="ko-KR" altLang="en-US" sz="17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spc="-100" baseline="0" dirty="0">
                          <a:solidFill>
                            <a:srgbClr val="00B0F0"/>
                          </a:solidFill>
                        </a:rPr>
                        <a:t>Transistor-Transistor Logic</a:t>
                      </a:r>
                    </a:p>
                    <a:p>
                      <a:pPr marL="180975" marR="0" lvl="1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최근까지 가장 많이 사용되었다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표준 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TTL 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외에도 고속 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TTL, 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저전력 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TTL, 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저전력 </a:t>
                      </a:r>
                      <a:r>
                        <a:rPr lang="ko-KR" altLang="en-US" sz="1600" b="0" spc="-100" baseline="0" dirty="0" err="1">
                          <a:solidFill>
                            <a:schemeClr val="tx1"/>
                          </a:solidFill>
                        </a:rPr>
                        <a:t>쇼트키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spc="-100" baseline="0" dirty="0" err="1">
                          <a:solidFill>
                            <a:schemeClr val="tx1"/>
                          </a:solidFill>
                        </a:rPr>
                        <a:t>schottky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 TTL, 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고성능 </a:t>
                      </a:r>
                      <a:r>
                        <a:rPr lang="ko-KR" altLang="en-US" sz="1600" b="0" spc="-100" baseline="0" dirty="0" err="1">
                          <a:solidFill>
                            <a:schemeClr val="tx1"/>
                          </a:solidFill>
                        </a:rPr>
                        <a:t>쇼트키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TTL 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등이 있다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180975" marR="0" lvl="1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TTL 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회로의 전원은 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+5V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고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, 0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의 두 논리 레벨은 각각 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0V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+3.5V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다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180975" marR="0" lvl="1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기본 회로는 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NAND </a:t>
                      </a:r>
                      <a:r>
                        <a:rPr lang="ko-KR" altLang="en-US" sz="1600" b="0" spc="-100" baseline="0" dirty="0" err="1">
                          <a:solidFill>
                            <a:schemeClr val="tx1"/>
                          </a:solidFill>
                        </a:rPr>
                        <a:t>게이트다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="0" spc="-100" baseline="0" dirty="0">
                          <a:solidFill>
                            <a:schemeClr val="tx1"/>
                          </a:solidFill>
                        </a:rPr>
                        <a:t>ECL</a:t>
                      </a:r>
                      <a:endParaRPr lang="ko-KR" altLang="en-US" sz="17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Clr>
                          <a:srgbClr val="00B0F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0" spc="-100" baseline="0" dirty="0">
                          <a:solidFill>
                            <a:srgbClr val="00B0F0"/>
                          </a:solidFill>
                        </a:rPr>
                        <a:t>Emitter-Coupled Logic </a:t>
                      </a:r>
                    </a:p>
                    <a:p>
                      <a:pPr marL="180975" indent="-180975" latinLnBrk="1">
                        <a:buClr>
                          <a:srgbClr val="00B0F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슈퍼 컴퓨터 신호 처리기 같은 고속 회로에 사용된다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180975" indent="-180975" latinLnBrk="1">
                        <a:buClr>
                          <a:srgbClr val="00B0F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ECL </a:t>
                      </a:r>
                      <a:r>
                        <a:rPr lang="ko-KR" altLang="en-US" sz="1600" b="0" spc="-100" baseline="0" dirty="0" err="1">
                          <a:solidFill>
                            <a:schemeClr val="tx1"/>
                          </a:solidFill>
                        </a:rPr>
                        <a:t>게이트의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 트랜지스터는 불포화 상태에서 동작하기 때문에 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1~2ns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의 전달 지연 시간만 갖는다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180975" indent="-180975" latinLnBrk="1">
                        <a:buClr>
                          <a:srgbClr val="00B0F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기본 회로는 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NOR </a:t>
                      </a:r>
                      <a:r>
                        <a:rPr lang="ko-KR" altLang="en-US" sz="1600" b="0" spc="-100" baseline="0" dirty="0" err="1">
                          <a:solidFill>
                            <a:schemeClr val="tx1"/>
                          </a:solidFill>
                        </a:rPr>
                        <a:t>게이트다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="0" i="0" u="none" strike="noStrike" kern="1200" spc="-1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MOS</a:t>
                      </a:r>
                      <a:endParaRPr lang="ko-KR" altLang="en-US" sz="17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Clr>
                          <a:srgbClr val="00B0F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0" spc="-100" baseline="0" dirty="0">
                          <a:solidFill>
                            <a:srgbClr val="00B0F0"/>
                          </a:solidFill>
                        </a:rPr>
                        <a:t>Metal-Oxide Semiconductor</a:t>
                      </a:r>
                    </a:p>
                    <a:p>
                      <a:pPr marL="180975" indent="-180975" latinLnBrk="1">
                        <a:buClr>
                          <a:srgbClr val="00B0F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부품의 밀도가 높은 집적 회로에서 주로 사용되는 것으로 금속 산화물 반도체라고 한다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180975" indent="-180975" latinLnBrk="1">
                        <a:buClr>
                          <a:srgbClr val="00B0F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단상 트랜지스터인 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NMOS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가 사용된다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="0" spc="-100" baseline="0" dirty="0">
                          <a:solidFill>
                            <a:schemeClr val="tx1"/>
                          </a:solidFill>
                        </a:rPr>
                        <a:t>CMOS</a:t>
                      </a:r>
                      <a:endParaRPr lang="ko-KR" altLang="en-US" sz="17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spc="-100" baseline="0" dirty="0">
                          <a:solidFill>
                            <a:srgbClr val="00B0F0"/>
                          </a:solidFill>
                        </a:rPr>
                        <a:t>Complementary Metal-Oxide Semiconductor</a:t>
                      </a:r>
                    </a:p>
                    <a:p>
                      <a:pPr marL="180975" marR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NMOS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PMOS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를 서로 연결하여 제작하기 때문에 회로의 밀도가 높고 제조 공정이 단순하며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전력 소비가 적어 경제적이다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180975" marR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4000B 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시리즈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, HC 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시리즈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, HCT 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시리즈가 있다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29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집적 회로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542925" lvl="1" indent="-257175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ko-KR" altLang="en-US" sz="1800" b="1" spc="-100" dirty="0"/>
              <a:t>디지털 </a:t>
            </a:r>
            <a:r>
              <a:rPr lang="ko-KR" altLang="en-US" sz="1800" b="1" spc="-100" dirty="0" err="1"/>
              <a:t>논리군의</a:t>
            </a:r>
            <a:r>
              <a:rPr lang="ko-KR" altLang="en-US" sz="1800" b="1" spc="-100" dirty="0"/>
              <a:t> 전기적 특성</a:t>
            </a:r>
            <a:endParaRPr lang="en-US" altLang="ko-KR" sz="1800" b="1" spc="-1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393051"/>
              </p:ext>
            </p:extLst>
          </p:nvPr>
        </p:nvGraphicFramePr>
        <p:xfrm>
          <a:off x="611560" y="1196752"/>
          <a:ext cx="792088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8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b="0" spc="-100" baseline="0" dirty="0">
                          <a:solidFill>
                            <a:schemeClr val="tx1"/>
                          </a:solidFill>
                        </a:rPr>
                        <a:t>전파지연시간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spc="-100" baseline="0" dirty="0">
                          <a:solidFill>
                            <a:srgbClr val="00B0F0"/>
                          </a:solidFill>
                        </a:rPr>
                        <a:t>gate propagation delay</a:t>
                      </a:r>
                    </a:p>
                    <a:p>
                      <a:pPr marL="180975" marR="0" lvl="1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신호가 입력되어서 출력될 때까지의 시간을 말하며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spc="-100" baseline="0" dirty="0" err="1">
                          <a:solidFill>
                            <a:schemeClr val="tx1"/>
                          </a:solidFill>
                        </a:rPr>
                        <a:t>게이트의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 동작 속도이다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b="0" spc="-100" baseline="0" dirty="0">
                          <a:solidFill>
                            <a:schemeClr val="tx1"/>
                          </a:solidFill>
                        </a:rPr>
                        <a:t>전력소모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Clr>
                          <a:srgbClr val="00B0F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0" spc="-100" baseline="0" dirty="0">
                          <a:solidFill>
                            <a:srgbClr val="00B0F0"/>
                          </a:solidFill>
                        </a:rPr>
                        <a:t>power dissipation </a:t>
                      </a:r>
                    </a:p>
                    <a:p>
                      <a:pPr marL="180975" indent="-180975" latinLnBrk="1">
                        <a:buClr>
                          <a:srgbClr val="00B0F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spc="-100" baseline="0" dirty="0" err="1">
                          <a:solidFill>
                            <a:schemeClr val="tx1"/>
                          </a:solidFill>
                        </a:rPr>
                        <a:t>게이트가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 동작할 때 소모되는 전력량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b="0" i="0" u="none" strike="noStrike" kern="1200" spc="-1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잡음여유도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Clr>
                          <a:srgbClr val="00B0F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0" spc="-100" baseline="0" dirty="0">
                          <a:solidFill>
                            <a:srgbClr val="00B0F0"/>
                          </a:solidFill>
                        </a:rPr>
                        <a:t>noise margin</a:t>
                      </a:r>
                    </a:p>
                    <a:p>
                      <a:pPr marL="180975" indent="-180975" latinLnBrk="1">
                        <a:buClr>
                          <a:srgbClr val="00B0F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최대로 허용된 잡음 마진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b="0" spc="-100" baseline="0" dirty="0">
                          <a:solidFill>
                            <a:schemeClr val="tx1"/>
                          </a:solidFill>
                        </a:rPr>
                        <a:t>팬</a:t>
                      </a:r>
                      <a:r>
                        <a:rPr lang="en-US" altLang="ko-KR" sz="1700" b="0" spc="-100" baseline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700" b="0" spc="-100" baseline="0" dirty="0">
                          <a:solidFill>
                            <a:schemeClr val="tx1"/>
                          </a:solidFill>
                        </a:rPr>
                        <a:t>아웃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spc="-100" baseline="0" dirty="0">
                          <a:solidFill>
                            <a:srgbClr val="00B0F0"/>
                          </a:solidFill>
                        </a:rPr>
                        <a:t>fan-out</a:t>
                      </a:r>
                    </a:p>
                    <a:p>
                      <a:pPr marL="180975" marR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하나의 </a:t>
                      </a:r>
                      <a:r>
                        <a:rPr lang="ko-KR" altLang="en-US" sz="1600" b="0" spc="-100" baseline="0" dirty="0" err="1">
                          <a:solidFill>
                            <a:schemeClr val="tx1"/>
                          </a:solidFill>
                        </a:rPr>
                        <a:t>게이트의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 출력으로부터 다른 여러 개의 입력들로 공급되는 전류</a:t>
                      </a:r>
                    </a:p>
                    <a:p>
                      <a:pPr marL="180975" marR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정상적인 동작으로 하나의 출력이 최대 몇 개의 입력으로 연결되는가를 나타낸다</a:t>
                      </a:r>
                      <a:r>
                        <a:rPr lang="en-US" altLang="ko-KR" sz="1600" b="0" spc="-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721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집적 회로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47675" lvl="1" indent="-24765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ko-KR" altLang="en-US" sz="2000" b="1" spc="-100" dirty="0"/>
              <a:t>집적 회로의 분류</a:t>
            </a:r>
            <a:endParaRPr lang="en-US" altLang="ko-KR" sz="2000" b="1" spc="-100" dirty="0"/>
          </a:p>
          <a:p>
            <a:pPr marL="200025" lvl="1" indent="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None/>
            </a:pPr>
            <a:endParaRPr lang="en-US" altLang="ko-KR" sz="1800" spc="-100" dirty="0"/>
          </a:p>
          <a:p>
            <a:pPr marL="200025" lvl="1" indent="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None/>
            </a:pPr>
            <a:endParaRPr lang="en-US" altLang="ko-KR" sz="1800" spc="-100" dirty="0"/>
          </a:p>
          <a:p>
            <a:pPr marL="200025" lvl="1" indent="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None/>
            </a:pPr>
            <a:endParaRPr lang="en-US" altLang="ko-KR" sz="1800" spc="-100" dirty="0"/>
          </a:p>
          <a:p>
            <a:pPr marL="200025" lvl="1" indent="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None/>
            </a:pPr>
            <a:endParaRPr lang="en-US" altLang="ko-KR" sz="1800" spc="-100" dirty="0"/>
          </a:p>
          <a:p>
            <a:pPr marL="200025" lvl="1" indent="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None/>
            </a:pPr>
            <a:endParaRPr lang="en-US" altLang="ko-KR" sz="1800" spc="-100" dirty="0"/>
          </a:p>
          <a:p>
            <a:pPr marL="200025" lvl="1" indent="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None/>
            </a:pPr>
            <a:endParaRPr lang="en-US" altLang="ko-KR" sz="1800" spc="-100" dirty="0"/>
          </a:p>
          <a:p>
            <a:pPr marL="200025" lvl="1" indent="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None/>
            </a:pPr>
            <a:endParaRPr lang="en-US" altLang="ko-KR" sz="1800" spc="-100" dirty="0"/>
          </a:p>
          <a:p>
            <a:pPr marL="200025" lvl="1" indent="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None/>
            </a:pPr>
            <a:endParaRPr lang="en-US" altLang="ko-KR" sz="1800" spc="-100" dirty="0"/>
          </a:p>
          <a:p>
            <a:pPr marL="628650" lvl="1" indent="-28575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ko-KR" altLang="en-US" sz="1800" b="1" spc="-100" dirty="0"/>
              <a:t>디지털 시스템의 장점</a:t>
            </a:r>
            <a:endParaRPr lang="en-US" altLang="ko-KR" sz="1800" b="1" spc="-100" dirty="0"/>
          </a:p>
          <a:p>
            <a:pPr marL="714375" lvl="1" indent="-17145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디지털 시스템의 소형화 및 경량화</a:t>
            </a:r>
          </a:p>
          <a:p>
            <a:pPr marL="714375" lvl="1" indent="-17145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생산 가격의 저렴화</a:t>
            </a:r>
          </a:p>
          <a:p>
            <a:pPr marL="714375" lvl="1" indent="-17145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소비 전력의 감소</a:t>
            </a:r>
          </a:p>
          <a:p>
            <a:pPr marL="714375" lvl="1" indent="-17145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동작 속도의 고속화</a:t>
            </a:r>
          </a:p>
          <a:p>
            <a:pPr marL="714375" lvl="1" indent="-17145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디지털 시스템의 신뢰도 향상</a:t>
            </a:r>
            <a:endParaRPr lang="en-US" altLang="ko-KR" spc="-100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4812373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8021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 </a:t>
            </a:r>
            <a:r>
              <a:rPr lang="ko-KR" altLang="en-US" dirty="0"/>
              <a:t>집적 회로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47675" lvl="1" indent="-24765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en-US" altLang="ko-KR" sz="2000" b="1" spc="-100" dirty="0"/>
              <a:t> IC </a:t>
            </a:r>
            <a:r>
              <a:rPr lang="ko-KR" altLang="en-US" sz="2000" b="1" spc="-100" dirty="0"/>
              <a:t>패키지</a:t>
            </a:r>
            <a:endParaRPr lang="en-US" altLang="ko-KR" sz="2000" b="1" spc="-100" dirty="0"/>
          </a:p>
          <a:p>
            <a:pPr marL="628650" lvl="1" indent="-17145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PCB</a:t>
            </a:r>
            <a:r>
              <a:rPr lang="ko-KR" altLang="en-US" spc="-100" dirty="0"/>
              <a:t>에 장착하는 방법에 따라 </a:t>
            </a:r>
            <a:r>
              <a:rPr lang="ko-KR" altLang="en-US" b="1" spc="-100" dirty="0">
                <a:solidFill>
                  <a:srgbClr val="00B0F0"/>
                </a:solidFill>
              </a:rPr>
              <a:t>삽입 </a:t>
            </a:r>
            <a:r>
              <a:rPr lang="ko-KR" altLang="en-US" b="1" spc="-100" dirty="0" err="1">
                <a:solidFill>
                  <a:srgbClr val="00B0F0"/>
                </a:solidFill>
              </a:rPr>
              <a:t>장착형</a:t>
            </a:r>
            <a:r>
              <a:rPr lang="en-US" altLang="ko-KR" spc="-100" dirty="0"/>
              <a:t>(through-hole mounted)</a:t>
            </a:r>
            <a:r>
              <a:rPr lang="ko-KR" altLang="en-US" spc="-100" dirty="0"/>
              <a:t>과 </a:t>
            </a:r>
            <a:r>
              <a:rPr lang="ko-KR" altLang="en-US" b="1" spc="-100" dirty="0">
                <a:solidFill>
                  <a:srgbClr val="00B0F0"/>
                </a:solidFill>
              </a:rPr>
              <a:t>표면 </a:t>
            </a:r>
            <a:r>
              <a:rPr lang="ko-KR" altLang="en-US" b="1" spc="-100" dirty="0" err="1">
                <a:solidFill>
                  <a:srgbClr val="00B0F0"/>
                </a:solidFill>
              </a:rPr>
              <a:t>실장형</a:t>
            </a:r>
            <a:r>
              <a:rPr lang="en-US" altLang="ko-KR" spc="-100" dirty="0"/>
              <a:t>(Surface-Mounted Device, SMD)</a:t>
            </a:r>
            <a:r>
              <a:rPr lang="ko-KR" altLang="en-US" spc="-100" dirty="0"/>
              <a:t>으로 구분</a:t>
            </a:r>
            <a:endParaRPr lang="en-US" altLang="ko-KR" spc="-100" dirty="0"/>
          </a:p>
          <a:p>
            <a:pPr marL="628650" lvl="1" indent="-17145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삽입 </a:t>
            </a:r>
            <a:r>
              <a:rPr lang="ko-KR" altLang="en-US" spc="-100" dirty="0" err="1"/>
              <a:t>장착형</a:t>
            </a:r>
            <a:r>
              <a:rPr lang="ko-KR" altLang="en-US" spc="-100" dirty="0"/>
              <a:t> </a:t>
            </a:r>
            <a:r>
              <a:rPr lang="en-US" altLang="ko-KR" spc="-100" dirty="0"/>
              <a:t>IC</a:t>
            </a:r>
            <a:r>
              <a:rPr lang="ko-KR" altLang="en-US" spc="-100" dirty="0"/>
              <a:t>는 </a:t>
            </a:r>
            <a:r>
              <a:rPr lang="en-US" altLang="ko-KR" spc="-100" dirty="0">
                <a:solidFill>
                  <a:srgbClr val="00B0F0"/>
                </a:solidFill>
              </a:rPr>
              <a:t>DIP</a:t>
            </a:r>
            <a:r>
              <a:rPr lang="en-US" altLang="ko-KR" spc="-100" dirty="0"/>
              <a:t>(Dual-In-line Package) </a:t>
            </a:r>
            <a:r>
              <a:rPr lang="ko-KR" altLang="en-US" spc="-100" dirty="0"/>
              <a:t>형태</a:t>
            </a:r>
            <a:r>
              <a:rPr lang="en-US" altLang="ko-KR" spc="-100" dirty="0"/>
              <a:t> </a:t>
            </a:r>
          </a:p>
          <a:p>
            <a:pPr marL="628650" lvl="1" indent="-17145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표면 </a:t>
            </a:r>
            <a:r>
              <a:rPr lang="ko-KR" altLang="en-US" spc="-100" dirty="0" err="1"/>
              <a:t>실장형</a:t>
            </a:r>
            <a:r>
              <a:rPr lang="ko-KR" altLang="en-US" spc="-100" dirty="0"/>
              <a:t> </a:t>
            </a:r>
            <a:r>
              <a:rPr lang="en-US" altLang="ko-KR" spc="-100" dirty="0"/>
              <a:t>IC</a:t>
            </a:r>
            <a:r>
              <a:rPr lang="ko-KR" altLang="en-US" spc="-100" dirty="0"/>
              <a:t>로는 </a:t>
            </a:r>
            <a:r>
              <a:rPr lang="en-US" altLang="ko-KR" spc="-100" dirty="0">
                <a:solidFill>
                  <a:srgbClr val="00B0F0"/>
                </a:solidFill>
              </a:rPr>
              <a:t>SOIC</a:t>
            </a:r>
            <a:r>
              <a:rPr lang="en-US" altLang="ko-KR" spc="-100" dirty="0"/>
              <a:t>(Small Outline Integrated Circuit), </a:t>
            </a:r>
            <a:r>
              <a:rPr lang="en-US" altLang="ko-KR" spc="-100" dirty="0">
                <a:solidFill>
                  <a:srgbClr val="00B0F0"/>
                </a:solidFill>
              </a:rPr>
              <a:t>QFP</a:t>
            </a:r>
            <a:r>
              <a:rPr lang="en-US" altLang="ko-KR" spc="-100" dirty="0"/>
              <a:t>(Quad Flat Package), </a:t>
            </a:r>
            <a:r>
              <a:rPr lang="en-US" altLang="ko-KR" spc="-100" dirty="0">
                <a:solidFill>
                  <a:srgbClr val="00B0F0"/>
                </a:solidFill>
              </a:rPr>
              <a:t>PLCC</a:t>
            </a:r>
            <a:r>
              <a:rPr lang="en-US" altLang="ko-KR" spc="-100" dirty="0"/>
              <a:t>(Plastic Leaded Chip Carrier) </a:t>
            </a:r>
            <a:r>
              <a:rPr lang="ko-KR" altLang="en-US" spc="-100" dirty="0"/>
              <a:t>등이 있다</a:t>
            </a:r>
            <a:r>
              <a:rPr lang="en-US" altLang="ko-KR" spc="-100" dirty="0"/>
              <a:t>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87" y="2996952"/>
            <a:ext cx="730758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53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순서 논리 회로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447675" lvl="1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ko-KR" altLang="en-US" sz="1800" b="1" spc="-100" dirty="0"/>
              <a:t>펄스 전이 검출기</a:t>
            </a:r>
            <a:endParaRPr lang="en-US" altLang="ko-KR" sz="1800" b="1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실제 회로에서 </a:t>
            </a:r>
            <a:r>
              <a:rPr lang="ko-KR" altLang="en-US" spc="-100" dirty="0" err="1"/>
              <a:t>클록</a:t>
            </a:r>
            <a:r>
              <a:rPr lang="ko-KR" altLang="en-US" spc="-100" dirty="0"/>
              <a:t> 펄스는 상승 에지나 하강 </a:t>
            </a:r>
            <a:r>
              <a:rPr lang="ko-KR" altLang="en-US" spc="-100" dirty="0" err="1"/>
              <a:t>에지에서</a:t>
            </a:r>
            <a:r>
              <a:rPr lang="ko-KR" altLang="en-US" spc="-100" dirty="0"/>
              <a:t> 순간적으로 </a:t>
            </a:r>
            <a:r>
              <a:rPr lang="en-US" altLang="ko-KR" spc="-100" dirty="0"/>
              <a:t>1</a:t>
            </a:r>
            <a:r>
              <a:rPr lang="ko-KR" altLang="en-US" spc="-100" dirty="0"/>
              <a:t>이 되는 날카로운 파형을 만들어 </a:t>
            </a:r>
            <a:r>
              <a:rPr lang="ko-KR" altLang="en-US" spc="-100" dirty="0" err="1"/>
              <a:t>플립플롭을</a:t>
            </a:r>
            <a:r>
              <a:rPr lang="ko-KR" altLang="en-US" spc="-100" dirty="0"/>
              <a:t> 동작시키는데</a:t>
            </a:r>
            <a:r>
              <a:rPr lang="en-US" altLang="ko-KR" spc="-100" dirty="0"/>
              <a:t>, </a:t>
            </a:r>
            <a:r>
              <a:rPr lang="ko-KR" altLang="en-US" spc="-100" dirty="0"/>
              <a:t>이 파형을 에지 </a:t>
            </a:r>
            <a:r>
              <a:rPr lang="ko-KR" altLang="en-US" spc="-100" dirty="0" err="1"/>
              <a:t>트리거</a:t>
            </a:r>
            <a:r>
              <a:rPr lang="en-US" altLang="ko-KR" spc="-100" dirty="0"/>
              <a:t>(edge trigger)</a:t>
            </a:r>
            <a:r>
              <a:rPr lang="ko-KR" altLang="en-US" spc="-100" dirty="0"/>
              <a:t>라고 한다</a:t>
            </a:r>
            <a:r>
              <a:rPr lang="en-US" altLang="ko-KR" spc="-100" dirty="0"/>
              <a:t>.</a:t>
            </a:r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 err="1"/>
              <a:t>클록</a:t>
            </a:r>
            <a:r>
              <a:rPr lang="ko-KR" altLang="en-US" spc="-100" dirty="0"/>
              <a:t> 펄스</a:t>
            </a:r>
            <a:r>
              <a:rPr lang="en-US" altLang="ko-KR" spc="-100" dirty="0"/>
              <a:t>(</a:t>
            </a:r>
            <a:r>
              <a:rPr lang="ko-KR" altLang="en-US" spc="-100" dirty="0" err="1"/>
              <a:t>구형파</a:t>
            </a:r>
            <a:r>
              <a:rPr lang="en-US" altLang="ko-KR" spc="-100" dirty="0"/>
              <a:t>)</a:t>
            </a:r>
            <a:r>
              <a:rPr lang="ko-KR" altLang="en-US" spc="-100" dirty="0"/>
              <a:t>로 에지 </a:t>
            </a:r>
            <a:r>
              <a:rPr lang="ko-KR" altLang="en-US" spc="-100" dirty="0" err="1"/>
              <a:t>트리거를</a:t>
            </a:r>
            <a:r>
              <a:rPr lang="ko-KR" altLang="en-US" spc="-100" dirty="0"/>
              <a:t> 만들려면 </a:t>
            </a:r>
            <a:r>
              <a:rPr lang="ko-KR" altLang="en-US" b="1" spc="-100" dirty="0">
                <a:solidFill>
                  <a:srgbClr val="00B0F0"/>
                </a:solidFill>
              </a:rPr>
              <a:t>펄스 전이 검출기</a:t>
            </a:r>
            <a:r>
              <a:rPr lang="ko-KR" altLang="en-US" spc="-100" dirty="0"/>
              <a:t>가 필요하다</a:t>
            </a:r>
            <a:endParaRPr lang="en-US" altLang="ko-KR" spc="-100" dirty="0"/>
          </a:p>
          <a:p>
            <a:pPr marL="447675" lvl="1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v"/>
            </a:pPr>
            <a:endParaRPr lang="en-US" altLang="ko-KR" sz="1800" b="1" spc="-100" dirty="0"/>
          </a:p>
          <a:p>
            <a:pPr marL="447675" lvl="1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v"/>
            </a:pPr>
            <a:endParaRPr lang="en-US" altLang="ko-KR" sz="1800" spc="-100" dirty="0"/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637794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599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순서 논리 회로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4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3501" y="692696"/>
                <a:ext cx="8963994" cy="5669958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2B6278"/>
                  </a:buClr>
                  <a:buSzPct val="100000"/>
                  <a:buFont typeface="Wingdings" panose="05000000000000000000" pitchFamily="2" charset="2"/>
                  <a:buChar char="q"/>
                </a:pPr>
                <a:r>
                  <a:rPr lang="ko-KR" altLang="en-US" spc="-100" dirty="0"/>
                  <a:t>플립플롭의 종류</a:t>
                </a:r>
                <a:endParaRPr lang="ko-KR" altLang="en-US" b="0" spc="-100" dirty="0"/>
              </a:p>
              <a:p>
                <a:pPr marL="542925" lvl="1" indent="-285750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2B6278"/>
                  </a:buClr>
                  <a:buFont typeface="Wingdings" panose="05000000000000000000" pitchFamily="2" charset="2"/>
                  <a:buChar char="v"/>
                </a:pPr>
                <a:r>
                  <a:rPr lang="ko-KR" altLang="en-US" sz="1800" b="1" spc="-100" dirty="0" err="1"/>
                  <a:t>플립플롭의</a:t>
                </a:r>
                <a:r>
                  <a:rPr lang="ko-KR" altLang="en-US" sz="1800" b="1" spc="-100" dirty="0"/>
                  <a:t> 특징</a:t>
                </a:r>
                <a:endParaRPr lang="en-US" altLang="ko-KR" sz="1800" b="1" spc="-100" dirty="0"/>
              </a:p>
              <a:p>
                <a:pPr marL="628650" lvl="1" indent="-179388">
                  <a:lnSpc>
                    <a:spcPct val="120000"/>
                  </a:lnSpc>
                  <a:spcBef>
                    <a:spcPts val="0"/>
                  </a:spcBef>
                  <a:buClr>
                    <a:srgbClr val="00B0F0"/>
                  </a:buClr>
                  <a:buFont typeface="맑은 고딕" panose="020B0503020000020004" pitchFamily="50" charset="-127"/>
                  <a:buChar char="•"/>
                </a:pPr>
                <a:r>
                  <a:rPr lang="ko-KR" altLang="en-US" spc="-100" dirty="0" err="1"/>
                  <a:t>플립플롭은</a:t>
                </a:r>
                <a:r>
                  <a:rPr lang="ko-KR" altLang="en-US" spc="-100" dirty="0"/>
                  <a:t> </a:t>
                </a:r>
                <a:r>
                  <a:rPr lang="en-US" altLang="ko-KR" spc="-100" dirty="0"/>
                  <a:t>1</a:t>
                </a:r>
                <a:r>
                  <a:rPr lang="ko-KR" altLang="en-US" spc="-100" dirty="0"/>
                  <a:t>비트의 정보를 기억할 수 있는 기억 소자다</a:t>
                </a:r>
                <a:r>
                  <a:rPr lang="en-US" altLang="ko-KR" spc="-100" dirty="0"/>
                  <a:t>.</a:t>
                </a:r>
              </a:p>
              <a:p>
                <a:pPr marL="628650" lvl="1" indent="-179388">
                  <a:lnSpc>
                    <a:spcPct val="120000"/>
                  </a:lnSpc>
                  <a:spcBef>
                    <a:spcPts val="0"/>
                  </a:spcBef>
                  <a:buClr>
                    <a:srgbClr val="00B0F0"/>
                  </a:buClr>
                  <a:buFont typeface="맑은 고딕" panose="020B0503020000020004" pitchFamily="50" charset="-127"/>
                  <a:buChar char="•"/>
                </a:pPr>
                <a:r>
                  <a:rPr lang="ko-KR" altLang="en-US" spc="-100" dirty="0" err="1"/>
                  <a:t>플립플롭은</a:t>
                </a:r>
                <a:r>
                  <a:rPr lang="ko-KR" altLang="en-US" spc="-100" dirty="0"/>
                  <a:t> 제어 입력인 </a:t>
                </a:r>
                <a:r>
                  <a:rPr lang="ko-KR" altLang="en-US" spc="-100" dirty="0" err="1"/>
                  <a:t>클록</a:t>
                </a:r>
                <a:r>
                  <a:rPr lang="ko-KR" altLang="en-US" spc="-100" dirty="0"/>
                  <a:t> 펄스가 있으며 다음 </a:t>
                </a:r>
                <a:r>
                  <a:rPr lang="ko-KR" altLang="en-US" spc="-100" dirty="0" err="1"/>
                  <a:t>클록</a:t>
                </a:r>
                <a:r>
                  <a:rPr lang="ko-KR" altLang="en-US" spc="-100" dirty="0"/>
                  <a:t> 펄스가 들어올 때까지 현재 상태를 유지한다</a:t>
                </a:r>
                <a:r>
                  <a:rPr lang="en-US" altLang="ko-KR" spc="-100" dirty="0"/>
                  <a:t>.</a:t>
                </a:r>
              </a:p>
              <a:p>
                <a:pPr marL="628650" lvl="1" indent="-179388">
                  <a:lnSpc>
                    <a:spcPct val="120000"/>
                  </a:lnSpc>
                  <a:spcBef>
                    <a:spcPts val="0"/>
                  </a:spcBef>
                  <a:buClr>
                    <a:srgbClr val="00B0F0"/>
                  </a:buClr>
                  <a:buFont typeface="맑은 고딕" panose="020B0503020000020004" pitchFamily="50" charset="-127"/>
                  <a:buChar char="•"/>
                </a:pPr>
                <a:r>
                  <a:rPr lang="ko-KR" altLang="en-US" spc="-100" dirty="0" err="1"/>
                  <a:t>플립플롭은</a:t>
                </a:r>
                <a:r>
                  <a:rPr lang="ko-KR" altLang="en-US" spc="-100" dirty="0"/>
                  <a:t> </a:t>
                </a:r>
                <a:r>
                  <a:rPr lang="en-US" altLang="ko-KR" i="1" spc="-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ko-KR" altLang="en-US" spc="-100" dirty="0"/>
                  <a:t>와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ko-KR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ko-KR" altLang="en-US" spc="-100" dirty="0"/>
                  <a:t>로 표시된 출력이 </a:t>
                </a:r>
                <a:r>
                  <a:rPr lang="en-US" altLang="ko-KR" spc="-100" dirty="0"/>
                  <a:t>2</a:t>
                </a:r>
                <a:r>
                  <a:rPr lang="ko-KR" altLang="en-US" spc="-100" dirty="0"/>
                  <a:t>개 있으며 </a:t>
                </a:r>
                <a:r>
                  <a:rPr lang="en-US" altLang="ko-KR" i="1" spc="-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ko-KR" altLang="en-US" spc="-100" dirty="0"/>
                  <a:t>와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ko-KR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</m:acc>
                    <m:r>
                      <a:rPr lang="en-US" altLang="ko-KR" i="1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ko-KR" altLang="en-US" spc="-100" dirty="0"/>
                  <a:t>의 상태는 서로 보수가 되어야 정상 상태가 된다</a:t>
                </a:r>
                <a:r>
                  <a:rPr lang="en-US" altLang="ko-KR" spc="-100" dirty="0"/>
                  <a:t>.</a:t>
                </a:r>
              </a:p>
              <a:p>
                <a:pPr marL="628650" lvl="1" indent="-179388">
                  <a:lnSpc>
                    <a:spcPct val="120000"/>
                  </a:lnSpc>
                  <a:spcBef>
                    <a:spcPts val="0"/>
                  </a:spcBef>
                  <a:buClr>
                    <a:srgbClr val="00B0F0"/>
                  </a:buClr>
                  <a:buFont typeface="맑은 고딕" panose="020B0503020000020004" pitchFamily="50" charset="-127"/>
                  <a:buChar char="•"/>
                </a:pPr>
                <a:r>
                  <a:rPr lang="ko-KR" altLang="en-US" spc="-100" dirty="0" err="1"/>
                  <a:t>플립플롭은</a:t>
                </a:r>
                <a:r>
                  <a:rPr lang="ko-KR" altLang="en-US" spc="-100" dirty="0"/>
                  <a:t> </a:t>
                </a:r>
                <a:r>
                  <a:rPr lang="en-US" altLang="ko-KR" spc="-100" dirty="0"/>
                  <a:t>RAM</a:t>
                </a:r>
                <a:r>
                  <a:rPr lang="ko-KR" altLang="en-US" spc="-100" dirty="0"/>
                  <a:t>의 구성 요소로도 사용된다</a:t>
                </a:r>
                <a:r>
                  <a:rPr lang="en-US" altLang="ko-KR" spc="-100" dirty="0"/>
                  <a:t>.</a:t>
                </a:r>
              </a:p>
              <a:p>
                <a:pPr marL="628650" lvl="1" indent="-179388">
                  <a:lnSpc>
                    <a:spcPct val="120000"/>
                  </a:lnSpc>
                  <a:spcBef>
                    <a:spcPts val="0"/>
                  </a:spcBef>
                  <a:buClr>
                    <a:srgbClr val="00B0F0"/>
                  </a:buClr>
                  <a:buFont typeface="맑은 고딕" panose="020B0503020000020004" pitchFamily="50" charset="-127"/>
                  <a:buChar char="•"/>
                </a:pPr>
                <a:r>
                  <a:rPr lang="ko-KR" altLang="en-US" spc="-100" dirty="0" err="1"/>
                  <a:t>플립플롭에는</a:t>
                </a:r>
                <a:r>
                  <a:rPr lang="ko-KR" altLang="en-US" spc="-100" dirty="0"/>
                  <a:t> </a:t>
                </a:r>
                <a:r>
                  <a:rPr lang="en-US" altLang="ko-KR" i="1" spc="-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</a:t>
                </a:r>
                <a:r>
                  <a:rPr lang="en-US" altLang="ko-KR" spc="-100" dirty="0"/>
                  <a:t> </a:t>
                </a:r>
                <a:r>
                  <a:rPr lang="ko-KR" altLang="en-US" spc="-100" dirty="0" err="1"/>
                  <a:t>플립플롭</a:t>
                </a:r>
                <a:r>
                  <a:rPr lang="en-US" altLang="ko-KR" spc="-100" dirty="0"/>
                  <a:t>, </a:t>
                </a:r>
                <a:r>
                  <a:rPr lang="en-US" altLang="ko-KR" i="1" spc="-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JK</a:t>
                </a:r>
                <a:r>
                  <a:rPr lang="en-US" altLang="ko-KR" spc="-100" dirty="0"/>
                  <a:t> </a:t>
                </a:r>
                <a:r>
                  <a:rPr lang="ko-KR" altLang="en-US" spc="-100" dirty="0" err="1"/>
                  <a:t>플립플롭</a:t>
                </a:r>
                <a:r>
                  <a:rPr lang="en-US" altLang="ko-KR" spc="-100" dirty="0"/>
                  <a:t>, </a:t>
                </a:r>
                <a:r>
                  <a:rPr lang="en-US" altLang="ko-KR" i="1" spc="-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spc="-100" dirty="0"/>
                  <a:t> </a:t>
                </a:r>
                <a:r>
                  <a:rPr lang="ko-KR" altLang="en-US" spc="-100" dirty="0" err="1"/>
                  <a:t>플립플롭</a:t>
                </a:r>
                <a:r>
                  <a:rPr lang="en-US" altLang="ko-KR" spc="-100" dirty="0"/>
                  <a:t>, </a:t>
                </a:r>
                <a:r>
                  <a:rPr lang="en-US" altLang="ko-KR" i="1" spc="-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ko-KR" spc="-100" dirty="0"/>
                  <a:t> </a:t>
                </a:r>
                <a:r>
                  <a:rPr lang="ko-KR" altLang="en-US" spc="-100" dirty="0" err="1"/>
                  <a:t>플립플롭이</a:t>
                </a:r>
                <a:r>
                  <a:rPr lang="ko-KR" altLang="en-US" spc="-100" dirty="0"/>
                  <a:t> 있다</a:t>
                </a:r>
                <a:r>
                  <a:rPr lang="en-US" altLang="ko-KR" spc="-100" dirty="0"/>
                  <a:t>.</a:t>
                </a:r>
              </a:p>
              <a:p>
                <a:pPr marL="542925" lvl="1" indent="-179388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00B0F0"/>
                  </a:buClr>
                  <a:buFont typeface="맑은 고딕" panose="020B0503020000020004" pitchFamily="50" charset="-127"/>
                  <a:buChar char="•"/>
                </a:pPr>
                <a:endParaRPr lang="en-US" altLang="ko-KR" spc="-100" dirty="0"/>
              </a:p>
            </p:txBody>
          </p:sp>
        </mc:Choice>
        <mc:Fallback xmlns="">
          <p:sp>
            <p:nvSpPr>
              <p:cNvPr id="9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3501" y="692696"/>
                <a:ext cx="8963994" cy="5669958"/>
              </a:xfrm>
              <a:blipFill rotWithShape="1">
                <a:blip r:embed="rId2"/>
                <a:stretch>
                  <a:fillRect t="-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17032"/>
            <a:ext cx="5472608" cy="288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468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순서 논리 회로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2200" spc="-100" dirty="0">
                <a:solidFill>
                  <a:srgbClr val="2B6278"/>
                </a:solidFill>
              </a:rPr>
              <a:t>     </a:t>
            </a:r>
            <a:r>
              <a:rPr lang="ko-KR" altLang="en-US" sz="2200" spc="-100" dirty="0" err="1">
                <a:solidFill>
                  <a:srgbClr val="2B6278"/>
                </a:solidFill>
              </a:rPr>
              <a:t>플립플롭</a:t>
            </a:r>
            <a:endParaRPr lang="ko-KR" altLang="en-US" sz="2200" spc="-100" dirty="0">
              <a:solidFill>
                <a:srgbClr val="2B6278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ko-KR" i="1" spc="-100" dirty="0"/>
              <a:t>SR</a:t>
            </a:r>
            <a:r>
              <a:rPr lang="en-US" altLang="ko-KR" spc="-100" dirty="0"/>
              <a:t> </a:t>
            </a:r>
            <a:r>
              <a:rPr lang="ko-KR" altLang="en-US" spc="-100" dirty="0" err="1"/>
              <a:t>래치</a:t>
            </a:r>
            <a:endParaRPr lang="ko-KR" altLang="en-US" b="0" spc="-1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01984" y="731957"/>
            <a:ext cx="341760" cy="430887"/>
            <a:chOff x="1454125" y="2542102"/>
            <a:chExt cx="341760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1475656" y="2596842"/>
              <a:ext cx="288032" cy="340519"/>
            </a:xfrm>
            <a:prstGeom prst="roundRect">
              <a:avLst/>
            </a:prstGeom>
            <a:solidFill>
              <a:srgbClr val="2B6278"/>
            </a:solidFill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54125" y="2542102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2</a:t>
              </a:r>
              <a:endParaRPr lang="ko-KR" alt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67634"/>
            <a:ext cx="6224516" cy="386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6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순서 논리 회로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ko-KR" i="1" spc="-100" dirty="0"/>
              <a:t>SR</a:t>
            </a:r>
            <a:r>
              <a:rPr lang="en-US" altLang="ko-KR" spc="-100" dirty="0"/>
              <a:t> </a:t>
            </a:r>
            <a:r>
              <a:rPr lang="ko-KR" altLang="en-US" spc="-100" dirty="0" err="1"/>
              <a:t>플립플롭</a:t>
            </a:r>
            <a:endParaRPr lang="ko-KR" altLang="en-US" b="0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US" altLang="ko-KR" spc="-100" dirty="0"/>
              <a:t> </a:t>
            </a:r>
            <a:r>
              <a:rPr lang="ko-KR" altLang="en-US" spc="-100" dirty="0" err="1"/>
              <a:t>플립플롭</a:t>
            </a:r>
            <a:r>
              <a:rPr lang="ko-KR" altLang="en-US" spc="-100" dirty="0"/>
              <a:t> </a:t>
            </a:r>
            <a:r>
              <a:rPr lang="en-US" altLang="ko-KR" spc="-100" dirty="0"/>
              <a:t>: </a:t>
            </a:r>
            <a:r>
              <a:rPr lang="ko-KR" altLang="en-US" spc="-100" dirty="0" err="1"/>
              <a:t>클록</a:t>
            </a:r>
            <a:r>
              <a:rPr lang="ko-KR" altLang="en-US" spc="-100" dirty="0"/>
              <a:t> 펄스가 있을 때만 동작하는 </a:t>
            </a: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US" altLang="ko-KR" spc="-100" dirty="0"/>
              <a:t> </a:t>
            </a:r>
            <a:r>
              <a:rPr lang="ko-KR" altLang="en-US" spc="-100" dirty="0" err="1"/>
              <a:t>래치를</a:t>
            </a:r>
            <a:r>
              <a:rPr lang="ko-KR" altLang="en-US" spc="-100" dirty="0"/>
              <a:t> 의미</a:t>
            </a:r>
            <a:endParaRPr lang="en-US" altLang="ko-KR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 err="1"/>
              <a:t>클록</a:t>
            </a:r>
            <a:r>
              <a:rPr lang="ko-KR" altLang="en-US" spc="-100" dirty="0"/>
              <a:t> 펄스는 </a:t>
            </a:r>
            <a:r>
              <a:rPr lang="ko-KR" altLang="en-US" b="1" spc="-100" dirty="0">
                <a:solidFill>
                  <a:srgbClr val="00B0F0"/>
                </a:solidFill>
              </a:rPr>
              <a:t>상승 에지 </a:t>
            </a:r>
            <a:r>
              <a:rPr lang="ko-KR" altLang="en-US" b="1" spc="-100" dirty="0" err="1">
                <a:solidFill>
                  <a:srgbClr val="00B0F0"/>
                </a:solidFill>
              </a:rPr>
              <a:t>트리거</a:t>
            </a:r>
            <a:r>
              <a:rPr lang="ko-KR" altLang="en-US" b="1" spc="-100" dirty="0">
                <a:solidFill>
                  <a:srgbClr val="00B0F0"/>
                </a:solidFill>
              </a:rPr>
              <a:t> 신호</a:t>
            </a:r>
            <a:r>
              <a:rPr lang="ko-KR" altLang="en-US" spc="-100" dirty="0"/>
              <a:t>가 입력된 경우다</a:t>
            </a:r>
            <a:r>
              <a:rPr lang="en-US" altLang="ko-KR" spc="-100" dirty="0"/>
              <a:t>.</a:t>
            </a:r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2"/>
            <a:ext cx="6512243" cy="2220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704616"/>
              </p:ext>
            </p:extLst>
          </p:nvPr>
        </p:nvGraphicFramePr>
        <p:xfrm>
          <a:off x="1187624" y="4365104"/>
          <a:ext cx="6768752" cy="1295400"/>
        </p:xfrm>
        <a:graphic>
          <a:graphicData uri="http://schemas.openxmlformats.org/drawingml/2006/table">
            <a:tbl>
              <a:tblPr/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CP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=0</a:t>
                      </a:r>
                      <a:r>
                        <a:rPr lang="ko-KR" altLang="en-US" sz="1600" kern="1200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 경우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CB6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lang="ko-KR" altLang="en-US" sz="1600" kern="1200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와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R</a:t>
                      </a:r>
                      <a:r>
                        <a:rPr lang="ko-KR" altLang="en-US" sz="1600" kern="1200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의 입력에 관계없이 </a:t>
                      </a:r>
                      <a:r>
                        <a:rPr lang="ko-KR" altLang="en-US" sz="1600" kern="1200" spc="-1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앞단의</a:t>
                      </a:r>
                      <a:r>
                        <a:rPr lang="ko-KR" altLang="en-US" sz="1600" kern="1200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600" kern="1200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AND </a:t>
                      </a:r>
                      <a:r>
                        <a:rPr lang="ko-KR" altLang="en-US" sz="1600" kern="1200" spc="-1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게이트</a:t>
                      </a:r>
                      <a:r>
                        <a:rPr lang="ko-KR" altLang="en-US" sz="1600" kern="1200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G</a:t>
                      </a:r>
                      <a:r>
                        <a:rPr kumimoji="1" lang="en-US" altLang="ko-KR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r>
                        <a:rPr lang="ko-KR" altLang="en-US" sz="1600" kern="1200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과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G</a:t>
                      </a:r>
                      <a:r>
                        <a:rPr kumimoji="1" lang="en-US" altLang="ko-KR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r>
                        <a:rPr lang="ko-KR" altLang="en-US" sz="1600" kern="1200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의 출력이 항상 </a:t>
                      </a:r>
                      <a:r>
                        <a:rPr lang="en-US" altLang="ko-KR" sz="1600" kern="1200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lang="ko-KR" altLang="en-US" sz="1600" kern="1200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이므로 </a:t>
                      </a:r>
                      <a:r>
                        <a:rPr lang="ko-KR" altLang="en-US" sz="1600" kern="1200" spc="-1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플립플롭의</a:t>
                      </a:r>
                      <a:r>
                        <a:rPr lang="ko-KR" altLang="en-US" sz="1600" kern="1200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출력은 불변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C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CP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=1</a:t>
                      </a:r>
                      <a:r>
                        <a:rPr lang="ko-KR" altLang="en-US" sz="1600" kern="1200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 경우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CB6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lang="ko-KR" altLang="en-US" sz="1600" kern="1200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와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R</a:t>
                      </a:r>
                      <a:r>
                        <a:rPr lang="ko-KR" altLang="en-US" sz="1600" kern="1200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의 입력이 회로 후단의 </a:t>
                      </a:r>
                      <a:r>
                        <a:rPr lang="en-US" altLang="ko-KR" sz="1600" kern="1200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NOR </a:t>
                      </a:r>
                      <a:r>
                        <a:rPr lang="ko-KR" altLang="en-US" sz="1600" kern="1200" spc="-1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게이트</a:t>
                      </a:r>
                      <a:r>
                        <a:rPr lang="ko-KR" altLang="en-US" sz="1600" kern="1200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G</a:t>
                      </a:r>
                      <a:r>
                        <a:rPr kumimoji="1" lang="en-US" altLang="ko-KR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r>
                        <a:rPr lang="ko-KR" altLang="en-US" sz="1600" kern="1200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과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G</a:t>
                      </a:r>
                      <a:r>
                        <a:rPr kumimoji="1" lang="en-US" altLang="ko-KR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r>
                        <a:rPr lang="ko-KR" altLang="en-US" sz="1600" kern="1200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의 입력으로 전달되어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SR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1600" kern="1200" spc="-1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래치와</a:t>
                      </a:r>
                      <a:r>
                        <a:rPr lang="ko-KR" altLang="en-US" sz="1600" kern="1200" spc="-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같은 동작을 수행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6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30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순서 논리 회로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5461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i="1" spc="-100" dirty="0"/>
              <a:t>SR</a:t>
            </a:r>
            <a:r>
              <a:rPr lang="en-US" altLang="ko-KR" sz="1800" spc="-100" dirty="0"/>
              <a:t> </a:t>
            </a:r>
            <a:r>
              <a:rPr lang="ko-KR" altLang="en-US" sz="1800" spc="-100" dirty="0" err="1"/>
              <a:t>플립플롭의</a:t>
            </a:r>
            <a:r>
              <a:rPr lang="ko-KR" altLang="en-US" sz="1800" spc="-100" dirty="0"/>
              <a:t> </a:t>
            </a:r>
            <a:r>
              <a:rPr lang="ko-KR" altLang="en-US" sz="1800" spc="-100" dirty="0" err="1"/>
              <a:t>특성표</a:t>
            </a:r>
            <a:r>
              <a:rPr lang="ko-KR" altLang="en-US" sz="1800" spc="-100" dirty="0"/>
              <a:t> 및 특성 방정식</a:t>
            </a:r>
            <a:endParaRPr lang="ko-KR" altLang="en-US" sz="1800" b="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4526382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72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순서 논리 회로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ko-KR" i="1" spc="-100" dirty="0"/>
              <a:t>D</a:t>
            </a:r>
            <a:r>
              <a:rPr lang="en-US" altLang="ko-KR" spc="-100" dirty="0"/>
              <a:t> </a:t>
            </a:r>
            <a:r>
              <a:rPr lang="ko-KR" altLang="en-US" spc="-100" dirty="0" err="1"/>
              <a:t>플립플롭</a:t>
            </a:r>
            <a:endParaRPr lang="ko-KR" altLang="en-US" b="0" spc="-100" dirty="0"/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US" altLang="ko-KR" spc="-100" dirty="0"/>
              <a:t> </a:t>
            </a:r>
            <a:r>
              <a:rPr lang="ko-KR" altLang="en-US" spc="-100" dirty="0" err="1"/>
              <a:t>플립플롭에서</a:t>
            </a:r>
            <a:r>
              <a:rPr lang="ko-KR" altLang="en-US" spc="-100" dirty="0"/>
              <a:t> 원하지 않는 상태</a:t>
            </a:r>
            <a:r>
              <a:rPr lang="en-US" altLang="ko-KR" spc="-100" dirty="0"/>
              <a:t>(</a:t>
            </a: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spc="-100" dirty="0"/>
              <a:t>=</a:t>
            </a: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ko-KR" spc="-100" dirty="0"/>
              <a:t>=1)</a:t>
            </a:r>
            <a:r>
              <a:rPr lang="ko-KR" altLang="en-US" spc="-100" dirty="0"/>
              <a:t>를 제거하는 한 가지 방법</a:t>
            </a:r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US" altLang="ko-KR" spc="-100" dirty="0"/>
              <a:t> </a:t>
            </a:r>
            <a:r>
              <a:rPr lang="ko-KR" altLang="en-US" spc="-100" dirty="0" err="1"/>
              <a:t>플립플롭을</a:t>
            </a:r>
            <a:r>
              <a:rPr lang="ko-KR" altLang="en-US" spc="-100" dirty="0"/>
              <a:t> 변형한 것</a:t>
            </a:r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입력신호 </a:t>
            </a: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ko-KR" altLang="en-US" spc="-100" dirty="0"/>
              <a:t>가 </a:t>
            </a: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ko-KR" altLang="en-US" spc="-100" dirty="0"/>
              <a:t>에 </a:t>
            </a:r>
            <a:r>
              <a:rPr lang="ko-KR" altLang="en-US" spc="-100" dirty="0" err="1"/>
              <a:t>동기되어</a:t>
            </a:r>
            <a:r>
              <a:rPr lang="ko-KR" altLang="en-US" spc="-100" dirty="0"/>
              <a:t> 그대로 출력에 전달되는 특성을 가지고 있음 </a:t>
            </a:r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en-US" altLang="ko-KR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spc="-100" dirty="0"/>
              <a:t> </a:t>
            </a:r>
            <a:r>
              <a:rPr lang="ko-KR" altLang="en-US" spc="-100" dirty="0" err="1"/>
              <a:t>플립플롭이라는</a:t>
            </a:r>
            <a:r>
              <a:rPr lang="ko-KR" altLang="en-US" spc="-100" dirty="0"/>
              <a:t> 이름은 데이터</a:t>
            </a:r>
            <a:r>
              <a:rPr lang="en-US" altLang="ko-KR" spc="-100" dirty="0"/>
              <a:t>(Data)</a:t>
            </a:r>
            <a:r>
              <a:rPr lang="ko-KR" altLang="en-US" spc="-100" dirty="0"/>
              <a:t>를 전달하는 것과 지연</a:t>
            </a:r>
            <a:r>
              <a:rPr lang="en-US" altLang="ko-KR" spc="-100" dirty="0"/>
              <a:t>(Delay)</a:t>
            </a:r>
            <a:r>
              <a:rPr lang="ko-KR" altLang="en-US" spc="-100" dirty="0"/>
              <a:t>하는 역할에서 유래</a:t>
            </a:r>
          </a:p>
          <a:p>
            <a:pPr marL="628650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94384"/>
            <a:ext cx="7678484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467405"/>
              </p:ext>
            </p:extLst>
          </p:nvPr>
        </p:nvGraphicFramePr>
        <p:xfrm>
          <a:off x="899591" y="5229200"/>
          <a:ext cx="6336704" cy="1295400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CP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=1, 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=1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굴림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CB6C"/>
                    </a:solidFill>
                  </a:tcPr>
                </a:tc>
                <a:tc>
                  <a:txBody>
                    <a:bodyPr/>
                    <a:lstStyle/>
                    <a:p>
                      <a:pPr marL="84138" lvl="1" indent="0" eaLnBrk="1" hangingPunct="1">
                        <a:spcAft>
                          <a:spcPct val="40000"/>
                        </a:spcAft>
                        <a:buFont typeface="Wingdings" pitchFamily="2" charset="2"/>
                        <a:buNone/>
                      </a:pPr>
                      <a:r>
                        <a:rPr lang="en-US" altLang="ko-KR" sz="16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altLang="ko-KR" sz="16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의 출력은 0, </a:t>
                      </a:r>
                      <a:r>
                        <a:rPr lang="en-US" altLang="ko-KR" sz="16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ko-KR" altLang="en-US" sz="16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의 출력은 1이 된다. 따라서 </a:t>
                      </a:r>
                      <a:r>
                        <a:rPr lang="en-US" altLang="ko-KR" sz="16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SR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래치의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 입력은 </a:t>
                      </a:r>
                      <a:r>
                        <a:rPr lang="en-US" altLang="ko-KR" sz="16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=0, </a:t>
                      </a:r>
                      <a:r>
                        <a:rPr lang="en-US" altLang="ko-KR" sz="16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=1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이 되므로 결과적으로 </a:t>
                      </a:r>
                      <a:r>
                        <a:rPr lang="en-US" altLang="ko-KR" sz="16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=1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을 얻는다.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C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CP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=1, 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=0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굴림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CB6C"/>
                    </a:solidFill>
                  </a:tcPr>
                </a:tc>
                <a:tc>
                  <a:txBody>
                    <a:bodyPr/>
                    <a:lstStyle/>
                    <a:p>
                      <a:pPr marL="84138" lvl="1" indent="0" eaLnBrk="1" hangingPunct="1">
                        <a:spcAft>
                          <a:spcPct val="40000"/>
                        </a:spcAft>
                        <a:buFont typeface="Wingdings" pitchFamily="2" charset="2"/>
                        <a:buNone/>
                      </a:pPr>
                      <a:r>
                        <a:rPr lang="en-US" altLang="ko-KR" sz="16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ko-KR" altLang="en-US" sz="16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의 출력은 1, </a:t>
                      </a:r>
                      <a:r>
                        <a:rPr lang="en-US" altLang="ko-KR" sz="16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ko-KR" altLang="en-US" sz="16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의 출력은 0이 된다. 따라서 </a:t>
                      </a:r>
                      <a:r>
                        <a:rPr lang="en-US" altLang="ko-KR" sz="16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SR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래치의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 입력은 </a:t>
                      </a:r>
                      <a:r>
                        <a:rPr lang="en-US" altLang="ko-KR" sz="16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=1, </a:t>
                      </a:r>
                      <a:r>
                        <a:rPr lang="en-US" altLang="ko-KR" sz="16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=0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이 되므로 결과적으로 </a:t>
                      </a:r>
                      <a:r>
                        <a:rPr lang="en-US" altLang="ko-KR" sz="16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=0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을 얻는다.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휴먼모음T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6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1269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3287</TotalTime>
  <Words>1830</Words>
  <Application>Microsoft Office PowerPoint</Application>
  <PresentationFormat>화면 슬라이드 쇼(4:3)</PresentationFormat>
  <Paragraphs>278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37</vt:i4>
      </vt:variant>
    </vt:vector>
  </HeadingPairs>
  <TitlesOfParts>
    <vt:vector size="50" baseType="lpstr">
      <vt:lpstr>HY견고딕</vt:lpstr>
      <vt:lpstr>HY견명조</vt:lpstr>
      <vt:lpstr>HY헤드라인M</vt:lpstr>
      <vt:lpstr>굴림</vt:lpstr>
      <vt:lpstr>돋움</vt:lpstr>
      <vt:lpstr>맑은 고딕</vt:lpstr>
      <vt:lpstr>Arial</vt:lpstr>
      <vt:lpstr>Cambria Math</vt:lpstr>
      <vt:lpstr>Times New Roman</vt:lpstr>
      <vt:lpstr>Verdana</vt:lpstr>
      <vt:lpstr>Wingdings</vt:lpstr>
      <vt:lpstr>1_Office 테마</vt:lpstr>
      <vt:lpstr>2_Office 테마</vt:lpstr>
      <vt:lpstr>PowerPoint 프레젠테이션</vt:lpstr>
      <vt:lpstr>04  순서 논리 회로</vt:lpstr>
      <vt:lpstr>04  순서 논리 회로</vt:lpstr>
      <vt:lpstr>04  순서 논리 회로</vt:lpstr>
      <vt:lpstr>04  순서 논리 회로</vt:lpstr>
      <vt:lpstr>04  순서 논리 회로</vt:lpstr>
      <vt:lpstr>04  순서 논리 회로</vt:lpstr>
      <vt:lpstr>04  순서 논리 회로</vt:lpstr>
      <vt:lpstr>04  순서 논리 회로</vt:lpstr>
      <vt:lpstr>04  순서 논리 회로</vt:lpstr>
      <vt:lpstr>04  순서 논리 회로</vt:lpstr>
      <vt:lpstr>04  순서 논리 회로</vt:lpstr>
      <vt:lpstr>04  순서 논리 회로</vt:lpstr>
      <vt:lpstr>04  순서 논리 회로</vt:lpstr>
      <vt:lpstr>04  순서 논리 회로</vt:lpstr>
      <vt:lpstr>04  순서 논리 회로</vt:lpstr>
      <vt:lpstr>04  순서 논리 회로</vt:lpstr>
      <vt:lpstr>04  순서 논리 회로</vt:lpstr>
      <vt:lpstr>04  순서 논리 회로</vt:lpstr>
      <vt:lpstr>04  순서 논리 회로</vt:lpstr>
      <vt:lpstr>04  순서 논리 회로</vt:lpstr>
      <vt:lpstr>04  순서 논리 회로</vt:lpstr>
      <vt:lpstr>04  순서 논리 회로</vt:lpstr>
      <vt:lpstr>04  순서 논리 회로</vt:lpstr>
      <vt:lpstr>04  순서 논리 회로</vt:lpstr>
      <vt:lpstr>04  순서 논리 회로</vt:lpstr>
      <vt:lpstr>04  순서 논리 회로</vt:lpstr>
      <vt:lpstr>04  순서 논리 회로</vt:lpstr>
      <vt:lpstr>04  순서 논리 회로</vt:lpstr>
      <vt:lpstr>04  순서 논리 회로</vt:lpstr>
      <vt:lpstr>04  순서 논리 회로</vt:lpstr>
      <vt:lpstr>04  순서 논리 회로</vt:lpstr>
      <vt:lpstr>05  집적 회로</vt:lpstr>
      <vt:lpstr>05  집적 회로</vt:lpstr>
      <vt:lpstr>05  집적 회로</vt:lpstr>
      <vt:lpstr>05  집적 회로</vt:lpstr>
      <vt:lpstr>05  집적 회로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4주차 디지털논리회로</dc:title>
  <dc:creator>권기덕</dc:creator>
  <cp:lastModifiedBy>4636</cp:lastModifiedBy>
  <cp:revision>399</cp:revision>
  <dcterms:created xsi:type="dcterms:W3CDTF">2011-01-05T15:14:06Z</dcterms:created>
  <dcterms:modified xsi:type="dcterms:W3CDTF">2022-03-27T07:27:32Z</dcterms:modified>
</cp:coreProperties>
</file>